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1"/>
  </p:notesMasterIdLst>
  <p:sldIdLst>
    <p:sldId id="307" r:id="rId2"/>
    <p:sldId id="270" r:id="rId3"/>
    <p:sldId id="320" r:id="rId4"/>
    <p:sldId id="310" r:id="rId5"/>
    <p:sldId id="300" r:id="rId6"/>
    <p:sldId id="303" r:id="rId7"/>
    <p:sldId id="311" r:id="rId8"/>
    <p:sldId id="309" r:id="rId9"/>
    <p:sldId id="319" r:id="rId10"/>
    <p:sldId id="276" r:id="rId11"/>
    <p:sldId id="301" r:id="rId12"/>
    <p:sldId id="313" r:id="rId13"/>
    <p:sldId id="314" r:id="rId14"/>
    <p:sldId id="305" r:id="rId15"/>
    <p:sldId id="315" r:id="rId16"/>
    <p:sldId id="318" r:id="rId17"/>
    <p:sldId id="321" r:id="rId18"/>
    <p:sldId id="316" r:id="rId19"/>
    <p:sldId id="317" r:id="rId20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9" autoAdjust="0"/>
    <p:restoredTop sz="94643" autoAdjust="0"/>
  </p:normalViewPr>
  <p:slideViewPr>
    <p:cSldViewPr>
      <p:cViewPr varScale="1">
        <p:scale>
          <a:sx n="53" d="100"/>
          <a:sy n="53" d="100"/>
        </p:scale>
        <p:origin x="5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FCC67-15C4-450E-AFD0-98AF650AE9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A45F9-0405-4AF6-9221-ED2D1E26F090}">
      <dgm:prSet phldrT="[טקסט]" custT="1"/>
      <dgm:spPr/>
      <dgm:t>
        <a:bodyPr anchor="t"/>
        <a:lstStyle/>
        <a:p>
          <a:pPr algn="ctr"/>
          <a:r>
            <a:rPr lang="en-GB" sz="1600" b="1" u="sng" dirty="0"/>
            <a:t>Organized Learning </a:t>
          </a:r>
          <a:endParaRPr lang="he-IL" sz="1600" b="1" u="sng" dirty="0"/>
        </a:p>
        <a:p>
          <a:pPr algn="ctr"/>
          <a:r>
            <a:rPr lang="en-GB" sz="1600" b="0" u="none" dirty="0"/>
            <a:t>Learning the player; forming system; legacy system; identifying offset</a:t>
          </a:r>
          <a:endParaRPr lang="he-IL" sz="1600" b="0" u="none" dirty="0"/>
        </a:p>
      </dgm:t>
    </dgm:pt>
    <dgm:pt modelId="{001578A1-54CF-4CCD-9413-B88F5CF3AE1B}" type="parTrans" cxnId="{109491DC-EDF1-429A-93E6-DE98496342E6}">
      <dgm:prSet/>
      <dgm:spPr/>
      <dgm:t>
        <a:bodyPr/>
        <a:lstStyle/>
        <a:p>
          <a:endParaRPr lang="en-US"/>
        </a:p>
      </dgm:t>
    </dgm:pt>
    <dgm:pt modelId="{23A64E12-5C7A-472C-96AD-A7D6FB129226}" type="sibTrans" cxnId="{109491DC-EDF1-429A-93E6-DE98496342E6}">
      <dgm:prSet/>
      <dgm:spPr/>
      <dgm:t>
        <a:bodyPr/>
        <a:lstStyle/>
        <a:p>
          <a:endParaRPr lang="en-US"/>
        </a:p>
      </dgm:t>
    </dgm:pt>
    <dgm:pt modelId="{F3AD619B-7FE8-4ACF-9F4A-F9619A59EFEF}">
      <dgm:prSet phldrT="[טקסט]" custT="1"/>
      <dgm:spPr/>
      <dgm:t>
        <a:bodyPr anchor="t"/>
        <a:lstStyle/>
        <a:p>
          <a:pPr algn="ctr"/>
          <a:r>
            <a:rPr lang="en-GB" sz="1600" b="1" u="sng" dirty="0"/>
            <a:t>Stage: Forming a strategy and planning the campaign </a:t>
          </a:r>
          <a:endParaRPr lang="he-IL" sz="1600" b="1" u="sng" dirty="0"/>
        </a:p>
        <a:p>
          <a:pPr algn="ctr"/>
          <a:r>
            <a:rPr lang="en-GB" sz="1600" b="0" u="none" dirty="0"/>
            <a:t>Initial Strategy; campaign </a:t>
          </a:r>
          <a:endParaRPr lang="he-IL" sz="1600" b="0" u="none" dirty="0"/>
        </a:p>
        <a:p>
          <a:pPr algn="ctr"/>
          <a:endParaRPr lang="en-US" sz="1400" b="0" u="none" dirty="0"/>
        </a:p>
      </dgm:t>
    </dgm:pt>
    <dgm:pt modelId="{04E6FB1B-DF83-4297-BC4F-7A084C0CCEC9}" type="parTrans" cxnId="{BBF248A2-7BCD-4A37-B30B-4CD734D3DE80}">
      <dgm:prSet/>
      <dgm:spPr/>
      <dgm:t>
        <a:bodyPr/>
        <a:lstStyle/>
        <a:p>
          <a:endParaRPr lang="en-US"/>
        </a:p>
      </dgm:t>
    </dgm:pt>
    <dgm:pt modelId="{8F3DB4B4-71D3-4590-9C90-D6368B6FDD84}" type="sibTrans" cxnId="{BBF248A2-7BCD-4A37-B30B-4CD734D3DE80}">
      <dgm:prSet/>
      <dgm:spPr/>
      <dgm:t>
        <a:bodyPr/>
        <a:lstStyle/>
        <a:p>
          <a:endParaRPr lang="en-US"/>
        </a:p>
      </dgm:t>
    </dgm:pt>
    <dgm:pt modelId="{890DF919-E961-4411-BE53-16F51F6DAE3C}">
      <dgm:prSet phldrT="[טקסט]" custT="1"/>
      <dgm:spPr/>
      <dgm:t>
        <a:bodyPr anchor="t"/>
        <a:lstStyle/>
        <a:p>
          <a:pPr>
            <a:buNone/>
          </a:pPr>
          <a:r>
            <a:rPr lang="en-GB" sz="1600" b="1" u="sng" dirty="0"/>
            <a:t>Stage: Simulation</a:t>
          </a:r>
          <a:endParaRPr lang="he-IL" sz="1600" b="1" u="sng" dirty="0"/>
        </a:p>
        <a:p>
          <a:r>
            <a:rPr lang="en-GB" sz="1600" b="0" u="none" dirty="0"/>
            <a:t>Updates</a:t>
          </a:r>
        </a:p>
        <a:p>
          <a:r>
            <a:rPr lang="en-GB" sz="1600" b="0" u="none" dirty="0"/>
            <a:t>Offset</a:t>
          </a:r>
        </a:p>
        <a:p>
          <a:r>
            <a:rPr lang="en-GB" sz="1600" b="0" u="none" dirty="0"/>
            <a:t>Strategy </a:t>
          </a:r>
        </a:p>
        <a:p>
          <a:r>
            <a:rPr lang="en-GB" sz="1600" b="0" u="none" dirty="0"/>
            <a:t>Campaign  </a:t>
          </a:r>
          <a:endParaRPr lang="he-IL" sz="1600" b="0" u="none" dirty="0"/>
        </a:p>
      </dgm:t>
    </dgm:pt>
    <dgm:pt modelId="{89E53781-EEFC-4C08-870A-AEE3E1F33428}" type="parTrans" cxnId="{CAC63229-7F5E-483E-9435-35FE0B8B92FC}">
      <dgm:prSet/>
      <dgm:spPr/>
      <dgm:t>
        <a:bodyPr/>
        <a:lstStyle/>
        <a:p>
          <a:endParaRPr lang="en-US"/>
        </a:p>
      </dgm:t>
    </dgm:pt>
    <dgm:pt modelId="{CB3084CA-FD14-4EB8-B503-649B6F56F109}" type="sibTrans" cxnId="{CAC63229-7F5E-483E-9435-35FE0B8B92FC}">
      <dgm:prSet/>
      <dgm:spPr/>
      <dgm:t>
        <a:bodyPr/>
        <a:lstStyle/>
        <a:p>
          <a:endParaRPr lang="en-US"/>
        </a:p>
      </dgm:t>
    </dgm:pt>
    <dgm:pt modelId="{38F602BC-E5E2-4834-A528-B6BC768CED15}">
      <dgm:prSet phldrT="[טקסט]" custT="1"/>
      <dgm:spPr/>
      <dgm:t>
        <a:bodyPr anchor="t"/>
        <a:lstStyle/>
        <a:p>
          <a:r>
            <a:rPr lang="he-IL" sz="1600" b="0" u="none" dirty="0"/>
            <a:t> </a:t>
          </a:r>
          <a:r>
            <a:rPr lang="en-US" sz="1600" b="1" u="sng" dirty="0"/>
            <a:t>Exposure</a:t>
          </a:r>
          <a:endParaRPr lang="he-IL" sz="1600" b="1" u="sng" dirty="0"/>
        </a:p>
        <a:p>
          <a:r>
            <a:rPr lang="en-US" sz="1600" b="0" u="none" dirty="0"/>
            <a:t>Exposing competing strategies </a:t>
          </a:r>
        </a:p>
      </dgm:t>
    </dgm:pt>
    <dgm:pt modelId="{6441ECD3-0C6D-4AB4-9DB2-5A6FA906946D}" type="parTrans" cxnId="{C1930228-3A8D-43BC-B6D0-CC42613C6360}">
      <dgm:prSet/>
      <dgm:spPr/>
      <dgm:t>
        <a:bodyPr/>
        <a:lstStyle/>
        <a:p>
          <a:endParaRPr lang="en-US"/>
        </a:p>
      </dgm:t>
    </dgm:pt>
    <dgm:pt modelId="{257EC517-0CA5-4D1B-8364-5D4D18C765C9}" type="sibTrans" cxnId="{C1930228-3A8D-43BC-B6D0-CC42613C6360}">
      <dgm:prSet/>
      <dgm:spPr/>
      <dgm:t>
        <a:bodyPr/>
        <a:lstStyle/>
        <a:p>
          <a:endParaRPr lang="en-US"/>
        </a:p>
      </dgm:t>
    </dgm:pt>
    <dgm:pt modelId="{1072BCE2-7C47-43E3-92DE-474F2ACDAB20}" type="pres">
      <dgm:prSet presAssocID="{436FCC67-15C4-450E-AFD0-98AF650AE9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E8CB52-6450-4DFC-AA8C-A52F1CE5B0EB}" type="pres">
      <dgm:prSet presAssocID="{34FA45F9-0405-4AF6-9221-ED2D1E26F090}" presName="horFlow" presStyleCnt="0"/>
      <dgm:spPr/>
    </dgm:pt>
    <dgm:pt modelId="{643C57E6-D900-425E-AA00-F04D83AD529F}" type="pres">
      <dgm:prSet presAssocID="{34FA45F9-0405-4AF6-9221-ED2D1E26F090}" presName="bigChev" presStyleLbl="node1" presStyleIdx="0" presStyleCnt="2" custScaleX="35176" custScaleY="38380" custLinFactNeighborX="-92686" custLinFactNeighborY="-2570"/>
      <dgm:spPr/>
      <dgm:t>
        <a:bodyPr/>
        <a:lstStyle/>
        <a:p>
          <a:endParaRPr lang="en-US"/>
        </a:p>
      </dgm:t>
    </dgm:pt>
    <dgm:pt modelId="{1159BC91-9861-4453-894C-04BB1C5C58F9}" type="pres">
      <dgm:prSet presAssocID="{04E6FB1B-DF83-4297-BC4F-7A084C0CCEC9}" presName="parTrans" presStyleCnt="0"/>
      <dgm:spPr/>
    </dgm:pt>
    <dgm:pt modelId="{FBCDF05E-3288-4AE5-9E25-03B36AF69926}" type="pres">
      <dgm:prSet presAssocID="{F3AD619B-7FE8-4ACF-9F4A-F9619A59EFEF}" presName="node" presStyleLbl="alignAccFollowNode1" presStyleIdx="0" presStyleCnt="2" custScaleX="41503" custScaleY="45908" custLinFactNeighborX="-49113" custLinFactNeighborY="-3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9350D-77A4-444A-A9AB-7341A2B96A5E}" type="pres">
      <dgm:prSet presAssocID="{8F3DB4B4-71D3-4590-9C90-D6368B6FDD84}" presName="sibTrans" presStyleCnt="0"/>
      <dgm:spPr/>
    </dgm:pt>
    <dgm:pt modelId="{DDB74CAC-6E26-45A0-9656-F23CDD57BC79}" type="pres">
      <dgm:prSet presAssocID="{890DF919-E961-4411-BE53-16F51F6DAE3C}" presName="node" presStyleLbl="alignAccFollowNode1" presStyleIdx="1" presStyleCnt="2" custScaleX="33774" custScaleY="48391" custLinFactNeighborX="-25110" custLinFactNeighborY="-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6F516-9B23-49DC-B238-5C84A064CEC9}" type="pres">
      <dgm:prSet presAssocID="{34FA45F9-0405-4AF6-9221-ED2D1E26F090}" presName="vSp" presStyleCnt="0"/>
      <dgm:spPr/>
    </dgm:pt>
    <dgm:pt modelId="{E167E81B-0922-4F9A-A2A5-A2FAECE0128F}" type="pres">
      <dgm:prSet presAssocID="{38F602BC-E5E2-4834-A528-B6BC768CED15}" presName="horFlow" presStyleCnt="0"/>
      <dgm:spPr/>
    </dgm:pt>
    <dgm:pt modelId="{C9301C68-11B6-4C3B-BF16-D5F4D29FDD5E}" type="pres">
      <dgm:prSet presAssocID="{38F602BC-E5E2-4834-A528-B6BC768CED15}" presName="bigChev" presStyleLbl="node1" presStyleIdx="1" presStyleCnt="2" custScaleX="27706" custScaleY="39029" custLinFactNeighborX="59893" custLinFactNeighborY="-55819"/>
      <dgm:spPr/>
      <dgm:t>
        <a:bodyPr/>
        <a:lstStyle/>
        <a:p>
          <a:endParaRPr lang="en-US"/>
        </a:p>
      </dgm:t>
    </dgm:pt>
  </dgm:ptLst>
  <dgm:cxnLst>
    <dgm:cxn modelId="{C1930228-3A8D-43BC-B6D0-CC42613C6360}" srcId="{436FCC67-15C4-450E-AFD0-98AF650AE9CB}" destId="{38F602BC-E5E2-4834-A528-B6BC768CED15}" srcOrd="1" destOrd="0" parTransId="{6441ECD3-0C6D-4AB4-9DB2-5A6FA906946D}" sibTransId="{257EC517-0CA5-4D1B-8364-5D4D18C765C9}"/>
    <dgm:cxn modelId="{18B969CD-4855-412B-BC90-FD6C6DC3C03B}" type="presOf" srcId="{436FCC67-15C4-450E-AFD0-98AF650AE9CB}" destId="{1072BCE2-7C47-43E3-92DE-474F2ACDAB20}" srcOrd="0" destOrd="0" presId="urn:microsoft.com/office/officeart/2005/8/layout/lProcess3"/>
    <dgm:cxn modelId="{109491DC-EDF1-429A-93E6-DE98496342E6}" srcId="{436FCC67-15C4-450E-AFD0-98AF650AE9CB}" destId="{34FA45F9-0405-4AF6-9221-ED2D1E26F090}" srcOrd="0" destOrd="0" parTransId="{001578A1-54CF-4CCD-9413-B88F5CF3AE1B}" sibTransId="{23A64E12-5C7A-472C-96AD-A7D6FB129226}"/>
    <dgm:cxn modelId="{A5F3A1DA-4EB4-4C56-A6D2-1DDBF3968378}" type="presOf" srcId="{34FA45F9-0405-4AF6-9221-ED2D1E26F090}" destId="{643C57E6-D900-425E-AA00-F04D83AD529F}" srcOrd="0" destOrd="0" presId="urn:microsoft.com/office/officeart/2005/8/layout/lProcess3"/>
    <dgm:cxn modelId="{EC342155-3F76-4EFB-9933-19D690346359}" type="presOf" srcId="{F3AD619B-7FE8-4ACF-9F4A-F9619A59EFEF}" destId="{FBCDF05E-3288-4AE5-9E25-03B36AF69926}" srcOrd="0" destOrd="0" presId="urn:microsoft.com/office/officeart/2005/8/layout/lProcess3"/>
    <dgm:cxn modelId="{568D9936-86D9-4E89-A8FB-DD397A2D15BC}" type="presOf" srcId="{38F602BC-E5E2-4834-A528-B6BC768CED15}" destId="{C9301C68-11B6-4C3B-BF16-D5F4D29FDD5E}" srcOrd="0" destOrd="0" presId="urn:microsoft.com/office/officeart/2005/8/layout/lProcess3"/>
    <dgm:cxn modelId="{88D7AE19-3569-43BF-A599-C8D134F91A47}" type="presOf" srcId="{890DF919-E961-4411-BE53-16F51F6DAE3C}" destId="{DDB74CAC-6E26-45A0-9656-F23CDD57BC79}" srcOrd="0" destOrd="0" presId="urn:microsoft.com/office/officeart/2005/8/layout/lProcess3"/>
    <dgm:cxn modelId="{BBF248A2-7BCD-4A37-B30B-4CD734D3DE80}" srcId="{34FA45F9-0405-4AF6-9221-ED2D1E26F090}" destId="{F3AD619B-7FE8-4ACF-9F4A-F9619A59EFEF}" srcOrd="0" destOrd="0" parTransId="{04E6FB1B-DF83-4297-BC4F-7A084C0CCEC9}" sibTransId="{8F3DB4B4-71D3-4590-9C90-D6368B6FDD84}"/>
    <dgm:cxn modelId="{CAC63229-7F5E-483E-9435-35FE0B8B92FC}" srcId="{34FA45F9-0405-4AF6-9221-ED2D1E26F090}" destId="{890DF919-E961-4411-BE53-16F51F6DAE3C}" srcOrd="1" destOrd="0" parTransId="{89E53781-EEFC-4C08-870A-AEE3E1F33428}" sibTransId="{CB3084CA-FD14-4EB8-B503-649B6F56F109}"/>
    <dgm:cxn modelId="{BDE3DC09-35A5-49CF-A02A-C2194A9EB480}" type="presParOf" srcId="{1072BCE2-7C47-43E3-92DE-474F2ACDAB20}" destId="{B7E8CB52-6450-4DFC-AA8C-A52F1CE5B0EB}" srcOrd="0" destOrd="0" presId="urn:microsoft.com/office/officeart/2005/8/layout/lProcess3"/>
    <dgm:cxn modelId="{8846021B-5319-4592-A208-0C9B03A3CE70}" type="presParOf" srcId="{B7E8CB52-6450-4DFC-AA8C-A52F1CE5B0EB}" destId="{643C57E6-D900-425E-AA00-F04D83AD529F}" srcOrd="0" destOrd="0" presId="urn:microsoft.com/office/officeart/2005/8/layout/lProcess3"/>
    <dgm:cxn modelId="{C4DF5B49-BE27-497C-BBDA-EA9E714C54F7}" type="presParOf" srcId="{B7E8CB52-6450-4DFC-AA8C-A52F1CE5B0EB}" destId="{1159BC91-9861-4453-894C-04BB1C5C58F9}" srcOrd="1" destOrd="0" presId="urn:microsoft.com/office/officeart/2005/8/layout/lProcess3"/>
    <dgm:cxn modelId="{D8940B1B-73BE-4521-9D53-0705FACEAFAF}" type="presParOf" srcId="{B7E8CB52-6450-4DFC-AA8C-A52F1CE5B0EB}" destId="{FBCDF05E-3288-4AE5-9E25-03B36AF69926}" srcOrd="2" destOrd="0" presId="urn:microsoft.com/office/officeart/2005/8/layout/lProcess3"/>
    <dgm:cxn modelId="{87AC81A2-0559-4733-9D04-75257A9D5A73}" type="presParOf" srcId="{B7E8CB52-6450-4DFC-AA8C-A52F1CE5B0EB}" destId="{E299350D-77A4-444A-A9AB-7341A2B96A5E}" srcOrd="3" destOrd="0" presId="urn:microsoft.com/office/officeart/2005/8/layout/lProcess3"/>
    <dgm:cxn modelId="{DCB82ABF-795C-422E-BBA7-966CDA06CBAC}" type="presParOf" srcId="{B7E8CB52-6450-4DFC-AA8C-A52F1CE5B0EB}" destId="{DDB74CAC-6E26-45A0-9656-F23CDD57BC79}" srcOrd="4" destOrd="0" presId="urn:microsoft.com/office/officeart/2005/8/layout/lProcess3"/>
    <dgm:cxn modelId="{058B4C51-1F0A-45BB-A491-2615EB0924B9}" type="presParOf" srcId="{1072BCE2-7C47-43E3-92DE-474F2ACDAB20}" destId="{9B06F516-9B23-49DC-B238-5C84A064CEC9}" srcOrd="1" destOrd="0" presId="urn:microsoft.com/office/officeart/2005/8/layout/lProcess3"/>
    <dgm:cxn modelId="{ED0F55D2-06B6-455C-83CE-F7805631FFBE}" type="presParOf" srcId="{1072BCE2-7C47-43E3-92DE-474F2ACDAB20}" destId="{E167E81B-0922-4F9A-A2A5-A2FAECE0128F}" srcOrd="2" destOrd="0" presId="urn:microsoft.com/office/officeart/2005/8/layout/lProcess3"/>
    <dgm:cxn modelId="{1EF005B3-2942-4D8C-9F9B-D14000BF183B}" type="presParOf" srcId="{E167E81B-0922-4F9A-A2A5-A2FAECE0128F}" destId="{C9301C68-11B6-4C3B-BF16-D5F4D29FDD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C57E6-D900-425E-AA00-F04D83AD529F}">
      <dsp:nvSpPr>
        <dsp:cNvPr id="0" name=""/>
        <dsp:cNvSpPr/>
      </dsp:nvSpPr>
      <dsp:spPr>
        <a:xfrm>
          <a:off x="140757" y="0"/>
          <a:ext cx="3341540" cy="1458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/>
            <a:t>Organized Learning </a:t>
          </a:r>
          <a:endParaRPr lang="he-IL" sz="1600" b="1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/>
            <a:t>Learning the player; forming system; legacy system; identifying offset</a:t>
          </a:r>
          <a:endParaRPr lang="he-IL" sz="1600" b="0" u="none" kern="1200" dirty="0"/>
        </a:p>
      </dsp:txBody>
      <dsp:txXfrm>
        <a:off x="140757" y="0"/>
        <a:ext cx="3341540" cy="1458361"/>
      </dsp:txXfrm>
    </dsp:sp>
    <dsp:sp modelId="{FBCDF05E-3288-4AE5-9E25-03B36AF69926}">
      <dsp:nvSpPr>
        <dsp:cNvPr id="0" name=""/>
        <dsp:cNvSpPr/>
      </dsp:nvSpPr>
      <dsp:spPr>
        <a:xfrm>
          <a:off x="2849845" y="0"/>
          <a:ext cx="3272335" cy="1447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/>
            <a:t>Stage: Forming a strategy and planning the campaign </a:t>
          </a:r>
          <a:endParaRPr lang="he-IL" sz="1600" b="1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/>
            <a:t>Initial Strategy; campaign </a:t>
          </a:r>
          <a:endParaRPr lang="he-IL" sz="1600" b="0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u="none" kern="1200" dirty="0"/>
        </a:p>
      </dsp:txBody>
      <dsp:txXfrm>
        <a:off x="2849845" y="0"/>
        <a:ext cx="3272335" cy="1447860"/>
      </dsp:txXfrm>
    </dsp:sp>
    <dsp:sp modelId="{DDB74CAC-6E26-45A0-9656-F23CDD57BC79}">
      <dsp:nvSpPr>
        <dsp:cNvPr id="0" name=""/>
        <dsp:cNvSpPr/>
      </dsp:nvSpPr>
      <dsp:spPr>
        <a:xfrm>
          <a:off x="5283295" y="0"/>
          <a:ext cx="2662936" cy="1526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Stage: Simulation</a:t>
          </a:r>
          <a:endParaRPr lang="he-IL" sz="1600" b="1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/>
            <a:t>Updates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/>
            <a:t>Offset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/>
            <a:t>Strategy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/>
            <a:t>Campaign  </a:t>
          </a:r>
          <a:endParaRPr lang="he-IL" sz="1600" b="0" u="none" kern="1200" dirty="0"/>
        </a:p>
      </dsp:txBody>
      <dsp:txXfrm>
        <a:off x="5283295" y="0"/>
        <a:ext cx="2662936" cy="1526170"/>
      </dsp:txXfrm>
    </dsp:sp>
    <dsp:sp modelId="{C9301C68-11B6-4C3B-BF16-D5F4D29FDD5E}">
      <dsp:nvSpPr>
        <dsp:cNvPr id="0" name=""/>
        <dsp:cNvSpPr/>
      </dsp:nvSpPr>
      <dsp:spPr>
        <a:xfrm>
          <a:off x="6876846" y="0"/>
          <a:ext cx="2631928" cy="1483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 </a:t>
          </a:r>
          <a:r>
            <a:rPr lang="en-US" sz="1600" b="1" u="sng" kern="1200" dirty="0"/>
            <a:t>Exposure</a:t>
          </a:r>
          <a:endParaRPr lang="he-IL" sz="1600" b="1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/>
            <a:t>Exposing competing strategies </a:t>
          </a:r>
        </a:p>
      </dsp:txBody>
      <dsp:txXfrm>
        <a:off x="6876846" y="0"/>
        <a:ext cx="2631928" cy="148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pPr/>
              <a:t>ט"ז/טבת/תש"פ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8"/>
            <a:ext cx="5455920" cy="3905300"/>
          </a:xfrm>
          <a:prstGeom prst="rect">
            <a:avLst/>
          </a:prstGeom>
        </p:spPr>
        <p:txBody>
          <a:bodyPr vert="horz" lIns="91184" tIns="45592" rIns="91184" bIns="4559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83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pPr/>
              <a:t>13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diagramData" Target="../diagrams/data1.xml"/><Relationship Id="rId50" Type="http://schemas.openxmlformats.org/officeDocument/2006/relationships/diagramColors" Target="../diagrams/colors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diagramQuickStyle" Target="../diagrams/quickStyl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diagramLayout" Target="../diagrams/layout1.xml"/><Relationship Id="rId8" Type="http://schemas.openxmlformats.org/officeDocument/2006/relationships/tags" Target="../tags/tag8.xml"/><Relationship Id="rId51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756150"/>
          </a:xfr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8DEBFD21-0F1B-4141-83BA-AB5B802F514E}"/>
              </a:ext>
            </a:extLst>
          </p:cNvPr>
          <p:cNvSpPr txBox="1">
            <a:spLocks/>
          </p:cNvSpPr>
          <p:nvPr/>
        </p:nvSpPr>
        <p:spPr>
          <a:xfrm>
            <a:off x="533400" y="169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dirty="0" smtClean="0">
                <a:cs typeface="+mn-cs"/>
              </a:rPr>
              <a:t>Presenting the Political Simulation to the 47</a:t>
            </a:r>
            <a:r>
              <a:rPr lang="en-US" b="1" baseline="30000" dirty="0" smtClean="0">
                <a:cs typeface="+mn-cs"/>
              </a:rPr>
              <a:t>th</a:t>
            </a:r>
            <a:r>
              <a:rPr lang="en-US" b="1" dirty="0" smtClean="0">
                <a:cs typeface="+mn-cs"/>
              </a:rPr>
              <a:t> Class of the INDC</a:t>
            </a:r>
            <a:endParaRPr lang="he-IL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92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n-cs"/>
              </a:rPr>
              <a:t>Players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6414182"/>
              </p:ext>
            </p:extLst>
          </p:nvPr>
        </p:nvGraphicFramePr>
        <p:xfrm>
          <a:off x="228600" y="1295400"/>
          <a:ext cx="8458200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1134">
                  <a:extLst>
                    <a:ext uri="{9D8B030D-6E8A-4147-A177-3AD203B41FA5}">
                      <a16:colId xmlns:a16="http://schemas.microsoft.com/office/drawing/2014/main" xmlns="" val="4249696308"/>
                    </a:ext>
                  </a:extLst>
                </a:gridCol>
                <a:gridCol w="341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2800" dirty="0"/>
                        <a:t>Administrator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800" dirty="0"/>
                        <a:t>Participant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and main states (France, UK, Germany)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Israel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UN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Palestinian Authority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China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Hamas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Turkey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USA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Iran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Russia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Gulf states and others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Egypt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Media and Opposition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Jordan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232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8B017E5D-AB2F-437F-90D3-8341BB962DE8}"/>
              </a:ext>
            </a:extLst>
          </p:cNvPr>
          <p:cNvSpPr txBox="1">
            <a:spLocks/>
          </p:cNvSpPr>
          <p:nvPr/>
        </p:nvSpPr>
        <p:spPr>
          <a:xfrm>
            <a:off x="422910" y="1830387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Responsible for managing eh simulation in all of its stages</a:t>
            </a:r>
          </a:p>
          <a:p>
            <a:pPr algn="l" rtl="0"/>
            <a:r>
              <a:rPr lang="en-US" sz="2400" dirty="0"/>
              <a:t>Streamlines events and scenarios</a:t>
            </a:r>
          </a:p>
          <a:p>
            <a:pPr algn="l" rtl="0"/>
            <a:r>
              <a:rPr lang="en-US" sz="2400" dirty="0"/>
              <a:t>Operates the Cybernet system</a:t>
            </a:r>
          </a:p>
          <a:p>
            <a:pPr algn="l" rtl="0"/>
            <a:r>
              <a:rPr lang="en-US" sz="2400" dirty="0"/>
              <a:t>Plays some of the simulation roles</a:t>
            </a:r>
          </a:p>
          <a:p>
            <a:pPr algn="l" rtl="0"/>
            <a:r>
              <a:rPr lang="en-US" sz="2400" dirty="0"/>
              <a:t>Plays roles of actors that weren’t defined ahead of time and are needed</a:t>
            </a:r>
          </a:p>
          <a:p>
            <a:pPr algn="l" rtl="0"/>
            <a:r>
              <a:rPr lang="en-US" sz="2400" dirty="0"/>
              <a:t>Absorbs expertise from various factors on the actors in the game</a:t>
            </a:r>
          </a:p>
          <a:p>
            <a:pPr algn="l" rtl="0"/>
            <a:endParaRPr lang="en-US" sz="2400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2B5CB171-4CB1-49A8-A913-22BFE005E46C}"/>
              </a:ext>
            </a:extLst>
          </p:cNvPr>
          <p:cNvSpPr txBox="1">
            <a:spLocks/>
          </p:cNvSpPr>
          <p:nvPr/>
        </p:nvSpPr>
        <p:spPr>
          <a:xfrm>
            <a:off x="685800" y="243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+mn-cs"/>
              </a:rPr>
              <a:t>Game Administration</a:t>
            </a:r>
          </a:p>
          <a:p>
            <a:r>
              <a:rPr lang="en-US" sz="3600" dirty="0">
                <a:cs typeface="+mn-cs"/>
              </a:rPr>
              <a:t>Game Administrator – Yehuda </a:t>
            </a:r>
            <a:r>
              <a:rPr lang="en-US" sz="3600" dirty="0" err="1">
                <a:cs typeface="+mn-cs"/>
              </a:rPr>
              <a:t>Yohananof</a:t>
            </a:r>
            <a:endParaRPr lang="en-US" sz="3600" dirty="0">
              <a:cs typeface="+mn-cs"/>
            </a:endParaRPr>
          </a:p>
          <a:p>
            <a:r>
              <a:rPr lang="en-US" sz="3600" dirty="0">
                <a:cs typeface="+mn-cs"/>
              </a:rPr>
              <a:t>Game Administration – Matan Or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59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+mn-cs"/>
              </a:rPr>
              <a:t>Cybernet System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1CB0C8B3-BE62-4963-ACE4-63FDF577E9EC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Computer application supporting political simulations</a:t>
            </a:r>
          </a:p>
          <a:p>
            <a:pPr algn="l" rtl="0"/>
            <a:r>
              <a:rPr lang="en-US" sz="2400" dirty="0"/>
              <a:t>Enables a multi-player simulation</a:t>
            </a:r>
          </a:p>
          <a:p>
            <a:pPr algn="l" rtl="0"/>
            <a:r>
              <a:rPr lang="en-US" sz="2400" dirty="0"/>
              <a:t>Enables creating a mutual game map for all players and game administrators.</a:t>
            </a:r>
          </a:p>
          <a:p>
            <a:pPr algn="l" rtl="0"/>
            <a:r>
              <a:rPr lang="en-US" sz="2400" dirty="0"/>
              <a:t>Facilitates scheduling meetings between players. </a:t>
            </a:r>
          </a:p>
          <a:p>
            <a:pPr algn="l" rtl="0"/>
            <a:r>
              <a:rPr lang="en-US" sz="2400" dirty="0"/>
              <a:t>Enables knowledge management, debriefings and outputs.</a:t>
            </a:r>
          </a:p>
          <a:p>
            <a:pPr algn="l" rtl="0"/>
            <a:r>
              <a:rPr lang="en-US" sz="2400" dirty="0"/>
              <a:t>Recommended to have 2 participants who know the system. </a:t>
            </a:r>
          </a:p>
          <a:p>
            <a:pPr algn="l" rtl="0"/>
            <a:r>
              <a:rPr lang="en-US" sz="2400" dirty="0"/>
              <a:t>Represents a reality picture – “If you aren’t in it, you don’t exist…”</a:t>
            </a:r>
          </a:p>
          <a:p>
            <a:pPr algn="l" rtl="0"/>
            <a:r>
              <a:rPr lang="en-US" sz="2400" dirty="0"/>
              <a:t>Only the administrator decides the result of events emanating from the teams, for example, the outcome of a terror attack……. </a:t>
            </a:r>
          </a:p>
        </p:txBody>
      </p:sp>
    </p:spTree>
    <p:extLst>
      <p:ext uri="{BB962C8B-B14F-4D97-AF65-F5344CB8AC3E}">
        <p14:creationId xmlns:p14="http://schemas.microsoft.com/office/powerpoint/2010/main" xmlns="" val="414146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Stage 1 notes: Getting to Know the Player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xmlns="" id="{733555DF-FDD8-4CFD-BAA4-7F46CB31ADD9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600" dirty="0"/>
              <a:t>Identity</a:t>
            </a:r>
          </a:p>
          <a:p>
            <a:pPr lvl="1" algn="l" rtl="0"/>
            <a:r>
              <a:rPr lang="en-US" sz="1600" dirty="0"/>
              <a:t>Who are we; what do we represent?</a:t>
            </a:r>
          </a:p>
          <a:p>
            <a:pPr lvl="1" algn="l" rtl="0"/>
            <a:r>
              <a:rPr lang="en-US" sz="1600" dirty="0"/>
              <a:t>How do we perceive the world?</a:t>
            </a:r>
          </a:p>
          <a:p>
            <a:pPr lvl="1" algn="l" rtl="0"/>
            <a:r>
              <a:rPr lang="en-US" sz="1600" dirty="0"/>
              <a:t>What are the main evens that shaped our history?</a:t>
            </a:r>
          </a:p>
          <a:p>
            <a:pPr lvl="1" algn="l" rtl="0"/>
            <a:r>
              <a:rPr lang="en-US" sz="1600" dirty="0"/>
              <a:t>What is our vision?</a:t>
            </a:r>
          </a:p>
          <a:p>
            <a:pPr lvl="1" algn="l" rtl="0"/>
            <a:r>
              <a:rPr lang="en-US" sz="1600" dirty="0"/>
              <a:t>What makes us unique? What is our strategic culture?</a:t>
            </a:r>
          </a:p>
          <a:p>
            <a:pPr lvl="1" algn="l" rtl="0"/>
            <a:r>
              <a:rPr lang="en-US" sz="1600" dirty="0"/>
              <a:t>What are our main values?</a:t>
            </a:r>
          </a:p>
          <a:p>
            <a:pPr lvl="1" algn="l" rtl="0"/>
            <a:r>
              <a:rPr lang="en-US" sz="1600" dirty="0"/>
              <a:t>What are our main national interests?</a:t>
            </a:r>
          </a:p>
          <a:p>
            <a:pPr algn="l" rtl="0"/>
            <a:r>
              <a:rPr lang="en-US" sz="1600" dirty="0"/>
              <a:t>What are the main trends in our economy and society?</a:t>
            </a:r>
          </a:p>
          <a:p>
            <a:pPr algn="l" rtl="0"/>
            <a:r>
              <a:rPr lang="en-US" sz="1600" dirty="0"/>
              <a:t>What is the structure of our political, economic and defense systems?</a:t>
            </a:r>
          </a:p>
          <a:p>
            <a:pPr algn="l" rtl="0"/>
            <a:r>
              <a:rPr lang="en-US" sz="1600" dirty="0"/>
              <a:t>Who are the main forces and policy shapers (foreign policy and security)?</a:t>
            </a:r>
          </a:p>
          <a:p>
            <a:pPr algn="l" rtl="0"/>
            <a:r>
              <a:rPr lang="en-US" sz="1600" dirty="0"/>
              <a:t>What is the current political agenda?</a:t>
            </a:r>
          </a:p>
          <a:p>
            <a:pPr algn="l" rtl="0"/>
            <a:r>
              <a:rPr lang="en-US" sz="1600" dirty="0"/>
              <a:t>Actor in the international arena:</a:t>
            </a:r>
          </a:p>
          <a:p>
            <a:pPr lvl="1" algn="l" rtl="0"/>
            <a:r>
              <a:rPr lang="en-US" sz="1600" dirty="0"/>
              <a:t>What alliances and coalitions are we part of? </a:t>
            </a:r>
          </a:p>
          <a:p>
            <a:pPr lvl="1" algn="l" rtl="0"/>
            <a:r>
              <a:rPr lang="en-US" sz="1600" dirty="0"/>
              <a:t>Who is our main enemy? Who is our main ally?</a:t>
            </a:r>
          </a:p>
          <a:p>
            <a:pPr lvl="1" algn="l" rtl="0"/>
            <a:r>
              <a:rPr lang="en-US" sz="1600" dirty="0"/>
              <a:t>What is our relationship with other players in the simulation?</a:t>
            </a:r>
          </a:p>
          <a:p>
            <a:pPr algn="l" rtl="0"/>
            <a:r>
              <a:rPr lang="en-US" sz="1600" dirty="0"/>
              <a:t>What is our policy on the Palestinian-Israeli conflict? What are our interests in this matter? </a:t>
            </a:r>
            <a:r>
              <a:rPr lang="en-US" sz="1600" b="1" u="sng" dirty="0"/>
              <a:t>How do we maximize our interests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2610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cs typeface="+mn-cs"/>
              </a:rPr>
              <a:t>The Process – Notes 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A5D479AB-D451-47A7-8B93-4F04DD62CA00}"/>
              </a:ext>
            </a:extLst>
          </p:cNvPr>
          <p:cNvSpPr txBox="1">
            <a:spLocks/>
          </p:cNvSpPr>
          <p:nvPr/>
        </p:nvSpPr>
        <p:spPr>
          <a:xfrm>
            <a:off x="-2362200" y="25146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/>
          </a:p>
        </p:txBody>
      </p:sp>
      <p:sp>
        <p:nvSpPr>
          <p:cNvPr id="6" name="מציין מיקום תוכן 1">
            <a:extLst>
              <a:ext uri="{FF2B5EF4-FFF2-40B4-BE49-F238E27FC236}">
                <a16:creationId xmlns:a16="http://schemas.microsoft.com/office/drawing/2014/main" xmlns="" id="{D6A14838-3232-4805-B49A-18A324017E8C}"/>
              </a:ext>
            </a:extLst>
          </p:cNvPr>
          <p:cNvSpPr txBox="1">
            <a:spLocks/>
          </p:cNvSpPr>
          <p:nvPr/>
        </p:nvSpPr>
        <p:spPr>
          <a:xfrm>
            <a:off x="3048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altLang="he-IL" dirty="0"/>
              <a:t>Significant, important, challenging and fun learning event.</a:t>
            </a:r>
          </a:p>
          <a:p>
            <a:pPr algn="just" rtl="0"/>
            <a:r>
              <a:rPr lang="en-US" altLang="he-IL" dirty="0"/>
              <a:t>Senior learning at its best; time managed by team leader and its members; work beyond formal learning hours</a:t>
            </a:r>
          </a:p>
          <a:p>
            <a:pPr algn="just" rtl="0"/>
            <a:r>
              <a:rPr lang="en-US" altLang="he-IL" dirty="0"/>
              <a:t>Quality of learning depends on each participant’s personal commitment to the process as well as time and the attention it requires. </a:t>
            </a:r>
          </a:p>
          <a:p>
            <a:pPr algn="just" rtl="0"/>
            <a:r>
              <a:rPr lang="en-US" altLang="he-IL" dirty="0"/>
              <a:t>Managing the learning process by the team, setting up meetings with relevant factors (experts, key figures </a:t>
            </a:r>
            <a:r>
              <a:rPr lang="en-US" altLang="he-IL" dirty="0" err="1"/>
              <a:t>etc</a:t>
            </a:r>
            <a:r>
              <a:rPr lang="en-US" altLang="he-IL" dirty="0"/>
              <a:t>)</a:t>
            </a:r>
          </a:p>
          <a:p>
            <a:pPr algn="just" rtl="0"/>
            <a:r>
              <a:rPr lang="en-US" altLang="he-IL" dirty="0"/>
              <a:t>Sharing knowledge between players (each player should know the rest of the players including those administrating the flow of events.</a:t>
            </a:r>
          </a:p>
          <a:p>
            <a:pPr algn="just" rtl="0"/>
            <a:r>
              <a:rPr lang="en-US" altLang="he-IL" dirty="0"/>
              <a:t>Getting into the head of the player rather than forcing our own point of view.</a:t>
            </a:r>
          </a:p>
          <a:p>
            <a:pPr algn="just" rtl="0"/>
            <a:r>
              <a:rPr lang="en-US" altLang="he-IL" dirty="0"/>
              <a:t>Exercising thought free of paradigms yet realistic</a:t>
            </a:r>
          </a:p>
          <a:p>
            <a:pPr algn="just" rtl="0"/>
            <a:r>
              <a:rPr lang="en-US" altLang="he-IL" dirty="0"/>
              <a:t>Up until the start of the game, there should be no negotiations between teams</a:t>
            </a:r>
          </a:p>
          <a:p>
            <a:pPr algn="just" rtl="0"/>
            <a:r>
              <a:rPr lang="en-US" altLang="he-IL" dirty="0"/>
              <a:t>Instructors accompanying the learning process and the strategy formation; representing the game administrators and vice versa. </a:t>
            </a: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xmlns="" val="79418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8121650" cy="622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+mn-cs"/>
              </a:rPr>
              <a:t>Team Roles</a:t>
            </a:r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8742F9-DDC6-40FF-A27C-C9A0D87D5268}" type="slidenum">
              <a:rPr lang="en-US" altLang="he-IL"/>
              <a:pPr/>
              <a:t>15</a:t>
            </a:fld>
            <a:endParaRPr lang="en-US" alt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7A443E12-46A1-4F26-805C-3D9CBBE110D3}"/>
              </a:ext>
            </a:extLst>
          </p:cNvPr>
          <p:cNvSpPr txBox="1">
            <a:spLocks/>
          </p:cNvSpPr>
          <p:nvPr/>
        </p:nvSpPr>
        <p:spPr>
          <a:xfrm>
            <a:off x="511628" y="15240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Team Leader – Head of State</a:t>
            </a:r>
          </a:p>
          <a:p>
            <a:pPr lvl="1" algn="l" rtl="0"/>
            <a:r>
              <a:rPr lang="en-US" dirty="0"/>
              <a:t>Chairs team discussions in all stages</a:t>
            </a:r>
          </a:p>
          <a:p>
            <a:pPr lvl="1" algn="l" rtl="0"/>
            <a:r>
              <a:rPr lang="en-US" dirty="0"/>
              <a:t>Makes final decisions where there are differences of opinion (generally, the instructor is an observer however they maintain the right to intervene if necessary)</a:t>
            </a:r>
          </a:p>
          <a:p>
            <a:pPr lvl="1" algn="l" rtl="0"/>
            <a:r>
              <a:rPr lang="en-US" dirty="0"/>
              <a:t>Sets the team timeframe/schedule</a:t>
            </a:r>
          </a:p>
          <a:p>
            <a:pPr lvl="1" algn="l" rtl="0"/>
            <a:r>
              <a:rPr lang="en-US" dirty="0"/>
              <a:t>Tasks the team members with their assignments </a:t>
            </a:r>
          </a:p>
          <a:p>
            <a:pPr algn="l" rtl="0"/>
            <a:r>
              <a:rPr lang="en-US" dirty="0"/>
              <a:t>Team Coordinator/Secretary </a:t>
            </a:r>
          </a:p>
          <a:p>
            <a:pPr lvl="1" algn="l" rtl="0"/>
            <a:r>
              <a:rPr lang="en-US" dirty="0"/>
              <a:t>Responsible for scheduling team meetings</a:t>
            </a:r>
          </a:p>
          <a:p>
            <a:pPr lvl="1" algn="l" rtl="0"/>
            <a:r>
              <a:rPr lang="en-US" dirty="0"/>
              <a:t>I conjunction and regardless of their tasks as secretary, also a member of the team with responsibilities assigned by the Team Leader. </a:t>
            </a:r>
          </a:p>
          <a:p>
            <a:pPr algn="l" rtl="0"/>
            <a:r>
              <a:rPr lang="en-US" dirty="0"/>
              <a:t>Rest of Team Members: Role assigned by Team Leader</a:t>
            </a:r>
          </a:p>
        </p:txBody>
      </p:sp>
    </p:spTree>
    <p:extLst>
      <p:ext uri="{BB962C8B-B14F-4D97-AF65-F5344CB8AC3E}">
        <p14:creationId xmlns:p14="http://schemas.microsoft.com/office/powerpoint/2010/main" xmlns="" val="67653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3050" y="365125"/>
            <a:ext cx="82423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>
                <a:latin typeface="Arial" panose="020B0604020202020204" pitchFamily="34" charset="0"/>
              </a:rPr>
              <a:t>Typical Structure of a Group Simulating a </a:t>
            </a:r>
            <a:r>
              <a:rPr lang="en-US">
                <a:latin typeface="Arial" panose="020B0604020202020204" pitchFamily="34" charset="0"/>
              </a:rPr>
              <a:t>“Cabinet”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650" y="1433512"/>
            <a:ext cx="7886700" cy="5424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e-IL" b="1" dirty="0"/>
          </a:p>
          <a:p>
            <a:pPr marL="0" indent="0">
              <a:spcBef>
                <a:spcPct val="20000"/>
              </a:spcBef>
              <a:buFont typeface="Wingdings 3" panose="05040102010807070707" pitchFamily="18" charset="2"/>
              <a:buNone/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FFEEF8-F74B-4FC9-AAF5-FF11EA112727}" type="slidenum">
              <a:rPr lang="en-US" altLang="he-IL" smtClean="0"/>
              <a:pPr/>
              <a:t>16</a:t>
            </a:fld>
            <a:endParaRPr lang="en-US" altLang="he-IL"/>
          </a:p>
        </p:txBody>
      </p:sp>
      <p:sp>
        <p:nvSpPr>
          <p:cNvPr id="5" name="אליפסה 4"/>
          <p:cNvSpPr/>
          <p:nvPr/>
        </p:nvSpPr>
        <p:spPr>
          <a:xfrm flipH="1">
            <a:off x="1871663" y="2674938"/>
            <a:ext cx="4586287" cy="1884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יהלום 5"/>
          <p:cNvSpPr/>
          <p:nvPr/>
        </p:nvSpPr>
        <p:spPr>
          <a:xfrm>
            <a:off x="6659563" y="3213100"/>
            <a:ext cx="1584325" cy="69532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Team Head</a:t>
            </a:r>
          </a:p>
        </p:txBody>
      </p:sp>
      <p:sp>
        <p:nvSpPr>
          <p:cNvPr id="7" name="מלבן 6"/>
          <p:cNvSpPr/>
          <p:nvPr/>
        </p:nvSpPr>
        <p:spPr>
          <a:xfrm>
            <a:off x="690563" y="1433513"/>
            <a:ext cx="92075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743456" y="1398479"/>
            <a:ext cx="15183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he-IL" dirty="0"/>
              <a:t>Screen </a:t>
            </a:r>
          </a:p>
          <a:p>
            <a:pPr algn="ctr"/>
            <a:r>
              <a:rPr lang="en-US" altLang="he-IL" dirty="0"/>
              <a:t>for Cybernet </a:t>
            </a:r>
          </a:p>
          <a:p>
            <a:pPr algn="ctr"/>
            <a:r>
              <a:rPr lang="en-US" altLang="he-IL" dirty="0"/>
              <a:t>System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3632201" y="4735286"/>
            <a:ext cx="1428750" cy="700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Team Coordinator</a:t>
            </a:r>
          </a:p>
        </p:txBody>
      </p:sp>
      <p:sp>
        <p:nvSpPr>
          <p:cNvPr id="15" name="משושה 14"/>
          <p:cNvSpPr/>
          <p:nvPr/>
        </p:nvSpPr>
        <p:spPr>
          <a:xfrm rot="10800000" flipV="1">
            <a:off x="3708400" y="1916113"/>
            <a:ext cx="1133475" cy="59213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Instructor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5508625" y="1989138"/>
            <a:ext cx="1439863" cy="5762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/>
              <a:t>Participant</a:t>
            </a:r>
          </a:p>
        </p:txBody>
      </p:sp>
      <p:sp>
        <p:nvSpPr>
          <p:cNvPr id="17" name="אליפסה 16"/>
          <p:cNvSpPr/>
          <p:nvPr/>
        </p:nvSpPr>
        <p:spPr>
          <a:xfrm>
            <a:off x="5511800" y="4500563"/>
            <a:ext cx="1428750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Participant</a:t>
            </a:r>
          </a:p>
        </p:txBody>
      </p:sp>
      <p:sp>
        <p:nvSpPr>
          <p:cNvPr id="18" name="אליפסה 17"/>
          <p:cNvSpPr/>
          <p:nvPr/>
        </p:nvSpPr>
        <p:spPr>
          <a:xfrm>
            <a:off x="2089150" y="4581525"/>
            <a:ext cx="1330325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Participant</a:t>
            </a:r>
          </a:p>
        </p:txBody>
      </p:sp>
      <p:sp>
        <p:nvSpPr>
          <p:cNvPr id="19" name="אליפסה 18"/>
          <p:cNvSpPr/>
          <p:nvPr/>
        </p:nvSpPr>
        <p:spPr>
          <a:xfrm>
            <a:off x="2089150" y="1936750"/>
            <a:ext cx="1439863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xmlns="" val="6658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Instructors’ Role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6E003527-0CC8-4196-9D3A-E846332DF51B}"/>
              </a:ext>
            </a:extLst>
          </p:cNvPr>
          <p:cNvSpPr txBox="1">
            <a:spLocks/>
          </p:cNvSpPr>
          <p:nvPr/>
        </p:nvSpPr>
        <p:spPr>
          <a:xfrm>
            <a:off x="468086" y="1417638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Seeing through the learning process and strategy formation. Play roles where needed. </a:t>
            </a:r>
          </a:p>
          <a:p>
            <a:pPr algn="l" rtl="0"/>
            <a:r>
              <a:rPr lang="en-US" dirty="0"/>
              <a:t>Observing the process; intervening if necessary, constantly seeing the goal of the exercise. </a:t>
            </a:r>
          </a:p>
          <a:p>
            <a:pPr algn="l" rtl="0"/>
            <a:r>
              <a:rPr lang="en-US" dirty="0"/>
              <a:t>Unity</a:t>
            </a:r>
          </a:p>
          <a:p>
            <a:pPr algn="l" rtl="0"/>
            <a:r>
              <a:rPr lang="en-US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xmlns="" val="20640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and Fun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DD7B4E6D-F3E0-4928-8C3E-812891376868}"/>
              </a:ext>
            </a:extLst>
          </p:cNvPr>
          <p:cNvSpPr txBox="1">
            <a:spLocks/>
          </p:cNvSpPr>
          <p:nvPr/>
        </p:nvSpPr>
        <p:spPr>
          <a:xfrm>
            <a:off x="381000" y="1624012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Costumes – be creative, don’t keep it at suits.</a:t>
            </a:r>
          </a:p>
          <a:p>
            <a:pPr algn="l" rtl="0"/>
            <a:r>
              <a:rPr lang="en-US" dirty="0"/>
              <a:t>Customs – food, drink, gifts, prayers</a:t>
            </a:r>
          </a:p>
          <a:p>
            <a:pPr algn="l" rtl="0"/>
            <a:r>
              <a:rPr lang="en-US" dirty="0"/>
              <a:t>Alliances and ploys – open game</a:t>
            </a:r>
          </a:p>
          <a:p>
            <a:pPr algn="l" rtl="0"/>
            <a:r>
              <a:rPr lang="en-US" dirty="0"/>
              <a:t>Intelligence on adversaries, information security, information leakage</a:t>
            </a:r>
          </a:p>
          <a:p>
            <a:pPr algn="l" rtl="0"/>
            <a:r>
              <a:rPr lang="en-US" dirty="0"/>
              <a:t>Using media – statements (home/world), fake news….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3618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599" y="1"/>
            <a:ext cx="5105401" cy="4599926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28" y="2505653"/>
            <a:ext cx="4350327" cy="21336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398" y="4554726"/>
            <a:ext cx="4800601" cy="2219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929" y="4639253"/>
            <a:ext cx="435032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08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Political Simulation - Background</a:t>
            </a:r>
            <a:endParaRPr lang="he-IL" sz="18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4C9EF2DA-AF3A-45FF-981E-CA92B3679C29}"/>
              </a:ext>
            </a:extLst>
          </p:cNvPr>
          <p:cNvSpPr txBox="1">
            <a:spLocks/>
          </p:cNvSpPr>
          <p:nvPr/>
        </p:nvSpPr>
        <p:spPr>
          <a:xfrm>
            <a:off x="489857" y="1676400"/>
            <a:ext cx="7587343" cy="373380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lang="en-US" sz="2600" dirty="0"/>
              <a:t>Over the years, roleplay simulations have become a tradition at INDC (as opposed to computerized simulations</a:t>
            </a:r>
            <a:r>
              <a:rPr lang="en-US" sz="2600" dirty="0" smtClean="0"/>
              <a:t>) </a:t>
            </a:r>
            <a:endParaRPr lang="en-US" sz="2600" dirty="0"/>
          </a:p>
          <a:p>
            <a:pPr algn="l" rtl="0">
              <a:spcAft>
                <a:spcPts val="600"/>
              </a:spcAft>
            </a:pPr>
            <a:r>
              <a:rPr lang="en-US" sz="2600" dirty="0"/>
              <a:t>Pivotal event in the academic year</a:t>
            </a:r>
          </a:p>
          <a:p>
            <a:pPr algn="l" rtl="0">
              <a:spcAft>
                <a:spcPts val="600"/>
              </a:spcAft>
            </a:pPr>
            <a:r>
              <a:rPr lang="en-US" sz="2600" dirty="0"/>
              <a:t>Senior learning</a:t>
            </a:r>
          </a:p>
          <a:p>
            <a:pPr algn="l" rtl="0">
              <a:spcAft>
                <a:spcPts val="600"/>
              </a:spcAft>
            </a:pPr>
            <a:r>
              <a:rPr lang="en-US" sz="2600" dirty="0"/>
              <a:t>Connecting the learning fields of strategy; national and international politics; national security and providing meaningful preparation for visits abroad.</a:t>
            </a:r>
          </a:p>
          <a:p>
            <a:pPr algn="l" rtl="0">
              <a:spcAft>
                <a:spcPts val="600"/>
              </a:spcAft>
            </a:pPr>
            <a:r>
              <a:rPr lang="en-US" sz="2600" dirty="0"/>
              <a:t>Use of a designated computer application – “Cybernet” </a:t>
            </a:r>
          </a:p>
          <a:p>
            <a:pPr algn="l" rtl="0">
              <a:spcAft>
                <a:spcPts val="600"/>
              </a:spcAft>
            </a:pP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xmlns="" val="21631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Gaps and Decisions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ED728AA1-0051-47EB-ABA4-4F58121BB2C9}"/>
              </a:ext>
            </a:extLst>
          </p:cNvPr>
          <p:cNvSpPr txBox="1">
            <a:spLocks/>
          </p:cNvSpPr>
          <p:nvPr/>
        </p:nvSpPr>
        <p:spPr>
          <a:xfrm>
            <a:off x="609600" y="1828800"/>
            <a:ext cx="8229600" cy="3733801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dirty="0"/>
              <a:t>Contact with the Cybernet company – Matan’s responsibility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Coordinating lectures by Palestinian speakers – being handled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Content for the INDC evening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928587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350BA3EC-AD0D-4A60-9F4B-1A6A1FCDD194}"/>
              </a:ext>
            </a:extLst>
          </p:cNvPr>
          <p:cNvSpPr txBox="1">
            <a:spLocks/>
          </p:cNvSpPr>
          <p:nvPr/>
        </p:nvSpPr>
        <p:spPr>
          <a:xfrm>
            <a:off x="0" y="12563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Teams and Workspaces </a:t>
            </a:r>
            <a:endParaRPr lang="he-IL" sz="1800" dirty="0"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675AC646-5562-4963-83B6-86F8010F8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046783"/>
              </p:ext>
            </p:extLst>
          </p:nvPr>
        </p:nvGraphicFramePr>
        <p:xfrm>
          <a:off x="16328" y="1066800"/>
          <a:ext cx="9111343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2">
                  <a:extLst>
                    <a:ext uri="{9D8B030D-6E8A-4147-A177-3AD203B41FA5}">
                      <a16:colId xmlns:a16="http://schemas.microsoft.com/office/drawing/2014/main" xmlns="" val="776222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2083359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275375928"/>
                    </a:ext>
                  </a:extLst>
                </a:gridCol>
                <a:gridCol w="1223892">
                  <a:extLst>
                    <a:ext uri="{9D8B030D-6E8A-4147-A177-3AD203B41FA5}">
                      <a16:colId xmlns:a16="http://schemas.microsoft.com/office/drawing/2014/main" xmlns="" val="2351550192"/>
                    </a:ext>
                  </a:extLst>
                </a:gridCol>
                <a:gridCol w="1290708">
                  <a:extLst>
                    <a:ext uri="{9D8B030D-6E8A-4147-A177-3AD203B41FA5}">
                      <a16:colId xmlns:a16="http://schemas.microsoft.com/office/drawing/2014/main" xmlns="" val="3720250607"/>
                    </a:ext>
                  </a:extLst>
                </a:gridCol>
                <a:gridCol w="888945">
                  <a:extLst>
                    <a:ext uri="{9D8B030D-6E8A-4147-A177-3AD203B41FA5}">
                      <a16:colId xmlns:a16="http://schemas.microsoft.com/office/drawing/2014/main" xmlns="" val="3269364641"/>
                    </a:ext>
                  </a:extLst>
                </a:gridCol>
                <a:gridCol w="1109463">
                  <a:extLst>
                    <a:ext uri="{9D8B030D-6E8A-4147-A177-3AD203B41FA5}">
                      <a16:colId xmlns:a16="http://schemas.microsoft.com/office/drawing/2014/main" xmlns="" val="1092790532"/>
                    </a:ext>
                  </a:extLst>
                </a:gridCol>
                <a:gridCol w="1109463">
                  <a:extLst>
                    <a:ext uri="{9D8B030D-6E8A-4147-A177-3AD203B41FA5}">
                      <a16:colId xmlns:a16="http://schemas.microsoft.com/office/drawing/2014/main" xmlns="" val="76710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Israel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USA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PA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Hamas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Egypt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Russia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Jordan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11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Instructor</a:t>
                      </a:r>
                      <a:endParaRPr lang="he-IL" sz="1400" b="1" dirty="0"/>
                    </a:p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Amiram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Yakira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Amir </a:t>
                      </a:r>
                      <a:r>
                        <a:rPr lang="en-US" sz="1400" b="1" dirty="0" err="1"/>
                        <a:t>Meimon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Avi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Almog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Eran </a:t>
                      </a:r>
                      <a:r>
                        <a:rPr lang="en-US" sz="1400" b="1" dirty="0" err="1"/>
                        <a:t>Kamin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Yehuda </a:t>
                      </a:r>
                      <a:r>
                        <a:rPr lang="en-US" sz="1400" b="1" dirty="0" err="1"/>
                        <a:t>Yohananof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Meirav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Anat</a:t>
                      </a:r>
                      <a:r>
                        <a:rPr lang="en-US" sz="1400" b="1" dirty="0"/>
                        <a:t> Stern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551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Leader</a:t>
                      </a:r>
                      <a:endParaRPr lang="he-IL" sz="1400" b="1" dirty="0"/>
                    </a:p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Udi </a:t>
                      </a:r>
                      <a:r>
                        <a:rPr lang="en-US" sz="1400" b="1" dirty="0" err="1"/>
                        <a:t>Shilo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Amihai</a:t>
                      </a:r>
                      <a:r>
                        <a:rPr lang="en-US" sz="1400" b="1" dirty="0"/>
                        <a:t> Levin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Yossi </a:t>
                      </a:r>
                      <a:r>
                        <a:rPr lang="en-US" sz="1400" b="1" dirty="0" err="1"/>
                        <a:t>Mazliah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Ofir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Levis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Benny De Levi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Nitin</a:t>
                      </a:r>
                      <a:r>
                        <a:rPr lang="en-US" sz="1400" b="1" baseline="0" dirty="0"/>
                        <a:t> Kapoor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Michal </a:t>
                      </a:r>
                      <a:r>
                        <a:rPr lang="en-US" sz="1400" b="1" dirty="0" err="1"/>
                        <a:t>Mastai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95331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Participants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Ido</a:t>
                      </a:r>
                      <a:r>
                        <a:rPr lang="en-US" sz="1400" dirty="0"/>
                        <a:t> Mizrahi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Ram </a:t>
                      </a:r>
                      <a:r>
                        <a:rPr lang="en-US" sz="1400" dirty="0" err="1"/>
                        <a:t>Erez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Amit </a:t>
                      </a:r>
                      <a:r>
                        <a:rPr lang="en-US" sz="1400" dirty="0" err="1"/>
                        <a:t>Yamin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Harel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Sharabi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Nurit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Kadosh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Simona Halperin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Avi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Keinan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415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Zvika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Lekah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Bar </a:t>
                      </a:r>
                      <a:r>
                        <a:rPr lang="en-US" sz="1400" dirty="0" err="1"/>
                        <a:t>Cizic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Cheli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Nitza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Haim </a:t>
                      </a:r>
                      <a:r>
                        <a:rPr lang="en-US" sz="1400" dirty="0" err="1"/>
                        <a:t>Malki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Michael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Shlomi Ben </a:t>
                      </a:r>
                      <a:r>
                        <a:rPr lang="en-US" sz="1400" dirty="0" err="1"/>
                        <a:t>Moha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3852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Sima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Shpitzer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Guy Goldfarb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Moshe </a:t>
                      </a:r>
                      <a:r>
                        <a:rPr lang="en-US" sz="1400" dirty="0" err="1"/>
                        <a:t>Edri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Roman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Lars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905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Gal Shekel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Aviad</a:t>
                      </a:r>
                      <a:r>
                        <a:rPr lang="en-US" sz="1400" dirty="0"/>
                        <a:t> Atiya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Idan</a:t>
                      </a:r>
                      <a:r>
                        <a:rPr lang="en-US" sz="1400" dirty="0"/>
                        <a:t> Katz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Nadav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Wong </a:t>
                      </a:r>
                      <a:r>
                        <a:rPr lang="en-US" sz="1400" dirty="0" err="1"/>
                        <a:t>Kiohng</a:t>
                      </a:r>
                      <a:r>
                        <a:rPr lang="en-US" sz="1400" dirty="0"/>
                        <a:t> Seng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06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Shahar </a:t>
                      </a:r>
                      <a:r>
                        <a:rPr lang="en-US" sz="1400" dirty="0" err="1"/>
                        <a:t>Batz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Shlomi Toledano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Amir </a:t>
                      </a:r>
                      <a:r>
                        <a:rPr lang="en-US" sz="1400" dirty="0" err="1"/>
                        <a:t>Sagi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Randal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13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Davide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06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830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Room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Classroom 3</a:t>
                      </a:r>
                    </a:p>
                    <a:p>
                      <a:pPr algn="ctr"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Classroom 2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Classroom 4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Classroom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Guest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Computer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85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440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Simulation Objective</a:t>
            </a:r>
            <a:endParaRPr lang="he-IL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FDEBE07D-BBFB-4727-9488-BF127C1BC215}"/>
              </a:ext>
            </a:extLst>
          </p:cNvPr>
          <p:cNvSpPr txBox="1">
            <a:spLocks/>
          </p:cNvSpPr>
          <p:nvPr/>
        </p:nvSpPr>
        <p:spPr>
          <a:xfrm>
            <a:off x="453389" y="1562099"/>
            <a:ext cx="8229601" cy="3390901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Developing strategic thinking and decision making under pressure and times of crisis.</a:t>
            </a:r>
          </a:p>
          <a:p>
            <a:pPr algn="l" rtl="0"/>
            <a:r>
              <a:rPr lang="en-US" sz="2400" dirty="0"/>
              <a:t>Practicing skills of negotiation, rhetoric, media etc.</a:t>
            </a:r>
          </a:p>
          <a:p>
            <a:pPr algn="l" rtl="0"/>
            <a:r>
              <a:rPr lang="en-US" sz="2400" dirty="0"/>
              <a:t>Exercising through role play complex systems as a model of systemic analysis applying the full design approach to form  strategy and campaign time and again</a:t>
            </a:r>
          </a:p>
          <a:p>
            <a:pPr algn="l" rtl="0"/>
            <a:r>
              <a:rPr lang="en-US" sz="2400" dirty="0"/>
              <a:t>In-depth learning of the political worlds focusing on the Palestinian-Israeli conflict </a:t>
            </a:r>
          </a:p>
          <a:p>
            <a:pPr algn="l" rtl="0"/>
            <a:r>
              <a:rPr lang="en-US" sz="2400" dirty="0"/>
              <a:t>Significant exposure to the full political practice and its relation to security. </a:t>
            </a:r>
          </a:p>
          <a:p>
            <a:pPr algn="l" rtl="0"/>
            <a:r>
              <a:rPr lang="en-US" sz="2400" dirty="0"/>
              <a:t>In-depth knowledge of at least one important actor</a:t>
            </a:r>
          </a:p>
          <a:p>
            <a:pPr algn="l" rtl="0"/>
            <a:r>
              <a:rPr lang="en-US" sz="2400" dirty="0"/>
              <a:t>Examining possible methods of action for made-up scenarios that may happen in reality </a:t>
            </a:r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246594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0EAD5-4F62-422A-B523-E779DB5447E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Arial" pitchFamily="34" charset="0"/>
                <a:cs typeface="+mn-cs"/>
              </a:rPr>
              <a:t>Simulation – Main Characteristics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63CE99E6-A8C2-4846-81CA-EA05774B1314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599" cy="45720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Simulation = imitation/”war game” based on a “future reality”</a:t>
            </a:r>
          </a:p>
          <a:p>
            <a:pPr algn="l" rtl="0"/>
            <a:r>
              <a:rPr lang="en-US" sz="2400" dirty="0"/>
              <a:t>The simulation is a model that enables examination and study of a realistic system over time. The simulation also enables manipulating reality in a way that is not possible in real life. </a:t>
            </a:r>
          </a:p>
          <a:p>
            <a:pPr algn="l" rtl="0"/>
            <a:r>
              <a:rPr lang="en-US" sz="2400" dirty="0"/>
              <a:t>Using play tools combined with real data on capabilities, intentions and motives real-life actors to create situation of military and other conflicts between rival forces. </a:t>
            </a:r>
          </a:p>
          <a:p>
            <a:pPr algn="l" rtl="0"/>
            <a:r>
              <a:rPr lang="en-US" sz="2400" dirty="0"/>
              <a:t>Players make independent decisions that aren’t necessarily the same as those that would be made by the real-life actors, however they should be realistic. </a:t>
            </a:r>
          </a:p>
          <a:p>
            <a:pPr algn="l" rtl="0"/>
            <a:r>
              <a:rPr lang="en-US" sz="2400" dirty="0"/>
              <a:t>The simulation enables examining the nature of human interaction and self learning. </a:t>
            </a:r>
          </a:p>
          <a:p>
            <a:pPr algn="l" rtl="0"/>
            <a:r>
              <a:rPr lang="en-US" sz="2400" dirty="0"/>
              <a:t>There can be winners and losers in the simulation.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22122325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+mn-cs"/>
              </a:rPr>
              <a:t>Prior Groundwork 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44D1B378-CDDE-4ED3-8641-B3B8A6D0DF56}"/>
              </a:ext>
            </a:extLst>
          </p:cNvPr>
          <p:cNvSpPr txBox="1">
            <a:spLocks/>
          </p:cNvSpPr>
          <p:nvPr/>
        </p:nvSpPr>
        <p:spPr>
          <a:xfrm>
            <a:off x="609601" y="1417638"/>
            <a:ext cx="7848600" cy="45720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Preparation Courses:</a:t>
            </a:r>
          </a:p>
          <a:p>
            <a:pPr lvl="1" algn="l" rtl="0"/>
            <a:r>
              <a:rPr lang="en-US" sz="2000" dirty="0"/>
              <a:t>Basic national security terms and expressions </a:t>
            </a:r>
          </a:p>
          <a:p>
            <a:pPr lvl="1" algn="l" rtl="0"/>
            <a:r>
              <a:rPr lang="en-US" sz="2000" dirty="0"/>
              <a:t>Military-Strategic thought development</a:t>
            </a:r>
          </a:p>
          <a:p>
            <a:pPr lvl="1" algn="l" rtl="0"/>
            <a:r>
              <a:rPr lang="en-US" sz="2000" dirty="0"/>
              <a:t>Strategic Thinking</a:t>
            </a:r>
          </a:p>
          <a:p>
            <a:pPr lvl="1" algn="l" rtl="0"/>
            <a:r>
              <a:rPr lang="en-US" sz="2000" dirty="0"/>
              <a:t>National Defense; the Middle East</a:t>
            </a:r>
          </a:p>
          <a:p>
            <a:pPr lvl="1" algn="l" rtl="0"/>
            <a:r>
              <a:rPr lang="en-US" sz="2000" dirty="0"/>
              <a:t>Foreign Policy</a:t>
            </a:r>
          </a:p>
          <a:p>
            <a:pPr algn="l" rtl="0"/>
            <a:r>
              <a:rPr lang="en-US" sz="2400" dirty="0"/>
              <a:t>Visits in the south, Judea &amp; Samaria, Jerusalem, MFA, Jordan.</a:t>
            </a:r>
          </a:p>
          <a:p>
            <a:pPr algn="l" rtl="0"/>
            <a:r>
              <a:rPr lang="en-US" sz="2400" dirty="0"/>
              <a:t>Northern Arena Strategic Experience</a:t>
            </a:r>
          </a:p>
          <a:p>
            <a:pPr algn="l" rtl="0"/>
            <a:r>
              <a:rPr lang="en-US" sz="2400" dirty="0"/>
              <a:t>Paradigms for Solving the Palestinian – Israeli conflict: </a:t>
            </a:r>
          </a:p>
          <a:p>
            <a:pPr lvl="1" algn="l" rtl="0"/>
            <a:r>
              <a:rPr lang="en-US" sz="2000" dirty="0"/>
              <a:t>Dr. </a:t>
            </a:r>
            <a:r>
              <a:rPr lang="en-US" sz="2000" dirty="0" err="1"/>
              <a:t>Shaul</a:t>
            </a:r>
            <a:r>
              <a:rPr lang="en-US" sz="2000" dirty="0"/>
              <a:t> </a:t>
            </a:r>
            <a:r>
              <a:rPr lang="en-US" sz="2000" dirty="0" err="1"/>
              <a:t>Arieli</a:t>
            </a:r>
            <a:r>
              <a:rPr lang="en-US" sz="2000" dirty="0"/>
              <a:t>, a brief summary of the conflict</a:t>
            </a:r>
          </a:p>
          <a:p>
            <a:pPr lvl="1" algn="l" rtl="0"/>
            <a:r>
              <a:rPr lang="en-US" sz="2000" dirty="0"/>
              <a:t>Various paradigms for resolving the conflict – Israeli speakers</a:t>
            </a:r>
          </a:p>
          <a:p>
            <a:pPr lvl="1" algn="l" rtl="0"/>
            <a:r>
              <a:rPr lang="en-US" sz="2000" dirty="0"/>
              <a:t>Various paradigms for resolving the conflict – Palestinian and international speakers</a:t>
            </a:r>
          </a:p>
          <a:p>
            <a:pPr lvl="1" algn="l" rtl="0"/>
            <a:endParaRPr lang="en-US" sz="2000" dirty="0"/>
          </a:p>
          <a:p>
            <a:pPr lvl="1" algn="l" rtl="0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xmlns="" val="186481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OTLSHAPE_M_e2f688a932a846e8a56ec8bf232837c5_Connector1"/>
          <p:cNvCxnSpPr/>
          <p:nvPr>
            <p:custDataLst>
              <p:tags r:id="rId2"/>
            </p:custDataLst>
          </p:nvPr>
        </p:nvCxnSpPr>
        <p:spPr>
          <a:xfrm>
            <a:off x="7764463" y="2638996"/>
            <a:ext cx="0" cy="442912"/>
          </a:xfrm>
          <a:prstGeom prst="line">
            <a:avLst/>
          </a:prstGeom>
          <a:ln w="4763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616f6ca4500944d0a6a308a142e3efe3_Connector1"/>
          <p:cNvCxnSpPr/>
          <p:nvPr>
            <p:custDataLst>
              <p:tags r:id="rId3"/>
            </p:custDataLst>
          </p:nvPr>
        </p:nvCxnSpPr>
        <p:spPr>
          <a:xfrm>
            <a:off x="7184708" y="1457325"/>
            <a:ext cx="0" cy="1590675"/>
          </a:xfrm>
          <a:prstGeom prst="line">
            <a:avLst/>
          </a:prstGeom>
          <a:ln w="4763" cap="flat" cmpd="sng" algn="ctr">
            <a:solidFill>
              <a:schemeClr val="accent5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ffe002a4bc4d4c418528062a57961a74_Connector1"/>
          <p:cNvCxnSpPr/>
          <p:nvPr>
            <p:custDataLst>
              <p:tags r:id="rId4"/>
            </p:custDataLst>
          </p:nvPr>
        </p:nvCxnSpPr>
        <p:spPr>
          <a:xfrm flipH="1">
            <a:off x="6549317" y="858740"/>
            <a:ext cx="1588" cy="227488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M_51bed3d5ee1242f2afda34d7e5257104_Connector2"/>
          <p:cNvCxnSpPr/>
          <p:nvPr>
            <p:custDataLst>
              <p:tags r:id="rId5"/>
            </p:custDataLst>
          </p:nvPr>
        </p:nvCxnSpPr>
        <p:spPr>
          <a:xfrm>
            <a:off x="5989638" y="2663825"/>
            <a:ext cx="0" cy="38417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51bed3d5ee1242f2afda34d7e5257104_Connector1"/>
          <p:cNvCxnSpPr/>
          <p:nvPr>
            <p:custDataLst>
              <p:tags r:id="rId6"/>
            </p:custDataLst>
          </p:nvPr>
        </p:nvCxnSpPr>
        <p:spPr>
          <a:xfrm flipH="1">
            <a:off x="5987025" y="1933935"/>
            <a:ext cx="13883" cy="76040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580fd0866df84c869d49b706fb0d9c36_Connector1"/>
          <p:cNvCxnSpPr/>
          <p:nvPr>
            <p:custDataLst>
              <p:tags r:id="rId7"/>
            </p:custDataLst>
          </p:nvPr>
        </p:nvCxnSpPr>
        <p:spPr>
          <a:xfrm>
            <a:off x="5254625" y="930275"/>
            <a:ext cx="1588" cy="211772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31ba01d2fa214bd88fb503bb94b3ce8f_Connector1"/>
          <p:cNvCxnSpPr/>
          <p:nvPr>
            <p:custDataLst>
              <p:tags r:id="rId8"/>
            </p:custDataLst>
          </p:nvPr>
        </p:nvCxnSpPr>
        <p:spPr>
          <a:xfrm>
            <a:off x="3693562" y="2108770"/>
            <a:ext cx="0" cy="895350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58b8d83a4b5949928f9f8dea1ccbd57f_Connector1"/>
          <p:cNvCxnSpPr/>
          <p:nvPr>
            <p:custDataLst>
              <p:tags r:id="rId9"/>
            </p:custDataLst>
          </p:nvPr>
        </p:nvCxnSpPr>
        <p:spPr>
          <a:xfrm>
            <a:off x="1600835" y="2605088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31942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42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836487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43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55000" cap="flat" cmpd="thickThin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1670050" y="3556000"/>
            <a:ext cx="368300" cy="18573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spc="-14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7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1222375" y="3136900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ינואר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438626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TLSHAPE_M_58b8d83a4b5949928f9f8dea1ccbd57f_Title"/>
          <p:cNvSpPr txBox="1"/>
          <p:nvPr>
            <p:custDataLst>
              <p:tags r:id="rId16"/>
            </p:custDataLst>
          </p:nvPr>
        </p:nvSpPr>
        <p:spPr>
          <a:xfrm>
            <a:off x="1080135" y="1519765"/>
            <a:ext cx="1041400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Initial meeting with team leaders</a:t>
            </a:r>
          </a:p>
        </p:txBody>
      </p:sp>
      <p:sp>
        <p:nvSpPr>
          <p:cNvPr id="60" name="OTLSHAPE_M_58b8d83a4b5949928f9f8dea1ccbd57f_Date"/>
          <p:cNvSpPr txBox="1"/>
          <p:nvPr>
            <p:custDataLst>
              <p:tags r:id="rId17"/>
            </p:custDataLst>
          </p:nvPr>
        </p:nvSpPr>
        <p:spPr>
          <a:xfrm>
            <a:off x="1162049" y="2161285"/>
            <a:ext cx="793763" cy="21431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27.01.20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58b8d83a4b5949928f9f8dea1ccbd57f_Shape"/>
          <p:cNvSpPr/>
          <p:nvPr>
            <p:custDataLst>
              <p:tags r:id="rId18"/>
            </p:custDataLst>
          </p:nvPr>
        </p:nvSpPr>
        <p:spPr>
          <a:xfrm rot="16200000">
            <a:off x="1561465" y="2473896"/>
            <a:ext cx="165100" cy="165100"/>
          </a:xfrm>
          <a:prstGeom prst="flowChartMerge">
            <a:avLst/>
          </a:prstGeom>
          <a:solidFill>
            <a:srgbClr val="1AAA4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TLSHAPE_M_31ba01d2fa214bd88fb503bb94b3ce8f_Title"/>
          <p:cNvSpPr txBox="1"/>
          <p:nvPr>
            <p:custDataLst>
              <p:tags r:id="rId19"/>
            </p:custDataLst>
          </p:nvPr>
        </p:nvSpPr>
        <p:spPr>
          <a:xfrm>
            <a:off x="3007519" y="1181653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Charging for Simulation</a:t>
            </a:r>
          </a:p>
        </p:txBody>
      </p:sp>
      <p:sp>
        <p:nvSpPr>
          <p:cNvPr id="63" name="OTLSHAPE_M_31ba01d2fa214bd88fb503bb94b3ce8f_Date"/>
          <p:cNvSpPr txBox="1"/>
          <p:nvPr>
            <p:custDataLst>
              <p:tags r:id="rId20"/>
            </p:custDataLst>
          </p:nvPr>
        </p:nvSpPr>
        <p:spPr>
          <a:xfrm>
            <a:off x="3280887" y="1678856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3-6.02.20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M_31ba01d2fa214bd88fb503bb94b3ce8f_Shape"/>
          <p:cNvSpPr/>
          <p:nvPr>
            <p:custDataLst>
              <p:tags r:id="rId21"/>
            </p:custDataLst>
          </p:nvPr>
        </p:nvSpPr>
        <p:spPr>
          <a:xfrm rot="16200000">
            <a:off x="3628073" y="1996185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TLSHAPE_M_580fd0866df84c869d49b706fb0d9c36_Title"/>
          <p:cNvSpPr txBox="1"/>
          <p:nvPr>
            <p:custDataLst>
              <p:tags r:id="rId22"/>
            </p:custDataLst>
          </p:nvPr>
        </p:nvSpPr>
        <p:spPr>
          <a:xfrm>
            <a:off x="4541838" y="283597"/>
            <a:ext cx="15208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Team Preparations</a:t>
            </a:r>
          </a:p>
        </p:txBody>
      </p:sp>
      <p:sp>
        <p:nvSpPr>
          <p:cNvPr id="66" name="OTLSHAPE_M_580fd0866df84c869d49b706fb0d9c36_Date"/>
          <p:cNvSpPr txBox="1"/>
          <p:nvPr>
            <p:custDataLst>
              <p:tags r:id="rId23"/>
            </p:custDataLst>
          </p:nvPr>
        </p:nvSpPr>
        <p:spPr>
          <a:xfrm>
            <a:off x="4681246" y="549503"/>
            <a:ext cx="96866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9-10.02.10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M_580fd0866df84c869d49b706fb0d9c36_Shape"/>
          <p:cNvSpPr/>
          <p:nvPr>
            <p:custDataLst>
              <p:tags r:id="rId24"/>
            </p:custDataLst>
          </p:nvPr>
        </p:nvSpPr>
        <p:spPr>
          <a:xfrm rot="16200000">
            <a:off x="5260536" y="764704"/>
            <a:ext cx="165100" cy="165100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TLSHAPE_M_51bed3d5ee1242f2afda34d7e5257104_Title"/>
          <p:cNvSpPr txBox="1"/>
          <p:nvPr>
            <p:custDataLst>
              <p:tags r:id="rId25"/>
            </p:custDataLst>
          </p:nvPr>
        </p:nvSpPr>
        <p:spPr>
          <a:xfrm>
            <a:off x="6227763" y="274638"/>
            <a:ext cx="15367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Main Simulation </a:t>
            </a:r>
          </a:p>
        </p:txBody>
      </p:sp>
      <p:sp>
        <p:nvSpPr>
          <p:cNvPr id="69" name="OTLSHAPE_M_51bed3d5ee1242f2afda34d7e5257104_Date"/>
          <p:cNvSpPr txBox="1"/>
          <p:nvPr>
            <p:custDataLst>
              <p:tags r:id="rId26"/>
            </p:custDataLst>
          </p:nvPr>
        </p:nvSpPr>
        <p:spPr>
          <a:xfrm>
            <a:off x="6030942" y="572697"/>
            <a:ext cx="11017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11-12.02.20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M_51bed3d5ee1242f2afda34d7e5257104_Shape"/>
          <p:cNvSpPr/>
          <p:nvPr>
            <p:custDataLst>
              <p:tags r:id="rId27"/>
            </p:custDataLst>
          </p:nvPr>
        </p:nvSpPr>
        <p:spPr>
          <a:xfrm rot="16200000">
            <a:off x="5957208" y="1698821"/>
            <a:ext cx="171527" cy="146836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TLSHAPE_M_ffe002a4bc4d4c418528062a57961a74_Shape"/>
          <p:cNvSpPr/>
          <p:nvPr>
            <p:custDataLst>
              <p:tags r:id="rId28"/>
            </p:custDataLst>
          </p:nvPr>
        </p:nvSpPr>
        <p:spPr>
          <a:xfrm rot="16200000">
            <a:off x="6517265" y="737481"/>
            <a:ext cx="175278" cy="243937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TLSHAPE_M_616f6ca4500944d0a6a308a142e3efe3_Title"/>
          <p:cNvSpPr txBox="1"/>
          <p:nvPr>
            <p:custDataLst>
              <p:tags r:id="rId29"/>
            </p:custDataLst>
          </p:nvPr>
        </p:nvSpPr>
        <p:spPr>
          <a:xfrm>
            <a:off x="6742113" y="944563"/>
            <a:ext cx="11430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“Exposure”</a:t>
            </a:r>
          </a:p>
        </p:txBody>
      </p:sp>
      <p:sp>
        <p:nvSpPr>
          <p:cNvPr id="75" name="OTLSHAPE_M_616f6ca4500944d0a6a308a142e3efe3_Date"/>
          <p:cNvSpPr txBox="1"/>
          <p:nvPr>
            <p:custDataLst>
              <p:tags r:id="rId30"/>
            </p:custDataLst>
          </p:nvPr>
        </p:nvSpPr>
        <p:spPr>
          <a:xfrm>
            <a:off x="6615113" y="1225550"/>
            <a:ext cx="1004887" cy="2159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616f6ca4500944d0a6a308a142e3efe3_Shape"/>
          <p:cNvSpPr/>
          <p:nvPr>
            <p:custDataLst>
              <p:tags r:id="rId31"/>
            </p:custDataLst>
          </p:nvPr>
        </p:nvSpPr>
        <p:spPr>
          <a:xfrm rot="16200000">
            <a:off x="7131208" y="1470894"/>
            <a:ext cx="165100" cy="165100"/>
          </a:xfrm>
          <a:prstGeom prst="flowChartMerge">
            <a:avLst/>
          </a:prstGeom>
          <a:solidFill>
            <a:schemeClr val="accent5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TLSHAPE_M_e2f688a932a846e8a56ec8bf232837c5_Title"/>
          <p:cNvSpPr txBox="1"/>
          <p:nvPr>
            <p:custDataLst>
              <p:tags r:id="rId32"/>
            </p:custDataLst>
          </p:nvPr>
        </p:nvSpPr>
        <p:spPr>
          <a:xfrm>
            <a:off x="6983832" y="1950293"/>
            <a:ext cx="17399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INDC Evening, with spouses</a:t>
            </a:r>
          </a:p>
        </p:txBody>
      </p:sp>
      <p:sp>
        <p:nvSpPr>
          <p:cNvPr id="78" name="OTLSHAPE_M_e2f688a932a846e8a56ec8bf232837c5_Date"/>
          <p:cNvSpPr txBox="1"/>
          <p:nvPr>
            <p:custDataLst>
              <p:tags r:id="rId33"/>
            </p:custDataLst>
          </p:nvPr>
        </p:nvSpPr>
        <p:spPr>
          <a:xfrm>
            <a:off x="7199314" y="2433638"/>
            <a:ext cx="964648" cy="21431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e2f688a932a846e8a56ec8bf232837c5_Shape"/>
          <p:cNvSpPr/>
          <p:nvPr>
            <p:custDataLst>
              <p:tags r:id="rId34"/>
            </p:custDataLst>
          </p:nvPr>
        </p:nvSpPr>
        <p:spPr>
          <a:xfrm rot="16200000">
            <a:off x="7736062" y="2620344"/>
            <a:ext cx="165100" cy="165100"/>
          </a:xfrm>
          <a:prstGeom prst="flowChartMerge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0" name="דיאגרמה 412"/>
          <p:cNvGraphicFramePr/>
          <p:nvPr>
            <p:extLst>
              <p:ext uri="{D42A27DB-BD31-4B8C-83A1-F6EECF244321}">
                <p14:modId xmlns:p14="http://schemas.microsoft.com/office/powerpoint/2010/main" xmlns="" val="2074133001"/>
              </p:ext>
            </p:extLst>
          </p:nvPr>
        </p:nvGraphicFramePr>
        <p:xfrm>
          <a:off x="-472280" y="3610944"/>
          <a:ext cx="9508775" cy="36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11" name="Rounded Rectangle 110"/>
          <p:cNvSpPr/>
          <p:nvPr/>
        </p:nvSpPr>
        <p:spPr>
          <a:xfrm>
            <a:off x="6881813" y="5167313"/>
            <a:ext cx="21097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u="sng" dirty="0"/>
              <a:t>Reflection and Summary – What have we learned?</a:t>
            </a:r>
            <a:endParaRPr lang="he-IL" sz="1600" dirty="0"/>
          </a:p>
        </p:txBody>
      </p:sp>
      <p:sp>
        <p:nvSpPr>
          <p:cNvPr id="112" name="חץ ימינה מחורץ 87"/>
          <p:cNvSpPr/>
          <p:nvPr/>
        </p:nvSpPr>
        <p:spPr>
          <a:xfrm>
            <a:off x="0" y="5876925"/>
            <a:ext cx="8702675" cy="78263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800" b="1" dirty="0"/>
              <a:t>Output</a:t>
            </a:r>
          </a:p>
        </p:txBody>
      </p:sp>
      <p:sp>
        <p:nvSpPr>
          <p:cNvPr id="14393" name="TextBox 112"/>
          <p:cNvSpPr txBox="1">
            <a:spLocks noChangeArrowheads="1"/>
          </p:cNvSpPr>
          <p:nvPr/>
        </p:nvSpPr>
        <p:spPr bwMode="auto">
          <a:xfrm>
            <a:off x="1005805" y="6100560"/>
            <a:ext cx="2668021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he-IL" dirty="0"/>
              <a:t>Forming Process, Offset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48157" y="6092825"/>
            <a:ext cx="3059043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Offset Strategy &amp; Campaign *2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541655" y="6034513"/>
            <a:ext cx="4540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TLSHAPE_TB_00000000000000000000000000000000_TimescaleInterval1"/>
          <p:cNvSpPr txBox="1"/>
          <p:nvPr>
            <p:custDataLst>
              <p:tags r:id="rId35"/>
            </p:custDataLst>
          </p:nvPr>
        </p:nvSpPr>
        <p:spPr>
          <a:xfrm>
            <a:off x="4025476" y="3159361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פברואר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OTLSHAPE_M_58b8d83a4b5949928f9f8dea1ccbd57f_Connector1"/>
          <p:cNvCxnSpPr/>
          <p:nvPr>
            <p:custDataLst>
              <p:tags r:id="rId36"/>
            </p:custDataLst>
          </p:nvPr>
        </p:nvCxnSpPr>
        <p:spPr>
          <a:xfrm>
            <a:off x="3048000" y="2549472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M_58b8d83a4b5949928f9f8dea1ccbd57f_Date"/>
          <p:cNvSpPr txBox="1"/>
          <p:nvPr>
            <p:custDataLst>
              <p:tags r:id="rId37"/>
            </p:custDataLst>
          </p:nvPr>
        </p:nvSpPr>
        <p:spPr>
          <a:xfrm>
            <a:off x="2475949" y="2189162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03.02.20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58b8d83a4b5949928f9f8dea1ccbd57f_Title"/>
          <p:cNvSpPr txBox="1"/>
          <p:nvPr>
            <p:custDataLst>
              <p:tags r:id="rId38"/>
            </p:custDataLst>
          </p:nvPr>
        </p:nvSpPr>
        <p:spPr>
          <a:xfrm>
            <a:off x="2278858" y="1534625"/>
            <a:ext cx="1041400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Preparation and briefing participants </a:t>
            </a:r>
          </a:p>
        </p:txBody>
      </p:sp>
      <p:cxnSp>
        <p:nvCxnSpPr>
          <p:cNvPr id="81" name="OTLSHAPE_M_31ba01d2fa214bd88fb503bb94b3ce8f_Connector1"/>
          <p:cNvCxnSpPr/>
          <p:nvPr>
            <p:custDataLst>
              <p:tags r:id="rId39"/>
            </p:custDataLst>
          </p:nvPr>
        </p:nvCxnSpPr>
        <p:spPr>
          <a:xfrm flipH="1">
            <a:off x="4343400" y="1073703"/>
            <a:ext cx="21257" cy="2079071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31ba01d2fa214bd88fb503bb94b3ce8f_Shape"/>
          <p:cNvSpPr/>
          <p:nvPr>
            <p:custDataLst>
              <p:tags r:id="rId40"/>
            </p:custDataLst>
          </p:nvPr>
        </p:nvSpPr>
        <p:spPr>
          <a:xfrm rot="16200000">
            <a:off x="4282107" y="908603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TLSHAPE_M_31ba01d2fa214bd88fb503bb94b3ce8f_Title"/>
          <p:cNvSpPr txBox="1"/>
          <p:nvPr>
            <p:custDataLst>
              <p:tags r:id="rId41"/>
            </p:custDataLst>
          </p:nvPr>
        </p:nvSpPr>
        <p:spPr>
          <a:xfrm>
            <a:off x="2872824" y="189118"/>
            <a:ext cx="1546225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Scenario Presentation and Inspection </a:t>
            </a:r>
          </a:p>
        </p:txBody>
      </p:sp>
      <p:sp>
        <p:nvSpPr>
          <p:cNvPr id="84" name="OTLSHAPE_M_31ba01d2fa214bd88fb503bb94b3ce8f_Date"/>
          <p:cNvSpPr txBox="1"/>
          <p:nvPr>
            <p:custDataLst>
              <p:tags r:id="rId42"/>
            </p:custDataLst>
          </p:nvPr>
        </p:nvSpPr>
        <p:spPr>
          <a:xfrm>
            <a:off x="3431826" y="884123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9.02.20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616f6ca4500944d0a6a308a142e3efe3_Date"/>
          <p:cNvSpPr txBox="1"/>
          <p:nvPr>
            <p:custDataLst>
              <p:tags r:id="rId43"/>
            </p:custDataLst>
          </p:nvPr>
        </p:nvSpPr>
        <p:spPr>
          <a:xfrm>
            <a:off x="5343086" y="1481663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10.02.20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M_31ba01d2fa214bd88fb503bb94b3ce8f_Title"/>
          <p:cNvSpPr txBox="1"/>
          <p:nvPr>
            <p:custDataLst>
              <p:tags r:id="rId44"/>
            </p:custDataLst>
          </p:nvPr>
        </p:nvSpPr>
        <p:spPr>
          <a:xfrm>
            <a:off x="5151262" y="1039909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Strategy presentation to the General 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4174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5" name="מציין מיקום תוכן 5">
            <a:extLst>
              <a:ext uri="{FF2B5EF4-FFF2-40B4-BE49-F238E27FC236}">
                <a16:creationId xmlns:a16="http://schemas.microsoft.com/office/drawing/2014/main" xmlns="" id="{99606F96-BF58-46C0-9133-56658C067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3573511"/>
              </p:ext>
            </p:extLst>
          </p:nvPr>
        </p:nvGraphicFramePr>
        <p:xfrm>
          <a:off x="974270" y="1606982"/>
          <a:ext cx="7347859" cy="39295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9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1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4988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Notes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Content 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Date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 Leader Briefing and material distribution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27.01.20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72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Charge and briefing – all participants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03.02.20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Charge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04.02.20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66475270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Presenting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Cybenet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System and guidelines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Charge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534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Initial strategy presentation to the General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Preparation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06.02.20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Administrators briefing, simulation</a:t>
                      </a:r>
                      <a:r>
                        <a:rPr lang="he-IL" sz="11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inspection. Cybernet briefing 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Preparation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09.02.20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Presenting updated scene to instructor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Preparation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Simulation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11-12.02.20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480"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Exposure and Simulation Summary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Expo </a:t>
                      </a:r>
                    </a:p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evening, with spouses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xmlns="" id="{FE7F4E64-1BA5-489D-871F-1C34D13A362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+mn-cs"/>
              </a:rPr>
              <a:t>Schedule and Simulation Timeframe 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14764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3LTAyLTEzVDIzOjU5OjU5Ljk5OVoiLCJFbmREYXRlIjoiMjAxNy0wMy0yMVQyMzo1OTo1OS45OTlaIiwiRm9ybWF0IjoiTU1NIiwiVHlwZSI6MiwiQXV0b0RhdGVSYW5nZSI6dHJ1ZSwiV29ya2luZ0RheXMiOjMxLCJUb2RheU1hcmtlclRleHQiOiJUb2RheSIsIkF1dG9TY2FsZVR5cGUiOnRydWV9LCJNaWxlc3RvbmVzIjpbeyIkaWQiOiIxMjMiLCJEYXRlIjoiMjAxNy0wMi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2LCJHIjoxNzAsIkIiOjY2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yNiwiRyI6MTcwLCJCIjo2N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OGI4ZDgzYS00YjU5LTQ5OTItOGY5Zi04ZGVhMWNjYmQ1N2YiLCJJbXBvcnRJZCI6bnVsbCwiVGl0bGUiOiLXntek15LXqSDXlNeq16DXoteUIiwiTm90ZSI6bnVsbCwiSHlwZXJsaW5rIjpudWxsLCJJc0NoYW5nZWQiOmZhbHNlLCJJc05ldyI6ZmFsc2V9LHsiJGlkIjoiMTM4IiwiRGF0ZSI6IjIwMTctMDMtMDF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0NSwiRyI6MTYyLCJCIjoxOTF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Q1LCJHIjoxNjIsIkIiOjE5M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YwNjc5MDA2Njk0Mjc1NjUsIklzQ3VzdG9tIjp0cnVlfSwiSWQiOiIzMWJhMDFkMi1mYTIxLTRiZDgtOGZiNS0wM2JiOTRiM2NlOGYiLCJJbXBvcnRJZCI6bnVsbCwiVGl0bGUiOiLXlNem15LXqiDXqteV16bXqNeZ150g15Un16fXkdeo16DXmCIsIk5vdGUiOm51bGwsIkh5cGVybGluayI6bnVsbCwiSXNDaGFuZ2VkIjpmYWxzZSwiSXNOZXciOmZhbHNlfSx7IiRpZCI6IjE1MyIsIkRhdGUiOiIyMDE3LTAzLTA3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MjE4LCJHIjozMSwiQiI6NDB9fSwiTGluZVdlaWdodCI6MS4wLCJMaW5lVHlwZSI6MCwiUGFyZW50U3R5bGUiOnsiJHJlZiI6IjU1In19LCJJc0JlbG93VGltZWJhbmQiOmZhbHNlLCJIaWRlRGF0ZSI6ZmFsc2UsIlNoYXBlU2l6ZSI6MSwiU3BhY2luZyI6MS4wLCJQYWRkaW5nIjp7IiRyZWYiOiI1OCJ9LCJTaGFwZVN0eWxlIjp7IiRpZCI6IjE1OCIsIk1hcmdpbiI6eyIkcmVmIjoiNjAifSwiUGFkZGluZyI6eyIkcmVmIjoiNjEifSwiQmFja2dyb3VuZCI6eyIkaWQiOiIxNTkiLCJDb2xvciI6eyIkaWQiOiIxNjAiLCJBIjoyNTUsIlIiOjIxOCwiRyI6MzEsIkIiOjQw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zNjMxNTUwOTg0MzIzNzYwMywiSXNDdXN0b20iOnRydWV9LCJJZCI6IjU4MGZkMDg2LTZkZjgtNGM4Ni05ZDQ5LWI3MDZmYjBkOWMzNiIsIkltcG9ydElkIjpudWxsLCJUaXRsZSI6IteQ16fXmCDXodeZ157Xldec16bXmdeUIDEiLCJOb3RlIjpudWxsLCJIeXBlcmxpbmsiOm51bGwsIklzQ2hhbmdlZCI6ZmFsc2UsIklzTmV3IjpmYWxzZX0seyIkaWQiOiIxNjgiLCJEYXRlIjoiMjAxNy0wMy0xN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IxOCwiRyI6MzEsIkIiOjQ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MTgsIkciOjMxLCJCIjo0MH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WJlZDNkNS1lZTEyLTQyZjItYWZkYS0zNGQ3ZTUyNTcxMDQiLCJJbXBvcnRJZCI6bnVsbCwiVGl0bGUiOiLXkNen15gg16HXmdee15XXnNem15nXlCDXnteo15vXlteZIiwiTm90ZSI6bnVsbCwiSHlwZXJsaW5rIjpudWxsLCJJc0NoYW5nZWQiOmZhbHNlLCJJc05ldyI6ZmFsc2V9LHsiJGlkIjoiMTgzIiwiRGF0ZSI6IjIwMTctMDM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yMTgsIkciOjMxLCJCIjo0MH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MjE4LCJHIjozMSwiQiI6ND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mZlMDAyYTQtYmM0ZC00YzQxLTg1MjgtMDYyYTU3OTYxYTc0IiwiSW1wb3J0SWQiOm51bGwsIlRpdGxlIjoi15DXp9eYINeh15nXnteV15zXpteZ15Qg157XqNeb15bXmSIsIk5vdGUiOm51bGwsIkh5cGVybGluayI6bnVsbCwiSXNDaGFuZ2VkIjpmYWxzZSwiSXNOZXciOmZhbHNlfSx7IiRpZCI6IjE5OCIsIkRhdGUiOiIyMDE3LTAzLTE2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NzEsIkciOjc1LCJCIjoxMjB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xLCJHIjo3NSwiQiI6MTIw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YxNmY2Y2E0LTUwMDktNDRkMC1hNmEzLTA4YTE0MmUzZWZlMyIsIkltcG9ydElkIjpudWxsLCJUaXRsZSI6Ilwi15TXqNee16og157XodeaXCIiLCJOb3RlIjpudWxsLCJIeXBlcmxpbmsiOm51bGwsIklzQ2hhbmdlZCI6ZmFsc2UsIklzTmV3IjpmYWxzZX0seyIkaWQiOiIyMTMiLCJEYXRlIjoiMjAxNy0wMy0yMV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EyNSwiRyI6NjAsIkIiOjc0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xMjUsIkciOjYwLCJCIjo3N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MmY2ODhhOS0zMmE4LTQ2ZTgtYTU2ZS1jOGJmMjMyODM3YzUiLCJJbXBvcnRJZCI6bnVsbCwiVGl0bGUiOiLXqNek15zXp9em15nXlCDXldeU16bXkteqINeq15XXpteo15nXnS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32956</TotalTime>
  <Words>1411</Words>
  <Application>Microsoft Office PowerPoint</Application>
  <PresentationFormat>‫הצגה על המסך (4:3)</PresentationFormat>
  <Paragraphs>284</Paragraphs>
  <Slides>19</Slides>
  <Notes>1</Notes>
  <HiddenSlides>3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ערכת נושא Office</vt:lpstr>
      <vt:lpstr>שקופית 1</vt:lpstr>
      <vt:lpstr>Political Simulation - Background</vt:lpstr>
      <vt:lpstr>Current Gaps and Decisions</vt:lpstr>
      <vt:lpstr>שקופית 4</vt:lpstr>
      <vt:lpstr>Simulation Objective</vt:lpstr>
      <vt:lpstr>Simulation – Main Characteristics</vt:lpstr>
      <vt:lpstr>Prior Groundwork </vt:lpstr>
      <vt:lpstr>שקופית 8</vt:lpstr>
      <vt:lpstr>שקופית 9</vt:lpstr>
      <vt:lpstr>Players</vt:lpstr>
      <vt:lpstr>שקופית 11</vt:lpstr>
      <vt:lpstr>Cybernet System</vt:lpstr>
      <vt:lpstr>Stage 1 notes: Getting to Know the Player</vt:lpstr>
      <vt:lpstr>The Process – Notes </vt:lpstr>
      <vt:lpstr>Team Roles</vt:lpstr>
      <vt:lpstr>Typical Structure of a Group Simulating a “Cabinet”</vt:lpstr>
      <vt:lpstr>Instructors’ Role</vt:lpstr>
      <vt:lpstr>Creativity and Fun</vt:lpstr>
      <vt:lpstr>שקופית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u45414</cp:lastModifiedBy>
  <cp:revision>252</cp:revision>
  <cp:lastPrinted>2019-12-30T12:09:28Z</cp:lastPrinted>
  <dcterms:created xsi:type="dcterms:W3CDTF">2015-10-15T19:05:43Z</dcterms:created>
  <dcterms:modified xsi:type="dcterms:W3CDTF">2020-01-13T12:55:42Z</dcterms:modified>
</cp:coreProperties>
</file>