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6"/>
  </p:notesMasterIdLst>
  <p:handoutMasterIdLst>
    <p:handoutMasterId r:id="rId17"/>
  </p:handoutMasterIdLst>
  <p:sldIdLst>
    <p:sldId id="309" r:id="rId2"/>
    <p:sldId id="378" r:id="rId3"/>
    <p:sldId id="381" r:id="rId4"/>
    <p:sldId id="382" r:id="rId5"/>
    <p:sldId id="383" r:id="rId6"/>
    <p:sldId id="384" r:id="rId7"/>
    <p:sldId id="390" r:id="rId8"/>
    <p:sldId id="376" r:id="rId9"/>
    <p:sldId id="387" r:id="rId10"/>
    <p:sldId id="386" r:id="rId11"/>
    <p:sldId id="361" r:id="rId12"/>
    <p:sldId id="370" r:id="rId13"/>
    <p:sldId id="388" r:id="rId14"/>
    <p:sldId id="389" r:id="rId15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22000B"/>
    <a:srgbClr val="77933C"/>
    <a:srgbClr val="FF0000"/>
    <a:srgbClr val="D99694"/>
    <a:srgbClr val="FF6600"/>
    <a:srgbClr val="0033CC"/>
    <a:srgbClr val="CC9900"/>
    <a:srgbClr val="4F81BD"/>
    <a:srgbClr val="F2DCDB"/>
    <a:srgbClr val="DDD9C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5" autoAdjust="0"/>
    <p:restoredTop sz="94660"/>
  </p:normalViewPr>
  <p:slideViewPr>
    <p:cSldViewPr>
      <p:cViewPr>
        <p:scale>
          <a:sx n="33" d="100"/>
          <a:sy n="33" d="100"/>
        </p:scale>
        <p:origin x="-590" y="-108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438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r>
              <a:rPr lang="fi-FI" smtClean="0"/>
              <a:t>Mesopotamia on Fire: FDP4 Version 2.0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3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r>
              <a:rPr lang="en-US" smtClean="0"/>
              <a:t>8 April 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968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3" y="8829968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FB999D0C-309D-4555-8D45-BB45CB6688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83373793"/>
      </p:ext>
    </p:extLst>
  </p:cSld>
  <p:clrMap bg1="lt1" tx1="dk1" bg2="lt2" tx2="dk2" accent1="accent1" accent2="accent2" accent3="accent3" accent4="accent4" accent5="accent5" accent6="accent6" hlink="hlink" folHlink="folHlink"/>
  <p:hf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r>
              <a:rPr lang="fi-FI" smtClean="0"/>
              <a:t>Mesopotamia on Fire: FDP4 Version 2.0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3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r>
              <a:rPr lang="en-US" smtClean="0"/>
              <a:t>8 April 2015</a:t>
            </a:r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49375" y="1162050"/>
            <a:ext cx="4183063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73892"/>
            <a:ext cx="5505450" cy="3660458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8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3" y="8829968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C4C9B239-6BB0-493E-A60B-0360364CF6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80542699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C9B239-6BB0-493E-A60B-0360364CF6B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8 April 2015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i-FI" smtClean="0"/>
              <a:t>Mesopotamia on Fire: FDP4 Version 2.0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543677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FF59A4-867D-47E6-982D-0C55D6CEB56D}" type="slidenum">
              <a:rPr lang="he-IL" smtClean="0">
                <a:solidFill>
                  <a:prstClr val="black"/>
                </a:solidFill>
              </a:rPr>
              <a:pPr/>
              <a:t>7</a:t>
            </a:fld>
            <a:endParaRPr lang="he-I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90802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357D6-6462-4C36-A0E5-B77E48113B8F}" type="datetimeFigureOut">
              <a:rPr lang="en-US" smtClean="0"/>
              <a:pPr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7D563-05AC-473A-A826-7E1A42B8DF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66785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תמונה פנורמית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357D6-6462-4C36-A0E5-B77E48113B8F}" type="datetimeFigureOut">
              <a:rPr lang="en-US" smtClean="0"/>
              <a:pPr/>
              <a:t>1/7/2020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7D563-05AC-473A-A826-7E1A42B8DF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77526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ותרת ו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357D6-6462-4C36-A0E5-B77E48113B8F}" type="datetimeFigureOut">
              <a:rPr lang="en-US" smtClean="0"/>
              <a:pPr/>
              <a:t>1/7/2020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7D563-05AC-473A-A826-7E1A42B8DF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774051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ציטוט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357D6-6462-4C36-A0E5-B77E48113B8F}" type="datetimeFigureOut">
              <a:rPr lang="en-US" smtClean="0"/>
              <a:pPr/>
              <a:t>1/7/2020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7D563-05AC-473A-A826-7E1A42B8DF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8762216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רטיס ש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357D6-6462-4C36-A0E5-B77E48113B8F}" type="datetimeFigureOut">
              <a:rPr lang="en-US" smtClean="0"/>
              <a:pPr/>
              <a:t>1/7/2020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7D563-05AC-473A-A826-7E1A42B8DF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95609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עמוד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357D6-6462-4C36-A0E5-B77E48113B8F}" type="datetimeFigureOut">
              <a:rPr lang="en-US" smtClean="0"/>
              <a:pPr/>
              <a:t>1/7/2020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7D563-05AC-473A-A826-7E1A42B8DF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065322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עמודת 3 תמונ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357D6-6462-4C36-A0E5-B77E48113B8F}" type="datetimeFigureOut">
              <a:rPr lang="en-US" smtClean="0"/>
              <a:pPr/>
              <a:t>1/7/2020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7D563-05AC-473A-A826-7E1A42B8DF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091799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357D6-6462-4C36-A0E5-B77E48113B8F}" type="datetimeFigureOut">
              <a:rPr lang="en-US" smtClean="0"/>
              <a:pPr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7D563-05AC-473A-A826-7E1A42B8DF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575208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357D6-6462-4C36-A0E5-B77E48113B8F}" type="datetimeFigureOut">
              <a:rPr lang="en-US" smtClean="0"/>
              <a:pPr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7D563-05AC-473A-A826-7E1A42B8DF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74182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Guttman Hatzvi" pitchFamily="2" charset="-79"/>
                <a:cs typeface="Guttman Hatzvi" pitchFamily="2" charset="-79"/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Guttman Hatzvi" pitchFamily="2" charset="-79"/>
                <a:cs typeface="Guttman Hatzvi" pitchFamily="2" charset="-79"/>
              </a:defRPr>
            </a:lvl1pPr>
            <a:lvl2pPr>
              <a:defRPr>
                <a:latin typeface="Guttman Hatzvi" pitchFamily="2" charset="-79"/>
                <a:cs typeface="Guttman Hatzvi" pitchFamily="2" charset="-79"/>
              </a:defRPr>
            </a:lvl2pPr>
            <a:lvl3pPr>
              <a:defRPr>
                <a:latin typeface="Guttman Hatzvi" pitchFamily="2" charset="-79"/>
                <a:cs typeface="Guttman Hatzvi" pitchFamily="2" charset="-79"/>
              </a:defRPr>
            </a:lvl3pPr>
            <a:lvl4pPr>
              <a:defRPr>
                <a:latin typeface="Guttman Hatzvi" pitchFamily="2" charset="-79"/>
                <a:cs typeface="Guttman Hatzvi" pitchFamily="2" charset="-79"/>
              </a:defRPr>
            </a:lvl4pPr>
            <a:lvl5pPr>
              <a:defRPr>
                <a:latin typeface="Guttman Hatzvi" pitchFamily="2" charset="-79"/>
                <a:cs typeface="Guttman Hatzvi" pitchFamily="2" charset="-79"/>
              </a:defRPr>
            </a:lvl5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xmlns="" val="177012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357D6-6462-4C36-A0E5-B77E48113B8F}" type="datetimeFigureOut">
              <a:rPr lang="en-US" smtClean="0"/>
              <a:pPr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7D563-05AC-473A-A826-7E1A42B8DF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38041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357D6-6462-4C36-A0E5-B77E48113B8F}" type="datetimeFigureOut">
              <a:rPr lang="en-US" smtClean="0"/>
              <a:pPr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7D563-05AC-473A-A826-7E1A42B8DF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62770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357D6-6462-4C36-A0E5-B77E48113B8F}" type="datetimeFigureOut">
              <a:rPr lang="en-US" smtClean="0"/>
              <a:pPr/>
              <a:t>1/7/2020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7D563-05AC-473A-A826-7E1A42B8DF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73292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357D6-6462-4C36-A0E5-B77E48113B8F}" type="datetimeFigureOut">
              <a:rPr lang="en-US" smtClean="0"/>
              <a:pPr/>
              <a:t>1/7/2020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7D563-05AC-473A-A826-7E1A42B8DF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01592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357D6-6462-4C36-A0E5-B77E48113B8F}" type="datetimeFigureOut">
              <a:rPr lang="en-US" smtClean="0"/>
              <a:pPr/>
              <a:t>1/7/2020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7D563-05AC-473A-A826-7E1A42B8DF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69035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357D6-6462-4C36-A0E5-B77E48113B8F}" type="datetimeFigureOut">
              <a:rPr lang="en-US" smtClean="0"/>
              <a:pPr/>
              <a:t>1/7/2020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7D563-05AC-473A-A826-7E1A42B8DF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34773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357D6-6462-4C36-A0E5-B77E48113B8F}" type="datetimeFigureOut">
              <a:rPr lang="en-US" smtClean="0"/>
              <a:pPr/>
              <a:t>1/7/2020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7D563-05AC-473A-A826-7E1A42B8DF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38600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357D6-6462-4C36-A0E5-B77E48113B8F}" type="datetimeFigureOut">
              <a:rPr lang="en-US" smtClean="0"/>
              <a:pPr/>
              <a:t>1/7/2020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7D563-05AC-473A-A826-7E1A42B8DF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96341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 cstate="print">
            <a:alphaModFix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06B357D6-6462-4C36-A0E5-B77E48113B8F}" type="datetimeFigureOut">
              <a:rPr lang="en-US" smtClean="0"/>
              <a:pPr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0247D563-05AC-473A-A826-7E1A42B8DF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08297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  <p:sldLayoutId id="2147483773" r:id="rId17"/>
    <p:sldLayoutId id="2147483774" r:id="rId18"/>
  </p:sldLayoutIdLst>
  <p:txStyles>
    <p:titleStyle>
      <a:lvl1pPr algn="ctr" defTabSz="914400" rtl="1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11" Type="http://schemas.openxmlformats.org/officeDocument/2006/relationships/image" Target="../media/image17.pn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png"/><Relationship Id="rId9" Type="http://schemas.openxmlformats.org/officeDocument/2006/relationships/image" Target="../media/image15.jpeg"/><Relationship Id="rId1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nss.org.il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alisariram.files.wordpress.com/2012/12/screenhunter_01-dec-13-14-31.jpg?w=640&amp;h=474"/>
          <p:cNvPicPr>
            <a:picLocks noChangeAspect="1" noChangeArrowheads="1"/>
          </p:cNvPicPr>
          <p:nvPr/>
        </p:nvPicPr>
        <p:blipFill>
          <a:blip r:embed="rId3" cstate="print"/>
          <a:srcRect r="1042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818443"/>
            <a:ext cx="9144000" cy="1210757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rgbClr val="FFFF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reflection blurRad="6350" stA="50000" endA="300" endPos="50000" dist="60007" dir="5400000" sy="-100000" algn="bl" rotWithShape="0"/>
                </a:effectLst>
              </a:rPr>
              <a:t>Northern Arena Strategic Experience</a:t>
            </a:r>
            <a:endParaRPr lang="en-US" sz="5400" b="1" dirty="0"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  <a:solidFill>
                <a:srgbClr val="FFFF0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reflection blurRad="6350" stA="50000" endA="300" endPos="50000" dist="60007" dir="5400000" sy="-100000" algn="bl" rotWithShape="0"/>
              </a:effectLst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0" y="0"/>
            <a:ext cx="4579884" cy="12107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 smtClean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rgbClr val="FFFF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reflection blurRad="6350" stA="50000" endA="300" endPos="50000" dist="60007" dir="5400000" sy="-100000" algn="bl" rotWithShape="0"/>
                </a:effectLst>
              </a:rPr>
              <a:t>Mesopotamia (Area of the Euphrates and Tigris Rivers) Under Fire</a:t>
            </a:r>
            <a:endParaRPr lang="en-US" sz="1800" b="1" dirty="0"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  <a:solidFill>
                <a:srgbClr val="FFFF0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reflection blurRad="6350" stA="50000" endA="300" endPos="50000" dist="60007" dir="5400000" sy="-100000" algn="bl" rotWithShape="0"/>
              </a:effectLst>
            </a:endParaRPr>
          </a:p>
        </p:txBody>
      </p:sp>
      <p:pic>
        <p:nvPicPr>
          <p:cNvPr id="7" name="Picture 11">
            <a:extLst>
              <a:ext uri="{FF2B5EF4-FFF2-40B4-BE49-F238E27FC236}">
                <a16:creationId xmlns:a16="http://schemas.microsoft.com/office/drawing/2014/main" xmlns="" id="{6AFA663B-AEEA-4CDE-8166-3BA4891FF75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8267655" y="4354"/>
            <a:ext cx="876345" cy="909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73478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מציין מיקום תוכן 5"/>
          <p:cNvPicPr>
            <a:picLocks noGrp="1" noChangeAspect="1"/>
          </p:cNvPicPr>
          <p:nvPr>
            <p:ph idx="429496729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57" r="5802"/>
          <a:stretch/>
        </p:blipFill>
        <p:spPr>
          <a:xfrm>
            <a:off x="1556640" y="1910589"/>
            <a:ext cx="1828800" cy="1143000"/>
          </a:xfrm>
        </p:spPr>
      </p:pic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DF0E0-0A5A-491C-8CE2-7A2EFD5D9F6B}" type="slidenum">
              <a:rPr lang="he-IL" smtClean="0"/>
              <a:pPr/>
              <a:t>10</a:t>
            </a:fld>
            <a:endParaRPr lang="he-IL"/>
          </a:p>
        </p:txBody>
      </p:sp>
      <p:pic>
        <p:nvPicPr>
          <p:cNvPr id="7" name="תמונה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32469" y="1947654"/>
            <a:ext cx="1520472" cy="951493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27985" y="4761021"/>
            <a:ext cx="1519637" cy="952180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32928" y="1961855"/>
            <a:ext cx="1520472" cy="950817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49530" y="4757820"/>
            <a:ext cx="1520472" cy="952180"/>
          </a:xfrm>
          <a:prstGeom prst="rect">
            <a:avLst/>
          </a:prstGeom>
        </p:spPr>
      </p:pic>
      <p:pic>
        <p:nvPicPr>
          <p:cNvPr id="12" name="תמונה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32469" y="3340958"/>
            <a:ext cx="1520472" cy="956231"/>
          </a:xfrm>
          <a:prstGeom prst="rect">
            <a:avLst/>
          </a:prstGeom>
        </p:spPr>
      </p:pic>
      <p:pic>
        <p:nvPicPr>
          <p:cNvPr id="13" name="תמונה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32928" y="3359767"/>
            <a:ext cx="1520472" cy="945294"/>
          </a:xfrm>
          <a:prstGeom prst="rect">
            <a:avLst/>
          </a:prstGeom>
        </p:spPr>
      </p:pic>
      <p:pic>
        <p:nvPicPr>
          <p:cNvPr id="14" name="תמונה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32928" y="4761705"/>
            <a:ext cx="1520472" cy="951493"/>
          </a:xfrm>
          <a:prstGeom prst="rect">
            <a:avLst/>
          </a:prstGeom>
        </p:spPr>
      </p:pic>
      <p:pic>
        <p:nvPicPr>
          <p:cNvPr id="15" name="תמונה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38400" y="3341262"/>
            <a:ext cx="1520472" cy="957746"/>
          </a:xfrm>
          <a:prstGeom prst="rect">
            <a:avLst/>
          </a:prstGeom>
        </p:spPr>
      </p:pic>
      <p:sp>
        <p:nvSpPr>
          <p:cNvPr id="16" name="כותרת 1"/>
          <p:cNvSpPr txBox="1">
            <a:spLocks/>
          </p:cNvSpPr>
          <p:nvPr/>
        </p:nvSpPr>
        <p:spPr>
          <a:xfrm>
            <a:off x="972130" y="0"/>
            <a:ext cx="7514035" cy="11799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n-US" b="1" u="sng" dirty="0">
                <a:cs typeface="+mn-cs"/>
              </a:rPr>
              <a:t>The players</a:t>
            </a:r>
            <a:endParaRPr lang="he-IL" b="1" u="sng" dirty="0"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248400" y="5691801"/>
            <a:ext cx="2743200" cy="324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sz="1200" b="1" dirty="0" smtClean="0"/>
              <a:t>Opposition Government and Allies</a:t>
            </a:r>
            <a:endParaRPr lang="en-US" sz="1200" b="1" dirty="0"/>
          </a:p>
        </p:txBody>
      </p:sp>
      <p:pic>
        <p:nvPicPr>
          <p:cNvPr id="17" name="תמונה 16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427149" y="1961855"/>
            <a:ext cx="1520473" cy="950817"/>
          </a:xfrm>
          <a:prstGeom prst="rect">
            <a:avLst/>
          </a:prstGeom>
        </p:spPr>
      </p:pic>
      <p:pic>
        <p:nvPicPr>
          <p:cNvPr id="18" name="מציין מיקום תוכן 5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57" r="5802"/>
          <a:stretch/>
        </p:blipFill>
        <p:spPr>
          <a:xfrm>
            <a:off x="495078" y="1948346"/>
            <a:ext cx="1538278" cy="990602"/>
          </a:xfrm>
          <a:prstGeom prst="rect">
            <a:avLst/>
          </a:prstGeom>
          <a:effectLst>
            <a:outerShdw blurRad="165100" dist="101600" dir="4200000" sx="103000" sy="103000" algn="ctr" rotWithShape="0">
              <a:srgbClr val="92D050">
                <a:alpha val="95000"/>
              </a:srgbClr>
            </a:outerShdw>
          </a:effectLst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10844" y="3359767"/>
            <a:ext cx="1502079" cy="945294"/>
          </a:xfrm>
          <a:prstGeom prst="rect">
            <a:avLst/>
          </a:prstGeom>
        </p:spPr>
      </p:pic>
      <p:pic>
        <p:nvPicPr>
          <p:cNvPr id="11" name="תמונה 10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505588" y="4737370"/>
            <a:ext cx="1539161" cy="954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96188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972130" y="0"/>
            <a:ext cx="7514035" cy="1179980"/>
          </a:xfrm>
        </p:spPr>
        <p:txBody>
          <a:bodyPr/>
          <a:lstStyle/>
          <a:p>
            <a:pPr rtl="0"/>
            <a:r>
              <a:rPr lang="en-US" b="1" u="sng" dirty="0">
                <a:cs typeface="+mn-cs"/>
              </a:rPr>
              <a:t>Main </a:t>
            </a:r>
            <a:r>
              <a:rPr lang="en-US" b="1" u="sng" dirty="0" smtClean="0">
                <a:cs typeface="+mn-cs"/>
              </a:rPr>
              <a:t>Phenomena</a:t>
            </a:r>
            <a:endParaRPr lang="he-IL" b="1" u="sng" dirty="0">
              <a:cs typeface="+mn-cs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3"/>
          </p:nvPr>
        </p:nvSpPr>
        <p:spPr>
          <a:xfrm>
            <a:off x="304800" y="1066800"/>
            <a:ext cx="8458200" cy="5715000"/>
          </a:xfrm>
        </p:spPr>
        <p:txBody>
          <a:bodyPr>
            <a:normAutofit fontScale="70000" lnSpcReduction="20000"/>
          </a:bodyPr>
          <a:lstStyle/>
          <a:p>
            <a:pPr marL="457200" indent="-457200" algn="l" rtl="0">
              <a:lnSpc>
                <a:spcPct val="170000"/>
              </a:lnSpc>
              <a:buFont typeface="+mj-lt"/>
              <a:buAutoNum type="arabicPeriod"/>
            </a:pPr>
            <a:r>
              <a:rPr lang="en-US" b="1" dirty="0" smtClean="0"/>
              <a:t>End of the </a:t>
            </a:r>
            <a:r>
              <a:rPr lang="en-US" b="1" dirty="0"/>
              <a:t>civil war in Syria </a:t>
            </a:r>
            <a:r>
              <a:rPr lang="en-US" dirty="0"/>
              <a:t>and reshaping the state according to UN Security Council Resolution (2254) of December </a:t>
            </a:r>
            <a:r>
              <a:rPr lang="en-US" dirty="0" smtClean="0"/>
              <a:t>2015.</a:t>
            </a:r>
            <a:endParaRPr lang="en-US" dirty="0" smtClean="0"/>
          </a:p>
          <a:p>
            <a:pPr marL="457200" indent="-457200" algn="l" rtl="0">
              <a:lnSpc>
                <a:spcPct val="170000"/>
              </a:lnSpc>
            </a:pPr>
            <a:r>
              <a:rPr lang="en-US" sz="1800" dirty="0" smtClean="0"/>
              <a:t>Assad's </a:t>
            </a:r>
            <a:r>
              <a:rPr lang="en-US" sz="1800" dirty="0"/>
              <a:t>surprising victory, which was based on Russian and Iranian support for the </a:t>
            </a:r>
            <a:r>
              <a:rPr lang="en-US" sz="1800" dirty="0" smtClean="0"/>
              <a:t>war on ISIS </a:t>
            </a:r>
            <a:r>
              <a:rPr lang="en-US" sz="1800" dirty="0"/>
              <a:t>more than the Syrian rebels.</a:t>
            </a:r>
          </a:p>
          <a:p>
            <a:pPr algn="l" rtl="0">
              <a:lnSpc>
                <a:spcPct val="170000"/>
              </a:lnSpc>
            </a:pPr>
            <a:r>
              <a:rPr lang="en-US" sz="1800" dirty="0" smtClean="0"/>
              <a:t>Each player's, big and </a:t>
            </a:r>
            <a:r>
              <a:rPr lang="en-US" sz="1800" dirty="0" smtClean="0"/>
              <a:t>small, </a:t>
            </a:r>
            <a:r>
              <a:rPr lang="en-US" sz="1800" dirty="0"/>
              <a:t>strong </a:t>
            </a:r>
            <a:r>
              <a:rPr lang="en-US" sz="1800" dirty="0" smtClean="0"/>
              <a:t>desire, </a:t>
            </a:r>
            <a:r>
              <a:rPr lang="en-US" sz="1800" dirty="0"/>
              <a:t>to influence what is happening in Syria's territory and the future of the country</a:t>
            </a:r>
            <a:r>
              <a:rPr lang="en-US" sz="1800" dirty="0" smtClean="0"/>
              <a:t>.</a:t>
            </a:r>
          </a:p>
          <a:p>
            <a:pPr algn="l" rtl="0">
              <a:lnSpc>
                <a:spcPct val="170000"/>
              </a:lnSpc>
            </a:pPr>
            <a:endParaRPr lang="he-IL" sz="1800" dirty="0" smtClean="0"/>
          </a:p>
          <a:p>
            <a:pPr marL="0" indent="0" algn="l" rtl="0">
              <a:lnSpc>
                <a:spcPct val="170000"/>
              </a:lnSpc>
              <a:buNone/>
            </a:pPr>
            <a:r>
              <a:rPr lang="en-US" dirty="0" smtClean="0"/>
              <a:t>2. Attempts </a:t>
            </a:r>
            <a:r>
              <a:rPr lang="en-US" dirty="0" smtClean="0"/>
              <a:t>of </a:t>
            </a:r>
            <a:r>
              <a:rPr lang="en-US" dirty="0"/>
              <a:t>Iranian </a:t>
            </a:r>
            <a:r>
              <a:rPr lang="en-US" b="1" dirty="0"/>
              <a:t>establishment in Iraq and Syria</a:t>
            </a:r>
            <a:r>
              <a:rPr lang="en-US" b="1" dirty="0" smtClean="0"/>
              <a:t>.</a:t>
            </a:r>
            <a:endParaRPr lang="he-IL" b="1" dirty="0" smtClean="0"/>
          </a:p>
          <a:p>
            <a:pPr lvl="2" algn="l" rtl="0">
              <a:lnSpc>
                <a:spcPct val="170000"/>
              </a:lnSpc>
            </a:pPr>
            <a:r>
              <a:rPr lang="en-US" sz="1800" dirty="0">
                <a:solidFill>
                  <a:srgbClr val="FF0000"/>
                </a:solidFill>
              </a:rPr>
              <a:t>The elimination of Quds </a:t>
            </a:r>
            <a:r>
              <a:rPr lang="en-US" sz="1800" dirty="0" smtClean="0">
                <a:solidFill>
                  <a:srgbClr val="FF0000"/>
                </a:solidFill>
              </a:rPr>
              <a:t>Force commander </a:t>
            </a:r>
            <a:r>
              <a:rPr lang="en-US" sz="1800" dirty="0" err="1">
                <a:solidFill>
                  <a:srgbClr val="FF0000"/>
                </a:solidFill>
              </a:rPr>
              <a:t>Qassem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</a:rPr>
              <a:t>Soleimani</a:t>
            </a:r>
            <a:endParaRPr lang="en-US" sz="1800" dirty="0" smtClean="0">
              <a:solidFill>
                <a:srgbClr val="FF0000"/>
              </a:solidFill>
            </a:endParaRPr>
          </a:p>
          <a:p>
            <a:pPr lvl="2" algn="l" rtl="0">
              <a:lnSpc>
                <a:spcPct val="170000"/>
              </a:lnSpc>
            </a:pPr>
            <a:r>
              <a:rPr lang="en-US" sz="1800" dirty="0" smtClean="0"/>
              <a:t>Creating </a:t>
            </a:r>
            <a:r>
              <a:rPr lang="en-US" sz="1800" dirty="0"/>
              <a:t>a geographical sequence through Iraq and Syria towards the Mediterranean.</a:t>
            </a:r>
          </a:p>
          <a:p>
            <a:pPr lvl="2" algn="l" rtl="0">
              <a:lnSpc>
                <a:spcPct val="170000"/>
              </a:lnSpc>
            </a:pPr>
            <a:r>
              <a:rPr lang="en-US" sz="1800" dirty="0"/>
              <a:t>Establishing a direct space for action against Israel (al-Quds forces).</a:t>
            </a:r>
          </a:p>
          <a:p>
            <a:pPr lvl="2" algn="l" rtl="0">
              <a:lnSpc>
                <a:spcPct val="170000"/>
              </a:lnSpc>
            </a:pPr>
            <a:r>
              <a:rPr lang="en-US" sz="1800" dirty="0"/>
              <a:t>Creating physical and operational kinship with Hezbollah in Lebanon.</a:t>
            </a:r>
          </a:p>
          <a:p>
            <a:pPr lvl="2" algn="l" rtl="0">
              <a:lnSpc>
                <a:spcPct val="170000"/>
              </a:lnSpc>
            </a:pPr>
            <a:r>
              <a:rPr lang="en-US" sz="1800" dirty="0"/>
              <a:t>Strengthening Shiite hegemony in </a:t>
            </a:r>
            <a:r>
              <a:rPr lang="en-US" sz="1800" dirty="0" smtClean="0"/>
              <a:t>the area with </a:t>
            </a:r>
            <a:r>
              <a:rPr lang="en-US" sz="1800" dirty="0"/>
              <a:t>Syrian interior influence.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xmlns="" val="3870512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sz="quarter" idx="13"/>
          </p:nvPr>
        </p:nvSpPr>
        <p:spPr>
          <a:xfrm>
            <a:off x="609600" y="533400"/>
            <a:ext cx="7886700" cy="5867400"/>
          </a:xfrm>
        </p:spPr>
        <p:txBody>
          <a:bodyPr>
            <a:noAutofit/>
          </a:bodyPr>
          <a:lstStyle/>
          <a:p>
            <a:pPr marL="457200" indent="-457200" algn="l" rtl="0">
              <a:lnSpc>
                <a:spcPct val="170000"/>
              </a:lnSpc>
              <a:buFont typeface="+mj-lt"/>
              <a:buAutoNum type="arabicPeriod" startAt="3"/>
            </a:pPr>
            <a:r>
              <a:rPr lang="en-US" sz="1400" dirty="0"/>
              <a:t>The growing friction </a:t>
            </a:r>
            <a:r>
              <a:rPr lang="en-US" sz="1400" b="1" dirty="0"/>
              <a:t>between Israel and Iran</a:t>
            </a:r>
            <a:r>
              <a:rPr lang="en-US" sz="1400" dirty="0"/>
              <a:t>.</a:t>
            </a:r>
            <a:r>
              <a:rPr lang="he-IL" sz="1400" b="1" dirty="0" smtClean="0"/>
              <a:t> </a:t>
            </a:r>
          </a:p>
          <a:p>
            <a:pPr lvl="2" algn="l" rtl="0">
              <a:lnSpc>
                <a:spcPct val="170000"/>
              </a:lnSpc>
            </a:pPr>
            <a:r>
              <a:rPr lang="en-US" sz="1400" b="1" dirty="0"/>
              <a:t>A head-on confrontation </a:t>
            </a:r>
            <a:r>
              <a:rPr lang="en-US" sz="1400" dirty="0"/>
              <a:t>over Iranian establishment in Syria and continued support, including the </a:t>
            </a:r>
            <a:r>
              <a:rPr lang="en-US" sz="1400" dirty="0" smtClean="0"/>
              <a:t>precise missile project</a:t>
            </a:r>
            <a:r>
              <a:rPr lang="en-US" sz="1400" dirty="0"/>
              <a:t>, in Hezbollah in Lebanon.</a:t>
            </a:r>
          </a:p>
          <a:p>
            <a:pPr lvl="2" algn="l" rtl="0">
              <a:lnSpc>
                <a:spcPct val="170000"/>
              </a:lnSpc>
            </a:pPr>
            <a:r>
              <a:rPr lang="en-US" sz="1400" dirty="0"/>
              <a:t>The open and secret confrontation surrounding </a:t>
            </a:r>
            <a:r>
              <a:rPr lang="en-US" sz="1400" b="1" dirty="0"/>
              <a:t>the Iranian nuclear </a:t>
            </a:r>
            <a:r>
              <a:rPr lang="en-US" sz="1400" b="1" dirty="0" smtClean="0"/>
              <a:t>project.</a:t>
            </a:r>
            <a:endParaRPr lang="he-IL" sz="1400" dirty="0" smtClean="0"/>
          </a:p>
          <a:p>
            <a:pPr marL="457200" indent="-457200" algn="l" rtl="0">
              <a:lnSpc>
                <a:spcPct val="170000"/>
              </a:lnSpc>
              <a:buFont typeface="+mj-lt"/>
              <a:buAutoNum type="arabicPeriod" startAt="4"/>
            </a:pPr>
            <a:r>
              <a:rPr lang="en-US" sz="1400" b="1" dirty="0"/>
              <a:t>Increasing Russian influence </a:t>
            </a:r>
            <a:r>
              <a:rPr lang="en-US" sz="1400" dirty="0"/>
              <a:t>in the Middle East, with a significant involvement in Syria</a:t>
            </a:r>
            <a:r>
              <a:rPr lang="he-IL" sz="1400" dirty="0" smtClean="0"/>
              <a:t>. </a:t>
            </a:r>
          </a:p>
          <a:p>
            <a:pPr marL="457200" indent="-457200" algn="l" rtl="0">
              <a:lnSpc>
                <a:spcPct val="170000"/>
              </a:lnSpc>
              <a:buFont typeface="+mj-lt"/>
              <a:buAutoNum type="arabicPeriod" startAt="4"/>
            </a:pPr>
            <a:r>
              <a:rPr lang="en-US" sz="1400" b="1" dirty="0"/>
              <a:t>Approaching </a:t>
            </a:r>
            <a:r>
              <a:rPr lang="en-US" sz="1400" b="1" dirty="0" smtClean="0"/>
              <a:t>of the US </a:t>
            </a:r>
            <a:r>
              <a:rPr lang="en-US" sz="1400" b="1" dirty="0"/>
              <a:t>and Russia </a:t>
            </a:r>
            <a:r>
              <a:rPr lang="en-US" sz="1400" dirty="0"/>
              <a:t>alongside Israel as a mediator</a:t>
            </a:r>
            <a:r>
              <a:rPr lang="he-IL" sz="1400" dirty="0" smtClean="0"/>
              <a:t>. </a:t>
            </a:r>
            <a:endParaRPr lang="he-IL" sz="1400" dirty="0"/>
          </a:p>
          <a:p>
            <a:pPr marL="457200" indent="-457200" algn="l" rtl="0">
              <a:lnSpc>
                <a:spcPct val="170000"/>
              </a:lnSpc>
              <a:buFont typeface="+mj-lt"/>
              <a:buAutoNum type="arabicPeriod" startAt="4"/>
            </a:pPr>
            <a:r>
              <a:rPr lang="en-US" sz="1400" dirty="0" smtClean="0"/>
              <a:t>Distancing</a:t>
            </a:r>
            <a:r>
              <a:rPr lang="en-US" sz="1400" dirty="0"/>
              <a:t> </a:t>
            </a:r>
            <a:r>
              <a:rPr lang="en-US" sz="1400" dirty="0" smtClean="0"/>
              <a:t>of </a:t>
            </a:r>
            <a:r>
              <a:rPr lang="en-US" sz="1400" b="1" dirty="0" smtClean="0"/>
              <a:t>Russia </a:t>
            </a:r>
            <a:r>
              <a:rPr lang="en-US" sz="1400" b="1" dirty="0" smtClean="0"/>
              <a:t>and Iran</a:t>
            </a:r>
            <a:r>
              <a:rPr lang="he-IL" sz="1400" b="1" dirty="0" smtClean="0"/>
              <a:t>. </a:t>
            </a:r>
          </a:p>
          <a:p>
            <a:pPr lvl="2" algn="l" rtl="0">
              <a:lnSpc>
                <a:spcPct val="170000"/>
              </a:lnSpc>
            </a:pPr>
            <a:r>
              <a:rPr lang="en-US" sz="1400" dirty="0"/>
              <a:t>Struggle for dominance in Syria and the </a:t>
            </a:r>
            <a:r>
              <a:rPr lang="en-US" sz="1400" dirty="0" smtClean="0"/>
              <a:t>regime </a:t>
            </a:r>
            <a:r>
              <a:rPr lang="en-US" sz="1400" dirty="0"/>
              <a:t>in the country</a:t>
            </a:r>
            <a:r>
              <a:rPr lang="he-IL" sz="1400" dirty="0" smtClean="0"/>
              <a:t>. </a:t>
            </a:r>
            <a:endParaRPr lang="he-IL" sz="1400" dirty="0"/>
          </a:p>
          <a:p>
            <a:pPr marL="457200" indent="-457200" algn="l" rtl="0">
              <a:lnSpc>
                <a:spcPct val="170000"/>
              </a:lnSpc>
              <a:buFont typeface="+mj-lt"/>
              <a:buAutoNum type="arabicPeriod" startAt="4"/>
            </a:pPr>
            <a:r>
              <a:rPr lang="en-US" sz="1400" b="1" dirty="0"/>
              <a:t>The departure of US troops </a:t>
            </a:r>
            <a:r>
              <a:rPr lang="en-US" sz="1400" dirty="0"/>
              <a:t>from northeast Syria.</a:t>
            </a:r>
          </a:p>
          <a:p>
            <a:pPr marL="457200" indent="-457200" algn="l" rtl="0">
              <a:lnSpc>
                <a:spcPct val="170000"/>
              </a:lnSpc>
              <a:buFont typeface="+mj-lt"/>
              <a:buAutoNum type="arabicPeriod" startAt="4"/>
            </a:pPr>
            <a:r>
              <a:rPr lang="en-US" sz="1400" b="1" dirty="0"/>
              <a:t>Iran-Turkey-Syria </a:t>
            </a:r>
            <a:r>
              <a:rPr lang="en-US" sz="1400" dirty="0"/>
              <a:t>Triangle.</a:t>
            </a:r>
            <a:endParaRPr lang="he-IL" sz="1400" dirty="0"/>
          </a:p>
        </p:txBody>
      </p:sp>
    </p:spTree>
    <p:extLst>
      <p:ext uri="{BB962C8B-B14F-4D97-AF65-F5344CB8AC3E}">
        <p14:creationId xmlns:p14="http://schemas.microsoft.com/office/powerpoint/2010/main" xmlns="" val="2627154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168061" y="994896"/>
            <a:ext cx="4039069" cy="533400"/>
          </a:xfrm>
        </p:spPr>
        <p:txBody>
          <a:bodyPr>
            <a:normAutofit/>
          </a:bodyPr>
          <a:lstStyle/>
          <a:p>
            <a:pPr rtl="0">
              <a:lnSpc>
                <a:spcPct val="150000"/>
              </a:lnSpc>
            </a:pPr>
            <a:r>
              <a:rPr lang="en-US" sz="1800" b="1" u="sng" dirty="0">
                <a:cs typeface="+mn-cs"/>
              </a:rPr>
              <a:t>Preparation for simulation</a:t>
            </a:r>
            <a:endParaRPr lang="he-IL" sz="1800" b="1" dirty="0">
              <a:cs typeface="+mn-cs"/>
            </a:endParaRPr>
          </a:p>
        </p:txBody>
      </p:sp>
      <p:graphicFrame>
        <p:nvGraphicFramePr>
          <p:cNvPr id="4" name="מציין מיקום תוכן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867803688"/>
              </p:ext>
            </p:extLst>
          </p:nvPr>
        </p:nvGraphicFramePr>
        <p:xfrm>
          <a:off x="1168061" y="1605455"/>
          <a:ext cx="6553201" cy="20726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257415">
                  <a:extLst>
                    <a:ext uri="{9D8B030D-6E8A-4147-A177-3AD203B41FA5}">
                      <a16:colId xmlns:a16="http://schemas.microsoft.com/office/drawing/2014/main" xmlns="" val="3863095742"/>
                    </a:ext>
                  </a:extLst>
                </a:gridCol>
                <a:gridCol w="3295786">
                  <a:extLst>
                    <a:ext uri="{9D8B030D-6E8A-4147-A177-3AD203B41FA5}">
                      <a16:colId xmlns:a16="http://schemas.microsoft.com/office/drawing/2014/main" xmlns="" val="3433720292"/>
                    </a:ext>
                  </a:extLst>
                </a:gridCol>
              </a:tblGrid>
              <a:tr h="191494">
                <a:tc>
                  <a:txBody>
                    <a:bodyPr/>
                    <a:lstStyle/>
                    <a:p>
                      <a:pPr algn="ctr" rtl="0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Missions</a:t>
                      </a:r>
                      <a:endParaRPr lang="he-IL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Responsibility</a:t>
                      </a:r>
                      <a:endParaRPr lang="he-IL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90613066"/>
                  </a:ext>
                </a:extLst>
              </a:tr>
              <a:tr h="279876">
                <a:tc>
                  <a:txBody>
                    <a:bodyPr/>
                    <a:lstStyle/>
                    <a:p>
                      <a:pPr algn="ctr" rtl="0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Timeline - major events</a:t>
                      </a:r>
                      <a:endParaRPr lang="he-IL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600" b="0" dirty="0" err="1" smtClean="0">
                          <a:solidFill>
                            <a:schemeClr val="tx1"/>
                          </a:solidFill>
                        </a:rPr>
                        <a:t>Ido</a:t>
                      </a:r>
                      <a:endParaRPr lang="he-IL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98018573"/>
                  </a:ext>
                </a:extLst>
              </a:tr>
              <a:tr h="179204">
                <a:tc>
                  <a:txBody>
                    <a:bodyPr/>
                    <a:lstStyle/>
                    <a:p>
                      <a:pPr algn="ctr" rtl="0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Turkey, Russia</a:t>
                      </a:r>
                      <a:endParaRPr lang="he-IL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Lars,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</a:rPr>
                        <a:t> Gal</a:t>
                      </a:r>
                      <a:endParaRPr lang="he-IL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54068295"/>
                  </a:ext>
                </a:extLst>
              </a:tr>
              <a:tr h="179204">
                <a:tc>
                  <a:txBody>
                    <a:bodyPr/>
                    <a:lstStyle/>
                    <a:p>
                      <a:pPr algn="ctr" rtl="0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Iran, Iraq, Syria</a:t>
                      </a:r>
                      <a:endParaRPr lang="he-IL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600" b="0" dirty="0" err="1" smtClean="0">
                          <a:solidFill>
                            <a:schemeClr val="tx1"/>
                          </a:solidFill>
                        </a:rPr>
                        <a:t>Amichai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</a:rPr>
                        <a:t> Nitin</a:t>
                      </a:r>
                      <a:r>
                        <a:rPr lang="he-IL" sz="16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he-IL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76977909"/>
                  </a:ext>
                </a:extLst>
              </a:tr>
              <a:tr h="179204">
                <a:tc>
                  <a:txBody>
                    <a:bodyPr/>
                    <a:lstStyle/>
                    <a:p>
                      <a:pPr algn="ctr" rtl="0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Lebanon, Hezbollah, ISIS</a:t>
                      </a:r>
                      <a:endParaRPr lang="he-IL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600" b="0" dirty="0" err="1" smtClean="0">
                          <a:solidFill>
                            <a:schemeClr val="tx1"/>
                          </a:solidFill>
                        </a:rPr>
                        <a:t>Tzvika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1600" b="0" dirty="0" err="1" smtClean="0">
                          <a:solidFill>
                            <a:schemeClr val="tx1"/>
                          </a:solidFill>
                        </a:rPr>
                        <a:t>Nurit</a:t>
                      </a:r>
                      <a:endParaRPr lang="he-IL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18948147"/>
                  </a:ext>
                </a:extLst>
              </a:tr>
              <a:tr h="179204">
                <a:tc>
                  <a:txBody>
                    <a:bodyPr/>
                    <a:lstStyle/>
                    <a:p>
                      <a:pPr algn="ctr" rtl="0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USA, Israel, Saudi Arabia</a:t>
                      </a:r>
                      <a:endParaRPr lang="he-IL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Randy,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</a:rPr>
                        <a:t> Moshe</a:t>
                      </a:r>
                      <a:endParaRPr lang="he-IL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33759076"/>
                  </a:ext>
                </a:extLst>
              </a:tr>
            </a:tbl>
          </a:graphicData>
        </a:graphic>
      </p:graphicFrame>
      <p:sp>
        <p:nvSpPr>
          <p:cNvPr id="5" name="כותרת 1"/>
          <p:cNvSpPr txBox="1">
            <a:spLocks/>
          </p:cNvSpPr>
          <p:nvPr/>
        </p:nvSpPr>
        <p:spPr>
          <a:xfrm>
            <a:off x="-76669" y="3927823"/>
            <a:ext cx="5867869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1800" b="1" u="sng" dirty="0">
                <a:cs typeface="+mn-cs"/>
              </a:rPr>
              <a:t>Execution </a:t>
            </a:r>
            <a:r>
              <a:rPr lang="en-US" sz="1800" b="1" u="sng" dirty="0" smtClean="0">
                <a:cs typeface="+mn-cs"/>
              </a:rPr>
              <a:t>of </a:t>
            </a:r>
            <a:r>
              <a:rPr lang="en-US" sz="1800" b="1" u="sng" dirty="0">
                <a:cs typeface="+mn-cs"/>
              </a:rPr>
              <a:t>simulation</a:t>
            </a:r>
            <a:endParaRPr lang="he-IL" sz="1800" b="1" dirty="0">
              <a:cs typeface="+mn-cs"/>
            </a:endParaRPr>
          </a:p>
        </p:txBody>
      </p:sp>
      <p:graphicFrame>
        <p:nvGraphicFramePr>
          <p:cNvPr id="6" name="מציין מיקום תוכן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561569603"/>
              </p:ext>
            </p:extLst>
          </p:nvPr>
        </p:nvGraphicFramePr>
        <p:xfrm>
          <a:off x="1168061" y="4422164"/>
          <a:ext cx="6553201" cy="231648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241228">
                  <a:extLst>
                    <a:ext uri="{9D8B030D-6E8A-4147-A177-3AD203B41FA5}">
                      <a16:colId xmlns:a16="http://schemas.microsoft.com/office/drawing/2014/main" xmlns="" val="3863095742"/>
                    </a:ext>
                  </a:extLst>
                </a:gridCol>
                <a:gridCol w="3311973">
                  <a:extLst>
                    <a:ext uri="{9D8B030D-6E8A-4147-A177-3AD203B41FA5}">
                      <a16:colId xmlns:a16="http://schemas.microsoft.com/office/drawing/2014/main" xmlns="" val="3433720292"/>
                    </a:ext>
                  </a:extLst>
                </a:gridCol>
              </a:tblGrid>
              <a:tr h="383606">
                <a:tc>
                  <a:txBody>
                    <a:bodyPr/>
                    <a:lstStyle/>
                    <a:p>
                      <a:pPr algn="ctr" rtl="0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Missions</a:t>
                      </a:r>
                      <a:endParaRPr lang="he-IL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Responsibility</a:t>
                      </a:r>
                      <a:endParaRPr lang="he-IL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90613066"/>
                  </a:ext>
                </a:extLst>
              </a:tr>
              <a:tr h="295081">
                <a:tc>
                  <a:txBody>
                    <a:bodyPr/>
                    <a:lstStyle/>
                    <a:p>
                      <a:pPr algn="ctr" rtl="0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Leading the learning process</a:t>
                      </a:r>
                      <a:endParaRPr lang="he-IL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600" b="0" dirty="0" err="1" smtClean="0">
                          <a:solidFill>
                            <a:schemeClr val="tx1"/>
                          </a:solidFill>
                        </a:rPr>
                        <a:t>Ido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, Dana (Dado Institute)</a:t>
                      </a:r>
                      <a:endParaRPr lang="he-IL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98018573"/>
                  </a:ext>
                </a:extLst>
              </a:tr>
              <a:tr h="295081">
                <a:tc>
                  <a:txBody>
                    <a:bodyPr/>
                    <a:lstStyle/>
                    <a:p>
                      <a:pPr algn="ctr" rtl="0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Presentation - During the practice and presentation itself</a:t>
                      </a:r>
                      <a:endParaRPr lang="he-IL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600" b="0" dirty="0" err="1" smtClean="0">
                          <a:solidFill>
                            <a:schemeClr val="tx1"/>
                          </a:solidFill>
                        </a:rPr>
                        <a:t>Amichai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1600" b="0" dirty="0" err="1" smtClean="0">
                          <a:solidFill>
                            <a:schemeClr val="tx1"/>
                          </a:solidFill>
                        </a:rPr>
                        <a:t>Nurit</a:t>
                      </a:r>
                      <a:endParaRPr lang="he-IL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54068295"/>
                  </a:ext>
                </a:extLst>
              </a:tr>
              <a:tr h="295081">
                <a:tc>
                  <a:txBody>
                    <a:bodyPr/>
                    <a:lstStyle/>
                    <a:p>
                      <a:pPr algn="ctr" rtl="0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Written documentation</a:t>
                      </a:r>
                      <a:endParaRPr lang="he-IL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Moshe</a:t>
                      </a:r>
                      <a:endParaRPr lang="he-IL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76977909"/>
                  </a:ext>
                </a:extLst>
              </a:tr>
              <a:tr h="295081">
                <a:tc>
                  <a:txBody>
                    <a:bodyPr/>
                    <a:lstStyle/>
                    <a:p>
                      <a:pPr algn="ctr" rtl="0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Translation to English</a:t>
                      </a:r>
                      <a:endParaRPr lang="he-IL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600" b="0" dirty="0" err="1" smtClean="0">
                          <a:solidFill>
                            <a:schemeClr val="tx1"/>
                          </a:solidFill>
                        </a:rPr>
                        <a:t>Tzvika</a:t>
                      </a:r>
                      <a:endParaRPr lang="he-IL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18948147"/>
                  </a:ext>
                </a:extLst>
              </a:tr>
              <a:tr h="295081">
                <a:tc>
                  <a:txBody>
                    <a:bodyPr/>
                    <a:lstStyle/>
                    <a:p>
                      <a:pPr algn="ctr" rtl="0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Red team</a:t>
                      </a:r>
                      <a:endParaRPr lang="he-IL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Nitin, Gal</a:t>
                      </a:r>
                      <a:endParaRPr lang="he-IL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55938939"/>
                  </a:ext>
                </a:extLst>
              </a:tr>
            </a:tbl>
          </a:graphicData>
        </a:graphic>
      </p:graphicFrame>
      <p:sp>
        <p:nvSpPr>
          <p:cNvPr id="7" name="כותרת 1"/>
          <p:cNvSpPr txBox="1">
            <a:spLocks/>
          </p:cNvSpPr>
          <p:nvPr/>
        </p:nvSpPr>
        <p:spPr>
          <a:xfrm>
            <a:off x="687645" y="-113180"/>
            <a:ext cx="7514035" cy="11799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n-US" b="1" u="sng" dirty="0">
                <a:cs typeface="+mn-cs"/>
              </a:rPr>
              <a:t>Forces and missions</a:t>
            </a:r>
            <a:endParaRPr lang="he-IL" b="1" u="sng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5909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972130" y="0"/>
            <a:ext cx="7514035" cy="1179980"/>
          </a:xfrm>
        </p:spPr>
        <p:txBody>
          <a:bodyPr/>
          <a:lstStyle/>
          <a:p>
            <a:pPr rtl="0"/>
            <a:r>
              <a:rPr lang="en-US" b="1" u="sng" dirty="0">
                <a:cs typeface="+mn-cs"/>
              </a:rPr>
              <a:t>Reading materials</a:t>
            </a:r>
            <a:endParaRPr lang="he-IL" b="1" u="sng" dirty="0">
              <a:cs typeface="+mn-cs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3"/>
          </p:nvPr>
        </p:nvSpPr>
        <p:spPr>
          <a:xfrm>
            <a:off x="381000" y="1066800"/>
            <a:ext cx="8534400" cy="5410199"/>
          </a:xfrm>
        </p:spPr>
        <p:txBody>
          <a:bodyPr>
            <a:normAutofit fontScale="85000" lnSpcReduction="10000"/>
          </a:bodyPr>
          <a:lstStyle/>
          <a:p>
            <a:pPr marL="457200" indent="-457200" algn="l" rtl="0">
              <a:lnSpc>
                <a:spcPct val="170000"/>
              </a:lnSpc>
              <a:buFont typeface="+mj-lt"/>
              <a:buAutoNum type="arabicPeriod"/>
            </a:pPr>
            <a:r>
              <a:rPr lang="en-US" sz="1800" b="1" dirty="0"/>
              <a:t>National Security Research Institute. </a:t>
            </a:r>
            <a:r>
              <a:rPr lang="en-US" sz="1800" dirty="0"/>
              <a:t>There are many studies </a:t>
            </a:r>
            <a:r>
              <a:rPr lang="en-US" sz="1800" dirty="0" smtClean="0"/>
              <a:t>In </a:t>
            </a:r>
            <a:r>
              <a:rPr lang="en-US" sz="1800" dirty="0"/>
              <a:t>relation to the various </a:t>
            </a:r>
            <a:r>
              <a:rPr lang="en-US" sz="1800" dirty="0" smtClean="0"/>
              <a:t>players</a:t>
            </a:r>
            <a:r>
              <a:rPr lang="he-IL" sz="1800" dirty="0" smtClean="0"/>
              <a:t>. </a:t>
            </a:r>
            <a:endParaRPr lang="he-IL" sz="1800" dirty="0" smtClean="0"/>
          </a:p>
          <a:p>
            <a:pPr marL="0" indent="0" algn="l" rtl="0">
              <a:lnSpc>
                <a:spcPct val="170000"/>
              </a:lnSpc>
              <a:buNone/>
            </a:pPr>
            <a:r>
              <a:rPr lang="en-US" sz="1800" dirty="0" smtClean="0"/>
              <a:t>	</a:t>
            </a:r>
            <a:r>
              <a:rPr lang="en-US" sz="1800" dirty="0" smtClean="0">
                <a:hlinkClick r:id="rId2"/>
              </a:rPr>
              <a:t>https://www.inss.org.il/</a:t>
            </a:r>
            <a:endParaRPr lang="he-IL" sz="1800" dirty="0" smtClean="0"/>
          </a:p>
          <a:p>
            <a:pPr marL="342900" indent="-342900" algn="l" rtl="0">
              <a:lnSpc>
                <a:spcPct val="170000"/>
              </a:lnSpc>
              <a:buFont typeface="+mj-lt"/>
              <a:buAutoNum type="arabicPeriod" startAt="2"/>
            </a:pPr>
            <a:r>
              <a:rPr lang="en-US" sz="1800" b="1" dirty="0"/>
              <a:t>The Systems Approach, History, Principles and Practice </a:t>
            </a:r>
            <a:r>
              <a:rPr lang="en-US" sz="1800" dirty="0"/>
              <a:t>(Dado Center Publications 14/2016, </a:t>
            </a:r>
            <a:r>
              <a:rPr lang="en-US" sz="1800" dirty="0" err="1"/>
              <a:t>Avi</a:t>
            </a:r>
            <a:r>
              <a:rPr lang="en-US" sz="1800" dirty="0"/>
              <a:t> Altman, Third </a:t>
            </a:r>
            <a:r>
              <a:rPr lang="en-US" sz="1800" dirty="0" smtClean="0"/>
              <a:t>Edition)</a:t>
            </a:r>
            <a:r>
              <a:rPr lang="he-IL" sz="1800" dirty="0" smtClean="0"/>
              <a:t>.</a:t>
            </a:r>
          </a:p>
          <a:p>
            <a:pPr marL="342900" indent="-342900" algn="l" rtl="0">
              <a:lnSpc>
                <a:spcPct val="170000"/>
              </a:lnSpc>
              <a:buFont typeface="+mj-lt"/>
              <a:buAutoNum type="arabicPeriod" startAt="2"/>
            </a:pPr>
            <a:r>
              <a:rPr lang="en-US" sz="1800" b="1" dirty="0"/>
              <a:t>Designing the learning processes for the development of perceptions at the General Headquarters </a:t>
            </a:r>
            <a:r>
              <a:rPr lang="en-US" sz="1800" dirty="0" smtClean="0"/>
              <a:t>(</a:t>
            </a:r>
            <a:r>
              <a:rPr lang="en-US" sz="1800" dirty="0"/>
              <a:t>General Staff 7-Sub-09, </a:t>
            </a:r>
            <a:r>
              <a:rPr lang="en-US" sz="1800" dirty="0" smtClean="0"/>
              <a:t>2015)</a:t>
            </a:r>
            <a:r>
              <a:rPr lang="en-US" sz="1800" dirty="0"/>
              <a:t>.</a:t>
            </a:r>
            <a:endParaRPr lang="he-IL" sz="1800" dirty="0" smtClean="0"/>
          </a:p>
          <a:p>
            <a:pPr marL="342900" indent="-342900" algn="l" rtl="0">
              <a:lnSpc>
                <a:spcPct val="170000"/>
              </a:lnSpc>
              <a:buFont typeface="+mj-lt"/>
              <a:buAutoNum type="arabicPeriod" startAt="2"/>
            </a:pPr>
            <a:r>
              <a:rPr lang="en-US" sz="1800" b="1" dirty="0"/>
              <a:t>"Running a marathon and sticking sticks in enemy </a:t>
            </a:r>
            <a:r>
              <a:rPr lang="en-US" sz="1800" b="1" dirty="0" smtClean="0"/>
              <a:t>wheels“ The </a:t>
            </a:r>
            <a:r>
              <a:rPr lang="en-US" sz="1800" b="1" dirty="0" smtClean="0"/>
              <a:t>war between </a:t>
            </a:r>
            <a:r>
              <a:rPr lang="en-US" sz="1800" b="1" dirty="0"/>
              <a:t>the wars in the IDF </a:t>
            </a:r>
            <a:r>
              <a:rPr lang="en-US" sz="1800" b="1" dirty="0" smtClean="0"/>
              <a:t>(</a:t>
            </a:r>
            <a:r>
              <a:rPr lang="en-US" sz="1800" dirty="0" err="1" smtClean="0"/>
              <a:t>Nitzan</a:t>
            </a:r>
            <a:r>
              <a:rPr lang="en-US" sz="1800" dirty="0" smtClean="0"/>
              <a:t> </a:t>
            </a:r>
            <a:r>
              <a:rPr lang="en-US" sz="1800" dirty="0"/>
              <a:t>Oak and Dana </a:t>
            </a:r>
            <a:r>
              <a:rPr lang="en-US" sz="1800" dirty="0" err="1"/>
              <a:t>Freisler-Swiry</a:t>
            </a:r>
            <a:r>
              <a:rPr lang="en-US" sz="1800" dirty="0"/>
              <a:t>)</a:t>
            </a:r>
            <a:r>
              <a:rPr lang="he-IL" sz="1800" dirty="0" smtClean="0"/>
              <a:t>.</a:t>
            </a:r>
          </a:p>
          <a:p>
            <a:pPr marL="457200" indent="-457200" algn="l" rtl="0">
              <a:lnSpc>
                <a:spcPct val="170000"/>
              </a:lnSpc>
              <a:buFont typeface="+mj-lt"/>
              <a:buAutoNum type="arabicPeriod" startAt="5"/>
            </a:pPr>
            <a:r>
              <a:rPr lang="en-US" b="1" dirty="0"/>
              <a:t>The </a:t>
            </a:r>
            <a:r>
              <a:rPr lang="en-US" b="1" dirty="0" smtClean="0"/>
              <a:t>war between </a:t>
            </a:r>
            <a:r>
              <a:rPr lang="en-US" b="1" dirty="0"/>
              <a:t>the wars: faster, higher, stronger? </a:t>
            </a:r>
            <a:r>
              <a:rPr lang="en-US" dirty="0"/>
              <a:t>(Amos </a:t>
            </a:r>
            <a:r>
              <a:rPr lang="en-US" dirty="0" err="1"/>
              <a:t>Yadlin</a:t>
            </a:r>
            <a:r>
              <a:rPr lang="en-US" dirty="0"/>
              <a:t> and </a:t>
            </a:r>
            <a:r>
              <a:rPr lang="en-US" dirty="0" err="1"/>
              <a:t>Asaf</a:t>
            </a:r>
            <a:r>
              <a:rPr lang="en-US" dirty="0"/>
              <a:t> Orion)</a:t>
            </a:r>
            <a:endParaRPr lang="he-IL" sz="1600" dirty="0"/>
          </a:p>
        </p:txBody>
      </p:sp>
    </p:spTree>
    <p:extLst>
      <p:ext uri="{BB962C8B-B14F-4D97-AF65-F5344CB8AC3E}">
        <p14:creationId xmlns:p14="http://schemas.microsoft.com/office/powerpoint/2010/main" xmlns="" val="308585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7">
            <a:extLst>
              <a:ext uri="{FF2B5EF4-FFF2-40B4-BE49-F238E27FC236}">
                <a16:creationId xmlns:a16="http://schemas.microsoft.com/office/drawing/2014/main" xmlns="" id="{2A28EBC0-49E6-46FD-999F-7A93823E5E2C}"/>
              </a:ext>
            </a:extLst>
          </p:cNvPr>
          <p:cNvCxnSpPr>
            <a:cxnSpLocks/>
          </p:cNvCxnSpPr>
          <p:nvPr/>
        </p:nvCxnSpPr>
        <p:spPr>
          <a:xfrm flipH="1" flipV="1">
            <a:off x="259321" y="4924425"/>
            <a:ext cx="1645679" cy="28575"/>
          </a:xfrm>
          <a:prstGeom prst="line">
            <a:avLst/>
          </a:prstGeom>
          <a:ln w="822325">
            <a:solidFill>
              <a:srgbClr val="FFC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" name="Straight Connector 7">
            <a:extLst>
              <a:ext uri="{FF2B5EF4-FFF2-40B4-BE49-F238E27FC236}">
                <a16:creationId xmlns:a16="http://schemas.microsoft.com/office/drawing/2014/main" xmlns="" id="{8D4BE04A-E532-4C32-9EA9-81A58A6C6D1C}"/>
              </a:ext>
            </a:extLst>
          </p:cNvPr>
          <p:cNvCxnSpPr>
            <a:cxnSpLocks/>
          </p:cNvCxnSpPr>
          <p:nvPr/>
        </p:nvCxnSpPr>
        <p:spPr>
          <a:xfrm flipH="1" flipV="1">
            <a:off x="259321" y="4013951"/>
            <a:ext cx="1645679" cy="24649"/>
          </a:xfrm>
          <a:prstGeom prst="line">
            <a:avLst/>
          </a:prstGeom>
          <a:ln w="339725">
            <a:solidFill>
              <a:srgbClr val="00B0F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0" name="Straight Connector 7">
            <a:extLst>
              <a:ext uri="{FF2B5EF4-FFF2-40B4-BE49-F238E27FC236}">
                <a16:creationId xmlns:a16="http://schemas.microsoft.com/office/drawing/2014/main" xmlns="" id="{98F53BF7-6DBE-4345-B781-77371974B1EF}"/>
              </a:ext>
            </a:extLst>
          </p:cNvPr>
          <p:cNvCxnSpPr>
            <a:cxnSpLocks/>
          </p:cNvCxnSpPr>
          <p:nvPr/>
        </p:nvCxnSpPr>
        <p:spPr>
          <a:xfrm flipH="1">
            <a:off x="259321" y="3276600"/>
            <a:ext cx="1645679" cy="42026"/>
          </a:xfrm>
          <a:prstGeom prst="line">
            <a:avLst/>
          </a:prstGeom>
          <a:ln w="355600">
            <a:solidFill>
              <a:srgbClr val="92D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7">
            <a:extLst>
              <a:ext uri="{FF2B5EF4-FFF2-40B4-BE49-F238E27FC236}">
                <a16:creationId xmlns:a16="http://schemas.microsoft.com/office/drawing/2014/main" xmlns="" id="{BE06771A-0F0D-45D7-A030-241267A11B01}"/>
              </a:ext>
            </a:extLst>
          </p:cNvPr>
          <p:cNvCxnSpPr>
            <a:cxnSpLocks/>
          </p:cNvCxnSpPr>
          <p:nvPr/>
        </p:nvCxnSpPr>
        <p:spPr>
          <a:xfrm flipH="1">
            <a:off x="259322" y="1905000"/>
            <a:ext cx="1645678" cy="3926"/>
          </a:xfrm>
          <a:prstGeom prst="line">
            <a:avLst/>
          </a:prstGeom>
          <a:ln w="3841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xmlns="" id="{42184BCB-7D0B-2943-81E1-68FC3E420E81}"/>
              </a:ext>
            </a:extLst>
          </p:cNvPr>
          <p:cNvSpPr txBox="1"/>
          <p:nvPr/>
        </p:nvSpPr>
        <p:spPr>
          <a:xfrm>
            <a:off x="457200" y="4724400"/>
            <a:ext cx="13111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1400" dirty="0" smtClean="0">
                <a:solidFill>
                  <a:schemeClr val="bg1"/>
                </a:solidFill>
              </a:rPr>
              <a:t>Integrative </a:t>
            </a:r>
            <a:r>
              <a:rPr lang="en-US" sz="1400" dirty="0" smtClean="0">
                <a:solidFill>
                  <a:schemeClr val="bg1"/>
                </a:solidFill>
              </a:rPr>
              <a:t>Season-T4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xmlns="" id="{42B3200F-5074-9445-8462-AC05E77BE4D8}"/>
              </a:ext>
            </a:extLst>
          </p:cNvPr>
          <p:cNvSpPr txBox="1"/>
          <p:nvPr/>
        </p:nvSpPr>
        <p:spPr>
          <a:xfrm>
            <a:off x="228600" y="3134380"/>
            <a:ext cx="1645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Israeli Season-</a:t>
            </a:r>
            <a:r>
              <a:rPr lang="en-US" sz="1400" dirty="0"/>
              <a:t>T2</a:t>
            </a:r>
          </a:p>
          <a:p>
            <a:pPr algn="r" defTabSz="685800" rtl="1"/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xmlns="" id="{9967FBCF-BAC1-814F-9C92-510F4B7EEF67}"/>
              </a:ext>
            </a:extLst>
          </p:cNvPr>
          <p:cNvSpPr txBox="1"/>
          <p:nvPr/>
        </p:nvSpPr>
        <p:spPr>
          <a:xfrm>
            <a:off x="228600" y="3886200"/>
            <a:ext cx="16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1400" dirty="0" smtClean="0">
                <a:solidFill>
                  <a:schemeClr val="bg1"/>
                </a:solidFill>
              </a:rPr>
              <a:t>Specialization-T3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xmlns="" id="{8EFCB893-176B-7D49-B3F3-EDC9FD8012E6}"/>
              </a:ext>
            </a:extLst>
          </p:cNvPr>
          <p:cNvSpPr txBox="1"/>
          <p:nvPr/>
        </p:nvSpPr>
        <p:spPr>
          <a:xfrm>
            <a:off x="259320" y="1714141"/>
            <a:ext cx="18710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Global Season </a:t>
            </a:r>
            <a:r>
              <a:rPr lang="en-US" sz="1400" dirty="0" smtClean="0"/>
              <a:t>- </a:t>
            </a:r>
            <a:r>
              <a:rPr lang="en-US" sz="1400" dirty="0" smtClean="0"/>
              <a:t>T1 </a:t>
            </a:r>
            <a:endParaRPr lang="en-US" sz="1400" dirty="0"/>
          </a:p>
        </p:txBody>
      </p:sp>
      <p:sp>
        <p:nvSpPr>
          <p:cNvPr id="44" name="כותרת 1">
            <a:extLst>
              <a:ext uri="{FF2B5EF4-FFF2-40B4-BE49-F238E27FC236}">
                <a16:creationId xmlns:a16="http://schemas.microsoft.com/office/drawing/2014/main" xmlns="" id="{515120DC-EDF4-4391-A767-1EAE36CD9C2E}"/>
              </a:ext>
            </a:extLst>
          </p:cNvPr>
          <p:cNvSpPr txBox="1">
            <a:spLocks/>
          </p:cNvSpPr>
          <p:nvPr/>
        </p:nvSpPr>
        <p:spPr>
          <a:xfrm>
            <a:off x="628650" y="499228"/>
            <a:ext cx="7886700" cy="910328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C000">
                    <a:lumMod val="75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cs typeface="Guttman Hatzvi" pitchFamily="2" charset="-79"/>
              </a:rPr>
              <a:t>The Purple Line- Strategy</a:t>
            </a:r>
            <a:endParaRPr lang="he-IL" sz="4800" b="1" dirty="0">
              <a:ln w="9525">
                <a:solidFill>
                  <a:prstClr val="white"/>
                </a:solidFill>
                <a:prstDash val="solid"/>
              </a:ln>
              <a:solidFill>
                <a:srgbClr val="FFC000">
                  <a:lumMod val="75000"/>
                </a:srgbClr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cs typeface="Guttman Hatzvi" pitchFamily="2" charset="-79"/>
            </a:endParaRP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xmlns="" id="{C2ABE120-7435-4ECE-9BF4-6D33A47387C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45811" y="1472532"/>
            <a:ext cx="5663488" cy="4022062"/>
          </a:xfrm>
          <a:prstGeom prst="rect">
            <a:avLst/>
          </a:prstGeom>
        </p:spPr>
      </p:pic>
      <p:sp>
        <p:nvSpPr>
          <p:cNvPr id="35" name="Oval 13">
            <a:extLst>
              <a:ext uri="{FF2B5EF4-FFF2-40B4-BE49-F238E27FC236}">
                <a16:creationId xmlns:a16="http://schemas.microsoft.com/office/drawing/2014/main" xmlns="" id="{A5262082-BCC8-47AF-81FD-12D458504A7C}"/>
              </a:ext>
            </a:extLst>
          </p:cNvPr>
          <p:cNvSpPr/>
          <p:nvPr/>
        </p:nvSpPr>
        <p:spPr>
          <a:xfrm>
            <a:off x="3047192" y="3867277"/>
            <a:ext cx="146478" cy="16621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/>
          </a:p>
        </p:txBody>
      </p:sp>
      <p:sp>
        <p:nvSpPr>
          <p:cNvPr id="37" name="Oval 13">
            <a:extLst>
              <a:ext uri="{FF2B5EF4-FFF2-40B4-BE49-F238E27FC236}">
                <a16:creationId xmlns:a16="http://schemas.microsoft.com/office/drawing/2014/main" xmlns="" id="{DD950BA3-7290-448F-82C1-E5B1ADB9CC3B}"/>
              </a:ext>
            </a:extLst>
          </p:cNvPr>
          <p:cNvSpPr/>
          <p:nvPr/>
        </p:nvSpPr>
        <p:spPr>
          <a:xfrm>
            <a:off x="3165229" y="3247073"/>
            <a:ext cx="146478" cy="166214"/>
          </a:xfrm>
          <a:prstGeom prst="ellipse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/>
          </a:p>
        </p:txBody>
      </p:sp>
      <p:sp>
        <p:nvSpPr>
          <p:cNvPr id="38" name="Oval 13">
            <a:extLst>
              <a:ext uri="{FF2B5EF4-FFF2-40B4-BE49-F238E27FC236}">
                <a16:creationId xmlns:a16="http://schemas.microsoft.com/office/drawing/2014/main" xmlns="" id="{AABE2AB9-9DDE-42AA-8751-4F3CBE5F1095}"/>
              </a:ext>
            </a:extLst>
          </p:cNvPr>
          <p:cNvSpPr/>
          <p:nvPr/>
        </p:nvSpPr>
        <p:spPr>
          <a:xfrm>
            <a:off x="4303247" y="4356269"/>
            <a:ext cx="219717" cy="243321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/>
          </a:p>
        </p:txBody>
      </p:sp>
      <p:sp>
        <p:nvSpPr>
          <p:cNvPr id="39" name="Oval 13">
            <a:extLst>
              <a:ext uri="{FF2B5EF4-FFF2-40B4-BE49-F238E27FC236}">
                <a16:creationId xmlns:a16="http://schemas.microsoft.com/office/drawing/2014/main" xmlns="" id="{87E69D6F-02CB-447E-BF6A-414B15D08D87}"/>
              </a:ext>
            </a:extLst>
          </p:cNvPr>
          <p:cNvSpPr/>
          <p:nvPr/>
        </p:nvSpPr>
        <p:spPr>
          <a:xfrm>
            <a:off x="4303247" y="2114770"/>
            <a:ext cx="146478" cy="16621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/>
          </a:p>
        </p:txBody>
      </p:sp>
      <p:sp>
        <p:nvSpPr>
          <p:cNvPr id="40" name="Oval 13">
            <a:extLst>
              <a:ext uri="{FF2B5EF4-FFF2-40B4-BE49-F238E27FC236}">
                <a16:creationId xmlns:a16="http://schemas.microsoft.com/office/drawing/2014/main" xmlns="" id="{73D81599-4259-4E2C-B65F-910A0988B456}"/>
              </a:ext>
            </a:extLst>
          </p:cNvPr>
          <p:cNvSpPr/>
          <p:nvPr/>
        </p:nvSpPr>
        <p:spPr>
          <a:xfrm>
            <a:off x="3028052" y="4487480"/>
            <a:ext cx="146478" cy="16621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/>
          </a:p>
        </p:txBody>
      </p:sp>
      <p:sp>
        <p:nvSpPr>
          <p:cNvPr id="41" name="Oval 13">
            <a:extLst>
              <a:ext uri="{FF2B5EF4-FFF2-40B4-BE49-F238E27FC236}">
                <a16:creationId xmlns:a16="http://schemas.microsoft.com/office/drawing/2014/main" xmlns="" id="{923055AB-CC2B-423C-8558-D235565469F5}"/>
              </a:ext>
            </a:extLst>
          </p:cNvPr>
          <p:cNvSpPr/>
          <p:nvPr/>
        </p:nvSpPr>
        <p:spPr>
          <a:xfrm>
            <a:off x="4335425" y="3235519"/>
            <a:ext cx="146478" cy="16621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/>
          </a:p>
        </p:txBody>
      </p:sp>
      <p:sp>
        <p:nvSpPr>
          <p:cNvPr id="42" name="Oval 13">
            <a:extLst>
              <a:ext uri="{FF2B5EF4-FFF2-40B4-BE49-F238E27FC236}">
                <a16:creationId xmlns:a16="http://schemas.microsoft.com/office/drawing/2014/main" xmlns="" id="{9D890086-838A-419A-A8E0-E85CC38EE232}"/>
              </a:ext>
            </a:extLst>
          </p:cNvPr>
          <p:cNvSpPr/>
          <p:nvPr/>
        </p:nvSpPr>
        <p:spPr>
          <a:xfrm>
            <a:off x="5397313" y="2664468"/>
            <a:ext cx="146478" cy="16621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/>
          </a:p>
        </p:txBody>
      </p:sp>
      <p:sp>
        <p:nvSpPr>
          <p:cNvPr id="43" name="Oval 13">
            <a:extLst>
              <a:ext uri="{FF2B5EF4-FFF2-40B4-BE49-F238E27FC236}">
                <a16:creationId xmlns:a16="http://schemas.microsoft.com/office/drawing/2014/main" xmlns="" id="{7D61B5B8-2754-4692-B8CA-175740EA752E}"/>
              </a:ext>
            </a:extLst>
          </p:cNvPr>
          <p:cNvSpPr/>
          <p:nvPr/>
        </p:nvSpPr>
        <p:spPr>
          <a:xfrm>
            <a:off x="5271056" y="3847738"/>
            <a:ext cx="146478" cy="16621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/>
          </a:p>
        </p:txBody>
      </p:sp>
      <p:sp>
        <p:nvSpPr>
          <p:cNvPr id="45" name="Oval 13">
            <a:extLst>
              <a:ext uri="{FF2B5EF4-FFF2-40B4-BE49-F238E27FC236}">
                <a16:creationId xmlns:a16="http://schemas.microsoft.com/office/drawing/2014/main" xmlns="" id="{2233D7F4-5A8B-409D-B14B-D007580FDE26}"/>
              </a:ext>
            </a:extLst>
          </p:cNvPr>
          <p:cNvSpPr/>
          <p:nvPr/>
        </p:nvSpPr>
        <p:spPr>
          <a:xfrm>
            <a:off x="6143630" y="3345893"/>
            <a:ext cx="146478" cy="16621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/>
          </a:p>
        </p:txBody>
      </p:sp>
      <p:sp>
        <p:nvSpPr>
          <p:cNvPr id="46" name="Oval 13">
            <a:extLst>
              <a:ext uri="{FF2B5EF4-FFF2-40B4-BE49-F238E27FC236}">
                <a16:creationId xmlns:a16="http://schemas.microsoft.com/office/drawing/2014/main" xmlns="" id="{057E721E-BFE9-432A-8B4D-4E98F9214355}"/>
              </a:ext>
            </a:extLst>
          </p:cNvPr>
          <p:cNvSpPr/>
          <p:nvPr/>
        </p:nvSpPr>
        <p:spPr>
          <a:xfrm>
            <a:off x="6290299" y="4242551"/>
            <a:ext cx="146478" cy="16621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/>
          </a:p>
        </p:txBody>
      </p:sp>
      <p:sp>
        <p:nvSpPr>
          <p:cNvPr id="47" name="Oval 13">
            <a:extLst>
              <a:ext uri="{FF2B5EF4-FFF2-40B4-BE49-F238E27FC236}">
                <a16:creationId xmlns:a16="http://schemas.microsoft.com/office/drawing/2014/main" xmlns="" id="{E713D8D7-3B9D-48D9-8BA8-C0A4C5FFCE37}"/>
              </a:ext>
            </a:extLst>
          </p:cNvPr>
          <p:cNvSpPr/>
          <p:nvPr/>
        </p:nvSpPr>
        <p:spPr>
          <a:xfrm>
            <a:off x="5271056" y="4311324"/>
            <a:ext cx="146478" cy="16621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/>
          </a:p>
        </p:txBody>
      </p:sp>
      <p:cxnSp>
        <p:nvCxnSpPr>
          <p:cNvPr id="49" name="Straight Connector 7">
            <a:extLst>
              <a:ext uri="{FF2B5EF4-FFF2-40B4-BE49-F238E27FC236}">
                <a16:creationId xmlns:a16="http://schemas.microsoft.com/office/drawing/2014/main" xmlns="" id="{D2E5140B-7C8F-4DD1-87CA-8FAABBD2963C}"/>
              </a:ext>
            </a:extLst>
          </p:cNvPr>
          <p:cNvCxnSpPr>
            <a:cxnSpLocks/>
          </p:cNvCxnSpPr>
          <p:nvPr/>
        </p:nvCxnSpPr>
        <p:spPr>
          <a:xfrm flipH="1">
            <a:off x="3672677" y="5574113"/>
            <a:ext cx="857681" cy="0"/>
          </a:xfrm>
          <a:prstGeom prst="line">
            <a:avLst/>
          </a:prstGeom>
          <a:ln w="339725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0" name="Straight Connector 7">
            <a:extLst>
              <a:ext uri="{FF2B5EF4-FFF2-40B4-BE49-F238E27FC236}">
                <a16:creationId xmlns:a16="http://schemas.microsoft.com/office/drawing/2014/main" xmlns="" id="{2FC4E377-637F-4F94-9152-65971DC5F94F}"/>
              </a:ext>
            </a:extLst>
          </p:cNvPr>
          <p:cNvCxnSpPr>
            <a:cxnSpLocks/>
          </p:cNvCxnSpPr>
          <p:nvPr/>
        </p:nvCxnSpPr>
        <p:spPr>
          <a:xfrm flipH="1">
            <a:off x="4754639" y="5574113"/>
            <a:ext cx="789152" cy="0"/>
          </a:xfrm>
          <a:prstGeom prst="line">
            <a:avLst/>
          </a:prstGeom>
          <a:ln w="339725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1" name="Straight Connector 7">
            <a:extLst>
              <a:ext uri="{FF2B5EF4-FFF2-40B4-BE49-F238E27FC236}">
                <a16:creationId xmlns:a16="http://schemas.microsoft.com/office/drawing/2014/main" xmlns="" id="{AB3E9842-FABA-4391-AF19-C3D8B8A535C2}"/>
              </a:ext>
            </a:extLst>
          </p:cNvPr>
          <p:cNvCxnSpPr>
            <a:cxnSpLocks/>
          </p:cNvCxnSpPr>
          <p:nvPr/>
        </p:nvCxnSpPr>
        <p:spPr>
          <a:xfrm flipH="1" flipV="1">
            <a:off x="2374366" y="5561324"/>
            <a:ext cx="1054634" cy="22682"/>
          </a:xfrm>
          <a:prstGeom prst="line">
            <a:avLst/>
          </a:prstGeom>
          <a:ln w="339725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2" name="Straight Connector 7">
            <a:extLst>
              <a:ext uri="{FF2B5EF4-FFF2-40B4-BE49-F238E27FC236}">
                <a16:creationId xmlns:a16="http://schemas.microsoft.com/office/drawing/2014/main" xmlns="" id="{F2C8529F-D7CB-46F7-B58D-39463926D9AF}"/>
              </a:ext>
            </a:extLst>
          </p:cNvPr>
          <p:cNvCxnSpPr>
            <a:cxnSpLocks/>
          </p:cNvCxnSpPr>
          <p:nvPr/>
        </p:nvCxnSpPr>
        <p:spPr>
          <a:xfrm flipH="1" flipV="1">
            <a:off x="5808647" y="5561324"/>
            <a:ext cx="1582753" cy="22682"/>
          </a:xfrm>
          <a:prstGeom prst="line">
            <a:avLst/>
          </a:prstGeom>
          <a:ln w="339725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7" name="TextBox 79">
            <a:extLst>
              <a:ext uri="{FF2B5EF4-FFF2-40B4-BE49-F238E27FC236}">
                <a16:creationId xmlns:a16="http://schemas.microsoft.com/office/drawing/2014/main" xmlns="" id="{C7ADA6A9-2721-4B36-882E-2A8821C11DD9}"/>
              </a:ext>
            </a:extLst>
          </p:cNvPr>
          <p:cNvSpPr txBox="1"/>
          <p:nvPr/>
        </p:nvSpPr>
        <p:spPr>
          <a:xfrm>
            <a:off x="2471135" y="5295960"/>
            <a:ext cx="95006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1300" dirty="0">
                <a:solidFill>
                  <a:schemeClr val="bg1"/>
                </a:solidFill>
              </a:rPr>
              <a:t>National Defense</a:t>
            </a:r>
          </a:p>
        </p:txBody>
      </p:sp>
      <p:sp>
        <p:nvSpPr>
          <p:cNvPr id="59" name="TextBox 79">
            <a:extLst>
              <a:ext uri="{FF2B5EF4-FFF2-40B4-BE49-F238E27FC236}">
                <a16:creationId xmlns:a16="http://schemas.microsoft.com/office/drawing/2014/main" xmlns="" id="{CFE283FD-B2DD-4F12-A7E6-40C2D3FE1618}"/>
              </a:ext>
            </a:extLst>
          </p:cNvPr>
          <p:cNvSpPr txBox="1"/>
          <p:nvPr/>
        </p:nvSpPr>
        <p:spPr>
          <a:xfrm>
            <a:off x="3711739" y="5418334"/>
            <a:ext cx="96365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1300" dirty="0">
                <a:solidFill>
                  <a:schemeClr val="bg1"/>
                </a:solidFill>
              </a:rPr>
              <a:t>Economy</a:t>
            </a:r>
          </a:p>
        </p:txBody>
      </p:sp>
      <p:sp>
        <p:nvSpPr>
          <p:cNvPr id="60" name="TextBox 79">
            <a:extLst>
              <a:ext uri="{FF2B5EF4-FFF2-40B4-BE49-F238E27FC236}">
                <a16:creationId xmlns:a16="http://schemas.microsoft.com/office/drawing/2014/main" xmlns="" id="{1D68B9A5-3E9B-496E-B6AD-1F031066D787}"/>
              </a:ext>
            </a:extLst>
          </p:cNvPr>
          <p:cNvSpPr txBox="1"/>
          <p:nvPr/>
        </p:nvSpPr>
        <p:spPr>
          <a:xfrm>
            <a:off x="4862467" y="5433578"/>
            <a:ext cx="96365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1300" dirty="0">
                <a:solidFill>
                  <a:schemeClr val="bg1"/>
                </a:solidFill>
              </a:rPr>
              <a:t>Society</a:t>
            </a:r>
          </a:p>
        </p:txBody>
      </p:sp>
      <p:sp>
        <p:nvSpPr>
          <p:cNvPr id="61" name="TextBox 79">
            <a:extLst>
              <a:ext uri="{FF2B5EF4-FFF2-40B4-BE49-F238E27FC236}">
                <a16:creationId xmlns:a16="http://schemas.microsoft.com/office/drawing/2014/main" xmlns="" id="{A0BBA8D6-5BF3-49ED-ACB7-AE0A8DFA6F28}"/>
              </a:ext>
            </a:extLst>
          </p:cNvPr>
          <p:cNvSpPr txBox="1"/>
          <p:nvPr/>
        </p:nvSpPr>
        <p:spPr>
          <a:xfrm>
            <a:off x="5934686" y="5404006"/>
            <a:ext cx="122811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1300" dirty="0">
                <a:solidFill>
                  <a:schemeClr val="bg1"/>
                </a:solidFill>
              </a:rPr>
              <a:t>Statesmanship</a:t>
            </a:r>
          </a:p>
        </p:txBody>
      </p:sp>
      <p:sp>
        <p:nvSpPr>
          <p:cNvPr id="33" name="תרשים זרימה: מחבר 32">
            <a:extLst>
              <a:ext uri="{FF2B5EF4-FFF2-40B4-BE49-F238E27FC236}">
                <a16:creationId xmlns:a16="http://schemas.microsoft.com/office/drawing/2014/main" xmlns="" id="{B9D47F52-C10C-42CE-9387-E8649DF2F8B8}"/>
              </a:ext>
            </a:extLst>
          </p:cNvPr>
          <p:cNvSpPr/>
          <p:nvPr/>
        </p:nvSpPr>
        <p:spPr>
          <a:xfrm>
            <a:off x="2460811" y="1813912"/>
            <a:ext cx="4437530" cy="3248714"/>
          </a:xfrm>
          <a:prstGeom prst="flowChartConnector">
            <a:avLst/>
          </a:prstGeom>
          <a:noFill/>
          <a:ln w="1587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350"/>
          </a:p>
        </p:txBody>
      </p:sp>
      <p:sp>
        <p:nvSpPr>
          <p:cNvPr id="34" name="Oval 13">
            <a:extLst>
              <a:ext uri="{FF2B5EF4-FFF2-40B4-BE49-F238E27FC236}">
                <a16:creationId xmlns:a16="http://schemas.microsoft.com/office/drawing/2014/main" xmlns="" id="{F1633B98-2F83-47BA-B7A6-1667F795B434}"/>
              </a:ext>
            </a:extLst>
          </p:cNvPr>
          <p:cNvSpPr/>
          <p:nvPr/>
        </p:nvSpPr>
        <p:spPr>
          <a:xfrm>
            <a:off x="2995805" y="4472968"/>
            <a:ext cx="146478" cy="166214"/>
          </a:xfrm>
          <a:prstGeom prst="ellipse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/>
          </a:p>
        </p:txBody>
      </p:sp>
      <p:sp>
        <p:nvSpPr>
          <p:cNvPr id="36" name="Oval 13">
            <a:extLst>
              <a:ext uri="{FF2B5EF4-FFF2-40B4-BE49-F238E27FC236}">
                <a16:creationId xmlns:a16="http://schemas.microsoft.com/office/drawing/2014/main" xmlns="" id="{F0B46A41-D3EC-4228-A290-64B3BD80CE97}"/>
              </a:ext>
            </a:extLst>
          </p:cNvPr>
          <p:cNvSpPr/>
          <p:nvPr/>
        </p:nvSpPr>
        <p:spPr>
          <a:xfrm>
            <a:off x="6502453" y="2466327"/>
            <a:ext cx="146478" cy="166214"/>
          </a:xfrm>
          <a:prstGeom prst="ellipse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/>
          </a:p>
        </p:txBody>
      </p:sp>
      <p:sp>
        <p:nvSpPr>
          <p:cNvPr id="48" name="Oval 13">
            <a:extLst>
              <a:ext uri="{FF2B5EF4-FFF2-40B4-BE49-F238E27FC236}">
                <a16:creationId xmlns:a16="http://schemas.microsoft.com/office/drawing/2014/main" xmlns="" id="{888A5268-A505-4F05-AF30-534F189498CB}"/>
              </a:ext>
            </a:extLst>
          </p:cNvPr>
          <p:cNvSpPr/>
          <p:nvPr/>
        </p:nvSpPr>
        <p:spPr>
          <a:xfrm>
            <a:off x="2900714" y="2336497"/>
            <a:ext cx="146478" cy="166214"/>
          </a:xfrm>
          <a:prstGeom prst="ellipse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xmlns="" val="60836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69683" y="-32066"/>
            <a:ext cx="91440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defTabSz="685800"/>
            <a:r>
              <a:rPr lang="en-US" sz="3200" b="1" u="sng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C000">
                    <a:lumMod val="75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+mj-lt"/>
                <a:ea typeface="+mj-ea"/>
                <a:cs typeface="Guttman Hatzvi" pitchFamily="2" charset="-79"/>
              </a:rPr>
              <a:t>The </a:t>
            </a:r>
            <a:r>
              <a:rPr lang="en-US" sz="3200" b="1" u="sng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C000">
                    <a:lumMod val="75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+mj-lt"/>
                <a:ea typeface="+mj-ea"/>
                <a:cs typeface="Guttman Hatzvi" pitchFamily="2" charset="-79"/>
              </a:rPr>
              <a:t>Method </a:t>
            </a:r>
            <a:r>
              <a:rPr lang="en-US" sz="3200" b="1" u="sng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C000">
                    <a:lumMod val="75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+mj-lt"/>
                <a:ea typeface="+mj-ea"/>
                <a:cs typeface="Guttman Hatzvi" pitchFamily="2" charset="-79"/>
              </a:rPr>
              <a:t>of </a:t>
            </a:r>
            <a:r>
              <a:rPr lang="en-US" sz="3200" b="1" u="sng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C000">
                    <a:lumMod val="75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+mj-lt"/>
                <a:ea typeface="+mj-ea"/>
                <a:cs typeface="Guttman Hatzvi" pitchFamily="2" charset="-79"/>
              </a:rPr>
              <a:t>Study </a:t>
            </a:r>
            <a:r>
              <a:rPr lang="en-US" sz="3200" b="1" u="sng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C000">
                    <a:lumMod val="75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+mj-lt"/>
                <a:ea typeface="+mj-ea"/>
                <a:cs typeface="Guttman Hatzvi" pitchFamily="2" charset="-79"/>
              </a:rPr>
              <a:t>in </a:t>
            </a:r>
            <a:r>
              <a:rPr lang="en-US" sz="3200" b="1" u="sng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C000">
                    <a:lumMod val="75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+mj-lt"/>
                <a:ea typeface="+mj-ea"/>
                <a:cs typeface="Guttman Hatzvi" pitchFamily="2" charset="-79"/>
              </a:rPr>
              <a:t>the Strategy Field</a:t>
            </a:r>
            <a:endParaRPr lang="he-IL" sz="3200" b="1" u="sng" dirty="0">
              <a:ln w="9525">
                <a:solidFill>
                  <a:prstClr val="white"/>
                </a:solidFill>
                <a:prstDash val="solid"/>
              </a:ln>
              <a:solidFill>
                <a:srgbClr val="FFC000">
                  <a:lumMod val="75000"/>
                </a:srgbClr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latin typeface="+mj-lt"/>
              <a:ea typeface="+mj-ea"/>
              <a:cs typeface="Guttman Hatzvi" pitchFamily="2" charset="-79"/>
            </a:endParaRPr>
          </a:p>
        </p:txBody>
      </p:sp>
      <p:sp>
        <p:nvSpPr>
          <p:cNvPr id="2" name="מלבן מעוגל 1"/>
          <p:cNvSpPr/>
          <p:nvPr/>
        </p:nvSpPr>
        <p:spPr>
          <a:xfrm>
            <a:off x="7467212" y="1219202"/>
            <a:ext cx="1616630" cy="745958"/>
          </a:xfrm>
          <a:prstGeom prst="roundRect">
            <a:avLst/>
          </a:prstGeom>
          <a:solidFill>
            <a:schemeClr val="tx2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 defTabSz="685800"/>
            <a:r>
              <a:rPr lang="en-US" sz="1100" b="1" dirty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Strategic </a:t>
            </a:r>
            <a:r>
              <a:rPr lang="en-US" sz="1100" b="1" dirty="0" smtClean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Thought</a:t>
            </a:r>
            <a:endParaRPr lang="en-US" sz="1100" b="1" dirty="0">
              <a:solidFill>
                <a:prstClr val="white"/>
              </a:solidFill>
              <a:latin typeface="Century Gothic" panose="020B0502020202020204"/>
              <a:cs typeface="Gisha" panose="020B0502040204020203" pitchFamily="34" charset="-79"/>
            </a:endParaRPr>
          </a:p>
          <a:p>
            <a:pPr algn="ctr" defTabSz="685800"/>
            <a:r>
              <a:rPr lang="en-US" sz="1100" dirty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Professor Dima </a:t>
            </a:r>
            <a:r>
              <a:rPr lang="en-US" sz="1100" dirty="0" err="1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Adamski</a:t>
            </a:r>
            <a:endParaRPr lang="he-IL" sz="1100" dirty="0">
              <a:solidFill>
                <a:prstClr val="white"/>
              </a:solidFill>
              <a:latin typeface="Century Gothic" panose="020B0502020202020204"/>
              <a:cs typeface="Gisha" panose="020B0502040204020203" pitchFamily="34" charset="-79"/>
            </a:endParaRPr>
          </a:p>
        </p:txBody>
      </p:sp>
      <p:sp>
        <p:nvSpPr>
          <p:cNvPr id="5" name="מלבן מעוגל 4"/>
          <p:cNvSpPr/>
          <p:nvPr/>
        </p:nvSpPr>
        <p:spPr>
          <a:xfrm>
            <a:off x="7467212" y="2013286"/>
            <a:ext cx="1616630" cy="433138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r>
              <a:rPr lang="en-US" sz="1000" dirty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The Development of Military Strategic Thinking</a:t>
            </a:r>
            <a:endParaRPr lang="he-IL" sz="1000" dirty="0">
              <a:solidFill>
                <a:prstClr val="white"/>
              </a:solidFill>
              <a:latin typeface="Century Gothic" panose="020B0502020202020204"/>
              <a:cs typeface="Gisha" panose="020B0502040204020203" pitchFamily="34" charset="-79"/>
            </a:endParaRPr>
          </a:p>
        </p:txBody>
      </p:sp>
      <p:sp>
        <p:nvSpPr>
          <p:cNvPr id="31" name="מלבן מעוגל 30"/>
          <p:cNvSpPr/>
          <p:nvPr/>
        </p:nvSpPr>
        <p:spPr>
          <a:xfrm>
            <a:off x="7467212" y="2513302"/>
            <a:ext cx="1616630" cy="85385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r>
              <a:rPr lang="en-US" sz="700" dirty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The History of Strategic Thought and the Development of Conventional Warfare</a:t>
            </a:r>
            <a:endParaRPr lang="he-IL" sz="700" dirty="0">
              <a:solidFill>
                <a:prstClr val="white"/>
              </a:solidFill>
              <a:latin typeface="Century Gothic" panose="020B0502020202020204"/>
              <a:cs typeface="Gisha" panose="020B0502040204020203" pitchFamily="34" charset="-79"/>
            </a:endParaRPr>
          </a:p>
        </p:txBody>
      </p:sp>
      <p:sp>
        <p:nvSpPr>
          <p:cNvPr id="32" name="מלבן מעוגל 31"/>
          <p:cNvSpPr/>
          <p:nvPr/>
        </p:nvSpPr>
        <p:spPr>
          <a:xfrm>
            <a:off x="7467212" y="3412916"/>
            <a:ext cx="1616630" cy="806252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r>
              <a:rPr lang="en-US" sz="1050" dirty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The History of Strategic Thought in the Age of Hybrid Warfare</a:t>
            </a:r>
            <a:endParaRPr lang="he-IL" sz="1050" dirty="0">
              <a:solidFill>
                <a:prstClr val="white"/>
              </a:solidFill>
              <a:latin typeface="Century Gothic" panose="020B0502020202020204"/>
              <a:cs typeface="Gisha" panose="020B0502040204020203" pitchFamily="34" charset="-79"/>
            </a:endParaRPr>
          </a:p>
        </p:txBody>
      </p:sp>
      <p:sp>
        <p:nvSpPr>
          <p:cNvPr id="33" name="מלבן מעוגל 32"/>
          <p:cNvSpPr/>
          <p:nvPr/>
        </p:nvSpPr>
        <p:spPr>
          <a:xfrm>
            <a:off x="7457687" y="4271875"/>
            <a:ext cx="1616630" cy="806624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r>
              <a:rPr lang="en-US" sz="1050" dirty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The History of Strategic Thought in the Nuclear Age</a:t>
            </a:r>
            <a:endParaRPr lang="he-IL" sz="1050" dirty="0">
              <a:solidFill>
                <a:prstClr val="white"/>
              </a:solidFill>
              <a:latin typeface="Century Gothic" panose="020B0502020202020204"/>
              <a:cs typeface="Gisha" panose="020B0502040204020203" pitchFamily="34" charset="-79"/>
            </a:endParaRPr>
          </a:p>
        </p:txBody>
      </p:sp>
      <p:sp>
        <p:nvSpPr>
          <p:cNvPr id="34" name="מלבן מעוגל 33"/>
          <p:cNvSpPr/>
          <p:nvPr/>
        </p:nvSpPr>
        <p:spPr>
          <a:xfrm>
            <a:off x="7457687" y="5130216"/>
            <a:ext cx="1616630" cy="379258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r>
              <a:rPr lang="en-US" sz="700" dirty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The History of Strategic Thought in the Nuclear Age</a:t>
            </a:r>
            <a:endParaRPr lang="he-IL" sz="700" dirty="0">
              <a:solidFill>
                <a:prstClr val="white"/>
              </a:solidFill>
              <a:latin typeface="Century Gothic" panose="020B0502020202020204"/>
              <a:cs typeface="Gisha" panose="020B0502040204020203" pitchFamily="34" charset="-79"/>
            </a:endParaRPr>
          </a:p>
        </p:txBody>
      </p:sp>
      <p:sp>
        <p:nvSpPr>
          <p:cNvPr id="35" name="מלבן מעוגל 34"/>
          <p:cNvSpPr/>
          <p:nvPr/>
        </p:nvSpPr>
        <p:spPr>
          <a:xfrm>
            <a:off x="7448162" y="5556673"/>
            <a:ext cx="1626155" cy="24063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r>
              <a:rPr lang="en-US" sz="1000" dirty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The Russian Strategy</a:t>
            </a:r>
            <a:endParaRPr lang="he-IL" sz="1000" dirty="0">
              <a:solidFill>
                <a:prstClr val="white"/>
              </a:solidFill>
              <a:latin typeface="Century Gothic" panose="020B0502020202020204"/>
              <a:cs typeface="Gisha" panose="020B0502040204020203" pitchFamily="34" charset="-79"/>
            </a:endParaRPr>
          </a:p>
        </p:txBody>
      </p:sp>
      <p:sp>
        <p:nvSpPr>
          <p:cNvPr id="45" name="מלבן מעוגל 44"/>
          <p:cNvSpPr/>
          <p:nvPr/>
        </p:nvSpPr>
        <p:spPr>
          <a:xfrm>
            <a:off x="5897149" y="1219200"/>
            <a:ext cx="1449807" cy="745958"/>
          </a:xfrm>
          <a:prstGeom prst="roundRect">
            <a:avLst/>
          </a:prstGeom>
          <a:solidFill>
            <a:schemeClr val="tx2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 defTabSz="685800"/>
            <a:r>
              <a:rPr lang="en-US" sz="1100" b="1" dirty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Strategic </a:t>
            </a:r>
            <a:r>
              <a:rPr lang="en-US" sz="1100" b="1" dirty="0" smtClean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Thinking</a:t>
            </a:r>
            <a:endParaRPr lang="en-US" sz="1100" b="1" dirty="0">
              <a:solidFill>
                <a:prstClr val="white"/>
              </a:solidFill>
              <a:latin typeface="Century Gothic" panose="020B0502020202020204"/>
              <a:cs typeface="Gisha" panose="020B0502040204020203" pitchFamily="34" charset="-79"/>
            </a:endParaRPr>
          </a:p>
          <a:p>
            <a:pPr algn="ctr" defTabSz="685800"/>
            <a:r>
              <a:rPr lang="en-US" sz="1050" dirty="0" smtClean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MG Itai </a:t>
            </a:r>
            <a:r>
              <a:rPr lang="en-US" sz="1050" dirty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Veruv</a:t>
            </a:r>
            <a:endParaRPr lang="he-IL" sz="1050" dirty="0">
              <a:solidFill>
                <a:prstClr val="white"/>
              </a:solidFill>
              <a:latin typeface="Century Gothic" panose="020B0502020202020204"/>
              <a:cs typeface="Gisha" panose="020B0502040204020203" pitchFamily="34" charset="-79"/>
            </a:endParaRPr>
          </a:p>
        </p:txBody>
      </p:sp>
      <p:sp>
        <p:nvSpPr>
          <p:cNvPr id="53" name="מלבן מעוגל 52"/>
          <p:cNvSpPr/>
          <p:nvPr/>
        </p:nvSpPr>
        <p:spPr>
          <a:xfrm>
            <a:off x="4643457" y="1228540"/>
            <a:ext cx="1133436" cy="745958"/>
          </a:xfrm>
          <a:prstGeom prst="roundRect">
            <a:avLst/>
          </a:prstGeom>
          <a:solidFill>
            <a:schemeClr val="tx2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 defTabSz="685800"/>
            <a:r>
              <a:rPr lang="en-US" sz="1100" b="1" dirty="0" smtClean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The </a:t>
            </a:r>
            <a:r>
              <a:rPr lang="en-US" sz="1050" b="1" dirty="0" smtClean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Design Approach</a:t>
            </a:r>
          </a:p>
          <a:p>
            <a:pPr algn="ctr" defTabSz="685800"/>
            <a:r>
              <a:rPr lang="en-US" sz="1100" dirty="0" smtClean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Dado Center</a:t>
            </a:r>
            <a:endParaRPr lang="he-IL" sz="1100" dirty="0">
              <a:solidFill>
                <a:prstClr val="white"/>
              </a:solidFill>
              <a:latin typeface="Century Gothic" panose="020B0502020202020204"/>
              <a:cs typeface="Gisha" panose="020B0502040204020203" pitchFamily="34" charset="-79"/>
            </a:endParaRPr>
          </a:p>
        </p:txBody>
      </p:sp>
      <p:sp>
        <p:nvSpPr>
          <p:cNvPr id="57" name="מלבן מעוגל 56"/>
          <p:cNvSpPr/>
          <p:nvPr/>
        </p:nvSpPr>
        <p:spPr>
          <a:xfrm>
            <a:off x="3374185" y="1239964"/>
            <a:ext cx="1149016" cy="745958"/>
          </a:xfrm>
          <a:prstGeom prst="roundRect">
            <a:avLst/>
          </a:prstGeom>
          <a:solidFill>
            <a:srgbClr val="FFC000"/>
          </a:solidFill>
          <a:ln w="3810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 defTabSz="685800"/>
            <a:r>
              <a:rPr lang="en-US" sz="1000" b="1" dirty="0">
                <a:solidFill>
                  <a:schemeClr val="tx1"/>
                </a:solidFill>
                <a:latin typeface="Century Gothic" panose="020B0502020202020204"/>
                <a:cs typeface="Gisha" panose="020B0502040204020203" pitchFamily="34" charset="-79"/>
              </a:rPr>
              <a:t>First Experience</a:t>
            </a:r>
          </a:p>
          <a:p>
            <a:pPr algn="ctr" defTabSz="685800"/>
            <a:r>
              <a:rPr lang="en-US" sz="1050" dirty="0">
                <a:solidFill>
                  <a:schemeClr val="tx1"/>
                </a:solidFill>
                <a:latin typeface="Century Gothic" panose="020B0502020202020204"/>
                <a:cs typeface="Gisha" panose="020B0502040204020203" pitchFamily="34" charset="-79"/>
              </a:rPr>
              <a:t>Northern </a:t>
            </a:r>
            <a:r>
              <a:rPr lang="en-US" sz="1050" dirty="0" smtClean="0">
                <a:solidFill>
                  <a:schemeClr val="tx1"/>
                </a:solidFill>
                <a:latin typeface="Century Gothic" panose="020B0502020202020204"/>
                <a:cs typeface="Gisha" panose="020B0502040204020203" pitchFamily="34" charset="-79"/>
              </a:rPr>
              <a:t>Arena</a:t>
            </a:r>
            <a:endParaRPr lang="he-IL" sz="1050" dirty="0">
              <a:solidFill>
                <a:schemeClr val="tx1"/>
              </a:solidFill>
              <a:latin typeface="Century Gothic" panose="020B0502020202020204"/>
              <a:cs typeface="Gisha" panose="020B0502040204020203" pitchFamily="34" charset="-79"/>
            </a:endParaRPr>
          </a:p>
        </p:txBody>
      </p:sp>
      <p:sp>
        <p:nvSpPr>
          <p:cNvPr id="58" name="מלבן מעוגל 57"/>
          <p:cNvSpPr/>
          <p:nvPr/>
        </p:nvSpPr>
        <p:spPr>
          <a:xfrm>
            <a:off x="3373834" y="2042566"/>
            <a:ext cx="1149016" cy="403858"/>
          </a:xfrm>
          <a:prstGeom prst="roundRect">
            <a:avLst/>
          </a:prstGeom>
          <a:solidFill>
            <a:srgbClr val="FFC0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r>
              <a:rPr lang="en-US" sz="800" dirty="0">
                <a:solidFill>
                  <a:schemeClr val="tx1"/>
                </a:solidFill>
                <a:latin typeface="Century Gothic" panose="020B0502020202020204"/>
                <a:cs typeface="Gisha" panose="020B0502040204020203" pitchFamily="34" charset="-79"/>
              </a:rPr>
              <a:t>Background </a:t>
            </a:r>
            <a:r>
              <a:rPr lang="en-US" sz="800" dirty="0" smtClean="0">
                <a:solidFill>
                  <a:schemeClr val="tx1"/>
                </a:solidFill>
                <a:latin typeface="Century Gothic" panose="020B0502020202020204"/>
                <a:cs typeface="Gisha" panose="020B0502040204020203" pitchFamily="34" charset="-79"/>
              </a:rPr>
              <a:t>&amp; Points </a:t>
            </a:r>
            <a:r>
              <a:rPr lang="en-US" sz="800" dirty="0">
                <a:solidFill>
                  <a:schemeClr val="tx1"/>
                </a:solidFill>
                <a:latin typeface="Century Gothic" panose="020B0502020202020204"/>
                <a:cs typeface="Gisha" panose="020B0502040204020203" pitchFamily="34" charset="-79"/>
              </a:rPr>
              <a:t>for Reference</a:t>
            </a:r>
            <a:endParaRPr lang="he-IL" sz="800" dirty="0">
              <a:solidFill>
                <a:schemeClr val="tx1"/>
              </a:solidFill>
              <a:latin typeface="Century Gothic" panose="020B0502020202020204"/>
              <a:cs typeface="Gisha" panose="020B0502040204020203" pitchFamily="34" charset="-79"/>
            </a:endParaRPr>
          </a:p>
        </p:txBody>
      </p:sp>
      <p:sp>
        <p:nvSpPr>
          <p:cNvPr id="59" name="מלבן מעוגל 58"/>
          <p:cNvSpPr/>
          <p:nvPr/>
        </p:nvSpPr>
        <p:spPr>
          <a:xfrm>
            <a:off x="3361802" y="2513303"/>
            <a:ext cx="1149016" cy="409073"/>
          </a:xfrm>
          <a:prstGeom prst="roundRect">
            <a:avLst/>
          </a:prstGeom>
          <a:solidFill>
            <a:srgbClr val="FFC0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r>
              <a:rPr lang="en-US" sz="600" dirty="0">
                <a:solidFill>
                  <a:schemeClr val="tx1"/>
                </a:solidFill>
                <a:latin typeface="Century Gothic" panose="020B0502020202020204"/>
                <a:cs typeface="Gisha" panose="020B0502040204020203" pitchFamily="34" charset="-79"/>
              </a:rPr>
              <a:t>Experiment with the Design Approach</a:t>
            </a:r>
            <a:endParaRPr lang="he-IL" sz="600" dirty="0">
              <a:solidFill>
                <a:schemeClr val="tx1"/>
              </a:solidFill>
              <a:latin typeface="Century Gothic" panose="020B0502020202020204"/>
              <a:cs typeface="Gisha" panose="020B0502040204020203" pitchFamily="34" charset="-79"/>
            </a:endParaRPr>
          </a:p>
        </p:txBody>
      </p:sp>
      <p:sp>
        <p:nvSpPr>
          <p:cNvPr id="60" name="מלבן מעוגל 59"/>
          <p:cNvSpPr/>
          <p:nvPr/>
        </p:nvSpPr>
        <p:spPr>
          <a:xfrm>
            <a:off x="3375701" y="2980652"/>
            <a:ext cx="1162573" cy="373988"/>
          </a:xfrm>
          <a:prstGeom prst="roundRect">
            <a:avLst/>
          </a:prstGeom>
          <a:solidFill>
            <a:srgbClr val="FFC0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r>
              <a:rPr lang="en-US" sz="1050" dirty="0">
                <a:solidFill>
                  <a:schemeClr val="tx1"/>
                </a:solidFill>
                <a:latin typeface="Century Gothic" panose="020B0502020202020204"/>
                <a:cs typeface="Gisha" panose="020B0502040204020203" pitchFamily="34" charset="-79"/>
              </a:rPr>
              <a:t>Summary</a:t>
            </a:r>
            <a:endParaRPr lang="he-IL" sz="1050" dirty="0">
              <a:solidFill>
                <a:schemeClr val="tx1"/>
              </a:solidFill>
              <a:latin typeface="Century Gothic" panose="020B0502020202020204"/>
              <a:cs typeface="Gisha" panose="020B0502040204020203" pitchFamily="34" charset="-79"/>
            </a:endParaRPr>
          </a:p>
        </p:txBody>
      </p:sp>
      <p:sp>
        <p:nvSpPr>
          <p:cNvPr id="61" name="מלבן מעוגל 60"/>
          <p:cNvSpPr/>
          <p:nvPr/>
        </p:nvSpPr>
        <p:spPr>
          <a:xfrm>
            <a:off x="1702226" y="1228540"/>
            <a:ext cx="1555545" cy="745958"/>
          </a:xfrm>
          <a:prstGeom prst="roundRect">
            <a:avLst/>
          </a:prstGeom>
          <a:solidFill>
            <a:schemeClr val="tx2"/>
          </a:solidFill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 defTabSz="685800"/>
            <a:r>
              <a:rPr lang="en-US" sz="1050" b="1" dirty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Second Experience</a:t>
            </a:r>
          </a:p>
          <a:p>
            <a:pPr algn="ctr" defTabSz="685800"/>
            <a:r>
              <a:rPr lang="en-US" sz="1050" dirty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The conflict</a:t>
            </a:r>
          </a:p>
          <a:p>
            <a:pPr algn="ctr" defTabSz="685800"/>
            <a:r>
              <a:rPr lang="en-US" sz="1050" dirty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Israeli-Palestinian</a:t>
            </a:r>
            <a:endParaRPr lang="he-IL" sz="1050" dirty="0">
              <a:solidFill>
                <a:prstClr val="white"/>
              </a:solidFill>
              <a:latin typeface="Century Gothic" panose="020B0502020202020204"/>
              <a:cs typeface="Gisha" panose="020B0502040204020203" pitchFamily="34" charset="-79"/>
            </a:endParaRPr>
          </a:p>
        </p:txBody>
      </p:sp>
      <p:sp>
        <p:nvSpPr>
          <p:cNvPr id="62" name="מלבן מעוגל 61"/>
          <p:cNvSpPr/>
          <p:nvPr/>
        </p:nvSpPr>
        <p:spPr>
          <a:xfrm>
            <a:off x="1698939" y="2034543"/>
            <a:ext cx="1555545" cy="403857"/>
          </a:xfrm>
          <a:prstGeom prst="roundRect">
            <a:avLst/>
          </a:prstGeom>
          <a:solidFill>
            <a:schemeClr val="accent1">
              <a:alpha val="5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r>
              <a:rPr lang="en-US" sz="1050" dirty="0" smtClean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Background &amp; </a:t>
            </a:r>
            <a:r>
              <a:rPr lang="en-US" sz="1050" dirty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points for Reference</a:t>
            </a:r>
            <a:endParaRPr lang="he-IL" sz="1050" dirty="0">
              <a:solidFill>
                <a:prstClr val="white"/>
              </a:solidFill>
              <a:latin typeface="Century Gothic" panose="020B0502020202020204"/>
              <a:cs typeface="Gisha" panose="020B0502040204020203" pitchFamily="34" charset="-79"/>
            </a:endParaRPr>
          </a:p>
        </p:txBody>
      </p:sp>
      <p:sp>
        <p:nvSpPr>
          <p:cNvPr id="63" name="מלבן מעוגל 62"/>
          <p:cNvSpPr/>
          <p:nvPr/>
        </p:nvSpPr>
        <p:spPr>
          <a:xfrm>
            <a:off x="1698938" y="2513304"/>
            <a:ext cx="1555662" cy="402350"/>
          </a:xfrm>
          <a:prstGeom prst="roundRect">
            <a:avLst/>
          </a:prstGeom>
          <a:solidFill>
            <a:schemeClr val="accent1">
              <a:alpha val="5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r>
              <a:rPr lang="en-US" sz="1000" dirty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Experiment with the Design Approach</a:t>
            </a:r>
            <a:endParaRPr lang="he-IL" sz="1000" dirty="0">
              <a:solidFill>
                <a:prstClr val="white"/>
              </a:solidFill>
              <a:latin typeface="Century Gothic" panose="020B0502020202020204"/>
              <a:cs typeface="Gisha" panose="020B0502040204020203" pitchFamily="34" charset="-79"/>
            </a:endParaRPr>
          </a:p>
        </p:txBody>
      </p:sp>
      <p:sp>
        <p:nvSpPr>
          <p:cNvPr id="64" name="מלבן מעוגל 63"/>
          <p:cNvSpPr/>
          <p:nvPr/>
        </p:nvSpPr>
        <p:spPr>
          <a:xfrm>
            <a:off x="1702226" y="2980652"/>
            <a:ext cx="1555546" cy="386500"/>
          </a:xfrm>
          <a:prstGeom prst="roundRect">
            <a:avLst/>
          </a:prstGeom>
          <a:solidFill>
            <a:schemeClr val="accent1">
              <a:alpha val="5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r>
              <a:rPr lang="en-US" sz="800" dirty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"Screen Lift" Summary</a:t>
            </a:r>
            <a:endParaRPr lang="he-IL" sz="800" dirty="0">
              <a:solidFill>
                <a:prstClr val="white"/>
              </a:solidFill>
              <a:latin typeface="Century Gothic" panose="020B0502020202020204"/>
              <a:cs typeface="Gisha" panose="020B0502040204020203" pitchFamily="34" charset="-79"/>
            </a:endParaRPr>
          </a:p>
          <a:p>
            <a:pPr algn="ctr" defTabSz="685800"/>
            <a:endParaRPr lang="he-IL" sz="1050" dirty="0">
              <a:solidFill>
                <a:prstClr val="white"/>
              </a:solidFill>
              <a:latin typeface="Century Gothic" panose="020B0502020202020204"/>
              <a:cs typeface="Gisha" panose="020B0502040204020203" pitchFamily="34" charset="-79"/>
            </a:endParaRPr>
          </a:p>
        </p:txBody>
      </p:sp>
      <p:sp>
        <p:nvSpPr>
          <p:cNvPr id="84" name="מלבן מעוגל 83"/>
          <p:cNvSpPr/>
          <p:nvPr/>
        </p:nvSpPr>
        <p:spPr>
          <a:xfrm>
            <a:off x="76200" y="1232743"/>
            <a:ext cx="1509963" cy="745958"/>
          </a:xfrm>
          <a:prstGeom prst="roundRect">
            <a:avLst/>
          </a:prstGeom>
          <a:solidFill>
            <a:schemeClr val="tx2"/>
          </a:solidFill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 defTabSz="685800"/>
            <a:r>
              <a:rPr lang="en-US" sz="1100" b="1" dirty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Third Experience </a:t>
            </a:r>
            <a:r>
              <a:rPr lang="en-US" sz="1100" dirty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East Tour</a:t>
            </a:r>
            <a:endParaRPr lang="he-IL" sz="1100" dirty="0">
              <a:solidFill>
                <a:prstClr val="white"/>
              </a:solidFill>
              <a:latin typeface="Century Gothic" panose="020B0502020202020204"/>
              <a:cs typeface="Gisha" panose="020B0502040204020203" pitchFamily="34" charset="-79"/>
            </a:endParaRPr>
          </a:p>
        </p:txBody>
      </p:sp>
      <p:sp>
        <p:nvSpPr>
          <p:cNvPr id="86" name="מלבן מעוגל 85"/>
          <p:cNvSpPr/>
          <p:nvPr/>
        </p:nvSpPr>
        <p:spPr>
          <a:xfrm>
            <a:off x="82775" y="2513303"/>
            <a:ext cx="1496814" cy="409072"/>
          </a:xfrm>
          <a:prstGeom prst="roundRect">
            <a:avLst/>
          </a:prstGeom>
          <a:solidFill>
            <a:schemeClr val="accent1">
              <a:alpha val="5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r>
              <a:rPr lang="en-US" sz="1050" dirty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East tour</a:t>
            </a:r>
            <a:endParaRPr lang="he-IL" sz="1050" dirty="0">
              <a:solidFill>
                <a:prstClr val="white"/>
              </a:solidFill>
              <a:latin typeface="Century Gothic" panose="020B0502020202020204"/>
              <a:cs typeface="Gisha" panose="020B0502040204020203" pitchFamily="34" charset="-79"/>
            </a:endParaRPr>
          </a:p>
        </p:txBody>
      </p:sp>
      <p:sp>
        <p:nvSpPr>
          <p:cNvPr id="87" name="מלבן מעוגל 86"/>
          <p:cNvSpPr/>
          <p:nvPr/>
        </p:nvSpPr>
        <p:spPr>
          <a:xfrm>
            <a:off x="82775" y="2991161"/>
            <a:ext cx="1503388" cy="375991"/>
          </a:xfrm>
          <a:prstGeom prst="roundRect">
            <a:avLst/>
          </a:prstGeom>
          <a:solidFill>
            <a:schemeClr val="accent1">
              <a:alpha val="5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r>
              <a:rPr lang="en-US" sz="1050" dirty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Summary</a:t>
            </a:r>
            <a:endParaRPr lang="he-IL" sz="1050" dirty="0">
              <a:solidFill>
                <a:prstClr val="white"/>
              </a:solidFill>
              <a:latin typeface="Century Gothic" panose="020B0502020202020204"/>
              <a:cs typeface="Gisha" panose="020B0502040204020203" pitchFamily="34" charset="-79"/>
            </a:endParaRPr>
          </a:p>
        </p:txBody>
      </p:sp>
      <p:sp>
        <p:nvSpPr>
          <p:cNvPr id="42" name="מלבן מעוגל 41"/>
          <p:cNvSpPr/>
          <p:nvPr/>
        </p:nvSpPr>
        <p:spPr>
          <a:xfrm>
            <a:off x="5890344" y="2018957"/>
            <a:ext cx="1443636" cy="890337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r>
              <a:rPr lang="en-US" sz="1050" b="1" dirty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Conceptual Strategic Thinking and Action Levels</a:t>
            </a:r>
            <a:endParaRPr lang="he-IL" sz="1050" b="1" dirty="0">
              <a:solidFill>
                <a:prstClr val="white"/>
              </a:solidFill>
              <a:latin typeface="Century Gothic" panose="020B0502020202020204"/>
              <a:cs typeface="Gisha" panose="020B0502040204020203" pitchFamily="34" charset="-79"/>
            </a:endParaRPr>
          </a:p>
        </p:txBody>
      </p:sp>
      <p:sp>
        <p:nvSpPr>
          <p:cNvPr id="43" name="מלבן מעוגל 42"/>
          <p:cNvSpPr/>
          <p:nvPr/>
        </p:nvSpPr>
        <p:spPr>
          <a:xfrm>
            <a:off x="5884172" y="2980665"/>
            <a:ext cx="1449807" cy="805037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r>
              <a:rPr lang="en-US" sz="1000" b="1" dirty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Challenges in Strategic Thinking and Competing Approaches in Strategy</a:t>
            </a:r>
            <a:endParaRPr lang="he-IL" sz="1000" b="1" dirty="0">
              <a:solidFill>
                <a:prstClr val="white"/>
              </a:solidFill>
              <a:latin typeface="Century Gothic" panose="020B0502020202020204"/>
              <a:cs typeface="Gisha" panose="020B0502040204020203" pitchFamily="34" charset="-79"/>
            </a:endParaRPr>
          </a:p>
        </p:txBody>
      </p:sp>
      <p:sp>
        <p:nvSpPr>
          <p:cNvPr id="37" name="מלבן מעוגל 36"/>
          <p:cNvSpPr/>
          <p:nvPr/>
        </p:nvSpPr>
        <p:spPr>
          <a:xfrm>
            <a:off x="5879732" y="4278646"/>
            <a:ext cx="1449807" cy="799853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r>
              <a:rPr lang="en-US" sz="800" b="1" dirty="0" smtClean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"Systems": systemic </a:t>
            </a:r>
            <a:r>
              <a:rPr lang="en-US" sz="800" b="1" dirty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thinking</a:t>
            </a:r>
            <a:r>
              <a:rPr lang="he-IL" sz="1200" b="1" dirty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 </a:t>
            </a:r>
            <a:r>
              <a:rPr lang="en-US" sz="800" b="1" dirty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, complex system and systemic level</a:t>
            </a:r>
            <a:endParaRPr lang="he-IL" sz="300" b="1" dirty="0">
              <a:solidFill>
                <a:prstClr val="white"/>
              </a:solidFill>
              <a:latin typeface="Century Gothic" panose="020B0502020202020204"/>
              <a:cs typeface="Gisha" panose="020B0502040204020203" pitchFamily="34" charset="-79"/>
            </a:endParaRPr>
          </a:p>
        </p:txBody>
      </p:sp>
      <p:sp>
        <p:nvSpPr>
          <p:cNvPr id="40" name="מלבן מעוגל 39"/>
          <p:cNvSpPr/>
          <p:nvPr/>
        </p:nvSpPr>
        <p:spPr>
          <a:xfrm>
            <a:off x="5879732" y="5132228"/>
            <a:ext cx="1449807" cy="375235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r>
              <a:rPr lang="en-US" sz="1050" b="1" dirty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Processing</a:t>
            </a:r>
            <a:endParaRPr lang="he-IL" sz="1050" b="1" dirty="0">
              <a:solidFill>
                <a:prstClr val="white"/>
              </a:solidFill>
              <a:latin typeface="Century Gothic" panose="020B0502020202020204"/>
              <a:cs typeface="Gisha" panose="020B0502040204020203" pitchFamily="34" charset="-79"/>
            </a:endParaRPr>
          </a:p>
        </p:txBody>
      </p:sp>
      <p:sp>
        <p:nvSpPr>
          <p:cNvPr id="46" name="מלבן מעוגל 45"/>
          <p:cNvSpPr/>
          <p:nvPr/>
        </p:nvSpPr>
        <p:spPr>
          <a:xfrm>
            <a:off x="5890344" y="5561192"/>
            <a:ext cx="1449807" cy="738938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r>
              <a:rPr lang="en-US" sz="600" b="1" dirty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Strategy as design, planning and realization (institutional learning and fulfillment)</a:t>
            </a:r>
            <a:endParaRPr lang="he-IL" sz="600" b="1" dirty="0">
              <a:solidFill>
                <a:prstClr val="white"/>
              </a:solidFill>
              <a:latin typeface="Century Gothic" panose="020B0502020202020204"/>
              <a:cs typeface="Gisha" panose="020B0502040204020203" pitchFamily="34" charset="-79"/>
            </a:endParaRPr>
          </a:p>
        </p:txBody>
      </p:sp>
      <p:sp>
        <p:nvSpPr>
          <p:cNvPr id="47" name="מלבן מעוגל 46"/>
          <p:cNvSpPr/>
          <p:nvPr/>
        </p:nvSpPr>
        <p:spPr>
          <a:xfrm>
            <a:off x="5879733" y="3839435"/>
            <a:ext cx="1449807" cy="373988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r>
              <a:rPr lang="en-US" sz="1050" b="1" dirty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Strategic Exercise</a:t>
            </a:r>
            <a:endParaRPr lang="he-IL" sz="1050" b="1" dirty="0">
              <a:solidFill>
                <a:prstClr val="white"/>
              </a:solidFill>
              <a:latin typeface="Century Gothic" panose="020B0502020202020204"/>
              <a:cs typeface="Gisha" panose="020B0502040204020203" pitchFamily="34" charset="-79"/>
            </a:endParaRPr>
          </a:p>
        </p:txBody>
      </p:sp>
      <p:sp>
        <p:nvSpPr>
          <p:cNvPr id="48" name="מלבן מעוגל 47"/>
          <p:cNvSpPr/>
          <p:nvPr/>
        </p:nvSpPr>
        <p:spPr>
          <a:xfrm>
            <a:off x="4623675" y="3845360"/>
            <a:ext cx="1133436" cy="806072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r>
              <a:rPr lang="en-US" sz="1000" dirty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Experience in Exploring the Relevance Gap</a:t>
            </a:r>
            <a:endParaRPr lang="en-US" sz="1000" dirty="0">
              <a:solidFill>
                <a:prstClr val="white"/>
              </a:solidFill>
              <a:latin typeface="Century Gothic" panose="020B0502020202020204"/>
            </a:endParaRPr>
          </a:p>
        </p:txBody>
      </p:sp>
      <p:sp>
        <p:nvSpPr>
          <p:cNvPr id="49" name="מלבן מעוגל 48"/>
          <p:cNvSpPr/>
          <p:nvPr/>
        </p:nvSpPr>
        <p:spPr>
          <a:xfrm>
            <a:off x="4637943" y="2042566"/>
            <a:ext cx="1119168" cy="873086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r>
              <a:rPr lang="en-US" sz="1050" dirty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Systematic Inquiry as a Strategy Design Strategy</a:t>
            </a:r>
            <a:endParaRPr lang="he-IL" sz="1050" dirty="0">
              <a:solidFill>
                <a:prstClr val="white"/>
              </a:solidFill>
              <a:latin typeface="Century Gothic" panose="020B0502020202020204"/>
              <a:cs typeface="Gisha" panose="020B0502040204020203" pitchFamily="34" charset="-79"/>
            </a:endParaRPr>
          </a:p>
        </p:txBody>
      </p:sp>
      <p:sp>
        <p:nvSpPr>
          <p:cNvPr id="50" name="מלבן מעוגל 49"/>
          <p:cNvSpPr/>
          <p:nvPr/>
        </p:nvSpPr>
        <p:spPr>
          <a:xfrm>
            <a:off x="4611052" y="2971945"/>
            <a:ext cx="1133436" cy="814959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000" dirty="0"/>
              <a:t>Systemic Research as a Methodology for Strategy Design</a:t>
            </a:r>
          </a:p>
        </p:txBody>
      </p:sp>
      <p:sp>
        <p:nvSpPr>
          <p:cNvPr id="3" name="מלבן מעוגל 2"/>
          <p:cNvSpPr/>
          <p:nvPr/>
        </p:nvSpPr>
        <p:spPr>
          <a:xfrm>
            <a:off x="3289690" y="1143000"/>
            <a:ext cx="1321362" cy="2303744"/>
          </a:xfrm>
          <a:prstGeom prst="roundRect">
            <a:avLst/>
          </a:prstGeom>
          <a:noFill/>
          <a:ln w="38100">
            <a:solidFill>
              <a:srgbClr val="22000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400">
              <a:solidFill>
                <a:schemeClr val="tx1"/>
              </a:solidFill>
            </a:endParaRPr>
          </a:p>
        </p:txBody>
      </p:sp>
      <p:cxnSp>
        <p:nvCxnSpPr>
          <p:cNvPr id="7" name="מחבר חץ ישר 6"/>
          <p:cNvCxnSpPr/>
          <p:nvPr/>
        </p:nvCxnSpPr>
        <p:spPr>
          <a:xfrm flipV="1">
            <a:off x="1579589" y="3505200"/>
            <a:ext cx="1794245" cy="157329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28600" y="5093188"/>
            <a:ext cx="213360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1600" b="1" u="sng" dirty="0" smtClean="0"/>
              <a:t>15-16/01/20</a:t>
            </a:r>
            <a:endParaRPr lang="he-IL" sz="1600" b="1" u="sng" dirty="0"/>
          </a:p>
        </p:txBody>
      </p:sp>
      <p:sp>
        <p:nvSpPr>
          <p:cNvPr id="36" name="מלבן מעוגל 35"/>
          <p:cNvSpPr/>
          <p:nvPr/>
        </p:nvSpPr>
        <p:spPr>
          <a:xfrm>
            <a:off x="44655" y="2034543"/>
            <a:ext cx="1555545" cy="403857"/>
          </a:xfrm>
          <a:prstGeom prst="roundRect">
            <a:avLst/>
          </a:prstGeom>
          <a:solidFill>
            <a:schemeClr val="accent1">
              <a:alpha val="5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r>
              <a:rPr lang="en-US" sz="1050" dirty="0" smtClean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Background &amp; </a:t>
            </a:r>
            <a:r>
              <a:rPr lang="en-US" sz="1050" dirty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points for Reference</a:t>
            </a:r>
            <a:endParaRPr lang="he-IL" sz="1050" dirty="0">
              <a:solidFill>
                <a:prstClr val="white"/>
              </a:solidFill>
              <a:latin typeface="Century Gothic" panose="020B0502020202020204"/>
              <a:cs typeface="Gisha" panose="020B05020402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54103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03661" y="381000"/>
            <a:ext cx="7514035" cy="1179980"/>
          </a:xfrm>
        </p:spPr>
        <p:txBody>
          <a:bodyPr/>
          <a:lstStyle/>
          <a:p>
            <a:r>
              <a:rPr lang="en-US" b="1" u="sng" dirty="0">
                <a:cs typeface="+mn-cs"/>
              </a:rPr>
              <a:t>Exercise Objectives</a:t>
            </a:r>
            <a:endParaRPr lang="he-IL" b="1" u="sng" dirty="0">
              <a:cs typeface="+mn-cs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3"/>
          </p:nvPr>
        </p:nvSpPr>
        <p:spPr>
          <a:xfrm>
            <a:off x="500028" y="1447801"/>
            <a:ext cx="8017668" cy="5410199"/>
          </a:xfrm>
        </p:spPr>
        <p:txBody>
          <a:bodyPr>
            <a:normAutofit/>
          </a:bodyPr>
          <a:lstStyle/>
          <a:p>
            <a:pPr marL="0" indent="0" algn="l" rtl="0">
              <a:lnSpc>
                <a:spcPct val="170000"/>
              </a:lnSpc>
              <a:buNone/>
            </a:pPr>
            <a:r>
              <a:rPr lang="en-US" sz="2800" b="1" u="sng" dirty="0" smtClean="0">
                <a:latin typeface="Calibri" pitchFamily="34" charset="0"/>
              </a:rPr>
              <a:t>Main </a:t>
            </a:r>
            <a:r>
              <a:rPr lang="en-US" sz="2800" b="1" u="sng" dirty="0" smtClean="0">
                <a:latin typeface="Calibri" pitchFamily="34" charset="0"/>
              </a:rPr>
              <a:t>purpose:</a:t>
            </a:r>
          </a:p>
          <a:p>
            <a:pPr marL="0" indent="0" algn="l" rtl="0">
              <a:lnSpc>
                <a:spcPct val="170000"/>
              </a:lnSpc>
              <a:buNone/>
            </a:pPr>
            <a:r>
              <a:rPr lang="en-US" sz="2800" b="1" dirty="0" smtClean="0">
                <a:latin typeface="Calibri" pitchFamily="34" charset="0"/>
              </a:rPr>
              <a:t>Experiencing And Gaining Experience and Capabilities in the </a:t>
            </a:r>
            <a:r>
              <a:rPr lang="en-US" sz="2800" b="1" dirty="0" smtClean="0">
                <a:solidFill>
                  <a:schemeClr val="tx2"/>
                </a:solidFill>
                <a:latin typeface="Calibri" pitchFamily="34" charset="0"/>
              </a:rPr>
              <a:t>design </a:t>
            </a:r>
            <a:r>
              <a:rPr lang="en-US" sz="2800" b="1" dirty="0">
                <a:solidFill>
                  <a:schemeClr val="tx2"/>
                </a:solidFill>
                <a:latin typeface="Calibri" pitchFamily="34" charset="0"/>
              </a:rPr>
              <a:t>approach</a:t>
            </a:r>
          </a:p>
          <a:p>
            <a:pPr marL="0" indent="0" algn="l" rtl="0">
              <a:lnSpc>
                <a:spcPct val="170000"/>
              </a:lnSpc>
              <a:buNone/>
            </a:pPr>
            <a:r>
              <a:rPr lang="en-US" sz="2800" b="1" u="sng" dirty="0" smtClean="0">
                <a:latin typeface="Calibri" pitchFamily="34" charset="0"/>
              </a:rPr>
              <a:t>Secondary </a:t>
            </a:r>
            <a:r>
              <a:rPr lang="en-US" sz="2800" b="1" u="sng" dirty="0">
                <a:latin typeface="Calibri" pitchFamily="34" charset="0"/>
              </a:rPr>
              <a:t>Purpose</a:t>
            </a:r>
            <a:r>
              <a:rPr lang="en-US" sz="2800" b="1" u="sng" dirty="0" smtClean="0">
                <a:latin typeface="Calibri" pitchFamily="34" charset="0"/>
              </a:rPr>
              <a:t>:</a:t>
            </a:r>
            <a:endParaRPr lang="he-IL" sz="2800" b="1" u="sng" dirty="0" smtClean="0">
              <a:latin typeface="Calibri" pitchFamily="34" charset="0"/>
            </a:endParaRPr>
          </a:p>
          <a:p>
            <a:pPr marL="0" indent="0" algn="l" rtl="0">
              <a:lnSpc>
                <a:spcPct val="170000"/>
              </a:lnSpc>
              <a:buNone/>
            </a:pPr>
            <a:r>
              <a:rPr lang="en-US" sz="2800" b="1" dirty="0" smtClean="0">
                <a:latin typeface="Calibri" pitchFamily="34" charset="0"/>
              </a:rPr>
              <a:t>Continued study </a:t>
            </a:r>
            <a:r>
              <a:rPr lang="en-US" sz="2800" b="1" dirty="0">
                <a:latin typeface="Calibri" pitchFamily="34" charset="0"/>
              </a:rPr>
              <a:t>and </a:t>
            </a:r>
            <a:r>
              <a:rPr lang="en-US" sz="2800" b="1" dirty="0" smtClean="0">
                <a:latin typeface="Calibri" pitchFamily="34" charset="0"/>
              </a:rPr>
              <a:t>Gaining Familiarity with the </a:t>
            </a:r>
            <a:r>
              <a:rPr lang="en-US" sz="2800" b="1" dirty="0" smtClean="0">
                <a:solidFill>
                  <a:schemeClr val="tx2"/>
                </a:solidFill>
                <a:latin typeface="Calibri" pitchFamily="34" charset="0"/>
              </a:rPr>
              <a:t>northern </a:t>
            </a:r>
            <a:r>
              <a:rPr lang="en-US" sz="2800" b="1" dirty="0">
                <a:solidFill>
                  <a:schemeClr val="tx2"/>
                </a:solidFill>
                <a:latin typeface="Calibri" pitchFamily="34" charset="0"/>
              </a:rPr>
              <a:t>arena</a:t>
            </a:r>
            <a:endParaRPr lang="he-IL" sz="2800" b="1" dirty="0">
              <a:solidFill>
                <a:schemeClr val="tx2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8215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03661" y="381000"/>
            <a:ext cx="7514035" cy="1179980"/>
          </a:xfrm>
        </p:spPr>
        <p:txBody>
          <a:bodyPr/>
          <a:lstStyle/>
          <a:p>
            <a:r>
              <a:rPr lang="en-US" b="1" u="sng" dirty="0">
                <a:cs typeface="+mn-cs"/>
              </a:rPr>
              <a:t>The strategic context</a:t>
            </a:r>
            <a:endParaRPr lang="he-IL" b="1" u="sng" dirty="0">
              <a:cs typeface="+mn-cs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3"/>
          </p:nvPr>
        </p:nvSpPr>
        <p:spPr>
          <a:xfrm>
            <a:off x="500028" y="1447801"/>
            <a:ext cx="8017668" cy="5410199"/>
          </a:xfrm>
        </p:spPr>
        <p:txBody>
          <a:bodyPr>
            <a:noAutofit/>
          </a:bodyPr>
          <a:lstStyle/>
          <a:p>
            <a:pPr marL="0" indent="0" algn="l" rtl="0">
              <a:lnSpc>
                <a:spcPct val="170000"/>
              </a:lnSpc>
              <a:buNone/>
            </a:pPr>
            <a:r>
              <a:rPr lang="en-US" sz="2400" b="1" dirty="0">
                <a:solidFill>
                  <a:schemeClr val="tx2"/>
                </a:solidFill>
              </a:rPr>
              <a:t>The current reality in the northern </a:t>
            </a:r>
            <a:r>
              <a:rPr lang="en-US" sz="2400" b="1" dirty="0" smtClean="0">
                <a:solidFill>
                  <a:schemeClr val="tx2"/>
                </a:solidFill>
              </a:rPr>
              <a:t>arena</a:t>
            </a:r>
            <a:endParaRPr lang="he-IL" sz="2400" b="1" dirty="0" smtClean="0">
              <a:solidFill>
                <a:schemeClr val="tx2"/>
              </a:solidFill>
            </a:endParaRPr>
          </a:p>
          <a:p>
            <a:pPr marL="0" indent="0" algn="l" rtl="0">
              <a:lnSpc>
                <a:spcPct val="170000"/>
              </a:lnSpc>
              <a:buNone/>
            </a:pPr>
            <a:r>
              <a:rPr lang="en-US" sz="2400" b="1" u="sng" dirty="0"/>
              <a:t>Exercise Frame</a:t>
            </a:r>
            <a:r>
              <a:rPr lang="en-US" sz="2400" b="1" u="sng" dirty="0" smtClean="0"/>
              <a:t>:</a:t>
            </a:r>
            <a:endParaRPr lang="he-IL" sz="2400" b="1" u="sng" dirty="0" smtClean="0"/>
          </a:p>
          <a:p>
            <a:pPr marL="0" indent="0" algn="l" rtl="0">
              <a:lnSpc>
                <a:spcPct val="170000"/>
              </a:lnSpc>
              <a:buNone/>
            </a:pPr>
            <a:r>
              <a:rPr lang="en-US" sz="2400" b="1" dirty="0" smtClean="0"/>
              <a:t>The Prime </a:t>
            </a:r>
            <a:r>
              <a:rPr lang="en-US" sz="2400" b="1" dirty="0"/>
              <a:t>Minister directs the establishment of a </a:t>
            </a:r>
            <a:r>
              <a:rPr lang="en-US" sz="2400" b="1" dirty="0">
                <a:solidFill>
                  <a:schemeClr val="tx2"/>
                </a:solidFill>
              </a:rPr>
              <a:t>national thinking team </a:t>
            </a:r>
            <a:r>
              <a:rPr lang="en-US" sz="2400" b="1" dirty="0"/>
              <a:t>to conduct a strategic inquiry into the northern arena for the 2020 work year</a:t>
            </a:r>
            <a:endParaRPr lang="he-IL" sz="2400" dirty="0"/>
          </a:p>
        </p:txBody>
      </p:sp>
    </p:spTree>
    <p:extLst>
      <p:ext uri="{BB962C8B-B14F-4D97-AF65-F5344CB8AC3E}">
        <p14:creationId xmlns:p14="http://schemas.microsoft.com/office/powerpoint/2010/main" xmlns="" val="484235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03661" y="381000"/>
            <a:ext cx="7514035" cy="1179980"/>
          </a:xfrm>
        </p:spPr>
        <p:txBody>
          <a:bodyPr/>
          <a:lstStyle/>
          <a:p>
            <a:pPr rtl="0"/>
            <a:r>
              <a:rPr lang="en-US" b="1" u="sng" dirty="0">
                <a:cs typeface="+mn-cs"/>
              </a:rPr>
              <a:t>Required product</a:t>
            </a:r>
            <a:endParaRPr lang="he-IL" b="1" u="sng" dirty="0">
              <a:cs typeface="+mn-cs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3"/>
          </p:nvPr>
        </p:nvSpPr>
        <p:spPr>
          <a:xfrm>
            <a:off x="500028" y="1447801"/>
            <a:ext cx="8017668" cy="5410199"/>
          </a:xfrm>
        </p:spPr>
        <p:txBody>
          <a:bodyPr>
            <a:normAutofit/>
          </a:bodyPr>
          <a:lstStyle/>
          <a:p>
            <a:pPr marL="0" indent="0" algn="l" rtl="0">
              <a:lnSpc>
                <a:spcPct val="170000"/>
              </a:lnSpc>
              <a:buNone/>
            </a:pPr>
            <a:r>
              <a:rPr lang="en-US" sz="2800" b="1" u="sng" dirty="0">
                <a:solidFill>
                  <a:schemeClr val="tx2"/>
                </a:solidFill>
              </a:rPr>
              <a:t>Minimum - </a:t>
            </a:r>
            <a:r>
              <a:rPr lang="en-US" sz="2800" b="1" dirty="0" smtClean="0"/>
              <a:t>Displaying </a:t>
            </a:r>
            <a:r>
              <a:rPr lang="en-US" sz="2800" b="1" dirty="0"/>
              <a:t>the offset, </a:t>
            </a:r>
            <a:r>
              <a:rPr lang="en-US" sz="2800" b="1" dirty="0" smtClean="0"/>
              <a:t>a cognitive </a:t>
            </a:r>
            <a:r>
              <a:rPr lang="en-US" sz="2800" b="1" dirty="0"/>
              <a:t>map </a:t>
            </a:r>
            <a:r>
              <a:rPr lang="en-US" sz="2800" b="1" dirty="0" smtClean="0"/>
              <a:t>and </a:t>
            </a:r>
            <a:r>
              <a:rPr lang="en-US" sz="2800" b="1" dirty="0" smtClean="0"/>
              <a:t>insights from the </a:t>
            </a:r>
            <a:r>
              <a:rPr lang="en-US" sz="2800" b="1" dirty="0"/>
              <a:t>work </a:t>
            </a:r>
            <a:r>
              <a:rPr lang="en-US" sz="2800" b="1" dirty="0" smtClean="0"/>
              <a:t>process</a:t>
            </a:r>
            <a:endParaRPr lang="he-IL" sz="2800" b="1" dirty="0"/>
          </a:p>
          <a:p>
            <a:pPr marL="0" indent="0" algn="l" rtl="0">
              <a:lnSpc>
                <a:spcPct val="170000"/>
              </a:lnSpc>
              <a:buNone/>
            </a:pPr>
            <a:r>
              <a:rPr lang="en-US" sz="2800" b="1" u="sng" dirty="0">
                <a:solidFill>
                  <a:schemeClr val="tx2"/>
                </a:solidFill>
              </a:rPr>
              <a:t>Maximum - </a:t>
            </a:r>
            <a:r>
              <a:rPr lang="en-US" sz="2800" b="1" dirty="0"/>
              <a:t>setting </a:t>
            </a:r>
            <a:r>
              <a:rPr lang="en-US" sz="2800" b="1" dirty="0" smtClean="0"/>
              <a:t>a potential </a:t>
            </a:r>
            <a:r>
              <a:rPr lang="en-US" sz="2800" b="1" dirty="0"/>
              <a:t>and </a:t>
            </a:r>
            <a:r>
              <a:rPr lang="en-US" sz="2800" b="1" dirty="0" smtClean="0"/>
              <a:t>an initial </a:t>
            </a:r>
            <a:r>
              <a:rPr lang="en-US" sz="2800" b="1" dirty="0"/>
              <a:t>strategy</a:t>
            </a:r>
            <a:endParaRPr lang="he-IL" sz="2800" b="1" dirty="0"/>
          </a:p>
        </p:txBody>
      </p:sp>
    </p:spTree>
    <p:extLst>
      <p:ext uri="{BB962C8B-B14F-4D97-AF65-F5344CB8AC3E}">
        <p14:creationId xmlns:p14="http://schemas.microsoft.com/office/powerpoint/2010/main" xmlns="" val="3737040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/>
          <p:cNvSpPr/>
          <p:nvPr/>
        </p:nvSpPr>
        <p:spPr>
          <a:xfrm>
            <a:off x="1552540" y="414387"/>
            <a:ext cx="6215106" cy="578647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7" name="טרפז 6"/>
          <p:cNvSpPr/>
          <p:nvPr/>
        </p:nvSpPr>
        <p:spPr>
          <a:xfrm rot="10800000">
            <a:off x="2571736" y="1428736"/>
            <a:ext cx="4500594" cy="2571768"/>
          </a:xfrm>
          <a:prstGeom prst="trapezoi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sp>
        <p:nvSpPr>
          <p:cNvPr id="8" name="מלבן מעוגל 7"/>
          <p:cNvSpPr/>
          <p:nvPr/>
        </p:nvSpPr>
        <p:spPr>
          <a:xfrm>
            <a:off x="5306791" y="1643050"/>
            <a:ext cx="1479787" cy="90074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Past System </a:t>
            </a:r>
            <a:r>
              <a:rPr lang="en-US" b="1" dirty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- Heritage</a:t>
            </a:r>
            <a:endParaRPr lang="he-IL" b="1" dirty="0">
              <a:solidFill>
                <a:schemeClr val="tx1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9" name="מלבן מעוגל 8"/>
          <p:cNvSpPr/>
          <p:nvPr/>
        </p:nvSpPr>
        <p:spPr>
          <a:xfrm>
            <a:off x="2857488" y="1643050"/>
            <a:ext cx="1479787" cy="90074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Present System – Emergent</a:t>
            </a:r>
            <a:endParaRPr lang="he-IL" b="1" dirty="0">
              <a:solidFill>
                <a:schemeClr val="tx1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10" name="מלבן מעוגל 9"/>
          <p:cNvSpPr/>
          <p:nvPr/>
        </p:nvSpPr>
        <p:spPr>
          <a:xfrm>
            <a:off x="4071934" y="2428868"/>
            <a:ext cx="1479787" cy="90074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Future System </a:t>
            </a:r>
            <a:r>
              <a:rPr lang="en-US" b="1" dirty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– Desired </a:t>
            </a:r>
            <a:endParaRPr lang="he-IL" b="1" dirty="0">
              <a:solidFill>
                <a:schemeClr val="tx1"/>
              </a:solidFill>
              <a:latin typeface="David" pitchFamily="34" charset="-79"/>
              <a:cs typeface="David" pitchFamily="34" charset="-79"/>
            </a:endParaRPr>
          </a:p>
        </p:txBody>
      </p:sp>
      <p:cxnSp>
        <p:nvCxnSpPr>
          <p:cNvPr id="12" name="מחבר חץ ישר 11"/>
          <p:cNvCxnSpPr/>
          <p:nvPr/>
        </p:nvCxnSpPr>
        <p:spPr>
          <a:xfrm>
            <a:off x="4357686" y="1857364"/>
            <a:ext cx="928694" cy="1588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467220" y="1447800"/>
            <a:ext cx="714380" cy="55399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0" rIns="0" rtlCol="1">
            <a:spAutoFit/>
          </a:bodyPr>
          <a:lstStyle/>
          <a:p>
            <a:pPr algn="ctr"/>
            <a:r>
              <a:rPr lang="en-US" sz="1000" b="1" dirty="0">
                <a:latin typeface="David" pitchFamily="34" charset="-79"/>
                <a:cs typeface="David" pitchFamily="34" charset="-79"/>
              </a:rPr>
              <a:t>Identifying </a:t>
            </a:r>
            <a:r>
              <a:rPr lang="en-US" sz="1000" b="1" dirty="0" smtClean="0">
                <a:latin typeface="David" pitchFamily="34" charset="-79"/>
                <a:cs typeface="David" pitchFamily="34" charset="-79"/>
              </a:rPr>
              <a:t>relevance gap (offset) </a:t>
            </a:r>
            <a:endParaRPr lang="he-IL" sz="1000" b="1" dirty="0">
              <a:latin typeface="David" pitchFamily="34" charset="-79"/>
              <a:cs typeface="David" pitchFamily="34" charset="-79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20974" y="1981200"/>
            <a:ext cx="571505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0" rIns="0" rtlCol="1">
            <a:spAutoFit/>
          </a:bodyPr>
          <a:lstStyle/>
          <a:p>
            <a:pPr algn="ctr"/>
            <a:r>
              <a:rPr lang="en-US" sz="900" b="1" dirty="0">
                <a:latin typeface="David" pitchFamily="34" charset="-79"/>
                <a:cs typeface="David" pitchFamily="34" charset="-79"/>
              </a:rPr>
              <a:t>Identifying Potential</a:t>
            </a:r>
            <a:endParaRPr lang="he-IL" sz="900" b="1" dirty="0">
              <a:latin typeface="David" pitchFamily="34" charset="-79"/>
              <a:cs typeface="David" pitchFamily="34" charset="-79"/>
            </a:endParaRPr>
          </a:p>
        </p:txBody>
      </p:sp>
      <p:cxnSp>
        <p:nvCxnSpPr>
          <p:cNvPr id="15" name="מחבר חץ ישר 14"/>
          <p:cNvCxnSpPr/>
          <p:nvPr/>
        </p:nvCxnSpPr>
        <p:spPr>
          <a:xfrm>
            <a:off x="4357686" y="2071678"/>
            <a:ext cx="357190" cy="285752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מחבר חץ ישר 16"/>
          <p:cNvCxnSpPr/>
          <p:nvPr/>
        </p:nvCxnSpPr>
        <p:spPr>
          <a:xfrm rot="10800000" flipV="1">
            <a:off x="4929190" y="2071678"/>
            <a:ext cx="357190" cy="285752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מלבן מעוגל 21"/>
          <p:cNvSpPr/>
          <p:nvPr/>
        </p:nvSpPr>
        <p:spPr>
          <a:xfrm>
            <a:off x="3286116" y="3429000"/>
            <a:ext cx="3071834" cy="47211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Initial Strategy</a:t>
            </a:r>
            <a:endParaRPr lang="he-IL" b="1" dirty="0">
              <a:solidFill>
                <a:schemeClr val="tx1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23" name="משולש שווה שוקיים 22"/>
          <p:cNvSpPr/>
          <p:nvPr/>
        </p:nvSpPr>
        <p:spPr>
          <a:xfrm>
            <a:off x="2750315" y="3841463"/>
            <a:ext cx="4143404" cy="785818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121923" y="4143380"/>
            <a:ext cx="1364477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b="1" dirty="0">
                <a:latin typeface="David" pitchFamily="34" charset="-79"/>
                <a:cs typeface="David" pitchFamily="34" charset="-79"/>
              </a:rPr>
              <a:t>Contrasting</a:t>
            </a:r>
            <a:endParaRPr lang="he-IL" b="1" dirty="0">
              <a:latin typeface="David" pitchFamily="34" charset="-79"/>
              <a:cs typeface="David" pitchFamily="34" charset="-79"/>
            </a:endParaRPr>
          </a:p>
        </p:txBody>
      </p:sp>
      <p:sp>
        <p:nvSpPr>
          <p:cNvPr id="25" name="משולש שווה שוקיים 24"/>
          <p:cNvSpPr/>
          <p:nvPr/>
        </p:nvSpPr>
        <p:spPr>
          <a:xfrm rot="10800000">
            <a:off x="2742036" y="4587984"/>
            <a:ext cx="4115979" cy="626966"/>
          </a:xfrm>
          <a:prstGeom prst="triangle">
            <a:avLst>
              <a:gd name="adj" fmla="val 50202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26" name="TextBox 33"/>
          <p:cNvSpPr txBox="1"/>
          <p:nvPr/>
        </p:nvSpPr>
        <p:spPr>
          <a:xfrm>
            <a:off x="3685384" y="4540714"/>
            <a:ext cx="2143172" cy="86177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  <a:t>Constitutive strategy</a:t>
            </a:r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/>
            <a:r>
              <a:rPr lang="en-US" sz="1400" b="1" dirty="0">
                <a:latin typeface="David" pitchFamily="34" charset="-79"/>
                <a:cs typeface="David" pitchFamily="34" charset="-79"/>
              </a:rPr>
              <a:t>Strategic Rationale </a:t>
            </a:r>
            <a:endParaRPr lang="he-IL" sz="1400" b="1" dirty="0">
              <a:latin typeface="David" pitchFamily="34" charset="-79"/>
              <a:cs typeface="David" pitchFamily="34" charset="-79"/>
            </a:endParaRPr>
          </a:p>
          <a:p>
            <a:pPr algn="ctr"/>
            <a:endParaRPr lang="he-IL" b="1" dirty="0">
              <a:latin typeface="David" pitchFamily="34" charset="-79"/>
              <a:cs typeface="David" pitchFamily="34" charset="-79"/>
            </a:endParaRPr>
          </a:p>
        </p:txBody>
      </p:sp>
      <p:cxnSp>
        <p:nvCxnSpPr>
          <p:cNvPr id="28" name="מחבר ישר 27"/>
          <p:cNvCxnSpPr>
            <a:stCxn id="25" idx="2"/>
          </p:cNvCxnSpPr>
          <p:nvPr/>
        </p:nvCxnSpPr>
        <p:spPr>
          <a:xfrm rot="16200000" flipH="1">
            <a:off x="6520239" y="4925759"/>
            <a:ext cx="715537" cy="3998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מחבר ישר 28"/>
          <p:cNvCxnSpPr/>
          <p:nvPr/>
        </p:nvCxnSpPr>
        <p:spPr>
          <a:xfrm rot="16200000" flipH="1">
            <a:off x="2388085" y="4940984"/>
            <a:ext cx="715536" cy="1256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מחבר ישר 30"/>
          <p:cNvCxnSpPr/>
          <p:nvPr/>
        </p:nvCxnSpPr>
        <p:spPr>
          <a:xfrm>
            <a:off x="2755772" y="5303520"/>
            <a:ext cx="2020824" cy="76809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מחבר ישר 31"/>
          <p:cNvCxnSpPr/>
          <p:nvPr/>
        </p:nvCxnSpPr>
        <p:spPr>
          <a:xfrm rot="10800000" flipV="1">
            <a:off x="4785740" y="5303520"/>
            <a:ext cx="2121408" cy="75895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קבוצה 13"/>
          <p:cNvGrpSpPr/>
          <p:nvPr/>
        </p:nvGrpSpPr>
        <p:grpSpPr>
          <a:xfrm>
            <a:off x="3152157" y="5272670"/>
            <a:ext cx="3196844" cy="1008753"/>
            <a:chOff x="-636181" y="5530694"/>
            <a:chExt cx="3196844" cy="1008753"/>
          </a:xfrm>
          <a:solidFill>
            <a:schemeClr val="bg1"/>
          </a:solidFill>
        </p:grpSpPr>
        <p:sp>
          <p:nvSpPr>
            <p:cNvPr id="11" name="משולש שווה שוקיים 10"/>
            <p:cNvSpPr/>
            <p:nvPr/>
          </p:nvSpPr>
          <p:spPr>
            <a:xfrm rot="10800000">
              <a:off x="-636181" y="5530694"/>
              <a:ext cx="3196844" cy="1008753"/>
            </a:xfrm>
            <a:prstGeom prst="triangl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>
                <a:solidFill>
                  <a:schemeClr val="tx1"/>
                </a:solidFill>
              </a:endParaRPr>
            </a:p>
          </p:txBody>
        </p:sp>
        <p:sp>
          <p:nvSpPr>
            <p:cNvPr id="39" name="TextBox 82"/>
            <p:cNvSpPr txBox="1"/>
            <p:nvPr/>
          </p:nvSpPr>
          <p:spPr>
            <a:xfrm>
              <a:off x="-476220" y="5558696"/>
              <a:ext cx="2928958" cy="553998"/>
            </a:xfrm>
            <a:prstGeom prst="rect">
              <a:avLst/>
            </a:prstGeom>
            <a:grpFill/>
          </p:spPr>
          <p:txBody>
            <a:bodyPr wrap="square" rtlCol="1">
              <a:spAutoFit/>
            </a:bodyPr>
            <a:lstStyle>
              <a:defPPr>
                <a:defRPr lang="he-IL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b="1" dirty="0">
                  <a:latin typeface="David" pitchFamily="34" charset="-79"/>
                  <a:cs typeface="David" pitchFamily="34" charset="-79"/>
                </a:rPr>
                <a:t>Operative Plan</a:t>
              </a:r>
              <a:endParaRPr lang="he-IL" b="1" dirty="0">
                <a:latin typeface="David" pitchFamily="34" charset="-79"/>
                <a:cs typeface="David" pitchFamily="34" charset="-79"/>
              </a:endParaRPr>
            </a:p>
            <a:p>
              <a:pPr algn="ctr"/>
              <a:r>
                <a:rPr lang="en-US" sz="1200" b="1" dirty="0">
                  <a:latin typeface="David" pitchFamily="34" charset="-79"/>
                  <a:cs typeface="David" pitchFamily="34" charset="-79"/>
                </a:rPr>
                <a:t>Operation System</a:t>
              </a:r>
              <a:endParaRPr lang="he-IL" sz="1200" b="1" dirty="0">
                <a:latin typeface="David" pitchFamily="34" charset="-79"/>
                <a:cs typeface="David" pitchFamily="34" charset="-79"/>
              </a:endParaRPr>
            </a:p>
          </p:txBody>
        </p:sp>
      </p:grpSp>
      <p:sp>
        <p:nvSpPr>
          <p:cNvPr id="55" name="סוגר מרובע שמאלי 54"/>
          <p:cNvSpPr/>
          <p:nvPr/>
        </p:nvSpPr>
        <p:spPr>
          <a:xfrm rot="5400000">
            <a:off x="2238475" y="761864"/>
            <a:ext cx="5095675" cy="5143536"/>
          </a:xfrm>
          <a:prstGeom prst="leftBracket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e-IL"/>
          </a:p>
        </p:txBody>
      </p:sp>
      <p:sp>
        <p:nvSpPr>
          <p:cNvPr id="6" name="TextBox 5"/>
          <p:cNvSpPr txBox="1"/>
          <p:nvPr/>
        </p:nvSpPr>
        <p:spPr>
          <a:xfrm>
            <a:off x="3385848" y="570738"/>
            <a:ext cx="2274983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1">
            <a:spAutoFit/>
          </a:bodyPr>
          <a:lstStyle/>
          <a:p>
            <a:r>
              <a:rPr lang="en-US" b="1" dirty="0">
                <a:latin typeface="David" pitchFamily="34" charset="-79"/>
                <a:cs typeface="David" pitchFamily="34" charset="-79"/>
              </a:rPr>
              <a:t>Structured Learning </a:t>
            </a:r>
            <a:endParaRPr lang="he-IL" b="1" dirty="0">
              <a:latin typeface="David" pitchFamily="34" charset="-79"/>
              <a:cs typeface="David" pitchFamily="34" charset="-79"/>
            </a:endParaRPr>
          </a:p>
        </p:txBody>
      </p:sp>
      <p:sp>
        <p:nvSpPr>
          <p:cNvPr id="71" name="TextBox 34"/>
          <p:cNvSpPr txBox="1"/>
          <p:nvPr/>
        </p:nvSpPr>
        <p:spPr>
          <a:xfrm>
            <a:off x="3393242" y="71735"/>
            <a:ext cx="238345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latin typeface="David" pitchFamily="34" charset="-79"/>
                <a:cs typeface="David" pitchFamily="34" charset="-79"/>
              </a:rPr>
              <a:t>Design Process</a:t>
            </a:r>
            <a:endParaRPr lang="he-IL" sz="2400" b="1" dirty="0">
              <a:latin typeface="David" pitchFamily="34" charset="-79"/>
              <a:cs typeface="David" pitchFamily="34" charset="-79"/>
            </a:endParaRPr>
          </a:p>
        </p:txBody>
      </p:sp>
      <p:cxnSp>
        <p:nvCxnSpPr>
          <p:cNvPr id="54" name="מחבר חץ ישר 53"/>
          <p:cNvCxnSpPr/>
          <p:nvPr/>
        </p:nvCxnSpPr>
        <p:spPr>
          <a:xfrm rot="10800000">
            <a:off x="3161107" y="6072206"/>
            <a:ext cx="785818" cy="7143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מציין מיקום של מספר שקופית 2"/>
          <p:cNvSpPr>
            <a:spLocks noGrp="1"/>
          </p:cNvSpPr>
          <p:nvPr>
            <p:ph type="sldNum" sz="quarter" idx="4294967295"/>
          </p:nvPr>
        </p:nvSpPr>
        <p:spPr>
          <a:xfrm>
            <a:off x="107504" y="6520259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he-IL"/>
            </a:defPPr>
            <a:lvl1pPr marL="0" algn="l" defTabSz="914400" rtl="1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9E7D78B-B61A-4B78-B755-F3D8CBA83F17}" type="slidenum">
              <a:rPr lang="he-IL" smtClean="0"/>
              <a:pPr/>
              <a:t>7</a:t>
            </a:fld>
            <a:endParaRPr lang="he-IL" dirty="0"/>
          </a:p>
        </p:txBody>
      </p:sp>
      <p:sp>
        <p:nvSpPr>
          <p:cNvPr id="13" name="חץ למטה 12"/>
          <p:cNvSpPr/>
          <p:nvPr/>
        </p:nvSpPr>
        <p:spPr>
          <a:xfrm>
            <a:off x="3929391" y="6419684"/>
            <a:ext cx="1709409" cy="376614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sp>
        <p:nvSpPr>
          <p:cNvPr id="40" name="TextBox 34"/>
          <p:cNvSpPr txBox="1"/>
          <p:nvPr/>
        </p:nvSpPr>
        <p:spPr>
          <a:xfrm>
            <a:off x="3886200" y="6361981"/>
            <a:ext cx="178591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>
                <a:latin typeface="David" pitchFamily="34" charset="-79"/>
                <a:cs typeface="David" pitchFamily="34" charset="-79"/>
              </a:rPr>
              <a:t>Planning</a:t>
            </a:r>
            <a:endParaRPr lang="he-IL" sz="1100" b="1" dirty="0">
              <a:latin typeface="David" pitchFamily="34" charset="-79"/>
              <a:cs typeface="David" pitchFamily="34" charset="-79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1000" y="1643050"/>
            <a:ext cx="1752600" cy="203132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-Regional- </a:t>
            </a:r>
            <a:r>
              <a:rPr lang="en-US" dirty="0" smtClean="0"/>
              <a:t>Internationals </a:t>
            </a:r>
          </a:p>
          <a:p>
            <a:r>
              <a:rPr lang="en-US" dirty="0" smtClean="0"/>
              <a:t>System</a:t>
            </a:r>
          </a:p>
          <a:p>
            <a:r>
              <a:rPr lang="en-US" dirty="0" smtClean="0"/>
              <a:t>-Rival System</a:t>
            </a:r>
            <a:endParaRPr lang="en-US" dirty="0" smtClean="0"/>
          </a:p>
          <a:p>
            <a:r>
              <a:rPr lang="en-US" dirty="0" smtClean="0"/>
              <a:t>-IDF- Perceptions, </a:t>
            </a:r>
            <a:endParaRPr lang="en-US" dirty="0" smtClean="0"/>
          </a:p>
          <a:p>
            <a:r>
              <a:rPr lang="en-US" dirty="0" smtClean="0"/>
              <a:t>Organization…</a:t>
            </a:r>
            <a:endParaRPr lang="en-US" dirty="0" smtClean="0"/>
          </a:p>
        </p:txBody>
      </p:sp>
      <p:sp>
        <p:nvSpPr>
          <p:cNvPr id="36" name="TextBox 35"/>
          <p:cNvSpPr txBox="1"/>
          <p:nvPr/>
        </p:nvSpPr>
        <p:spPr>
          <a:xfrm>
            <a:off x="1185314" y="5344624"/>
            <a:ext cx="2313956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r>
              <a:rPr lang="en-US" dirty="0" smtClean="0"/>
              <a:t>Defining </a:t>
            </a:r>
            <a:r>
              <a:rPr lang="en-US" dirty="0" smtClean="0"/>
              <a:t>a learning system to test perception validity 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162800" y="118408"/>
            <a:ext cx="1690670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200" b="1" dirty="0" smtClean="0"/>
              <a:t>A. </a:t>
            </a:r>
            <a:r>
              <a:rPr lang="en-US" sz="1200" dirty="0" smtClean="0"/>
              <a:t>Construction- </a:t>
            </a:r>
            <a:r>
              <a:rPr lang="en-US" sz="1200" dirty="0" smtClean="0"/>
              <a:t>Creating Conditions to learning </a:t>
            </a:r>
          </a:p>
          <a:p>
            <a:r>
              <a:rPr lang="en-US" sz="1200" dirty="0" smtClean="0"/>
              <a:t>What are the perceptual conditions ( and what are the barriers) that will allow a systemic understanding of the offset and potential 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188716" y="2032337"/>
            <a:ext cx="1866620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200" b="1" dirty="0" smtClean="0"/>
              <a:t>B.</a:t>
            </a:r>
            <a:r>
              <a:rPr lang="en-US" sz="1200" dirty="0" smtClean="0"/>
              <a:t> Analyze </a:t>
            </a:r>
            <a:r>
              <a:rPr lang="en-US" sz="1200" dirty="0" smtClean="0"/>
              <a:t>and crate an First Strategic Experience </a:t>
            </a:r>
          </a:p>
          <a:p>
            <a:r>
              <a:rPr lang="en-US" sz="1200" dirty="0" smtClean="0"/>
              <a:t>What is the offset and potential ?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239000" y="3043535"/>
            <a:ext cx="186662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200" dirty="0" smtClean="0"/>
              <a:t>What is </a:t>
            </a:r>
            <a:r>
              <a:rPr lang="en-US" sz="1200" dirty="0" smtClean="0"/>
              <a:t>an initial strategy? </a:t>
            </a:r>
            <a:endParaRPr lang="en-US" sz="1200" dirty="0" smtClean="0"/>
          </a:p>
        </p:txBody>
      </p:sp>
      <p:sp>
        <p:nvSpPr>
          <p:cNvPr id="42" name="TextBox 41"/>
          <p:cNvSpPr txBox="1"/>
          <p:nvPr/>
        </p:nvSpPr>
        <p:spPr>
          <a:xfrm>
            <a:off x="7315200" y="3962400"/>
            <a:ext cx="186662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200" b="1" dirty="0" smtClean="0"/>
              <a:t>C. </a:t>
            </a:r>
            <a:r>
              <a:rPr lang="en-US" sz="1200" dirty="0" smtClean="0"/>
              <a:t>Challenging </a:t>
            </a:r>
            <a:r>
              <a:rPr lang="en-US" sz="1200" dirty="0" smtClean="0"/>
              <a:t>and Strengthening the Strategy What might challenge the strategy? What is The Strategy “After Detecting” ?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324564" y="5410200"/>
            <a:ext cx="1667036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200" b="1" dirty="0" smtClean="0"/>
              <a:t>D.</a:t>
            </a:r>
            <a:r>
              <a:rPr lang="en-US" sz="1200" dirty="0" smtClean="0"/>
              <a:t> Strategic </a:t>
            </a:r>
            <a:r>
              <a:rPr lang="en-US" sz="1200" dirty="0" smtClean="0"/>
              <a:t>Implementation System </a:t>
            </a:r>
          </a:p>
          <a:p>
            <a:r>
              <a:rPr lang="en-US" sz="1200" dirty="0"/>
              <a:t>W</a:t>
            </a:r>
            <a:r>
              <a:rPr lang="en-US" sz="1200" dirty="0" smtClean="0"/>
              <a:t>hich principle actions will fulfill </a:t>
            </a:r>
            <a:r>
              <a:rPr lang="en-US" sz="1200" dirty="0" smtClean="0"/>
              <a:t>the strategic </a:t>
            </a:r>
            <a:r>
              <a:rPr lang="en-US" sz="1200" dirty="0" smtClean="0"/>
              <a:t>logic ?</a:t>
            </a:r>
          </a:p>
        </p:txBody>
      </p:sp>
      <p:sp>
        <p:nvSpPr>
          <p:cNvPr id="44" name="מלבן מעוגל 4"/>
          <p:cNvSpPr/>
          <p:nvPr/>
        </p:nvSpPr>
        <p:spPr>
          <a:xfrm>
            <a:off x="279670" y="103672"/>
            <a:ext cx="8610600" cy="3733800"/>
          </a:xfrm>
          <a:prstGeom prst="round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sp>
        <p:nvSpPr>
          <p:cNvPr id="45" name="מלבן 44"/>
          <p:cNvSpPr/>
          <p:nvPr/>
        </p:nvSpPr>
        <p:spPr>
          <a:xfrm>
            <a:off x="3886200" y="6172200"/>
            <a:ext cx="17526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Doctrine Document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46" name="סוגר מסולסל שמאלי 45"/>
          <p:cNvSpPr/>
          <p:nvPr/>
        </p:nvSpPr>
        <p:spPr>
          <a:xfrm>
            <a:off x="1828800" y="1524000"/>
            <a:ext cx="228600" cy="175260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09724819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-76200" y="914400"/>
            <a:ext cx="4876800" cy="945776"/>
          </a:xfrm>
        </p:spPr>
        <p:txBody>
          <a:bodyPr>
            <a:noAutofit/>
          </a:bodyPr>
          <a:lstStyle/>
          <a:p>
            <a:pPr rtl="0">
              <a:lnSpc>
                <a:spcPct val="150000"/>
              </a:lnSpc>
            </a:pPr>
            <a:r>
              <a:rPr lang="en-US" sz="1300" b="1" u="sng" dirty="0">
                <a:cs typeface="+mn-cs"/>
              </a:rPr>
              <a:t>Preparation Day, Wednesday, January 15, 2020 </a:t>
            </a:r>
            <a:r>
              <a:rPr lang="en-US" sz="1300" b="1" dirty="0">
                <a:cs typeface="+mn-cs"/>
              </a:rPr>
              <a:t>Location: Special </a:t>
            </a:r>
            <a:r>
              <a:rPr lang="en-US" sz="1300" b="1" dirty="0" smtClean="0">
                <a:cs typeface="+mn-cs"/>
              </a:rPr>
              <a:t>Combat Engineering </a:t>
            </a:r>
            <a:r>
              <a:rPr lang="en-US" sz="1300" b="1" dirty="0">
                <a:cs typeface="+mn-cs"/>
              </a:rPr>
              <a:t>Unit, Camp </a:t>
            </a:r>
            <a:r>
              <a:rPr lang="en-US" sz="1300" b="1" dirty="0" err="1">
                <a:cs typeface="+mn-cs"/>
              </a:rPr>
              <a:t>Sirkin</a:t>
            </a:r>
            <a:endParaRPr lang="he-IL" sz="1300" b="1" dirty="0">
              <a:cs typeface="+mn-cs"/>
            </a:endParaRPr>
          </a:p>
        </p:txBody>
      </p:sp>
      <p:graphicFrame>
        <p:nvGraphicFramePr>
          <p:cNvPr id="4" name="מציין מיקום תוכן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066537570"/>
              </p:ext>
            </p:extLst>
          </p:nvPr>
        </p:nvGraphicFramePr>
        <p:xfrm>
          <a:off x="152399" y="1981200"/>
          <a:ext cx="4419602" cy="4734164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236689">
                  <a:extLst>
                    <a:ext uri="{9D8B030D-6E8A-4147-A177-3AD203B41FA5}">
                      <a16:colId xmlns:a16="http://schemas.microsoft.com/office/drawing/2014/main" xmlns="" val="3863095742"/>
                    </a:ext>
                  </a:extLst>
                </a:gridCol>
                <a:gridCol w="1902502">
                  <a:extLst>
                    <a:ext uri="{9D8B030D-6E8A-4147-A177-3AD203B41FA5}">
                      <a16:colId xmlns:a16="http://schemas.microsoft.com/office/drawing/2014/main" xmlns="" val="3433720292"/>
                    </a:ext>
                  </a:extLst>
                </a:gridCol>
                <a:gridCol w="1280411"/>
              </a:tblGrid>
              <a:tr h="304403">
                <a:tc>
                  <a:txBody>
                    <a:bodyPr/>
                    <a:lstStyle/>
                    <a:p>
                      <a:pPr algn="ctr" rtl="0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Notes</a:t>
                      </a:r>
                      <a:endParaRPr lang="he-IL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Activity</a:t>
                      </a:r>
                      <a:r>
                        <a:rPr lang="he-IL" sz="18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he-IL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Time</a:t>
                      </a:r>
                      <a:endParaRPr lang="he-IL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90613066"/>
                  </a:ext>
                </a:extLst>
              </a:tr>
              <a:tr h="444897">
                <a:tc>
                  <a:txBody>
                    <a:bodyPr/>
                    <a:lstStyle/>
                    <a:p>
                      <a:pPr algn="ctr" rtl="0"/>
                      <a:endParaRPr lang="he-IL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Gathering and breakfast</a:t>
                      </a:r>
                      <a:endParaRPr lang="he-IL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he-IL" sz="1400" dirty="0" smtClean="0">
                          <a:solidFill>
                            <a:schemeClr val="tx1"/>
                          </a:solidFill>
                        </a:rPr>
                        <a:t>08:30-09:00</a:t>
                      </a:r>
                      <a:endParaRPr lang="he-IL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98018573"/>
                  </a:ext>
                </a:extLst>
              </a:tr>
              <a:tr h="444897">
                <a:tc>
                  <a:txBody>
                    <a:bodyPr/>
                    <a:lstStyle/>
                    <a:p>
                      <a:pPr algn="ctr" rtl="0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TED</a:t>
                      </a:r>
                      <a:endParaRPr lang="he-IL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Mapping players</a:t>
                      </a:r>
                      <a:endParaRPr lang="he-IL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he-IL" sz="1400" dirty="0" smtClean="0">
                          <a:solidFill>
                            <a:schemeClr val="tx1"/>
                          </a:solidFill>
                        </a:rPr>
                        <a:t>09:00-10:30</a:t>
                      </a:r>
                      <a:endParaRPr lang="he-IL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54068295"/>
                  </a:ext>
                </a:extLst>
              </a:tr>
              <a:tr h="444897">
                <a:tc>
                  <a:txBody>
                    <a:bodyPr/>
                    <a:lstStyle/>
                    <a:p>
                      <a:pPr algn="ctr" rtl="0"/>
                      <a:endParaRPr lang="he-IL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Break</a:t>
                      </a:r>
                      <a:endParaRPr lang="he-IL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he-IL" sz="1400" dirty="0" smtClean="0">
                          <a:solidFill>
                            <a:schemeClr val="tx1"/>
                          </a:solidFill>
                        </a:rPr>
                        <a:t>10:30-11:00</a:t>
                      </a:r>
                      <a:endParaRPr lang="he-IL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76977909"/>
                  </a:ext>
                </a:extLst>
              </a:tr>
              <a:tr h="632222">
                <a:tc>
                  <a:txBody>
                    <a:bodyPr/>
                    <a:lstStyle/>
                    <a:p>
                      <a:pPr algn="ctr" rtl="0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Team discussion</a:t>
                      </a:r>
                      <a:endParaRPr lang="he-IL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Genealogy  and existing reality</a:t>
                      </a:r>
                      <a:endParaRPr lang="he-IL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he-IL" sz="1400" dirty="0" smtClean="0">
                          <a:solidFill>
                            <a:schemeClr val="tx1"/>
                          </a:solidFill>
                        </a:rPr>
                        <a:t>11:00-12:30</a:t>
                      </a:r>
                      <a:endParaRPr lang="he-IL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18948147"/>
                  </a:ext>
                </a:extLst>
              </a:tr>
              <a:tr h="444897">
                <a:tc>
                  <a:txBody>
                    <a:bodyPr/>
                    <a:lstStyle/>
                    <a:p>
                      <a:pPr algn="ctr" rtl="0"/>
                      <a:endParaRPr lang="he-IL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Lunch</a:t>
                      </a:r>
                      <a:endParaRPr lang="he-IL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he-IL" sz="1400" dirty="0" smtClean="0">
                          <a:solidFill>
                            <a:schemeClr val="tx1"/>
                          </a:solidFill>
                        </a:rPr>
                        <a:t>12:30-13:30</a:t>
                      </a:r>
                      <a:endParaRPr lang="he-IL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33759076"/>
                  </a:ext>
                </a:extLst>
              </a:tr>
              <a:tr h="444897">
                <a:tc>
                  <a:txBody>
                    <a:bodyPr/>
                    <a:lstStyle/>
                    <a:p>
                      <a:pPr algn="ctr" rtl="0"/>
                      <a:endParaRPr lang="he-IL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Tour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 of the u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nit</a:t>
                      </a:r>
                      <a:endParaRPr lang="he-IL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he-IL" sz="1400" dirty="0" smtClean="0">
                          <a:solidFill>
                            <a:schemeClr val="tx1"/>
                          </a:solidFill>
                        </a:rPr>
                        <a:t>13:30-15:00</a:t>
                      </a:r>
                      <a:endParaRPr lang="he-IL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9806993"/>
                  </a:ext>
                </a:extLst>
              </a:tr>
              <a:tr h="444897">
                <a:tc>
                  <a:txBody>
                    <a:bodyPr/>
                    <a:lstStyle/>
                    <a:p>
                      <a:pPr algn="ctr" rtl="0"/>
                      <a:endParaRPr lang="he-IL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Break</a:t>
                      </a:r>
                      <a:endParaRPr lang="he-IL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he-IL" sz="1400" dirty="0" smtClean="0">
                          <a:solidFill>
                            <a:schemeClr val="tx1"/>
                          </a:solidFill>
                        </a:rPr>
                        <a:t>15:00-15:30</a:t>
                      </a:r>
                      <a:endParaRPr lang="he-IL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48309408"/>
                  </a:ext>
                </a:extLst>
              </a:tr>
              <a:tr h="444897">
                <a:tc>
                  <a:txBody>
                    <a:bodyPr/>
                    <a:lstStyle/>
                    <a:p>
                      <a:pPr algn="ctr" rtl="0"/>
                      <a:endParaRPr lang="he-IL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Day summary</a:t>
                      </a:r>
                      <a:endParaRPr lang="he-IL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he-IL" sz="1400" dirty="0" smtClean="0">
                          <a:solidFill>
                            <a:schemeClr val="tx1"/>
                          </a:solidFill>
                        </a:rPr>
                        <a:t>15:30-16:15</a:t>
                      </a:r>
                      <a:endParaRPr lang="he-IL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81951007"/>
                  </a:ext>
                </a:extLst>
              </a:tr>
              <a:tr h="444897">
                <a:tc>
                  <a:txBody>
                    <a:bodyPr/>
                    <a:lstStyle/>
                    <a:p>
                      <a:pPr algn="ctr" rtl="0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Optional</a:t>
                      </a:r>
                      <a:endParaRPr lang="he-IL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Working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 on presentations</a:t>
                      </a:r>
                      <a:endParaRPr lang="he-IL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he-IL" sz="1400" dirty="0" smtClean="0">
                          <a:solidFill>
                            <a:schemeClr val="tx1"/>
                          </a:solidFill>
                        </a:rPr>
                        <a:t>16:15-17:00</a:t>
                      </a:r>
                      <a:endParaRPr lang="he-IL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40789415"/>
                  </a:ext>
                </a:extLst>
              </a:tr>
            </a:tbl>
          </a:graphicData>
        </a:graphic>
      </p:graphicFrame>
      <p:sp>
        <p:nvSpPr>
          <p:cNvPr id="5" name="כותרת 1"/>
          <p:cNvSpPr txBox="1">
            <a:spLocks/>
          </p:cNvSpPr>
          <p:nvPr/>
        </p:nvSpPr>
        <p:spPr>
          <a:xfrm>
            <a:off x="4419600" y="914400"/>
            <a:ext cx="46482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rtl="0">
              <a:lnSpc>
                <a:spcPct val="150000"/>
              </a:lnSpc>
            </a:pPr>
            <a:r>
              <a:rPr lang="en-US" sz="1300" b="1" u="sng" dirty="0" smtClean="0">
                <a:cs typeface="+mn-cs"/>
              </a:rPr>
              <a:t>Simulation </a:t>
            </a:r>
            <a:r>
              <a:rPr lang="en-US" sz="1300" b="1" u="sng" dirty="0">
                <a:cs typeface="+mn-cs"/>
              </a:rPr>
              <a:t>Day, Thursday, January 16, 2020 </a:t>
            </a:r>
            <a:r>
              <a:rPr lang="en-US" sz="1300" b="1" dirty="0">
                <a:cs typeface="+mn-cs"/>
              </a:rPr>
              <a:t>Location: </a:t>
            </a:r>
            <a:r>
              <a:rPr lang="en-US" sz="1300" b="1" dirty="0" smtClean="0">
                <a:cs typeface="+mn-cs"/>
              </a:rPr>
              <a:t>INDC, GLILOT </a:t>
            </a:r>
            <a:r>
              <a:rPr lang="en-US" sz="1300" b="1" dirty="0">
                <a:cs typeface="+mn-cs"/>
              </a:rPr>
              <a:t>Base</a:t>
            </a:r>
            <a:endParaRPr lang="he-IL" sz="1300" b="1" dirty="0">
              <a:cs typeface="+mn-cs"/>
            </a:endParaRPr>
          </a:p>
        </p:txBody>
      </p:sp>
      <p:graphicFrame>
        <p:nvGraphicFramePr>
          <p:cNvPr id="6" name="מציין מיקום תוכן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718559393"/>
              </p:ext>
            </p:extLst>
          </p:nvPr>
        </p:nvGraphicFramePr>
        <p:xfrm>
          <a:off x="4724399" y="1981200"/>
          <a:ext cx="4139864" cy="4207163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047520">
                  <a:extLst>
                    <a:ext uri="{9D8B030D-6E8A-4147-A177-3AD203B41FA5}">
                      <a16:colId xmlns:a16="http://schemas.microsoft.com/office/drawing/2014/main" xmlns="" val="3863095742"/>
                    </a:ext>
                  </a:extLst>
                </a:gridCol>
                <a:gridCol w="1546172">
                  <a:extLst>
                    <a:ext uri="{9D8B030D-6E8A-4147-A177-3AD203B41FA5}">
                      <a16:colId xmlns:a16="http://schemas.microsoft.com/office/drawing/2014/main" xmlns="" val="3433720292"/>
                    </a:ext>
                  </a:extLst>
                </a:gridCol>
                <a:gridCol w="1546172"/>
              </a:tblGrid>
              <a:tr h="428929">
                <a:tc>
                  <a:txBody>
                    <a:bodyPr/>
                    <a:lstStyle/>
                    <a:p>
                      <a:pPr algn="ctr" rtl="0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Notes</a:t>
                      </a:r>
                      <a:endParaRPr lang="he-IL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Activity </a:t>
                      </a:r>
                      <a:r>
                        <a:rPr lang="he-IL" sz="20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he-IL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Time</a:t>
                      </a:r>
                      <a:endParaRPr lang="he-IL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90613066"/>
                  </a:ext>
                </a:extLst>
              </a:tr>
              <a:tr h="488603">
                <a:tc>
                  <a:txBody>
                    <a:bodyPr/>
                    <a:lstStyle/>
                    <a:p>
                      <a:pPr algn="ctr" rtl="0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Small groups</a:t>
                      </a:r>
                      <a:endParaRPr lang="he-IL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An emergent system and initial strategy design</a:t>
                      </a:r>
                      <a:endParaRPr lang="he-IL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he-IL" sz="1400" b="0" dirty="0" smtClean="0">
                          <a:solidFill>
                            <a:schemeClr val="tx1"/>
                          </a:solidFill>
                        </a:rPr>
                        <a:t>08:30-10:00</a:t>
                      </a:r>
                      <a:endParaRPr lang="he-IL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98018573"/>
                  </a:ext>
                </a:extLst>
              </a:tr>
              <a:tr h="488603">
                <a:tc>
                  <a:txBody>
                    <a:bodyPr/>
                    <a:lstStyle/>
                    <a:p>
                      <a:pPr algn="ctr" rtl="0"/>
                      <a:endParaRPr lang="he-IL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Break</a:t>
                      </a:r>
                      <a:endParaRPr lang="he-IL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he-IL" sz="1400" b="0" dirty="0" smtClean="0">
                          <a:solidFill>
                            <a:schemeClr val="tx1"/>
                          </a:solidFill>
                        </a:rPr>
                        <a:t>10:00-10:30</a:t>
                      </a:r>
                      <a:endParaRPr lang="he-IL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54068295"/>
                  </a:ext>
                </a:extLst>
              </a:tr>
              <a:tr h="560907">
                <a:tc>
                  <a:txBody>
                    <a:bodyPr/>
                    <a:lstStyle/>
                    <a:p>
                      <a:pPr algn="ctr" rtl="0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Team discussion</a:t>
                      </a:r>
                      <a:endParaRPr lang="he-IL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Continued: 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strategic design</a:t>
                      </a:r>
                      <a:endParaRPr lang="he-IL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he-IL" sz="1400" b="0" dirty="0" smtClean="0">
                          <a:solidFill>
                            <a:schemeClr val="tx1"/>
                          </a:solidFill>
                        </a:rPr>
                        <a:t>10:30-11:15</a:t>
                      </a:r>
                      <a:endParaRPr lang="he-IL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76977909"/>
                  </a:ext>
                </a:extLst>
              </a:tr>
              <a:tr h="681821">
                <a:tc>
                  <a:txBody>
                    <a:bodyPr/>
                    <a:lstStyle/>
                    <a:p>
                      <a:pPr algn="ctr" rtl="0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Two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 groups</a:t>
                      </a:r>
                      <a:endParaRPr lang="he-IL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Finishing 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presentation /</a:t>
                      </a:r>
                    </a:p>
                    <a:p>
                      <a:pPr algn="ctr" rtl="0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Focal points for the investigation</a:t>
                      </a:r>
                      <a:endParaRPr lang="he-IL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he-IL" sz="1400" b="0" dirty="0" smtClean="0">
                          <a:solidFill>
                            <a:schemeClr val="tx1"/>
                          </a:solidFill>
                        </a:rPr>
                        <a:t>11:15-11:45</a:t>
                      </a:r>
                      <a:endParaRPr lang="he-IL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18948147"/>
                  </a:ext>
                </a:extLst>
              </a:tr>
              <a:tr h="563721">
                <a:tc>
                  <a:txBody>
                    <a:bodyPr/>
                    <a:lstStyle/>
                    <a:p>
                      <a:pPr algn="ctr" rtl="0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Dining room</a:t>
                      </a:r>
                      <a:endParaRPr lang="he-IL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Lunch</a:t>
                      </a:r>
                      <a:endParaRPr lang="he-IL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he-IL" sz="1400" b="0" dirty="0" smtClean="0">
                          <a:solidFill>
                            <a:schemeClr val="tx1"/>
                          </a:solidFill>
                        </a:rPr>
                        <a:t>11:45-12:45</a:t>
                      </a:r>
                      <a:endParaRPr lang="he-IL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33759076"/>
                  </a:ext>
                </a:extLst>
              </a:tr>
              <a:tr h="488603">
                <a:tc>
                  <a:txBody>
                    <a:bodyPr/>
                    <a:lstStyle/>
                    <a:p>
                      <a:pPr algn="ctr" rtl="0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Plenum</a:t>
                      </a:r>
                      <a:endParaRPr lang="he-IL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Presenting</a:t>
                      </a:r>
                      <a:endParaRPr lang="he-IL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he-IL" sz="1400" b="0" dirty="0" smtClean="0">
                          <a:solidFill>
                            <a:schemeClr val="tx1"/>
                          </a:solidFill>
                        </a:rPr>
                        <a:t>12:45-14:45</a:t>
                      </a:r>
                      <a:endParaRPr lang="he-IL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9806993"/>
                  </a:ext>
                </a:extLst>
              </a:tr>
            </a:tbl>
          </a:graphicData>
        </a:graphic>
      </p:graphicFrame>
      <p:sp>
        <p:nvSpPr>
          <p:cNvPr id="7" name="כותרת 1"/>
          <p:cNvSpPr txBox="1">
            <a:spLocks/>
          </p:cNvSpPr>
          <p:nvPr/>
        </p:nvSpPr>
        <p:spPr>
          <a:xfrm>
            <a:off x="687645" y="-113180"/>
            <a:ext cx="7514035" cy="11799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u="sng" dirty="0" smtClean="0">
                <a:cs typeface="+mn-cs"/>
              </a:rPr>
              <a:t>Schedule</a:t>
            </a:r>
            <a:endParaRPr lang="he-IL" b="1" u="sng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2388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‫מפת המזרח התיכון‬‎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6800" y="838200"/>
            <a:ext cx="69342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כותרת 5"/>
          <p:cNvSpPr>
            <a:spLocks noGrp="1"/>
          </p:cNvSpPr>
          <p:nvPr>
            <p:ph type="title"/>
          </p:nvPr>
        </p:nvSpPr>
        <p:spPr>
          <a:xfrm>
            <a:off x="533400" y="-76200"/>
            <a:ext cx="7886700" cy="1325563"/>
          </a:xfrm>
        </p:spPr>
        <p:txBody>
          <a:bodyPr>
            <a:normAutofit/>
          </a:bodyPr>
          <a:lstStyle/>
          <a:p>
            <a:r>
              <a:rPr lang="en-US" b="1" u="sng" dirty="0">
                <a:cs typeface="+mn-cs"/>
              </a:rPr>
              <a:t>The arena</a:t>
            </a:r>
            <a:endParaRPr lang="he-IL" b="1" u="sng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2028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טיפה">
  <a:themeElements>
    <a:clrScheme name="טיפה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טיפה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טיפה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TM04033925[[fn=טיפה]]</Template>
  <TotalTime>8312</TotalTime>
  <Words>926</Words>
  <Application>Microsoft Office PowerPoint</Application>
  <PresentationFormat>‫הצגה על המסך (4:3)</PresentationFormat>
  <Paragraphs>201</Paragraphs>
  <Slides>14</Slides>
  <Notes>2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14</vt:i4>
      </vt:variant>
    </vt:vector>
  </HeadingPairs>
  <TitlesOfParts>
    <vt:vector size="15" baseType="lpstr">
      <vt:lpstr>טיפה</vt:lpstr>
      <vt:lpstr>Northern Arena Strategic Experience</vt:lpstr>
      <vt:lpstr>שקופית 2</vt:lpstr>
      <vt:lpstr>שקופית 3</vt:lpstr>
      <vt:lpstr>Exercise Objectives</vt:lpstr>
      <vt:lpstr>The strategic context</vt:lpstr>
      <vt:lpstr>Required product</vt:lpstr>
      <vt:lpstr>שקופית 7</vt:lpstr>
      <vt:lpstr>Preparation Day, Wednesday, January 15, 2020 Location: Special Combat Engineering Unit, Camp Sirkin</vt:lpstr>
      <vt:lpstr>The arena</vt:lpstr>
      <vt:lpstr>שקופית 10</vt:lpstr>
      <vt:lpstr>Main Phenomena</vt:lpstr>
      <vt:lpstr>שקופית 12</vt:lpstr>
      <vt:lpstr>Preparation for simulation</vt:lpstr>
      <vt:lpstr>Reading materials</vt:lpstr>
    </vt:vector>
  </TitlesOfParts>
  <Company>United States Army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brian.steed</dc:creator>
  <cp:lastModifiedBy>u45414</cp:lastModifiedBy>
  <cp:revision>260</cp:revision>
  <cp:lastPrinted>2015-04-08T18:43:22Z</cp:lastPrinted>
  <dcterms:created xsi:type="dcterms:W3CDTF">2014-09-29T13:15:35Z</dcterms:created>
  <dcterms:modified xsi:type="dcterms:W3CDTF">2020-01-07T14:02:28Z</dcterms:modified>
</cp:coreProperties>
</file>