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Lst>
  <p:notesMasterIdLst>
    <p:notesMasterId r:id="rId52"/>
  </p:notesMasterIdLst>
  <p:handoutMasterIdLst>
    <p:handoutMasterId r:id="rId53"/>
  </p:handoutMasterIdLst>
  <p:sldIdLst>
    <p:sldId id="325" r:id="rId3"/>
    <p:sldId id="326" r:id="rId4"/>
    <p:sldId id="327" r:id="rId5"/>
    <p:sldId id="328" r:id="rId6"/>
    <p:sldId id="329" r:id="rId7"/>
    <p:sldId id="330" r:id="rId8"/>
    <p:sldId id="331" r:id="rId9"/>
    <p:sldId id="332" r:id="rId10"/>
    <p:sldId id="333" r:id="rId11"/>
    <p:sldId id="265" r:id="rId12"/>
    <p:sldId id="276" r:id="rId13"/>
    <p:sldId id="280" r:id="rId14"/>
    <p:sldId id="267" r:id="rId15"/>
    <p:sldId id="268" r:id="rId16"/>
    <p:sldId id="269" r:id="rId17"/>
    <p:sldId id="270" r:id="rId18"/>
    <p:sldId id="271" r:id="rId19"/>
    <p:sldId id="272" r:id="rId20"/>
    <p:sldId id="273" r:id="rId21"/>
    <p:sldId id="281" r:id="rId22"/>
    <p:sldId id="282" r:id="rId23"/>
    <p:sldId id="283" r:id="rId24"/>
    <p:sldId id="284" r:id="rId25"/>
    <p:sldId id="285" r:id="rId26"/>
    <p:sldId id="286" r:id="rId27"/>
    <p:sldId id="287" r:id="rId28"/>
    <p:sldId id="288" r:id="rId29"/>
    <p:sldId id="289" r:id="rId30"/>
    <p:sldId id="290" r:id="rId31"/>
    <p:sldId id="358" r:id="rId32"/>
    <p:sldId id="359" r:id="rId33"/>
    <p:sldId id="360" r:id="rId34"/>
    <p:sldId id="361" r:id="rId35"/>
    <p:sldId id="362" r:id="rId36"/>
    <p:sldId id="363" r:id="rId37"/>
    <p:sldId id="364" r:id="rId38"/>
    <p:sldId id="365" r:id="rId39"/>
    <p:sldId id="366" r:id="rId40"/>
    <p:sldId id="367" r:id="rId41"/>
    <p:sldId id="368" r:id="rId42"/>
    <p:sldId id="369" r:id="rId43"/>
    <p:sldId id="307" r:id="rId44"/>
    <p:sldId id="308" r:id="rId45"/>
    <p:sldId id="309" r:id="rId46"/>
    <p:sldId id="310" r:id="rId47"/>
    <p:sldId id="311" r:id="rId48"/>
    <p:sldId id="312" r:id="rId49"/>
    <p:sldId id="313" r:id="rId50"/>
    <p:sldId id="314" r:id="rId51"/>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a:srgbClr val="F6E658"/>
    <a:srgbClr val="93D847"/>
    <a:srgbClr val="0057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snapToGrid="0">
      <p:cViewPr>
        <p:scale>
          <a:sx n="50" d="100"/>
          <a:sy n="50" d="100"/>
        </p:scale>
        <p:origin x="1188"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E3E055-3968-42A8-8720-F7E229CAAD2C}" type="doc">
      <dgm:prSet loTypeId="urn:microsoft.com/office/officeart/2005/8/layout/vList5" loCatId="list" qsTypeId="urn:microsoft.com/office/officeart/2005/8/quickstyle/simple1" qsCatId="simple" csTypeId="urn:microsoft.com/office/officeart/2005/8/colors/accent1_2" csCatId="accent1" phldr="1"/>
      <dgm:spPr/>
      <dgm:t>
        <a:bodyPr/>
        <a:lstStyle/>
        <a:p>
          <a:pPr rtl="1"/>
          <a:endParaRPr lang="he-IL"/>
        </a:p>
      </dgm:t>
    </dgm:pt>
    <dgm:pt modelId="{3CB9026D-AA02-4D9F-8EAE-833415A72A27}">
      <dgm:prSet phldrT="[טקסט]" custT="1"/>
      <dgm:spPr/>
      <dgm:t>
        <a:bodyPr/>
        <a:lstStyle/>
        <a:p>
          <a:pPr rtl="1"/>
          <a:r>
            <a:rPr lang="en-US" sz="2800" b="0" dirty="0"/>
            <a:t>Structural and organizational change</a:t>
          </a:r>
          <a:endParaRPr lang="he-IL" sz="2800" b="0" dirty="0"/>
        </a:p>
      </dgm:t>
    </dgm:pt>
    <dgm:pt modelId="{45FD2A14-7130-46F9-8BD1-21BA983599B2}" type="parTrans" cxnId="{3EA3A87D-6F9D-4BB9-B6F0-7BF479BF767D}">
      <dgm:prSet/>
      <dgm:spPr/>
      <dgm:t>
        <a:bodyPr/>
        <a:lstStyle/>
        <a:p>
          <a:pPr rtl="1"/>
          <a:endParaRPr lang="he-IL"/>
        </a:p>
      </dgm:t>
    </dgm:pt>
    <dgm:pt modelId="{760C764E-9089-4E12-9AFB-1EE55D392DE6}" type="sibTrans" cxnId="{3EA3A87D-6F9D-4BB9-B6F0-7BF479BF767D}">
      <dgm:prSet/>
      <dgm:spPr/>
      <dgm:t>
        <a:bodyPr/>
        <a:lstStyle/>
        <a:p>
          <a:pPr rtl="1"/>
          <a:endParaRPr lang="he-IL"/>
        </a:p>
      </dgm:t>
    </dgm:pt>
    <dgm:pt modelId="{C19602A3-648D-4F2E-BB1B-B6C1681AB0E9}">
      <dgm:prSet phldrT="[טקסט]" custT="1"/>
      <dgm:spPr/>
      <dgm:t>
        <a:bodyPr/>
        <a:lstStyle/>
        <a:p>
          <a:pPr rtl="0"/>
          <a:r>
            <a:rPr lang="en-US" sz="1400" dirty="0"/>
            <a:t>Reducing general personnel, improving the status of career military servicemen and women </a:t>
          </a:r>
          <a:endParaRPr lang="he-IL" sz="1400" b="0" dirty="0"/>
        </a:p>
      </dgm:t>
    </dgm:pt>
    <dgm:pt modelId="{310A01EF-A3F8-4D3F-B0B3-294107FD30F9}" type="parTrans" cxnId="{95D6A63D-C0F1-4614-BDA5-B98731B84C10}">
      <dgm:prSet/>
      <dgm:spPr/>
      <dgm:t>
        <a:bodyPr/>
        <a:lstStyle/>
        <a:p>
          <a:pPr rtl="1"/>
          <a:endParaRPr lang="he-IL"/>
        </a:p>
      </dgm:t>
    </dgm:pt>
    <dgm:pt modelId="{63282177-7C62-40A3-B075-55342D883731}" type="sibTrans" cxnId="{95D6A63D-C0F1-4614-BDA5-B98731B84C10}">
      <dgm:prSet/>
      <dgm:spPr/>
      <dgm:t>
        <a:bodyPr/>
        <a:lstStyle/>
        <a:p>
          <a:pPr rtl="1"/>
          <a:endParaRPr lang="he-IL"/>
        </a:p>
      </dgm:t>
    </dgm:pt>
    <dgm:pt modelId="{3631F2E3-D4D3-4184-A4A6-D2CF39D2FD57}">
      <dgm:prSet phldrT="[טקסט]"/>
      <dgm:spPr/>
      <dgm:t>
        <a:bodyPr/>
        <a:lstStyle/>
        <a:p>
          <a:pPr rtl="1"/>
          <a:r>
            <a:rPr lang="en-US" b="0" dirty="0"/>
            <a:t>Increasing competence and readiness</a:t>
          </a:r>
          <a:endParaRPr lang="he-IL" b="0" dirty="0"/>
        </a:p>
      </dgm:t>
    </dgm:pt>
    <dgm:pt modelId="{2CE6DFAA-52B1-40C6-BF33-F3D204C251A3}" type="parTrans" cxnId="{79CCE6BF-BE92-46AE-AC27-4C962C7C351B}">
      <dgm:prSet/>
      <dgm:spPr/>
      <dgm:t>
        <a:bodyPr/>
        <a:lstStyle/>
        <a:p>
          <a:pPr rtl="1"/>
          <a:endParaRPr lang="he-IL"/>
        </a:p>
      </dgm:t>
    </dgm:pt>
    <dgm:pt modelId="{EFA88F24-70BC-4269-9E35-609F77BA6C15}" type="sibTrans" cxnId="{79CCE6BF-BE92-46AE-AC27-4C962C7C351B}">
      <dgm:prSet/>
      <dgm:spPr/>
      <dgm:t>
        <a:bodyPr/>
        <a:lstStyle/>
        <a:p>
          <a:pPr rtl="1"/>
          <a:endParaRPr lang="he-IL"/>
        </a:p>
      </dgm:t>
    </dgm:pt>
    <dgm:pt modelId="{3520502D-9FB2-4A36-97AE-6CEE475E4F02}">
      <dgm:prSet phldrT="[טקסט]" custT="1"/>
      <dgm:spPr/>
      <dgm:t>
        <a:bodyPr/>
        <a:lstStyle/>
        <a:p>
          <a:pPr rtl="0"/>
          <a:r>
            <a:rPr lang="en-US" sz="1600" dirty="0"/>
            <a:t>Manning positions and (gradual) transition to a professional army</a:t>
          </a:r>
          <a:endParaRPr lang="he-IL" sz="1600" dirty="0"/>
        </a:p>
      </dgm:t>
    </dgm:pt>
    <dgm:pt modelId="{17C8EC5E-0DD0-406E-A4EA-639099CBD955}" type="parTrans" cxnId="{56DF1DB1-F2C3-41E6-A305-F2AFE6B863D1}">
      <dgm:prSet/>
      <dgm:spPr/>
      <dgm:t>
        <a:bodyPr/>
        <a:lstStyle/>
        <a:p>
          <a:pPr rtl="1"/>
          <a:endParaRPr lang="he-IL"/>
        </a:p>
      </dgm:t>
    </dgm:pt>
    <dgm:pt modelId="{E8A3E925-7F6D-42B0-B67A-124536FB2702}" type="sibTrans" cxnId="{56DF1DB1-F2C3-41E6-A305-F2AFE6B863D1}">
      <dgm:prSet/>
      <dgm:spPr/>
      <dgm:t>
        <a:bodyPr/>
        <a:lstStyle/>
        <a:p>
          <a:pPr rtl="1"/>
          <a:endParaRPr lang="he-IL"/>
        </a:p>
      </dgm:t>
    </dgm:pt>
    <dgm:pt modelId="{8F4EF8C8-001D-4D8F-902A-3CE2B46A1552}">
      <dgm:prSet phldrT="[טקסט]"/>
      <dgm:spPr/>
      <dgm:t>
        <a:bodyPr/>
        <a:lstStyle/>
        <a:p>
          <a:pPr rtl="1"/>
          <a:r>
            <a:rPr lang="en-US" dirty="0"/>
            <a:t>Force development and modernization</a:t>
          </a:r>
          <a:endParaRPr lang="he-IL" dirty="0"/>
        </a:p>
      </dgm:t>
    </dgm:pt>
    <dgm:pt modelId="{4EA93CD7-0ACF-479C-BB68-EB6EFA7E85DA}" type="parTrans" cxnId="{C0896EDC-0171-468A-8142-F6355659A733}">
      <dgm:prSet/>
      <dgm:spPr/>
      <dgm:t>
        <a:bodyPr/>
        <a:lstStyle/>
        <a:p>
          <a:pPr rtl="1"/>
          <a:endParaRPr lang="he-IL"/>
        </a:p>
      </dgm:t>
    </dgm:pt>
    <dgm:pt modelId="{2A891457-1B7B-467C-841F-B3A4A5EF28E1}" type="sibTrans" cxnId="{C0896EDC-0171-468A-8142-F6355659A733}">
      <dgm:prSet/>
      <dgm:spPr/>
      <dgm:t>
        <a:bodyPr/>
        <a:lstStyle/>
        <a:p>
          <a:pPr rtl="1"/>
          <a:endParaRPr lang="he-IL"/>
        </a:p>
      </dgm:t>
    </dgm:pt>
    <dgm:pt modelId="{3F9D1F5F-2CE4-476E-9681-01E4C5C24BFA}">
      <dgm:prSet phldrT="[טקסט]" custT="1"/>
      <dgm:spPr/>
      <dgm:t>
        <a:bodyPr/>
        <a:lstStyle/>
        <a:p>
          <a:pPr rtl="0"/>
          <a:r>
            <a:rPr lang="en-US" sz="1800" dirty="0"/>
            <a:t>P</a:t>
          </a:r>
          <a:r>
            <a:rPr lang="he-IL" sz="1800" dirty="0" err="1"/>
            <a:t>erennial</a:t>
          </a:r>
          <a:r>
            <a:rPr lang="he-IL" sz="1800" dirty="0"/>
            <a:t> </a:t>
          </a:r>
          <a:r>
            <a:rPr lang="he-IL" sz="1800" dirty="0" err="1"/>
            <a:t>process</a:t>
          </a:r>
          <a:r>
            <a:rPr lang="he-IL" sz="1800" dirty="0"/>
            <a:t>:</a:t>
          </a:r>
        </a:p>
      </dgm:t>
    </dgm:pt>
    <dgm:pt modelId="{5A598293-AC43-4076-84EF-0EF3CEF23E33}" type="parTrans" cxnId="{417C5EC6-3813-4AFC-B921-CD3053A4DFCE}">
      <dgm:prSet/>
      <dgm:spPr/>
      <dgm:t>
        <a:bodyPr/>
        <a:lstStyle/>
        <a:p>
          <a:pPr rtl="1"/>
          <a:endParaRPr lang="he-IL"/>
        </a:p>
      </dgm:t>
    </dgm:pt>
    <dgm:pt modelId="{160137C0-30EE-4C82-9E9F-56D3F024A5D5}" type="sibTrans" cxnId="{417C5EC6-3813-4AFC-B921-CD3053A4DFCE}">
      <dgm:prSet/>
      <dgm:spPr/>
      <dgm:t>
        <a:bodyPr/>
        <a:lstStyle/>
        <a:p>
          <a:pPr rtl="1"/>
          <a:endParaRPr lang="he-IL"/>
        </a:p>
      </dgm:t>
    </dgm:pt>
    <dgm:pt modelId="{49216D2F-B904-4EC2-9A76-03F2B02DF987}">
      <dgm:prSet custT="1"/>
      <dgm:spPr/>
      <dgm:t>
        <a:bodyPr/>
        <a:lstStyle/>
        <a:p>
          <a:pPr rtl="0"/>
          <a:r>
            <a:rPr lang="en-US" sz="1800" dirty="0"/>
            <a:t>Acquiring new weaponry and equipment </a:t>
          </a:r>
          <a:endParaRPr lang="he-IL" sz="1800" dirty="0"/>
        </a:p>
      </dgm:t>
    </dgm:pt>
    <dgm:pt modelId="{44EC01CC-75D8-4227-AF3C-692D428D37A9}" type="parTrans" cxnId="{48428956-214E-4A18-888F-E2F524A5D8DC}">
      <dgm:prSet/>
      <dgm:spPr/>
      <dgm:t>
        <a:bodyPr/>
        <a:lstStyle/>
        <a:p>
          <a:pPr rtl="1"/>
          <a:endParaRPr lang="he-IL"/>
        </a:p>
      </dgm:t>
    </dgm:pt>
    <dgm:pt modelId="{39D4B4A0-5EED-467D-B42E-04E6DDEDD7FB}" type="sibTrans" cxnId="{48428956-214E-4A18-888F-E2F524A5D8DC}">
      <dgm:prSet/>
      <dgm:spPr/>
      <dgm:t>
        <a:bodyPr/>
        <a:lstStyle/>
        <a:p>
          <a:pPr rtl="1"/>
          <a:endParaRPr lang="he-IL"/>
        </a:p>
      </dgm:t>
    </dgm:pt>
    <dgm:pt modelId="{D4450644-006F-48D8-A1A5-D65CD68682F4}">
      <dgm:prSet custT="1"/>
      <dgm:spPr/>
      <dgm:t>
        <a:bodyPr/>
        <a:lstStyle/>
        <a:p>
          <a:pPr rtl="0"/>
          <a:r>
            <a:rPr lang="en-US" sz="1800" dirty="0"/>
            <a:t>Promoting</a:t>
          </a:r>
          <a:r>
            <a:rPr lang="he-IL" sz="1800" dirty="0"/>
            <a:t> R&amp;D </a:t>
          </a:r>
          <a:r>
            <a:rPr lang="he-IL" sz="1800" dirty="0" err="1"/>
            <a:t>projects</a:t>
          </a:r>
          <a:r>
            <a:rPr lang="he-IL" sz="1800" dirty="0"/>
            <a:t> </a:t>
          </a:r>
          <a:r>
            <a:rPr lang="he-IL" sz="1800" dirty="0" err="1"/>
            <a:t>in</a:t>
          </a:r>
          <a:r>
            <a:rPr lang="he-IL" sz="1800" dirty="0"/>
            <a:t> </a:t>
          </a:r>
          <a:r>
            <a:rPr lang="he-IL" sz="1800" dirty="0" err="1"/>
            <a:t>various</a:t>
          </a:r>
          <a:r>
            <a:rPr lang="he-IL" sz="1800" dirty="0"/>
            <a:t> </a:t>
          </a:r>
          <a:r>
            <a:rPr lang="he-IL" sz="1800" dirty="0" err="1"/>
            <a:t>fields</a:t>
          </a:r>
          <a:endParaRPr lang="he-IL" sz="1800" dirty="0"/>
        </a:p>
      </dgm:t>
    </dgm:pt>
    <dgm:pt modelId="{250F326A-92BA-46FE-A289-D6AF28149411}" type="parTrans" cxnId="{B9875017-F164-46CA-A3F2-F11F6C5156B5}">
      <dgm:prSet/>
      <dgm:spPr/>
      <dgm:t>
        <a:bodyPr/>
        <a:lstStyle/>
        <a:p>
          <a:pPr rtl="1"/>
          <a:endParaRPr lang="he-IL"/>
        </a:p>
      </dgm:t>
    </dgm:pt>
    <dgm:pt modelId="{8F2FD462-1DA5-4379-9EA8-A7EDC0C2725A}" type="sibTrans" cxnId="{B9875017-F164-46CA-A3F2-F11F6C5156B5}">
      <dgm:prSet/>
      <dgm:spPr/>
      <dgm:t>
        <a:bodyPr/>
        <a:lstStyle/>
        <a:p>
          <a:pPr rtl="1"/>
          <a:endParaRPr lang="he-IL"/>
        </a:p>
      </dgm:t>
    </dgm:pt>
    <dgm:pt modelId="{E4FA8750-9579-4D41-9712-E2CFB82DEBCF}">
      <dgm:prSet custT="1"/>
      <dgm:spPr/>
      <dgm:t>
        <a:bodyPr/>
        <a:lstStyle/>
        <a:p>
          <a:pPr rtl="0"/>
          <a:r>
            <a:rPr lang="en-US" sz="1600" dirty="0"/>
            <a:t>Increase in volume, scope and complexity of training</a:t>
          </a:r>
          <a:endParaRPr lang="he-IL" sz="1600" dirty="0"/>
        </a:p>
      </dgm:t>
    </dgm:pt>
    <dgm:pt modelId="{CD6A45A0-AA04-481E-ABA3-4808F9C9D353}" type="parTrans" cxnId="{999415C7-FDBF-4E88-84DE-60873C902DC0}">
      <dgm:prSet/>
      <dgm:spPr/>
      <dgm:t>
        <a:bodyPr/>
        <a:lstStyle/>
        <a:p>
          <a:pPr rtl="1"/>
          <a:endParaRPr lang="he-IL"/>
        </a:p>
      </dgm:t>
    </dgm:pt>
    <dgm:pt modelId="{0749884B-E3CD-4E8E-AFF7-A1911221844A}" type="sibTrans" cxnId="{999415C7-FDBF-4E88-84DE-60873C902DC0}">
      <dgm:prSet/>
      <dgm:spPr/>
      <dgm:t>
        <a:bodyPr/>
        <a:lstStyle/>
        <a:p>
          <a:pPr rtl="1"/>
          <a:endParaRPr lang="he-IL"/>
        </a:p>
      </dgm:t>
    </dgm:pt>
    <dgm:pt modelId="{0DAB5145-6ADD-4EC8-8DAB-809F692BB428}">
      <dgm:prSet custT="1"/>
      <dgm:spPr/>
      <dgm:t>
        <a:bodyPr/>
        <a:lstStyle/>
        <a:p>
          <a:pPr rtl="0"/>
          <a:r>
            <a:rPr lang="en-US" sz="1600" dirty="0"/>
            <a:t>Return to activity in the global space (power projection)</a:t>
          </a:r>
          <a:endParaRPr lang="he-IL" sz="1600" dirty="0"/>
        </a:p>
      </dgm:t>
    </dgm:pt>
    <dgm:pt modelId="{C225FEC3-30C8-42E4-9509-D45D733C9BB4}" type="parTrans" cxnId="{978D80EC-C2B4-4113-9778-31B3607E1C56}">
      <dgm:prSet/>
      <dgm:spPr/>
      <dgm:t>
        <a:bodyPr/>
        <a:lstStyle/>
        <a:p>
          <a:pPr rtl="1"/>
          <a:endParaRPr lang="he-IL"/>
        </a:p>
      </dgm:t>
    </dgm:pt>
    <dgm:pt modelId="{318967A2-1DC9-4C71-AF48-A1408D78D61B}" type="sibTrans" cxnId="{978D80EC-C2B4-4113-9778-31B3607E1C56}">
      <dgm:prSet/>
      <dgm:spPr/>
      <dgm:t>
        <a:bodyPr/>
        <a:lstStyle/>
        <a:p>
          <a:pPr rtl="1"/>
          <a:endParaRPr lang="he-IL"/>
        </a:p>
      </dgm:t>
    </dgm:pt>
    <dgm:pt modelId="{6F288C06-695B-407A-B17B-A52277BACA92}">
      <dgm:prSet custT="1"/>
      <dgm:spPr/>
      <dgm:t>
        <a:bodyPr/>
        <a:lstStyle/>
        <a:p>
          <a:pPr rtl="0"/>
          <a:r>
            <a:rPr lang="en-US" sz="1400" dirty="0"/>
            <a:t>Streamlining Command and Control (jointness, networking)</a:t>
          </a:r>
        </a:p>
      </dgm:t>
    </dgm:pt>
    <dgm:pt modelId="{F1E9CA84-D45A-4310-94BC-234856ABCE54}" type="parTrans" cxnId="{ED80C8F4-8E48-4D17-8F39-4D0BC59BF403}">
      <dgm:prSet/>
      <dgm:spPr/>
      <dgm:t>
        <a:bodyPr/>
        <a:lstStyle/>
        <a:p>
          <a:endParaRPr lang="en-US"/>
        </a:p>
      </dgm:t>
    </dgm:pt>
    <dgm:pt modelId="{D1A3A659-0204-498B-98FE-548BB5A14E4E}" type="sibTrans" cxnId="{ED80C8F4-8E48-4D17-8F39-4D0BC59BF403}">
      <dgm:prSet/>
      <dgm:spPr/>
      <dgm:t>
        <a:bodyPr/>
        <a:lstStyle/>
        <a:p>
          <a:endParaRPr lang="en-US"/>
        </a:p>
      </dgm:t>
    </dgm:pt>
    <dgm:pt modelId="{3CECB024-6C77-446E-8ECC-532B80B93A19}">
      <dgm:prSet custT="1"/>
      <dgm:spPr/>
      <dgm:t>
        <a:bodyPr/>
        <a:lstStyle/>
        <a:p>
          <a:pPr rtl="0"/>
          <a:r>
            <a:rPr lang="en-US" sz="1400" dirty="0"/>
            <a:t>Shifting from Brigades to Divisions and back to Divisions (Differential)</a:t>
          </a:r>
        </a:p>
      </dgm:t>
    </dgm:pt>
    <dgm:pt modelId="{9FE78D52-252A-4A17-A34C-BE633296D717}" type="parTrans" cxnId="{9AA1F1CE-DCB5-43B8-8B17-16D5D4D38717}">
      <dgm:prSet/>
      <dgm:spPr/>
      <dgm:t>
        <a:bodyPr/>
        <a:lstStyle/>
        <a:p>
          <a:endParaRPr lang="en-US"/>
        </a:p>
      </dgm:t>
    </dgm:pt>
    <dgm:pt modelId="{A4223BA0-CCC1-4475-ACF9-D702670A3616}" type="sibTrans" cxnId="{9AA1F1CE-DCB5-43B8-8B17-16D5D4D38717}">
      <dgm:prSet/>
      <dgm:spPr/>
      <dgm:t>
        <a:bodyPr/>
        <a:lstStyle/>
        <a:p>
          <a:endParaRPr lang="en-US"/>
        </a:p>
      </dgm:t>
    </dgm:pt>
    <dgm:pt modelId="{6086F598-35AF-411C-A145-750B4AB29144}">
      <dgm:prSet custT="1"/>
      <dgm:spPr/>
      <dgm:t>
        <a:bodyPr/>
        <a:lstStyle/>
        <a:p>
          <a:pPr rtl="0"/>
          <a:r>
            <a:rPr lang="en-US" sz="1400" dirty="0"/>
            <a:t>Establishing new frameworks, bases outside Russia</a:t>
          </a:r>
        </a:p>
      </dgm:t>
    </dgm:pt>
    <dgm:pt modelId="{F90545A5-09C1-4005-8EF4-A36CA58F7748}" type="parTrans" cxnId="{1E555EA2-5E96-4A63-828E-3AE85DD6602E}">
      <dgm:prSet/>
      <dgm:spPr/>
      <dgm:t>
        <a:bodyPr/>
        <a:lstStyle/>
        <a:p>
          <a:endParaRPr lang="en-US"/>
        </a:p>
      </dgm:t>
    </dgm:pt>
    <dgm:pt modelId="{7055F82C-9082-46BB-9289-34C90CF52A25}" type="sibTrans" cxnId="{1E555EA2-5E96-4A63-828E-3AE85DD6602E}">
      <dgm:prSet/>
      <dgm:spPr/>
      <dgm:t>
        <a:bodyPr/>
        <a:lstStyle/>
        <a:p>
          <a:endParaRPr lang="en-US"/>
        </a:p>
      </dgm:t>
    </dgm:pt>
    <dgm:pt modelId="{593E7040-5C5A-498B-9C05-0D33C47EE3A9}" type="pres">
      <dgm:prSet presAssocID="{CDE3E055-3968-42A8-8720-F7E229CAAD2C}" presName="Name0" presStyleCnt="0">
        <dgm:presLayoutVars>
          <dgm:dir/>
          <dgm:animLvl val="lvl"/>
          <dgm:resizeHandles val="exact"/>
        </dgm:presLayoutVars>
      </dgm:prSet>
      <dgm:spPr/>
    </dgm:pt>
    <dgm:pt modelId="{560B6FA3-63B9-48C0-90E3-4CE921405435}" type="pres">
      <dgm:prSet presAssocID="{3CB9026D-AA02-4D9F-8EAE-833415A72A27}" presName="linNode" presStyleCnt="0"/>
      <dgm:spPr/>
    </dgm:pt>
    <dgm:pt modelId="{96DCBC57-6F45-41C6-86C0-482522F08F1B}" type="pres">
      <dgm:prSet presAssocID="{3CB9026D-AA02-4D9F-8EAE-833415A72A27}" presName="parentText" presStyleLbl="node1" presStyleIdx="0" presStyleCnt="3">
        <dgm:presLayoutVars>
          <dgm:chMax val="1"/>
          <dgm:bulletEnabled val="1"/>
        </dgm:presLayoutVars>
      </dgm:prSet>
      <dgm:spPr/>
    </dgm:pt>
    <dgm:pt modelId="{E2E300FA-72BB-46F5-AE4A-AF006F82DDF0}" type="pres">
      <dgm:prSet presAssocID="{3CB9026D-AA02-4D9F-8EAE-833415A72A27}" presName="descendantText" presStyleLbl="alignAccFollowNode1" presStyleIdx="0" presStyleCnt="3" custScaleY="109775">
        <dgm:presLayoutVars>
          <dgm:bulletEnabled val="1"/>
        </dgm:presLayoutVars>
      </dgm:prSet>
      <dgm:spPr/>
    </dgm:pt>
    <dgm:pt modelId="{02792FF5-C17D-49B1-B27E-76BB4BE587AB}" type="pres">
      <dgm:prSet presAssocID="{760C764E-9089-4E12-9AFB-1EE55D392DE6}" presName="sp" presStyleCnt="0"/>
      <dgm:spPr/>
    </dgm:pt>
    <dgm:pt modelId="{C7EB8B9E-29CE-48A4-9A20-0C8EB41E994B}" type="pres">
      <dgm:prSet presAssocID="{3631F2E3-D4D3-4184-A4A6-D2CF39D2FD57}" presName="linNode" presStyleCnt="0"/>
      <dgm:spPr/>
    </dgm:pt>
    <dgm:pt modelId="{F11CCAB5-64AA-4140-BE57-CB4CD85FF64E}" type="pres">
      <dgm:prSet presAssocID="{3631F2E3-D4D3-4184-A4A6-D2CF39D2FD57}" presName="parentText" presStyleLbl="node1" presStyleIdx="1" presStyleCnt="3">
        <dgm:presLayoutVars>
          <dgm:chMax val="1"/>
          <dgm:bulletEnabled val="1"/>
        </dgm:presLayoutVars>
      </dgm:prSet>
      <dgm:spPr/>
    </dgm:pt>
    <dgm:pt modelId="{701186C4-BD24-4878-9B8B-78FCB3AC442B}" type="pres">
      <dgm:prSet presAssocID="{3631F2E3-D4D3-4184-A4A6-D2CF39D2FD57}" presName="descendantText" presStyleLbl="alignAccFollowNode1" presStyleIdx="1" presStyleCnt="3">
        <dgm:presLayoutVars>
          <dgm:bulletEnabled val="1"/>
        </dgm:presLayoutVars>
      </dgm:prSet>
      <dgm:spPr/>
    </dgm:pt>
    <dgm:pt modelId="{0E75691F-C32B-4835-A2F6-6EE824D58940}" type="pres">
      <dgm:prSet presAssocID="{EFA88F24-70BC-4269-9E35-609F77BA6C15}" presName="sp" presStyleCnt="0"/>
      <dgm:spPr/>
    </dgm:pt>
    <dgm:pt modelId="{8EFDEEEB-3668-4CE8-8EC7-4EBC738C3E87}" type="pres">
      <dgm:prSet presAssocID="{8F4EF8C8-001D-4D8F-902A-3CE2B46A1552}" presName="linNode" presStyleCnt="0"/>
      <dgm:spPr/>
    </dgm:pt>
    <dgm:pt modelId="{9E1FAC16-B0B7-4BCF-91C0-8B748EEC5B7B}" type="pres">
      <dgm:prSet presAssocID="{8F4EF8C8-001D-4D8F-902A-3CE2B46A1552}" presName="parentText" presStyleLbl="node1" presStyleIdx="2" presStyleCnt="3">
        <dgm:presLayoutVars>
          <dgm:chMax val="1"/>
          <dgm:bulletEnabled val="1"/>
        </dgm:presLayoutVars>
      </dgm:prSet>
      <dgm:spPr/>
    </dgm:pt>
    <dgm:pt modelId="{DF64B470-0CCE-489F-9F5A-85B0766464F5}" type="pres">
      <dgm:prSet presAssocID="{8F4EF8C8-001D-4D8F-902A-3CE2B46A1552}" presName="descendantText" presStyleLbl="alignAccFollowNode1" presStyleIdx="2" presStyleCnt="3">
        <dgm:presLayoutVars>
          <dgm:bulletEnabled val="1"/>
        </dgm:presLayoutVars>
      </dgm:prSet>
      <dgm:spPr/>
    </dgm:pt>
  </dgm:ptLst>
  <dgm:cxnLst>
    <dgm:cxn modelId="{B9875017-F164-46CA-A3F2-F11F6C5156B5}" srcId="{8F4EF8C8-001D-4D8F-902A-3CE2B46A1552}" destId="{D4450644-006F-48D8-A1A5-D65CD68682F4}" srcOrd="2" destOrd="0" parTransId="{250F326A-92BA-46FE-A289-D6AF28149411}" sibTransId="{8F2FD462-1DA5-4379-9EA8-A7EDC0C2725A}"/>
    <dgm:cxn modelId="{60F6B91C-D40E-451A-A0BD-4C5EF13967F1}" type="presOf" srcId="{E4FA8750-9579-4D41-9712-E2CFB82DEBCF}" destId="{701186C4-BD24-4878-9B8B-78FCB3AC442B}" srcOrd="0" destOrd="1" presId="urn:microsoft.com/office/officeart/2005/8/layout/vList5"/>
    <dgm:cxn modelId="{55328129-7D86-47F8-9449-374078CDABF6}" type="presOf" srcId="{6086F598-35AF-411C-A145-750B4AB29144}" destId="{E2E300FA-72BB-46F5-AE4A-AF006F82DDF0}" srcOrd="0" destOrd="3" presId="urn:microsoft.com/office/officeart/2005/8/layout/vList5"/>
    <dgm:cxn modelId="{B9C05A2D-AC95-4487-802C-95465638DADA}" type="presOf" srcId="{3CECB024-6C77-446E-8ECC-532B80B93A19}" destId="{E2E300FA-72BB-46F5-AE4A-AF006F82DDF0}" srcOrd="0" destOrd="2" presId="urn:microsoft.com/office/officeart/2005/8/layout/vList5"/>
    <dgm:cxn modelId="{4F4CA42E-F994-463E-9AB3-94706511E8E0}" type="presOf" srcId="{0DAB5145-6ADD-4EC8-8DAB-809F692BB428}" destId="{701186C4-BD24-4878-9B8B-78FCB3AC442B}" srcOrd="0" destOrd="2" presId="urn:microsoft.com/office/officeart/2005/8/layout/vList5"/>
    <dgm:cxn modelId="{95D6A63D-C0F1-4614-BDA5-B98731B84C10}" srcId="{3CB9026D-AA02-4D9F-8EAE-833415A72A27}" destId="{C19602A3-648D-4F2E-BB1B-B6C1681AB0E9}" srcOrd="0" destOrd="0" parTransId="{310A01EF-A3F8-4D3F-B0B3-294107FD30F9}" sibTransId="{63282177-7C62-40A3-B075-55342D883731}"/>
    <dgm:cxn modelId="{E96FB35B-834B-4627-9582-B33FAF0AA84D}" type="presOf" srcId="{6F288C06-695B-407A-B17B-A52277BACA92}" destId="{E2E300FA-72BB-46F5-AE4A-AF006F82DDF0}" srcOrd="0" destOrd="1" presId="urn:microsoft.com/office/officeart/2005/8/layout/vList5"/>
    <dgm:cxn modelId="{39F9F948-3F1D-4BEC-A3FA-027F69E9F12E}" type="presOf" srcId="{D4450644-006F-48D8-A1A5-D65CD68682F4}" destId="{DF64B470-0CCE-489F-9F5A-85B0766464F5}" srcOrd="0" destOrd="2" presId="urn:microsoft.com/office/officeart/2005/8/layout/vList5"/>
    <dgm:cxn modelId="{48428956-214E-4A18-888F-E2F524A5D8DC}" srcId="{8F4EF8C8-001D-4D8F-902A-3CE2B46A1552}" destId="{49216D2F-B904-4EC2-9A76-03F2B02DF987}" srcOrd="1" destOrd="0" parTransId="{44EC01CC-75D8-4227-AF3C-692D428D37A9}" sibTransId="{39D4B4A0-5EED-467D-B42E-04E6DDEDD7FB}"/>
    <dgm:cxn modelId="{3EA3A87D-6F9D-4BB9-B6F0-7BF479BF767D}" srcId="{CDE3E055-3968-42A8-8720-F7E229CAAD2C}" destId="{3CB9026D-AA02-4D9F-8EAE-833415A72A27}" srcOrd="0" destOrd="0" parTransId="{45FD2A14-7130-46F9-8BD1-21BA983599B2}" sibTransId="{760C764E-9089-4E12-9AFB-1EE55D392DE6}"/>
    <dgm:cxn modelId="{B977A082-41D1-4B59-B6AC-0BC7EDA003B7}" type="presOf" srcId="{C19602A3-648D-4F2E-BB1B-B6C1681AB0E9}" destId="{E2E300FA-72BB-46F5-AE4A-AF006F82DDF0}" srcOrd="0" destOrd="0" presId="urn:microsoft.com/office/officeart/2005/8/layout/vList5"/>
    <dgm:cxn modelId="{61391896-1876-4EC9-8ED0-E437986A5251}" type="presOf" srcId="{CDE3E055-3968-42A8-8720-F7E229CAAD2C}" destId="{593E7040-5C5A-498B-9C05-0D33C47EE3A9}" srcOrd="0" destOrd="0" presId="urn:microsoft.com/office/officeart/2005/8/layout/vList5"/>
    <dgm:cxn modelId="{1E555EA2-5E96-4A63-828E-3AE85DD6602E}" srcId="{3CB9026D-AA02-4D9F-8EAE-833415A72A27}" destId="{6086F598-35AF-411C-A145-750B4AB29144}" srcOrd="3" destOrd="0" parTransId="{F90545A5-09C1-4005-8EF4-A36CA58F7748}" sibTransId="{7055F82C-9082-46BB-9289-34C90CF52A25}"/>
    <dgm:cxn modelId="{56DF1DB1-F2C3-41E6-A305-F2AFE6B863D1}" srcId="{3631F2E3-D4D3-4184-A4A6-D2CF39D2FD57}" destId="{3520502D-9FB2-4A36-97AE-6CEE475E4F02}" srcOrd="0" destOrd="0" parTransId="{17C8EC5E-0DD0-406E-A4EA-639099CBD955}" sibTransId="{E8A3E925-7F6D-42B0-B67A-124536FB2702}"/>
    <dgm:cxn modelId="{2AD584BF-D597-426D-A715-5E83C4540E3A}" type="presOf" srcId="{49216D2F-B904-4EC2-9A76-03F2B02DF987}" destId="{DF64B470-0CCE-489F-9F5A-85B0766464F5}" srcOrd="0" destOrd="1" presId="urn:microsoft.com/office/officeart/2005/8/layout/vList5"/>
    <dgm:cxn modelId="{79CCE6BF-BE92-46AE-AC27-4C962C7C351B}" srcId="{CDE3E055-3968-42A8-8720-F7E229CAAD2C}" destId="{3631F2E3-D4D3-4184-A4A6-D2CF39D2FD57}" srcOrd="1" destOrd="0" parTransId="{2CE6DFAA-52B1-40C6-BF33-F3D204C251A3}" sibTransId="{EFA88F24-70BC-4269-9E35-609F77BA6C15}"/>
    <dgm:cxn modelId="{BFF018C5-9189-4A7C-98DF-9F729B33790E}" type="presOf" srcId="{3520502D-9FB2-4A36-97AE-6CEE475E4F02}" destId="{701186C4-BD24-4878-9B8B-78FCB3AC442B}" srcOrd="0" destOrd="0" presId="urn:microsoft.com/office/officeart/2005/8/layout/vList5"/>
    <dgm:cxn modelId="{417C5EC6-3813-4AFC-B921-CD3053A4DFCE}" srcId="{8F4EF8C8-001D-4D8F-902A-3CE2B46A1552}" destId="{3F9D1F5F-2CE4-476E-9681-01E4C5C24BFA}" srcOrd="0" destOrd="0" parTransId="{5A598293-AC43-4076-84EF-0EF3CEF23E33}" sibTransId="{160137C0-30EE-4C82-9E9F-56D3F024A5D5}"/>
    <dgm:cxn modelId="{999415C7-FDBF-4E88-84DE-60873C902DC0}" srcId="{3631F2E3-D4D3-4184-A4A6-D2CF39D2FD57}" destId="{E4FA8750-9579-4D41-9712-E2CFB82DEBCF}" srcOrd="1" destOrd="0" parTransId="{CD6A45A0-AA04-481E-ABA3-4808F9C9D353}" sibTransId="{0749884B-E3CD-4E8E-AFF7-A1911221844A}"/>
    <dgm:cxn modelId="{9AA1F1CE-DCB5-43B8-8B17-16D5D4D38717}" srcId="{3CB9026D-AA02-4D9F-8EAE-833415A72A27}" destId="{3CECB024-6C77-446E-8ECC-532B80B93A19}" srcOrd="2" destOrd="0" parTransId="{9FE78D52-252A-4A17-A34C-BE633296D717}" sibTransId="{A4223BA0-CCC1-4475-ACF9-D702670A3616}"/>
    <dgm:cxn modelId="{E2252CD1-91A4-4E90-8F56-818217F5A0BE}" type="presOf" srcId="{3F9D1F5F-2CE4-476E-9681-01E4C5C24BFA}" destId="{DF64B470-0CCE-489F-9F5A-85B0766464F5}" srcOrd="0" destOrd="0" presId="urn:microsoft.com/office/officeart/2005/8/layout/vList5"/>
    <dgm:cxn modelId="{C0896EDC-0171-468A-8142-F6355659A733}" srcId="{CDE3E055-3968-42A8-8720-F7E229CAAD2C}" destId="{8F4EF8C8-001D-4D8F-902A-3CE2B46A1552}" srcOrd="2" destOrd="0" parTransId="{4EA93CD7-0ACF-479C-BB68-EB6EFA7E85DA}" sibTransId="{2A891457-1B7B-467C-841F-B3A4A5EF28E1}"/>
    <dgm:cxn modelId="{1E5523E8-2C39-4397-9D95-AAD822A5B9BA}" type="presOf" srcId="{3CB9026D-AA02-4D9F-8EAE-833415A72A27}" destId="{96DCBC57-6F45-41C6-86C0-482522F08F1B}" srcOrd="0" destOrd="0" presId="urn:microsoft.com/office/officeart/2005/8/layout/vList5"/>
    <dgm:cxn modelId="{DE50DAEB-C407-4BFD-831A-571AE6F42726}" type="presOf" srcId="{3631F2E3-D4D3-4184-A4A6-D2CF39D2FD57}" destId="{F11CCAB5-64AA-4140-BE57-CB4CD85FF64E}" srcOrd="0" destOrd="0" presId="urn:microsoft.com/office/officeart/2005/8/layout/vList5"/>
    <dgm:cxn modelId="{978D80EC-C2B4-4113-9778-31B3607E1C56}" srcId="{3631F2E3-D4D3-4184-A4A6-D2CF39D2FD57}" destId="{0DAB5145-6ADD-4EC8-8DAB-809F692BB428}" srcOrd="2" destOrd="0" parTransId="{C225FEC3-30C8-42E4-9509-D45D733C9BB4}" sibTransId="{318967A2-1DC9-4C71-AF48-A1408D78D61B}"/>
    <dgm:cxn modelId="{ED80C8F4-8E48-4D17-8F39-4D0BC59BF403}" srcId="{3CB9026D-AA02-4D9F-8EAE-833415A72A27}" destId="{6F288C06-695B-407A-B17B-A52277BACA92}" srcOrd="1" destOrd="0" parTransId="{F1E9CA84-D45A-4310-94BC-234856ABCE54}" sibTransId="{D1A3A659-0204-498B-98FE-548BB5A14E4E}"/>
    <dgm:cxn modelId="{F3D020FD-DCF3-487E-9AA9-A80AD7116B46}" type="presOf" srcId="{8F4EF8C8-001D-4D8F-902A-3CE2B46A1552}" destId="{9E1FAC16-B0B7-4BCF-91C0-8B748EEC5B7B}" srcOrd="0" destOrd="0" presId="urn:microsoft.com/office/officeart/2005/8/layout/vList5"/>
    <dgm:cxn modelId="{6F9FA5F4-052F-40E1-8C7E-A26F1E535648}" type="presParOf" srcId="{593E7040-5C5A-498B-9C05-0D33C47EE3A9}" destId="{560B6FA3-63B9-48C0-90E3-4CE921405435}" srcOrd="0" destOrd="0" presId="urn:microsoft.com/office/officeart/2005/8/layout/vList5"/>
    <dgm:cxn modelId="{62AC8E2E-9C86-4553-8818-DDE327F399C7}" type="presParOf" srcId="{560B6FA3-63B9-48C0-90E3-4CE921405435}" destId="{96DCBC57-6F45-41C6-86C0-482522F08F1B}" srcOrd="0" destOrd="0" presId="urn:microsoft.com/office/officeart/2005/8/layout/vList5"/>
    <dgm:cxn modelId="{1A04A66C-3C2C-4AAF-9DBA-BD1B4B5C4C6A}" type="presParOf" srcId="{560B6FA3-63B9-48C0-90E3-4CE921405435}" destId="{E2E300FA-72BB-46F5-AE4A-AF006F82DDF0}" srcOrd="1" destOrd="0" presId="urn:microsoft.com/office/officeart/2005/8/layout/vList5"/>
    <dgm:cxn modelId="{4CE19279-5158-41A3-940A-D112BD041827}" type="presParOf" srcId="{593E7040-5C5A-498B-9C05-0D33C47EE3A9}" destId="{02792FF5-C17D-49B1-B27E-76BB4BE587AB}" srcOrd="1" destOrd="0" presId="urn:microsoft.com/office/officeart/2005/8/layout/vList5"/>
    <dgm:cxn modelId="{E88DB010-7248-462C-BF61-D7F3468DA358}" type="presParOf" srcId="{593E7040-5C5A-498B-9C05-0D33C47EE3A9}" destId="{C7EB8B9E-29CE-48A4-9A20-0C8EB41E994B}" srcOrd="2" destOrd="0" presId="urn:microsoft.com/office/officeart/2005/8/layout/vList5"/>
    <dgm:cxn modelId="{615CC984-BAE8-4793-A9D8-CF16B60D4BA5}" type="presParOf" srcId="{C7EB8B9E-29CE-48A4-9A20-0C8EB41E994B}" destId="{F11CCAB5-64AA-4140-BE57-CB4CD85FF64E}" srcOrd="0" destOrd="0" presId="urn:microsoft.com/office/officeart/2005/8/layout/vList5"/>
    <dgm:cxn modelId="{85A1C7D5-CCFE-4472-931A-6D0B5D049E31}" type="presParOf" srcId="{C7EB8B9E-29CE-48A4-9A20-0C8EB41E994B}" destId="{701186C4-BD24-4878-9B8B-78FCB3AC442B}" srcOrd="1" destOrd="0" presId="urn:microsoft.com/office/officeart/2005/8/layout/vList5"/>
    <dgm:cxn modelId="{BACEEC2B-2FCB-4728-8872-CF3369D856DD}" type="presParOf" srcId="{593E7040-5C5A-498B-9C05-0D33C47EE3A9}" destId="{0E75691F-C32B-4835-A2F6-6EE824D58940}" srcOrd="3" destOrd="0" presId="urn:microsoft.com/office/officeart/2005/8/layout/vList5"/>
    <dgm:cxn modelId="{DF2830BE-9F1D-4240-863E-3B3CA9838C5D}" type="presParOf" srcId="{593E7040-5C5A-498B-9C05-0D33C47EE3A9}" destId="{8EFDEEEB-3668-4CE8-8EC7-4EBC738C3E87}" srcOrd="4" destOrd="0" presId="urn:microsoft.com/office/officeart/2005/8/layout/vList5"/>
    <dgm:cxn modelId="{2CE2FC07-7C14-48EE-8A38-15AD0654B5EA}" type="presParOf" srcId="{8EFDEEEB-3668-4CE8-8EC7-4EBC738C3E87}" destId="{9E1FAC16-B0B7-4BCF-91C0-8B748EEC5B7B}" srcOrd="0" destOrd="0" presId="urn:microsoft.com/office/officeart/2005/8/layout/vList5"/>
    <dgm:cxn modelId="{72D099C2-A22E-4C53-835F-BB74C22C6DFF}" type="presParOf" srcId="{8EFDEEEB-3668-4CE8-8EC7-4EBC738C3E87}" destId="{DF64B470-0CCE-489F-9F5A-85B0766464F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E3E055-3968-42A8-8720-F7E229CAAD2C}" type="doc">
      <dgm:prSet loTypeId="urn:microsoft.com/office/officeart/2005/8/layout/vList5" loCatId="list" qsTypeId="urn:microsoft.com/office/officeart/2005/8/quickstyle/simple1" qsCatId="simple" csTypeId="urn:microsoft.com/office/officeart/2005/8/colors/accent1_2" csCatId="accent1" phldr="1"/>
      <dgm:spPr/>
      <dgm:t>
        <a:bodyPr/>
        <a:lstStyle/>
        <a:p>
          <a:pPr rtl="1"/>
          <a:endParaRPr lang="he-IL"/>
        </a:p>
      </dgm:t>
    </dgm:pt>
    <dgm:pt modelId="{3CB9026D-AA02-4D9F-8EAE-833415A72A27}">
      <dgm:prSet phldrT="[טקסט]" custT="1"/>
      <dgm:spPr/>
      <dgm:t>
        <a:bodyPr/>
        <a:lstStyle/>
        <a:p>
          <a:pPr rtl="1"/>
          <a:r>
            <a:rPr lang="en-US" sz="3600" b="0" dirty="0"/>
            <a:t>Strategic Deterrence </a:t>
          </a:r>
          <a:endParaRPr lang="he-IL" sz="3600" b="0" dirty="0"/>
        </a:p>
      </dgm:t>
    </dgm:pt>
    <dgm:pt modelId="{45FD2A14-7130-46F9-8BD1-21BA983599B2}" type="parTrans" cxnId="{3EA3A87D-6F9D-4BB9-B6F0-7BF479BF767D}">
      <dgm:prSet/>
      <dgm:spPr/>
      <dgm:t>
        <a:bodyPr/>
        <a:lstStyle/>
        <a:p>
          <a:pPr rtl="1"/>
          <a:endParaRPr lang="he-IL"/>
        </a:p>
      </dgm:t>
    </dgm:pt>
    <dgm:pt modelId="{760C764E-9089-4E12-9AFB-1EE55D392DE6}" type="sibTrans" cxnId="{3EA3A87D-6F9D-4BB9-B6F0-7BF479BF767D}">
      <dgm:prSet/>
      <dgm:spPr/>
      <dgm:t>
        <a:bodyPr/>
        <a:lstStyle/>
        <a:p>
          <a:pPr rtl="1"/>
          <a:endParaRPr lang="he-IL"/>
        </a:p>
      </dgm:t>
    </dgm:pt>
    <dgm:pt modelId="{C19602A3-648D-4F2E-BB1B-B6C1681AB0E9}">
      <dgm:prSet phldrT="[טקסט]"/>
      <dgm:spPr/>
      <dgm:t>
        <a:bodyPr/>
        <a:lstStyle/>
        <a:p>
          <a:pPr rtl="0"/>
          <a:r>
            <a:rPr lang="en-US" dirty="0"/>
            <a:t>Strengthening Nuclear Capabilities</a:t>
          </a:r>
          <a:endParaRPr lang="he-IL" dirty="0"/>
        </a:p>
      </dgm:t>
    </dgm:pt>
    <dgm:pt modelId="{310A01EF-A3F8-4D3F-B0B3-294107FD30F9}" type="parTrans" cxnId="{95D6A63D-C0F1-4614-BDA5-B98731B84C10}">
      <dgm:prSet/>
      <dgm:spPr/>
      <dgm:t>
        <a:bodyPr/>
        <a:lstStyle/>
        <a:p>
          <a:pPr rtl="1"/>
          <a:endParaRPr lang="he-IL"/>
        </a:p>
      </dgm:t>
    </dgm:pt>
    <dgm:pt modelId="{63282177-7C62-40A3-B075-55342D883731}" type="sibTrans" cxnId="{95D6A63D-C0F1-4614-BDA5-B98731B84C10}">
      <dgm:prSet/>
      <dgm:spPr/>
      <dgm:t>
        <a:bodyPr/>
        <a:lstStyle/>
        <a:p>
          <a:pPr rtl="1"/>
          <a:endParaRPr lang="he-IL"/>
        </a:p>
      </dgm:t>
    </dgm:pt>
    <dgm:pt modelId="{3631F2E3-D4D3-4184-A4A6-D2CF39D2FD57}">
      <dgm:prSet phldrT="[טקסט]"/>
      <dgm:spPr/>
      <dgm:t>
        <a:bodyPr/>
        <a:lstStyle/>
        <a:p>
          <a:pPr rtl="1"/>
          <a:r>
            <a:rPr lang="en-US" b="0" dirty="0"/>
            <a:t>Strengthening the Ground Component </a:t>
          </a:r>
          <a:endParaRPr lang="he-IL" b="0" dirty="0"/>
        </a:p>
      </dgm:t>
    </dgm:pt>
    <dgm:pt modelId="{2CE6DFAA-52B1-40C6-BF33-F3D204C251A3}" type="parTrans" cxnId="{79CCE6BF-BE92-46AE-AC27-4C962C7C351B}">
      <dgm:prSet/>
      <dgm:spPr/>
      <dgm:t>
        <a:bodyPr/>
        <a:lstStyle/>
        <a:p>
          <a:pPr rtl="1"/>
          <a:endParaRPr lang="he-IL"/>
        </a:p>
      </dgm:t>
    </dgm:pt>
    <dgm:pt modelId="{EFA88F24-70BC-4269-9E35-609F77BA6C15}" type="sibTrans" cxnId="{79CCE6BF-BE92-46AE-AC27-4C962C7C351B}">
      <dgm:prSet/>
      <dgm:spPr/>
      <dgm:t>
        <a:bodyPr/>
        <a:lstStyle/>
        <a:p>
          <a:pPr rtl="1"/>
          <a:endParaRPr lang="he-IL"/>
        </a:p>
      </dgm:t>
    </dgm:pt>
    <dgm:pt modelId="{3520502D-9FB2-4A36-97AE-6CEE475E4F02}">
      <dgm:prSet phldrT="[טקסט]"/>
      <dgm:spPr/>
      <dgm:t>
        <a:bodyPr/>
        <a:lstStyle/>
        <a:p>
          <a:pPr rtl="0"/>
          <a:r>
            <a:rPr lang="en-US" dirty="0"/>
            <a:t>Emphasis on Ground Force Build-up</a:t>
          </a:r>
          <a:endParaRPr lang="he-IL" dirty="0"/>
        </a:p>
      </dgm:t>
    </dgm:pt>
    <dgm:pt modelId="{17C8EC5E-0DD0-406E-A4EA-639099CBD955}" type="parTrans" cxnId="{56DF1DB1-F2C3-41E6-A305-F2AFE6B863D1}">
      <dgm:prSet/>
      <dgm:spPr/>
      <dgm:t>
        <a:bodyPr/>
        <a:lstStyle/>
        <a:p>
          <a:pPr rtl="1"/>
          <a:endParaRPr lang="he-IL"/>
        </a:p>
      </dgm:t>
    </dgm:pt>
    <dgm:pt modelId="{E8A3E925-7F6D-42B0-B67A-124536FB2702}" type="sibTrans" cxnId="{56DF1DB1-F2C3-41E6-A305-F2AFE6B863D1}">
      <dgm:prSet/>
      <dgm:spPr/>
      <dgm:t>
        <a:bodyPr/>
        <a:lstStyle/>
        <a:p>
          <a:pPr rtl="1"/>
          <a:endParaRPr lang="he-IL"/>
        </a:p>
      </dgm:t>
    </dgm:pt>
    <dgm:pt modelId="{8F4EF8C8-001D-4D8F-902A-3CE2B46A1552}">
      <dgm:prSet phldrT="[טקסט]"/>
      <dgm:spPr/>
      <dgm:t>
        <a:bodyPr/>
        <a:lstStyle/>
        <a:p>
          <a:pPr rtl="1"/>
          <a:r>
            <a:rPr lang="en-US" dirty="0"/>
            <a:t>Streamlining Command and Control (Network)</a:t>
          </a:r>
          <a:endParaRPr lang="he-IL" dirty="0"/>
        </a:p>
      </dgm:t>
    </dgm:pt>
    <dgm:pt modelId="{4EA93CD7-0ACF-479C-BB68-EB6EFA7E85DA}" type="parTrans" cxnId="{C0896EDC-0171-468A-8142-F6355659A733}">
      <dgm:prSet/>
      <dgm:spPr/>
      <dgm:t>
        <a:bodyPr/>
        <a:lstStyle/>
        <a:p>
          <a:pPr rtl="1"/>
          <a:endParaRPr lang="he-IL"/>
        </a:p>
      </dgm:t>
    </dgm:pt>
    <dgm:pt modelId="{2A891457-1B7B-467C-841F-B3A4A5EF28E1}" type="sibTrans" cxnId="{C0896EDC-0171-468A-8142-F6355659A733}">
      <dgm:prSet/>
      <dgm:spPr/>
      <dgm:t>
        <a:bodyPr/>
        <a:lstStyle/>
        <a:p>
          <a:pPr rtl="1"/>
          <a:endParaRPr lang="he-IL"/>
        </a:p>
      </dgm:t>
    </dgm:pt>
    <dgm:pt modelId="{E7B002DA-BCC5-45BB-B84C-A62C37C23435}">
      <dgm:prSet phldrT="[טקסט]"/>
      <dgm:spPr/>
      <dgm:t>
        <a:bodyPr/>
        <a:lstStyle/>
        <a:p>
          <a:pPr rtl="0"/>
          <a:r>
            <a:rPr lang="en-US" dirty="0"/>
            <a:t>Continued investment in Precision Weapons Development (cruise missiles)</a:t>
          </a:r>
          <a:endParaRPr lang="he-IL" dirty="0"/>
        </a:p>
      </dgm:t>
    </dgm:pt>
    <dgm:pt modelId="{A38EA1A2-FB07-4418-BCAA-079DF5D843E5}" type="parTrans" cxnId="{435DE43D-D48A-4FE2-8C6B-39962369B4CE}">
      <dgm:prSet/>
      <dgm:spPr/>
      <dgm:t>
        <a:bodyPr/>
        <a:lstStyle/>
        <a:p>
          <a:pPr rtl="1"/>
          <a:endParaRPr lang="he-IL"/>
        </a:p>
      </dgm:t>
    </dgm:pt>
    <dgm:pt modelId="{CB46D550-2777-43CC-B44B-C878F882303D}" type="sibTrans" cxnId="{435DE43D-D48A-4FE2-8C6B-39962369B4CE}">
      <dgm:prSet/>
      <dgm:spPr/>
      <dgm:t>
        <a:bodyPr/>
        <a:lstStyle/>
        <a:p>
          <a:pPr rtl="1"/>
          <a:endParaRPr lang="he-IL"/>
        </a:p>
      </dgm:t>
    </dgm:pt>
    <dgm:pt modelId="{7BF5AE9E-7AE9-4A90-A760-A020A9895BEE}">
      <dgm:prSet phldrT="[טקסט]"/>
      <dgm:spPr/>
      <dgm:t>
        <a:bodyPr/>
        <a:lstStyle/>
        <a:p>
          <a:pPr rtl="0"/>
          <a:r>
            <a:rPr lang="en-US" dirty="0"/>
            <a:t>Continued development in VDV</a:t>
          </a:r>
          <a:endParaRPr lang="he-IL" dirty="0"/>
        </a:p>
      </dgm:t>
    </dgm:pt>
    <dgm:pt modelId="{B7DC9BEF-1154-46D8-850B-46C074DB88F7}" type="parTrans" cxnId="{735B46F5-245B-4A64-8809-CC5AE8CFAC0F}">
      <dgm:prSet/>
      <dgm:spPr/>
      <dgm:t>
        <a:bodyPr/>
        <a:lstStyle/>
        <a:p>
          <a:pPr rtl="1"/>
          <a:endParaRPr lang="he-IL"/>
        </a:p>
      </dgm:t>
    </dgm:pt>
    <dgm:pt modelId="{A219831F-A2E6-45A6-8580-3E0FC567DFEE}" type="sibTrans" cxnId="{735B46F5-245B-4A64-8809-CC5AE8CFAC0F}">
      <dgm:prSet/>
      <dgm:spPr/>
      <dgm:t>
        <a:bodyPr/>
        <a:lstStyle/>
        <a:p>
          <a:pPr rtl="1"/>
          <a:endParaRPr lang="he-IL"/>
        </a:p>
      </dgm:t>
    </dgm:pt>
    <dgm:pt modelId="{89BAD5E6-73E7-45AD-B0B1-E81756745293}">
      <dgm:prSet phldrT="[טקסט]"/>
      <dgm:spPr/>
      <dgm:t>
        <a:bodyPr/>
        <a:lstStyle/>
        <a:p>
          <a:pPr rtl="0"/>
          <a:r>
            <a:rPr lang="en-US" dirty="0"/>
            <a:t>Intelligence (Reconnaissance technologies) </a:t>
          </a:r>
          <a:endParaRPr lang="he-IL" dirty="0"/>
        </a:p>
      </dgm:t>
    </dgm:pt>
    <dgm:pt modelId="{56C172EF-D0B3-4070-B730-13D7A2C50D9A}" type="parTrans" cxnId="{A845BAC9-2514-4340-B6E6-A29B6FF66916}">
      <dgm:prSet/>
      <dgm:spPr/>
      <dgm:t>
        <a:bodyPr/>
        <a:lstStyle/>
        <a:p>
          <a:pPr rtl="1"/>
          <a:endParaRPr lang="he-IL"/>
        </a:p>
      </dgm:t>
    </dgm:pt>
    <dgm:pt modelId="{6335068E-2343-4946-BE7E-6FE0FACA5A12}" type="sibTrans" cxnId="{A845BAC9-2514-4340-B6E6-A29B6FF66916}">
      <dgm:prSet/>
      <dgm:spPr/>
      <dgm:t>
        <a:bodyPr/>
        <a:lstStyle/>
        <a:p>
          <a:pPr rtl="1"/>
          <a:endParaRPr lang="he-IL"/>
        </a:p>
      </dgm:t>
    </dgm:pt>
    <dgm:pt modelId="{2697A927-4C9F-4944-8DB3-0288449242C3}">
      <dgm:prSet phldrT="[טקסט]"/>
      <dgm:spPr/>
      <dgm:t>
        <a:bodyPr/>
        <a:lstStyle/>
        <a:p>
          <a:pPr rtl="0"/>
          <a:r>
            <a:rPr lang="en-US" dirty="0"/>
            <a:t>Control Systems</a:t>
          </a:r>
          <a:endParaRPr lang="he-IL" dirty="0"/>
        </a:p>
      </dgm:t>
    </dgm:pt>
    <dgm:pt modelId="{A8EB400D-EA1B-49F4-A21C-52772563FC1B}" type="parTrans" cxnId="{A588C8A0-4A71-4E61-ACDD-3E852F5DFEE0}">
      <dgm:prSet/>
      <dgm:spPr/>
      <dgm:t>
        <a:bodyPr/>
        <a:lstStyle/>
        <a:p>
          <a:pPr rtl="1"/>
          <a:endParaRPr lang="he-IL"/>
        </a:p>
      </dgm:t>
    </dgm:pt>
    <dgm:pt modelId="{324FB386-8C15-4948-84E6-83CD96A59E11}" type="sibTrans" cxnId="{A588C8A0-4A71-4E61-ACDD-3E852F5DFEE0}">
      <dgm:prSet/>
      <dgm:spPr/>
      <dgm:t>
        <a:bodyPr/>
        <a:lstStyle/>
        <a:p>
          <a:pPr rtl="1"/>
          <a:endParaRPr lang="he-IL"/>
        </a:p>
      </dgm:t>
    </dgm:pt>
    <dgm:pt modelId="{668B1596-E43F-4BC8-BD51-8DB8B2EBF051}">
      <dgm:prSet phldrT="[טקסט]"/>
      <dgm:spPr/>
      <dgm:t>
        <a:bodyPr/>
        <a:lstStyle/>
        <a:p>
          <a:pPr rtl="0"/>
          <a:r>
            <a:rPr lang="en-US" dirty="0"/>
            <a:t>Electronic Warfare</a:t>
          </a:r>
          <a:endParaRPr lang="he-IL" dirty="0"/>
        </a:p>
      </dgm:t>
    </dgm:pt>
    <dgm:pt modelId="{E270F607-975A-4B5F-8635-4FD48C115F6B}" type="parTrans" cxnId="{C2ABC125-49FE-409A-9172-27C3CC182847}">
      <dgm:prSet/>
      <dgm:spPr/>
      <dgm:t>
        <a:bodyPr/>
        <a:lstStyle/>
        <a:p>
          <a:pPr rtl="1"/>
          <a:endParaRPr lang="he-IL"/>
        </a:p>
      </dgm:t>
    </dgm:pt>
    <dgm:pt modelId="{99D00586-14A1-499A-9D60-495F9C2BB1C3}" type="sibTrans" cxnId="{C2ABC125-49FE-409A-9172-27C3CC182847}">
      <dgm:prSet/>
      <dgm:spPr/>
      <dgm:t>
        <a:bodyPr/>
        <a:lstStyle/>
        <a:p>
          <a:pPr rtl="1"/>
          <a:endParaRPr lang="he-IL"/>
        </a:p>
      </dgm:t>
    </dgm:pt>
    <dgm:pt modelId="{593E7040-5C5A-498B-9C05-0D33C47EE3A9}" type="pres">
      <dgm:prSet presAssocID="{CDE3E055-3968-42A8-8720-F7E229CAAD2C}" presName="Name0" presStyleCnt="0">
        <dgm:presLayoutVars>
          <dgm:dir/>
          <dgm:animLvl val="lvl"/>
          <dgm:resizeHandles val="exact"/>
        </dgm:presLayoutVars>
      </dgm:prSet>
      <dgm:spPr/>
    </dgm:pt>
    <dgm:pt modelId="{560B6FA3-63B9-48C0-90E3-4CE921405435}" type="pres">
      <dgm:prSet presAssocID="{3CB9026D-AA02-4D9F-8EAE-833415A72A27}" presName="linNode" presStyleCnt="0"/>
      <dgm:spPr/>
    </dgm:pt>
    <dgm:pt modelId="{96DCBC57-6F45-41C6-86C0-482522F08F1B}" type="pres">
      <dgm:prSet presAssocID="{3CB9026D-AA02-4D9F-8EAE-833415A72A27}" presName="parentText" presStyleLbl="node1" presStyleIdx="0" presStyleCnt="3">
        <dgm:presLayoutVars>
          <dgm:chMax val="1"/>
          <dgm:bulletEnabled val="1"/>
        </dgm:presLayoutVars>
      </dgm:prSet>
      <dgm:spPr/>
    </dgm:pt>
    <dgm:pt modelId="{E2E300FA-72BB-46F5-AE4A-AF006F82DDF0}" type="pres">
      <dgm:prSet presAssocID="{3CB9026D-AA02-4D9F-8EAE-833415A72A27}" presName="descendantText" presStyleLbl="alignAccFollowNode1" presStyleIdx="0" presStyleCnt="3" custScaleY="109775">
        <dgm:presLayoutVars>
          <dgm:bulletEnabled val="1"/>
        </dgm:presLayoutVars>
      </dgm:prSet>
      <dgm:spPr/>
    </dgm:pt>
    <dgm:pt modelId="{02792FF5-C17D-49B1-B27E-76BB4BE587AB}" type="pres">
      <dgm:prSet presAssocID="{760C764E-9089-4E12-9AFB-1EE55D392DE6}" presName="sp" presStyleCnt="0"/>
      <dgm:spPr/>
    </dgm:pt>
    <dgm:pt modelId="{C7EB8B9E-29CE-48A4-9A20-0C8EB41E994B}" type="pres">
      <dgm:prSet presAssocID="{3631F2E3-D4D3-4184-A4A6-D2CF39D2FD57}" presName="linNode" presStyleCnt="0"/>
      <dgm:spPr/>
    </dgm:pt>
    <dgm:pt modelId="{F11CCAB5-64AA-4140-BE57-CB4CD85FF64E}" type="pres">
      <dgm:prSet presAssocID="{3631F2E3-D4D3-4184-A4A6-D2CF39D2FD57}" presName="parentText" presStyleLbl="node1" presStyleIdx="1" presStyleCnt="3">
        <dgm:presLayoutVars>
          <dgm:chMax val="1"/>
          <dgm:bulletEnabled val="1"/>
        </dgm:presLayoutVars>
      </dgm:prSet>
      <dgm:spPr/>
    </dgm:pt>
    <dgm:pt modelId="{701186C4-BD24-4878-9B8B-78FCB3AC442B}" type="pres">
      <dgm:prSet presAssocID="{3631F2E3-D4D3-4184-A4A6-D2CF39D2FD57}" presName="descendantText" presStyleLbl="alignAccFollowNode1" presStyleIdx="1" presStyleCnt="3">
        <dgm:presLayoutVars>
          <dgm:bulletEnabled val="1"/>
        </dgm:presLayoutVars>
      </dgm:prSet>
      <dgm:spPr/>
    </dgm:pt>
    <dgm:pt modelId="{0E75691F-C32B-4835-A2F6-6EE824D58940}" type="pres">
      <dgm:prSet presAssocID="{EFA88F24-70BC-4269-9E35-609F77BA6C15}" presName="sp" presStyleCnt="0"/>
      <dgm:spPr/>
    </dgm:pt>
    <dgm:pt modelId="{8EFDEEEB-3668-4CE8-8EC7-4EBC738C3E87}" type="pres">
      <dgm:prSet presAssocID="{8F4EF8C8-001D-4D8F-902A-3CE2B46A1552}" presName="linNode" presStyleCnt="0"/>
      <dgm:spPr/>
    </dgm:pt>
    <dgm:pt modelId="{9E1FAC16-B0B7-4BCF-91C0-8B748EEC5B7B}" type="pres">
      <dgm:prSet presAssocID="{8F4EF8C8-001D-4D8F-902A-3CE2B46A1552}" presName="parentText" presStyleLbl="node1" presStyleIdx="2" presStyleCnt="3">
        <dgm:presLayoutVars>
          <dgm:chMax val="1"/>
          <dgm:bulletEnabled val="1"/>
        </dgm:presLayoutVars>
      </dgm:prSet>
      <dgm:spPr/>
    </dgm:pt>
    <dgm:pt modelId="{DF64B470-0CCE-489F-9F5A-85B0766464F5}" type="pres">
      <dgm:prSet presAssocID="{8F4EF8C8-001D-4D8F-902A-3CE2B46A1552}" presName="descendantText" presStyleLbl="alignAccFollowNode1" presStyleIdx="2" presStyleCnt="3">
        <dgm:presLayoutVars>
          <dgm:bulletEnabled val="1"/>
        </dgm:presLayoutVars>
      </dgm:prSet>
      <dgm:spPr/>
    </dgm:pt>
  </dgm:ptLst>
  <dgm:cxnLst>
    <dgm:cxn modelId="{F6907300-AAB3-4C67-B8D6-45C353F0F8DA}" type="presOf" srcId="{3520502D-9FB2-4A36-97AE-6CEE475E4F02}" destId="{701186C4-BD24-4878-9B8B-78FCB3AC442B}" srcOrd="0" destOrd="0" presId="urn:microsoft.com/office/officeart/2005/8/layout/vList5"/>
    <dgm:cxn modelId="{EE787E06-0D6D-48B0-88B8-6BE7A4C0C6ED}" type="presOf" srcId="{8F4EF8C8-001D-4D8F-902A-3CE2B46A1552}" destId="{9E1FAC16-B0B7-4BCF-91C0-8B748EEC5B7B}" srcOrd="0" destOrd="0" presId="urn:microsoft.com/office/officeart/2005/8/layout/vList5"/>
    <dgm:cxn modelId="{C2ABC125-49FE-409A-9172-27C3CC182847}" srcId="{8F4EF8C8-001D-4D8F-902A-3CE2B46A1552}" destId="{668B1596-E43F-4BC8-BD51-8DB8B2EBF051}" srcOrd="2" destOrd="0" parTransId="{E270F607-975A-4B5F-8635-4FD48C115F6B}" sibTransId="{99D00586-14A1-499A-9D60-495F9C2BB1C3}"/>
    <dgm:cxn modelId="{717FF437-BB0E-41F8-8AA9-B5708C4E5001}" type="presOf" srcId="{7BF5AE9E-7AE9-4A90-A760-A020A9895BEE}" destId="{701186C4-BD24-4878-9B8B-78FCB3AC442B}" srcOrd="0" destOrd="1" presId="urn:microsoft.com/office/officeart/2005/8/layout/vList5"/>
    <dgm:cxn modelId="{95D6A63D-C0F1-4614-BDA5-B98731B84C10}" srcId="{3CB9026D-AA02-4D9F-8EAE-833415A72A27}" destId="{C19602A3-648D-4F2E-BB1B-B6C1681AB0E9}" srcOrd="0" destOrd="0" parTransId="{310A01EF-A3F8-4D3F-B0B3-294107FD30F9}" sibTransId="{63282177-7C62-40A3-B075-55342D883731}"/>
    <dgm:cxn modelId="{435DE43D-D48A-4FE2-8C6B-39962369B4CE}" srcId="{3CB9026D-AA02-4D9F-8EAE-833415A72A27}" destId="{E7B002DA-BCC5-45BB-B84C-A62C37C23435}" srcOrd="1" destOrd="0" parTransId="{A38EA1A2-FB07-4418-BCAA-079DF5D843E5}" sibTransId="{CB46D550-2777-43CC-B44B-C878F882303D}"/>
    <dgm:cxn modelId="{9B74B56D-F8E7-4070-B5FE-3458D964E572}" type="presOf" srcId="{CDE3E055-3968-42A8-8720-F7E229CAAD2C}" destId="{593E7040-5C5A-498B-9C05-0D33C47EE3A9}" srcOrd="0" destOrd="0" presId="urn:microsoft.com/office/officeart/2005/8/layout/vList5"/>
    <dgm:cxn modelId="{2CF67D7C-CCCA-46B0-9136-193FDD3BFA02}" type="presOf" srcId="{89BAD5E6-73E7-45AD-B0B1-E81756745293}" destId="{DF64B470-0CCE-489F-9F5A-85B0766464F5}" srcOrd="0" destOrd="0" presId="urn:microsoft.com/office/officeart/2005/8/layout/vList5"/>
    <dgm:cxn modelId="{3EA3A87D-6F9D-4BB9-B6F0-7BF479BF767D}" srcId="{CDE3E055-3968-42A8-8720-F7E229CAAD2C}" destId="{3CB9026D-AA02-4D9F-8EAE-833415A72A27}" srcOrd="0" destOrd="0" parTransId="{45FD2A14-7130-46F9-8BD1-21BA983599B2}" sibTransId="{760C764E-9089-4E12-9AFB-1EE55D392DE6}"/>
    <dgm:cxn modelId="{0827128A-846B-467A-90E3-5CEBE9D49CC6}" type="presOf" srcId="{E7B002DA-BCC5-45BB-B84C-A62C37C23435}" destId="{E2E300FA-72BB-46F5-AE4A-AF006F82DDF0}" srcOrd="0" destOrd="1" presId="urn:microsoft.com/office/officeart/2005/8/layout/vList5"/>
    <dgm:cxn modelId="{2E251B8D-67E2-4D98-81BC-8840E32E3AC9}" type="presOf" srcId="{C19602A3-648D-4F2E-BB1B-B6C1681AB0E9}" destId="{E2E300FA-72BB-46F5-AE4A-AF006F82DDF0}" srcOrd="0" destOrd="0" presId="urn:microsoft.com/office/officeart/2005/8/layout/vList5"/>
    <dgm:cxn modelId="{7D48EE93-7A5F-4E19-9CA7-ED5C3562C6CA}" type="presOf" srcId="{2697A927-4C9F-4944-8DB3-0288449242C3}" destId="{DF64B470-0CCE-489F-9F5A-85B0766464F5}" srcOrd="0" destOrd="1" presId="urn:microsoft.com/office/officeart/2005/8/layout/vList5"/>
    <dgm:cxn modelId="{A588C8A0-4A71-4E61-ACDD-3E852F5DFEE0}" srcId="{8F4EF8C8-001D-4D8F-902A-3CE2B46A1552}" destId="{2697A927-4C9F-4944-8DB3-0288449242C3}" srcOrd="1" destOrd="0" parTransId="{A8EB400D-EA1B-49F4-A21C-52772563FC1B}" sibTransId="{324FB386-8C15-4948-84E6-83CD96A59E11}"/>
    <dgm:cxn modelId="{56DF1DB1-F2C3-41E6-A305-F2AFE6B863D1}" srcId="{3631F2E3-D4D3-4184-A4A6-D2CF39D2FD57}" destId="{3520502D-9FB2-4A36-97AE-6CEE475E4F02}" srcOrd="0" destOrd="0" parTransId="{17C8EC5E-0DD0-406E-A4EA-639099CBD955}" sibTransId="{E8A3E925-7F6D-42B0-B67A-124536FB2702}"/>
    <dgm:cxn modelId="{79CCE6BF-BE92-46AE-AC27-4C962C7C351B}" srcId="{CDE3E055-3968-42A8-8720-F7E229CAAD2C}" destId="{3631F2E3-D4D3-4184-A4A6-D2CF39D2FD57}" srcOrd="1" destOrd="0" parTransId="{2CE6DFAA-52B1-40C6-BF33-F3D204C251A3}" sibTransId="{EFA88F24-70BC-4269-9E35-609F77BA6C15}"/>
    <dgm:cxn modelId="{A845BAC9-2514-4340-B6E6-A29B6FF66916}" srcId="{8F4EF8C8-001D-4D8F-902A-3CE2B46A1552}" destId="{89BAD5E6-73E7-45AD-B0B1-E81756745293}" srcOrd="0" destOrd="0" parTransId="{56C172EF-D0B3-4070-B730-13D7A2C50D9A}" sibTransId="{6335068E-2343-4946-BE7E-6FE0FACA5A12}"/>
    <dgm:cxn modelId="{2F0DBBCD-C540-45AC-8B3B-B58AE9CF57DC}" type="presOf" srcId="{3CB9026D-AA02-4D9F-8EAE-833415A72A27}" destId="{96DCBC57-6F45-41C6-86C0-482522F08F1B}" srcOrd="0" destOrd="0" presId="urn:microsoft.com/office/officeart/2005/8/layout/vList5"/>
    <dgm:cxn modelId="{C0896EDC-0171-468A-8142-F6355659A733}" srcId="{CDE3E055-3968-42A8-8720-F7E229CAAD2C}" destId="{8F4EF8C8-001D-4D8F-902A-3CE2B46A1552}" srcOrd="2" destOrd="0" parTransId="{4EA93CD7-0ACF-479C-BB68-EB6EFA7E85DA}" sibTransId="{2A891457-1B7B-467C-841F-B3A4A5EF28E1}"/>
    <dgm:cxn modelId="{735B46F5-245B-4A64-8809-CC5AE8CFAC0F}" srcId="{3631F2E3-D4D3-4184-A4A6-D2CF39D2FD57}" destId="{7BF5AE9E-7AE9-4A90-A760-A020A9895BEE}" srcOrd="1" destOrd="0" parTransId="{B7DC9BEF-1154-46D8-850B-46C074DB88F7}" sibTransId="{A219831F-A2E6-45A6-8580-3E0FC567DFEE}"/>
    <dgm:cxn modelId="{8CA4CEF6-B526-4C57-B804-1EC6B2EB17AC}" type="presOf" srcId="{668B1596-E43F-4BC8-BD51-8DB8B2EBF051}" destId="{DF64B470-0CCE-489F-9F5A-85B0766464F5}" srcOrd="0" destOrd="2" presId="urn:microsoft.com/office/officeart/2005/8/layout/vList5"/>
    <dgm:cxn modelId="{A5FAABFE-6285-42BA-97C6-C15DD0D53FD5}" type="presOf" srcId="{3631F2E3-D4D3-4184-A4A6-D2CF39D2FD57}" destId="{F11CCAB5-64AA-4140-BE57-CB4CD85FF64E}" srcOrd="0" destOrd="0" presId="urn:microsoft.com/office/officeart/2005/8/layout/vList5"/>
    <dgm:cxn modelId="{2A580D96-99CC-4994-9981-5E2E393222D1}" type="presParOf" srcId="{593E7040-5C5A-498B-9C05-0D33C47EE3A9}" destId="{560B6FA3-63B9-48C0-90E3-4CE921405435}" srcOrd="0" destOrd="0" presId="urn:microsoft.com/office/officeart/2005/8/layout/vList5"/>
    <dgm:cxn modelId="{FDBEBEDD-F433-405B-9893-D8BCE921F2D0}" type="presParOf" srcId="{560B6FA3-63B9-48C0-90E3-4CE921405435}" destId="{96DCBC57-6F45-41C6-86C0-482522F08F1B}" srcOrd="0" destOrd="0" presId="urn:microsoft.com/office/officeart/2005/8/layout/vList5"/>
    <dgm:cxn modelId="{21A396E5-1F46-4F8F-9F06-6D5F6D1C3F57}" type="presParOf" srcId="{560B6FA3-63B9-48C0-90E3-4CE921405435}" destId="{E2E300FA-72BB-46F5-AE4A-AF006F82DDF0}" srcOrd="1" destOrd="0" presId="urn:microsoft.com/office/officeart/2005/8/layout/vList5"/>
    <dgm:cxn modelId="{E3FD0174-C204-4181-A311-188D232DB873}" type="presParOf" srcId="{593E7040-5C5A-498B-9C05-0D33C47EE3A9}" destId="{02792FF5-C17D-49B1-B27E-76BB4BE587AB}" srcOrd="1" destOrd="0" presId="urn:microsoft.com/office/officeart/2005/8/layout/vList5"/>
    <dgm:cxn modelId="{B4F8AE84-6957-47D2-BDF8-8FFADF0C85D7}" type="presParOf" srcId="{593E7040-5C5A-498B-9C05-0D33C47EE3A9}" destId="{C7EB8B9E-29CE-48A4-9A20-0C8EB41E994B}" srcOrd="2" destOrd="0" presId="urn:microsoft.com/office/officeart/2005/8/layout/vList5"/>
    <dgm:cxn modelId="{87760F75-7A05-46EF-91E8-FC88DB28DA60}" type="presParOf" srcId="{C7EB8B9E-29CE-48A4-9A20-0C8EB41E994B}" destId="{F11CCAB5-64AA-4140-BE57-CB4CD85FF64E}" srcOrd="0" destOrd="0" presId="urn:microsoft.com/office/officeart/2005/8/layout/vList5"/>
    <dgm:cxn modelId="{3BAEF55E-93AC-4CDA-BC16-CCA6DBC566B4}" type="presParOf" srcId="{C7EB8B9E-29CE-48A4-9A20-0C8EB41E994B}" destId="{701186C4-BD24-4878-9B8B-78FCB3AC442B}" srcOrd="1" destOrd="0" presId="urn:microsoft.com/office/officeart/2005/8/layout/vList5"/>
    <dgm:cxn modelId="{329CBDE6-1CC7-4117-AEDD-E18549E49DAF}" type="presParOf" srcId="{593E7040-5C5A-498B-9C05-0D33C47EE3A9}" destId="{0E75691F-C32B-4835-A2F6-6EE824D58940}" srcOrd="3" destOrd="0" presId="urn:microsoft.com/office/officeart/2005/8/layout/vList5"/>
    <dgm:cxn modelId="{EC4C2AFA-310E-4D06-98CD-59859A8D3514}" type="presParOf" srcId="{593E7040-5C5A-498B-9C05-0D33C47EE3A9}" destId="{8EFDEEEB-3668-4CE8-8EC7-4EBC738C3E87}" srcOrd="4" destOrd="0" presId="urn:microsoft.com/office/officeart/2005/8/layout/vList5"/>
    <dgm:cxn modelId="{BBFA978A-4C9F-436C-9133-0746C705B462}" type="presParOf" srcId="{8EFDEEEB-3668-4CE8-8EC7-4EBC738C3E87}" destId="{9E1FAC16-B0B7-4BCF-91C0-8B748EEC5B7B}" srcOrd="0" destOrd="0" presId="urn:microsoft.com/office/officeart/2005/8/layout/vList5"/>
    <dgm:cxn modelId="{0CF765A3-4AE1-4FE0-8773-9FC0923D92B5}" type="presParOf" srcId="{8EFDEEEB-3668-4CE8-8EC7-4EBC738C3E87}" destId="{DF64B470-0CCE-489F-9F5A-85B0766464F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300FA-72BB-46F5-AE4A-AF006F82DDF0}">
      <dsp:nvSpPr>
        <dsp:cNvPr id="0" name=""/>
        <dsp:cNvSpPr/>
      </dsp:nvSpPr>
      <dsp:spPr>
        <a:xfrm rot="5400000">
          <a:off x="5001815" y="-1895935"/>
          <a:ext cx="1363583" cy="534927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rtl="0">
            <a:lnSpc>
              <a:spcPct val="90000"/>
            </a:lnSpc>
            <a:spcBef>
              <a:spcPct val="0"/>
            </a:spcBef>
            <a:spcAft>
              <a:spcPct val="15000"/>
            </a:spcAft>
            <a:buChar char="•"/>
          </a:pPr>
          <a:r>
            <a:rPr lang="en-US" sz="1400" kern="1200" dirty="0"/>
            <a:t>Reducing general personnel, improving the status of career military servicemen and women </a:t>
          </a:r>
          <a:endParaRPr lang="he-IL" sz="1400" b="0" kern="1200" dirty="0"/>
        </a:p>
        <a:p>
          <a:pPr marL="114300" lvl="1" indent="-114300" algn="l" defTabSz="622300" rtl="0">
            <a:lnSpc>
              <a:spcPct val="90000"/>
            </a:lnSpc>
            <a:spcBef>
              <a:spcPct val="0"/>
            </a:spcBef>
            <a:spcAft>
              <a:spcPct val="15000"/>
            </a:spcAft>
            <a:buChar char="•"/>
          </a:pPr>
          <a:r>
            <a:rPr lang="en-US" sz="1400" kern="1200" dirty="0"/>
            <a:t>Streamlining Command and Control (jointness, networking)</a:t>
          </a:r>
        </a:p>
        <a:p>
          <a:pPr marL="114300" lvl="1" indent="-114300" algn="l" defTabSz="622300" rtl="0">
            <a:lnSpc>
              <a:spcPct val="90000"/>
            </a:lnSpc>
            <a:spcBef>
              <a:spcPct val="0"/>
            </a:spcBef>
            <a:spcAft>
              <a:spcPct val="15000"/>
            </a:spcAft>
            <a:buChar char="•"/>
          </a:pPr>
          <a:r>
            <a:rPr lang="en-US" sz="1400" kern="1200" dirty="0"/>
            <a:t>Shifting from Brigades to Divisions and back to Divisions (Differential)</a:t>
          </a:r>
        </a:p>
        <a:p>
          <a:pPr marL="114300" lvl="1" indent="-114300" algn="l" defTabSz="622300" rtl="0">
            <a:lnSpc>
              <a:spcPct val="90000"/>
            </a:lnSpc>
            <a:spcBef>
              <a:spcPct val="0"/>
            </a:spcBef>
            <a:spcAft>
              <a:spcPct val="15000"/>
            </a:spcAft>
            <a:buChar char="•"/>
          </a:pPr>
          <a:r>
            <a:rPr lang="en-US" sz="1400" kern="1200" dirty="0"/>
            <a:t>Establishing new frameworks, bases outside Russia</a:t>
          </a:r>
        </a:p>
      </dsp:txBody>
      <dsp:txXfrm rot="-5400000">
        <a:off x="3008969" y="163476"/>
        <a:ext cx="5282712" cy="1230453"/>
      </dsp:txXfrm>
    </dsp:sp>
    <dsp:sp modelId="{96DCBC57-6F45-41C6-86C0-482522F08F1B}">
      <dsp:nvSpPr>
        <dsp:cNvPr id="0" name=""/>
        <dsp:cNvSpPr/>
      </dsp:nvSpPr>
      <dsp:spPr>
        <a:xfrm>
          <a:off x="0" y="2352"/>
          <a:ext cx="3008968" cy="15527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1">
            <a:lnSpc>
              <a:spcPct val="90000"/>
            </a:lnSpc>
            <a:spcBef>
              <a:spcPct val="0"/>
            </a:spcBef>
            <a:spcAft>
              <a:spcPct val="35000"/>
            </a:spcAft>
            <a:buNone/>
          </a:pPr>
          <a:r>
            <a:rPr lang="en-US" sz="2800" b="0" kern="1200" dirty="0"/>
            <a:t>Structural and organizational change</a:t>
          </a:r>
          <a:endParaRPr lang="he-IL" sz="2800" b="0" kern="1200" dirty="0"/>
        </a:p>
      </dsp:txBody>
      <dsp:txXfrm>
        <a:off x="75797" y="78149"/>
        <a:ext cx="2857374" cy="1401108"/>
      </dsp:txXfrm>
    </dsp:sp>
    <dsp:sp modelId="{701186C4-BD24-4878-9B8B-78FCB3AC442B}">
      <dsp:nvSpPr>
        <dsp:cNvPr id="0" name=""/>
        <dsp:cNvSpPr/>
      </dsp:nvSpPr>
      <dsp:spPr>
        <a:xfrm rot="5400000">
          <a:off x="5062526" y="-265597"/>
          <a:ext cx="1242161" cy="534927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a:t>Manning positions and (gradual) transition to a professional army</a:t>
          </a:r>
          <a:endParaRPr lang="he-IL" sz="1600" kern="1200" dirty="0"/>
        </a:p>
        <a:p>
          <a:pPr marL="171450" lvl="1" indent="-171450" algn="l" defTabSz="711200" rtl="0">
            <a:lnSpc>
              <a:spcPct val="90000"/>
            </a:lnSpc>
            <a:spcBef>
              <a:spcPct val="0"/>
            </a:spcBef>
            <a:spcAft>
              <a:spcPct val="15000"/>
            </a:spcAft>
            <a:buChar char="•"/>
          </a:pPr>
          <a:r>
            <a:rPr lang="en-US" sz="1600" kern="1200" dirty="0"/>
            <a:t>Increase in volume, scope and complexity of training</a:t>
          </a:r>
          <a:endParaRPr lang="he-IL" sz="1600" kern="1200" dirty="0"/>
        </a:p>
        <a:p>
          <a:pPr marL="171450" lvl="1" indent="-171450" algn="l" defTabSz="711200" rtl="0">
            <a:lnSpc>
              <a:spcPct val="90000"/>
            </a:lnSpc>
            <a:spcBef>
              <a:spcPct val="0"/>
            </a:spcBef>
            <a:spcAft>
              <a:spcPct val="15000"/>
            </a:spcAft>
            <a:buChar char="•"/>
          </a:pPr>
          <a:r>
            <a:rPr lang="en-US" sz="1600" kern="1200" dirty="0"/>
            <a:t>Return to activity in the global space (power projection)</a:t>
          </a:r>
          <a:endParaRPr lang="he-IL" sz="1600" kern="1200" dirty="0"/>
        </a:p>
      </dsp:txBody>
      <dsp:txXfrm rot="-5400000">
        <a:off x="3008969" y="1848597"/>
        <a:ext cx="5288640" cy="1120887"/>
      </dsp:txXfrm>
    </dsp:sp>
    <dsp:sp modelId="{F11CCAB5-64AA-4140-BE57-CB4CD85FF64E}">
      <dsp:nvSpPr>
        <dsp:cNvPr id="0" name=""/>
        <dsp:cNvSpPr/>
      </dsp:nvSpPr>
      <dsp:spPr>
        <a:xfrm>
          <a:off x="0" y="1632689"/>
          <a:ext cx="3008968" cy="15527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rtl="1">
            <a:lnSpc>
              <a:spcPct val="90000"/>
            </a:lnSpc>
            <a:spcBef>
              <a:spcPct val="0"/>
            </a:spcBef>
            <a:spcAft>
              <a:spcPct val="35000"/>
            </a:spcAft>
            <a:buNone/>
          </a:pPr>
          <a:r>
            <a:rPr lang="en-US" sz="2900" b="0" kern="1200" dirty="0"/>
            <a:t>Increasing competence and readiness</a:t>
          </a:r>
          <a:endParaRPr lang="he-IL" sz="2900" b="0" kern="1200" dirty="0"/>
        </a:p>
      </dsp:txBody>
      <dsp:txXfrm>
        <a:off x="75797" y="1708486"/>
        <a:ext cx="2857374" cy="1401108"/>
      </dsp:txXfrm>
    </dsp:sp>
    <dsp:sp modelId="{DF64B470-0CCE-489F-9F5A-85B0766464F5}">
      <dsp:nvSpPr>
        <dsp:cNvPr id="0" name=""/>
        <dsp:cNvSpPr/>
      </dsp:nvSpPr>
      <dsp:spPr>
        <a:xfrm rot="5400000">
          <a:off x="5062526" y="1364739"/>
          <a:ext cx="1242161" cy="534927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har char="•"/>
          </a:pPr>
          <a:r>
            <a:rPr lang="en-US" sz="1800" kern="1200" dirty="0"/>
            <a:t>P</a:t>
          </a:r>
          <a:r>
            <a:rPr lang="he-IL" sz="1800" kern="1200" dirty="0" err="1"/>
            <a:t>erennial</a:t>
          </a:r>
          <a:r>
            <a:rPr lang="he-IL" sz="1800" kern="1200" dirty="0"/>
            <a:t> </a:t>
          </a:r>
          <a:r>
            <a:rPr lang="he-IL" sz="1800" kern="1200" dirty="0" err="1"/>
            <a:t>process</a:t>
          </a:r>
          <a:r>
            <a:rPr lang="he-IL" sz="1800" kern="1200" dirty="0"/>
            <a:t>:</a:t>
          </a:r>
        </a:p>
        <a:p>
          <a:pPr marL="171450" lvl="1" indent="-171450" algn="l" defTabSz="800100" rtl="0">
            <a:lnSpc>
              <a:spcPct val="90000"/>
            </a:lnSpc>
            <a:spcBef>
              <a:spcPct val="0"/>
            </a:spcBef>
            <a:spcAft>
              <a:spcPct val="15000"/>
            </a:spcAft>
            <a:buChar char="•"/>
          </a:pPr>
          <a:r>
            <a:rPr lang="en-US" sz="1800" kern="1200" dirty="0"/>
            <a:t>Acquiring new weaponry and equipment </a:t>
          </a:r>
          <a:endParaRPr lang="he-IL" sz="1800" kern="1200" dirty="0"/>
        </a:p>
        <a:p>
          <a:pPr marL="171450" lvl="1" indent="-171450" algn="l" defTabSz="800100" rtl="0">
            <a:lnSpc>
              <a:spcPct val="90000"/>
            </a:lnSpc>
            <a:spcBef>
              <a:spcPct val="0"/>
            </a:spcBef>
            <a:spcAft>
              <a:spcPct val="15000"/>
            </a:spcAft>
            <a:buChar char="•"/>
          </a:pPr>
          <a:r>
            <a:rPr lang="en-US" sz="1800" kern="1200" dirty="0"/>
            <a:t>Promoting</a:t>
          </a:r>
          <a:r>
            <a:rPr lang="he-IL" sz="1800" kern="1200" dirty="0"/>
            <a:t> R&amp;D </a:t>
          </a:r>
          <a:r>
            <a:rPr lang="he-IL" sz="1800" kern="1200" dirty="0" err="1"/>
            <a:t>projects</a:t>
          </a:r>
          <a:r>
            <a:rPr lang="he-IL" sz="1800" kern="1200" dirty="0"/>
            <a:t> </a:t>
          </a:r>
          <a:r>
            <a:rPr lang="he-IL" sz="1800" kern="1200" dirty="0" err="1"/>
            <a:t>in</a:t>
          </a:r>
          <a:r>
            <a:rPr lang="he-IL" sz="1800" kern="1200" dirty="0"/>
            <a:t> </a:t>
          </a:r>
          <a:r>
            <a:rPr lang="he-IL" sz="1800" kern="1200" dirty="0" err="1"/>
            <a:t>various</a:t>
          </a:r>
          <a:r>
            <a:rPr lang="he-IL" sz="1800" kern="1200" dirty="0"/>
            <a:t> </a:t>
          </a:r>
          <a:r>
            <a:rPr lang="he-IL" sz="1800" kern="1200" dirty="0" err="1"/>
            <a:t>fields</a:t>
          </a:r>
          <a:endParaRPr lang="he-IL" sz="1800" kern="1200" dirty="0"/>
        </a:p>
      </dsp:txBody>
      <dsp:txXfrm rot="-5400000">
        <a:off x="3008969" y="3478934"/>
        <a:ext cx="5288640" cy="1120887"/>
      </dsp:txXfrm>
    </dsp:sp>
    <dsp:sp modelId="{9E1FAC16-B0B7-4BCF-91C0-8B748EEC5B7B}">
      <dsp:nvSpPr>
        <dsp:cNvPr id="0" name=""/>
        <dsp:cNvSpPr/>
      </dsp:nvSpPr>
      <dsp:spPr>
        <a:xfrm>
          <a:off x="0" y="3263027"/>
          <a:ext cx="3008968" cy="15527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rtl="1">
            <a:lnSpc>
              <a:spcPct val="90000"/>
            </a:lnSpc>
            <a:spcBef>
              <a:spcPct val="0"/>
            </a:spcBef>
            <a:spcAft>
              <a:spcPct val="35000"/>
            </a:spcAft>
            <a:buNone/>
          </a:pPr>
          <a:r>
            <a:rPr lang="en-US" sz="2900" kern="1200" dirty="0"/>
            <a:t>Force development and modernization</a:t>
          </a:r>
          <a:endParaRPr lang="he-IL" sz="2900" kern="1200" dirty="0"/>
        </a:p>
      </dsp:txBody>
      <dsp:txXfrm>
        <a:off x="75797" y="3338824"/>
        <a:ext cx="2857374" cy="14011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300FA-72BB-46F5-AE4A-AF006F82DDF0}">
      <dsp:nvSpPr>
        <dsp:cNvPr id="0" name=""/>
        <dsp:cNvSpPr/>
      </dsp:nvSpPr>
      <dsp:spPr>
        <a:xfrm rot="5400000">
          <a:off x="5001815" y="-1895935"/>
          <a:ext cx="1363583" cy="534927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rtl="0">
            <a:lnSpc>
              <a:spcPct val="90000"/>
            </a:lnSpc>
            <a:spcBef>
              <a:spcPct val="0"/>
            </a:spcBef>
            <a:spcAft>
              <a:spcPct val="15000"/>
            </a:spcAft>
            <a:buChar char="•"/>
          </a:pPr>
          <a:r>
            <a:rPr lang="en-US" sz="2200" kern="1200" dirty="0"/>
            <a:t>Strengthening Nuclear Capabilities</a:t>
          </a:r>
          <a:endParaRPr lang="he-IL" sz="2200" kern="1200" dirty="0"/>
        </a:p>
        <a:p>
          <a:pPr marL="228600" lvl="1" indent="-228600" algn="l" defTabSz="977900" rtl="0">
            <a:lnSpc>
              <a:spcPct val="90000"/>
            </a:lnSpc>
            <a:spcBef>
              <a:spcPct val="0"/>
            </a:spcBef>
            <a:spcAft>
              <a:spcPct val="15000"/>
            </a:spcAft>
            <a:buChar char="•"/>
          </a:pPr>
          <a:r>
            <a:rPr lang="en-US" sz="2200" kern="1200" dirty="0"/>
            <a:t>Continued investment in Precision Weapons Development (cruise missiles)</a:t>
          </a:r>
          <a:endParaRPr lang="he-IL" sz="2200" kern="1200" dirty="0"/>
        </a:p>
      </dsp:txBody>
      <dsp:txXfrm rot="-5400000">
        <a:off x="3008969" y="163476"/>
        <a:ext cx="5282712" cy="1230453"/>
      </dsp:txXfrm>
    </dsp:sp>
    <dsp:sp modelId="{96DCBC57-6F45-41C6-86C0-482522F08F1B}">
      <dsp:nvSpPr>
        <dsp:cNvPr id="0" name=""/>
        <dsp:cNvSpPr/>
      </dsp:nvSpPr>
      <dsp:spPr>
        <a:xfrm>
          <a:off x="0" y="2352"/>
          <a:ext cx="3008968" cy="15527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rtl="1">
            <a:lnSpc>
              <a:spcPct val="90000"/>
            </a:lnSpc>
            <a:spcBef>
              <a:spcPct val="0"/>
            </a:spcBef>
            <a:spcAft>
              <a:spcPct val="35000"/>
            </a:spcAft>
            <a:buNone/>
          </a:pPr>
          <a:r>
            <a:rPr lang="en-US" sz="3600" b="0" kern="1200" dirty="0"/>
            <a:t>Strategic Deterrence </a:t>
          </a:r>
          <a:endParaRPr lang="he-IL" sz="3600" b="0" kern="1200" dirty="0"/>
        </a:p>
      </dsp:txBody>
      <dsp:txXfrm>
        <a:off x="75797" y="78149"/>
        <a:ext cx="2857374" cy="1401108"/>
      </dsp:txXfrm>
    </dsp:sp>
    <dsp:sp modelId="{701186C4-BD24-4878-9B8B-78FCB3AC442B}">
      <dsp:nvSpPr>
        <dsp:cNvPr id="0" name=""/>
        <dsp:cNvSpPr/>
      </dsp:nvSpPr>
      <dsp:spPr>
        <a:xfrm rot="5400000">
          <a:off x="5062526" y="-265597"/>
          <a:ext cx="1242161" cy="534927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rtl="0">
            <a:lnSpc>
              <a:spcPct val="90000"/>
            </a:lnSpc>
            <a:spcBef>
              <a:spcPct val="0"/>
            </a:spcBef>
            <a:spcAft>
              <a:spcPct val="15000"/>
            </a:spcAft>
            <a:buChar char="•"/>
          </a:pPr>
          <a:r>
            <a:rPr lang="en-US" sz="2200" kern="1200" dirty="0"/>
            <a:t>Emphasis on Ground Force Build-up</a:t>
          </a:r>
          <a:endParaRPr lang="he-IL" sz="2200" kern="1200" dirty="0"/>
        </a:p>
        <a:p>
          <a:pPr marL="228600" lvl="1" indent="-228600" algn="l" defTabSz="977900" rtl="0">
            <a:lnSpc>
              <a:spcPct val="90000"/>
            </a:lnSpc>
            <a:spcBef>
              <a:spcPct val="0"/>
            </a:spcBef>
            <a:spcAft>
              <a:spcPct val="15000"/>
            </a:spcAft>
            <a:buChar char="•"/>
          </a:pPr>
          <a:r>
            <a:rPr lang="en-US" sz="2200" kern="1200" dirty="0"/>
            <a:t>Continued development in VDV</a:t>
          </a:r>
          <a:endParaRPr lang="he-IL" sz="2200" kern="1200" dirty="0"/>
        </a:p>
      </dsp:txBody>
      <dsp:txXfrm rot="-5400000">
        <a:off x="3008969" y="1848597"/>
        <a:ext cx="5288640" cy="1120887"/>
      </dsp:txXfrm>
    </dsp:sp>
    <dsp:sp modelId="{F11CCAB5-64AA-4140-BE57-CB4CD85FF64E}">
      <dsp:nvSpPr>
        <dsp:cNvPr id="0" name=""/>
        <dsp:cNvSpPr/>
      </dsp:nvSpPr>
      <dsp:spPr>
        <a:xfrm>
          <a:off x="0" y="1632689"/>
          <a:ext cx="3008968" cy="15527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1">
            <a:lnSpc>
              <a:spcPct val="90000"/>
            </a:lnSpc>
            <a:spcBef>
              <a:spcPct val="0"/>
            </a:spcBef>
            <a:spcAft>
              <a:spcPct val="35000"/>
            </a:spcAft>
            <a:buNone/>
          </a:pPr>
          <a:r>
            <a:rPr lang="en-US" sz="2800" b="0" kern="1200" dirty="0"/>
            <a:t>Strengthening the Ground Component </a:t>
          </a:r>
          <a:endParaRPr lang="he-IL" sz="2800" b="0" kern="1200" dirty="0"/>
        </a:p>
      </dsp:txBody>
      <dsp:txXfrm>
        <a:off x="75797" y="1708486"/>
        <a:ext cx="2857374" cy="1401108"/>
      </dsp:txXfrm>
    </dsp:sp>
    <dsp:sp modelId="{DF64B470-0CCE-489F-9F5A-85B0766464F5}">
      <dsp:nvSpPr>
        <dsp:cNvPr id="0" name=""/>
        <dsp:cNvSpPr/>
      </dsp:nvSpPr>
      <dsp:spPr>
        <a:xfrm rot="5400000">
          <a:off x="5062526" y="1364739"/>
          <a:ext cx="1242161" cy="534927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rtl="0">
            <a:lnSpc>
              <a:spcPct val="90000"/>
            </a:lnSpc>
            <a:spcBef>
              <a:spcPct val="0"/>
            </a:spcBef>
            <a:spcAft>
              <a:spcPct val="15000"/>
            </a:spcAft>
            <a:buChar char="•"/>
          </a:pPr>
          <a:r>
            <a:rPr lang="en-US" sz="2200" kern="1200" dirty="0"/>
            <a:t>Intelligence (Reconnaissance technologies) </a:t>
          </a:r>
          <a:endParaRPr lang="he-IL" sz="2200" kern="1200" dirty="0"/>
        </a:p>
        <a:p>
          <a:pPr marL="228600" lvl="1" indent="-228600" algn="l" defTabSz="977900" rtl="0">
            <a:lnSpc>
              <a:spcPct val="90000"/>
            </a:lnSpc>
            <a:spcBef>
              <a:spcPct val="0"/>
            </a:spcBef>
            <a:spcAft>
              <a:spcPct val="15000"/>
            </a:spcAft>
            <a:buChar char="•"/>
          </a:pPr>
          <a:r>
            <a:rPr lang="en-US" sz="2200" kern="1200" dirty="0"/>
            <a:t>Control Systems</a:t>
          </a:r>
          <a:endParaRPr lang="he-IL" sz="2200" kern="1200" dirty="0"/>
        </a:p>
        <a:p>
          <a:pPr marL="228600" lvl="1" indent="-228600" algn="l" defTabSz="977900" rtl="0">
            <a:lnSpc>
              <a:spcPct val="90000"/>
            </a:lnSpc>
            <a:spcBef>
              <a:spcPct val="0"/>
            </a:spcBef>
            <a:spcAft>
              <a:spcPct val="15000"/>
            </a:spcAft>
            <a:buChar char="•"/>
          </a:pPr>
          <a:r>
            <a:rPr lang="en-US" sz="2200" kern="1200" dirty="0"/>
            <a:t>Electronic Warfare</a:t>
          </a:r>
          <a:endParaRPr lang="he-IL" sz="2200" kern="1200" dirty="0"/>
        </a:p>
      </dsp:txBody>
      <dsp:txXfrm rot="-5400000">
        <a:off x="3008969" y="3478934"/>
        <a:ext cx="5288640" cy="1120887"/>
      </dsp:txXfrm>
    </dsp:sp>
    <dsp:sp modelId="{9E1FAC16-B0B7-4BCF-91C0-8B748EEC5B7B}">
      <dsp:nvSpPr>
        <dsp:cNvPr id="0" name=""/>
        <dsp:cNvSpPr/>
      </dsp:nvSpPr>
      <dsp:spPr>
        <a:xfrm>
          <a:off x="0" y="3263027"/>
          <a:ext cx="3008968" cy="15527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1">
            <a:lnSpc>
              <a:spcPct val="90000"/>
            </a:lnSpc>
            <a:spcBef>
              <a:spcPct val="0"/>
            </a:spcBef>
            <a:spcAft>
              <a:spcPct val="35000"/>
            </a:spcAft>
            <a:buNone/>
          </a:pPr>
          <a:r>
            <a:rPr lang="en-US" sz="2800" kern="1200" dirty="0"/>
            <a:t>Streamlining Command and Control (Network)</a:t>
          </a:r>
          <a:endParaRPr lang="he-IL" sz="2800" kern="1200" dirty="0"/>
        </a:p>
      </dsp:txBody>
      <dsp:txXfrm>
        <a:off x="75797" y="3338824"/>
        <a:ext cx="2857374" cy="140110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sz="quarter" idx="1"/>
          </p:nvPr>
        </p:nvSpPr>
        <p:spPr>
          <a:xfrm>
            <a:off x="1588" y="0"/>
            <a:ext cx="2971800" cy="458788"/>
          </a:xfrm>
          <a:prstGeom prst="rect">
            <a:avLst/>
          </a:prstGeom>
        </p:spPr>
        <p:txBody>
          <a:bodyPr vert="horz" lIns="91440" tIns="45720" rIns="91440" bIns="45720" rtlCol="1"/>
          <a:lstStyle>
            <a:lvl1pPr algn="l">
              <a:defRPr sz="1200"/>
            </a:lvl1pPr>
          </a:lstStyle>
          <a:p>
            <a:fld id="{A8A913E4-F498-448E-84EE-930A0F1E2957}" type="datetimeFigureOut">
              <a:rPr lang="he-IL" smtClean="0"/>
              <a:t>כ"ב/אדר/תש"ף</a:t>
            </a:fld>
            <a:endParaRPr lang="he-IL"/>
          </a:p>
        </p:txBody>
      </p:sp>
      <p:sp>
        <p:nvSpPr>
          <p:cNvPr id="4" name="מציין מיקום של כותרת תחתונה 3"/>
          <p:cNvSpPr>
            <a:spLocks noGrp="1"/>
          </p:cNvSpPr>
          <p:nvPr>
            <p:ph type="ftr" sz="quarter" idx="2"/>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5" name="מציין מיקום של מספר שקופית 4"/>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l">
              <a:defRPr sz="1200"/>
            </a:lvl1pPr>
          </a:lstStyle>
          <a:p>
            <a:fld id="{F80F1CFD-A0C7-4440-B105-4A58BA4E5344}" type="slidenum">
              <a:rPr lang="he-IL" smtClean="0"/>
              <a:t>‹#›</a:t>
            </a:fld>
            <a:endParaRPr lang="he-IL"/>
          </a:p>
        </p:txBody>
      </p:sp>
    </p:spTree>
    <p:extLst>
      <p:ext uri="{BB962C8B-B14F-4D97-AF65-F5344CB8AC3E}">
        <p14:creationId xmlns:p14="http://schemas.microsoft.com/office/powerpoint/2010/main" val="16949519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6690ED8B-93B0-412C-9D00-D81C35F890C7}" type="datetimeFigureOut">
              <a:rPr lang="he-IL" smtClean="0"/>
              <a:t>כ"ב/אדר/תש"ף</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8225B697-CA5F-43D1-AB48-228A2BCB4C6D}" type="slidenum">
              <a:rPr lang="he-IL" smtClean="0"/>
              <a:t>‹#›</a:t>
            </a:fld>
            <a:endParaRPr lang="he-IL"/>
          </a:p>
        </p:txBody>
      </p:sp>
    </p:spTree>
    <p:extLst>
      <p:ext uri="{BB962C8B-B14F-4D97-AF65-F5344CB8AC3E}">
        <p14:creationId xmlns:p14="http://schemas.microsoft.com/office/powerpoint/2010/main" val="148933701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4015A4E7-7BE0-4A7C-AFFF-1E75A16A8604}" type="slidenum">
              <a:rPr lang="he-IL" smtClean="0"/>
              <a:t>6</a:t>
            </a:fld>
            <a:endParaRPr lang="he-IL"/>
          </a:p>
        </p:txBody>
      </p:sp>
    </p:spTree>
    <p:extLst>
      <p:ext uri="{BB962C8B-B14F-4D97-AF65-F5344CB8AC3E}">
        <p14:creationId xmlns:p14="http://schemas.microsoft.com/office/powerpoint/2010/main" val="1444191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D87A8BEC-8E8C-45D1-85F3-81CEDC79B800}" type="slidenum">
              <a:rPr lang="he-IL" smtClean="0"/>
              <a:t>48</a:t>
            </a:fld>
            <a:endParaRPr lang="he-IL"/>
          </a:p>
        </p:txBody>
      </p:sp>
    </p:spTree>
    <p:extLst>
      <p:ext uri="{BB962C8B-B14F-4D97-AF65-F5344CB8AC3E}">
        <p14:creationId xmlns:p14="http://schemas.microsoft.com/office/powerpoint/2010/main" val="3232591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he-IL" dirty="0"/>
          </a:p>
          <a:p>
            <a:pPr algn="just"/>
            <a:endParaRPr lang="he-IL" dirty="0"/>
          </a:p>
          <a:p>
            <a:pPr algn="just"/>
            <a:r>
              <a:rPr lang="he-IL" dirty="0"/>
              <a:t>אזור הגנה :</a:t>
            </a:r>
          </a:p>
          <a:p>
            <a:pPr lvl="1" algn="just"/>
            <a:r>
              <a:rPr lang="he-IL" dirty="0"/>
              <a:t>שטח אקס-טריטוריאלי או מנותק משטח רוסיה מסיבות גיאוגרפיות, כלכליות או פוליטיות.</a:t>
            </a:r>
          </a:p>
          <a:p>
            <a:pPr lvl="1" algn="just"/>
            <a:r>
              <a:rPr lang="he-IL" dirty="0"/>
              <a:t>נכס כלכלי (מחצבים) או צבאי-אסטרטגי (</a:t>
            </a:r>
            <a:r>
              <a:rPr lang="en-US" dirty="0"/>
              <a:t>outpost</a:t>
            </a:r>
            <a:r>
              <a:rPr lang="he-IL" dirty="0"/>
              <a:t> הגנה/הרתעה, נמל/מפרץ שאינו קופא). </a:t>
            </a:r>
          </a:p>
          <a:p>
            <a:pPr lvl="1" algn="just"/>
            <a:r>
              <a:rPr lang="he-IL" dirty="0"/>
              <a:t>כיום: </a:t>
            </a:r>
            <a:r>
              <a:rPr lang="he-IL" b="1" dirty="0"/>
              <a:t>קלינינגראד, חצי האי קרים, חצי האי קמצ'טקה</a:t>
            </a:r>
            <a:r>
              <a:rPr lang="he-IL" dirty="0"/>
              <a:t>, איי סחלין והקורילים, נוביה זמליה. </a:t>
            </a:r>
          </a:p>
          <a:p>
            <a:pPr algn="just"/>
            <a:endParaRPr lang="he-IL" dirty="0"/>
          </a:p>
          <a:p>
            <a:pPr algn="just"/>
            <a:r>
              <a:rPr lang="he-IL" dirty="0"/>
              <a:t>שורשי התפיסה - במלחמה הפטריוטית הגדולה: </a:t>
            </a:r>
          </a:p>
          <a:p>
            <a:pPr lvl="1" algn="just"/>
            <a:r>
              <a:rPr lang="he-IL" dirty="0"/>
              <a:t>איגוד כוחות אופרטיבי זמני להגנה על מרכזים פוליטיים-מנהליים ותעשייתיים, נמלים ובסיסים ימיים צבאיים בעלי חשיבות אופרטיבית-אסטרטגית רבה (סה"כ 13 אזורים). </a:t>
            </a:r>
          </a:p>
          <a:p>
            <a:pPr lvl="1" algn="just"/>
            <a:r>
              <a:rPr lang="he-IL" dirty="0"/>
              <a:t>הרכב: יחידות רב-חיליות (יבשה), כוחות האוויר וכוחות הצי.</a:t>
            </a:r>
          </a:p>
          <a:p>
            <a:pPr lvl="1" algn="just"/>
            <a:r>
              <a:rPr lang="he-IL" dirty="0"/>
              <a:t>פו"ש אחוד: להבטחת שת"פ רב-זרועי/רב-חילי מיטבי ויציב.</a:t>
            </a:r>
          </a:p>
          <a:p>
            <a:pPr lvl="1" algn="just"/>
            <a:r>
              <a:rPr lang="he-IL" dirty="0"/>
              <a:t>מפקד האזור: מפקד הצי</a:t>
            </a:r>
            <a:r>
              <a:rPr lang="en-US" dirty="0"/>
              <a:t>;</a:t>
            </a:r>
            <a:r>
              <a:rPr lang="he-IL" dirty="0"/>
              <a:t> ס' המפקד לרכיבים היבשתיים – מפקד היחידה הרב-חילית.</a:t>
            </a:r>
          </a:p>
          <a:p>
            <a:pPr lvl="1" algn="just"/>
            <a:r>
              <a:rPr lang="he-IL" dirty="0"/>
              <a:t>ניהול ההגנה: על בסיס הדירקטיבות של הפיקוד העליון ותחת פיקודו הכללי. </a:t>
            </a:r>
          </a:p>
          <a:p>
            <a:endParaRPr lang="he-IL" dirty="0"/>
          </a:p>
        </p:txBody>
      </p:sp>
      <p:sp>
        <p:nvSpPr>
          <p:cNvPr id="4" name="Slide Number Placeholder 3"/>
          <p:cNvSpPr>
            <a:spLocks noGrp="1"/>
          </p:cNvSpPr>
          <p:nvPr>
            <p:ph type="sldNum" sz="quarter" idx="10"/>
          </p:nvPr>
        </p:nvSpPr>
        <p:spPr/>
        <p:txBody>
          <a:bodyPr/>
          <a:lstStyle/>
          <a:p>
            <a:fld id="{F6D494E2-3E4D-43E6-9720-B48619E11610}" type="slidenum">
              <a:rPr lang="he-IL" smtClean="0"/>
              <a:t>49</a:t>
            </a:fld>
            <a:endParaRPr lang="he-IL"/>
          </a:p>
        </p:txBody>
      </p:sp>
    </p:spTree>
    <p:extLst>
      <p:ext uri="{BB962C8B-B14F-4D97-AF65-F5344CB8AC3E}">
        <p14:creationId xmlns:p14="http://schemas.microsoft.com/office/powerpoint/2010/main" val="691277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25B697-CA5F-43D1-AB48-228A2BCB4C6D}" type="slidenum">
              <a:rPr lang="he-IL" smtClean="0"/>
              <a:t>19</a:t>
            </a:fld>
            <a:endParaRPr lang="he-IL"/>
          </a:p>
        </p:txBody>
      </p:sp>
    </p:spTree>
    <p:extLst>
      <p:ext uri="{BB962C8B-B14F-4D97-AF65-F5344CB8AC3E}">
        <p14:creationId xmlns:p14="http://schemas.microsoft.com/office/powerpoint/2010/main" val="1431357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25B697-CA5F-43D1-AB48-228A2BCB4C6D}" type="slidenum">
              <a:rPr lang="he-IL" smtClean="0"/>
              <a:t>21</a:t>
            </a:fld>
            <a:endParaRPr lang="he-IL"/>
          </a:p>
        </p:txBody>
      </p:sp>
    </p:spTree>
    <p:extLst>
      <p:ext uri="{BB962C8B-B14F-4D97-AF65-F5344CB8AC3E}">
        <p14:creationId xmlns:p14="http://schemas.microsoft.com/office/powerpoint/2010/main" val="4012272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D87A8BEC-8E8C-45D1-85F3-81CEDC79B800}" type="slidenum">
              <a:rPr lang="he-IL" smtClean="0"/>
              <a:t>42</a:t>
            </a:fld>
            <a:endParaRPr lang="he-IL"/>
          </a:p>
        </p:txBody>
      </p:sp>
    </p:spTree>
    <p:extLst>
      <p:ext uri="{BB962C8B-B14F-4D97-AF65-F5344CB8AC3E}">
        <p14:creationId xmlns:p14="http://schemas.microsoft.com/office/powerpoint/2010/main" val="3636965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D87A8BEC-8E8C-45D1-85F3-81CEDC79B800}" type="slidenum">
              <a:rPr lang="he-IL" smtClean="0"/>
              <a:t>43</a:t>
            </a:fld>
            <a:endParaRPr lang="he-IL"/>
          </a:p>
        </p:txBody>
      </p:sp>
    </p:spTree>
    <p:extLst>
      <p:ext uri="{BB962C8B-B14F-4D97-AF65-F5344CB8AC3E}">
        <p14:creationId xmlns:p14="http://schemas.microsoft.com/office/powerpoint/2010/main" val="659586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מציין מיקום של תמונת שקופית 1"/>
          <p:cNvSpPr>
            <a:spLocks noGrp="1" noRot="1" noChangeAspect="1" noTextEdit="1"/>
          </p:cNvSpPr>
          <p:nvPr>
            <p:ph type="sldImg"/>
          </p:nvPr>
        </p:nvSpPr>
        <p:spPr>
          <a:ln/>
        </p:spPr>
      </p:sp>
      <p:sp>
        <p:nvSpPr>
          <p:cNvPr id="16387" name="מציין מיקום של הערות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altLang="he-IL"/>
          </a:p>
        </p:txBody>
      </p:sp>
      <p:sp>
        <p:nvSpPr>
          <p:cNvPr id="16388" name="מציין מיקום של מספר שקופית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just" defTabSz="923925" rtl="1">
              <a:lnSpc>
                <a:spcPct val="90000"/>
              </a:lnSpc>
              <a:spcBef>
                <a:spcPct val="20000"/>
              </a:spcBef>
              <a:buSzPct val="75000"/>
              <a:buChar char="•"/>
              <a:defRPr sz="2400" b="1">
                <a:solidFill>
                  <a:srgbClr val="800000"/>
                </a:solidFill>
                <a:latin typeface="Arial" panose="020B0604020202020204" pitchFamily="34" charset="0"/>
                <a:cs typeface="Guttman Hatzvi" panose="02010401010101010101" pitchFamily="2" charset="-79"/>
              </a:defRPr>
            </a:lvl1pPr>
            <a:lvl2pPr marL="742950" indent="-285750" algn="just" defTabSz="923925" rtl="1">
              <a:lnSpc>
                <a:spcPct val="90000"/>
              </a:lnSpc>
              <a:spcBef>
                <a:spcPct val="20000"/>
              </a:spcBef>
              <a:buSzPct val="75000"/>
              <a:buChar char="•"/>
              <a:defRPr sz="2400" b="1">
                <a:solidFill>
                  <a:srgbClr val="800000"/>
                </a:solidFill>
                <a:latin typeface="Arial" panose="020B0604020202020204" pitchFamily="34" charset="0"/>
                <a:cs typeface="Guttman Hatzvi" panose="02010401010101010101" pitchFamily="2" charset="-79"/>
              </a:defRPr>
            </a:lvl2pPr>
            <a:lvl3pPr marL="1143000" indent="-228600" algn="just" defTabSz="923925" rtl="1">
              <a:lnSpc>
                <a:spcPct val="90000"/>
              </a:lnSpc>
              <a:spcBef>
                <a:spcPct val="20000"/>
              </a:spcBef>
              <a:buSzPct val="75000"/>
              <a:buChar char="•"/>
              <a:defRPr sz="2400" b="1">
                <a:solidFill>
                  <a:srgbClr val="800000"/>
                </a:solidFill>
                <a:latin typeface="Arial" panose="020B0604020202020204" pitchFamily="34" charset="0"/>
                <a:cs typeface="Guttman Hatzvi" panose="02010401010101010101" pitchFamily="2" charset="-79"/>
              </a:defRPr>
            </a:lvl3pPr>
            <a:lvl4pPr marL="1600200" indent="-228600" algn="just" defTabSz="923925" rtl="1">
              <a:lnSpc>
                <a:spcPct val="90000"/>
              </a:lnSpc>
              <a:spcBef>
                <a:spcPct val="20000"/>
              </a:spcBef>
              <a:buSzPct val="75000"/>
              <a:buChar char="•"/>
              <a:defRPr sz="2400" b="1">
                <a:solidFill>
                  <a:srgbClr val="800000"/>
                </a:solidFill>
                <a:latin typeface="Arial" panose="020B0604020202020204" pitchFamily="34" charset="0"/>
                <a:cs typeface="Guttman Hatzvi" panose="02010401010101010101" pitchFamily="2" charset="-79"/>
              </a:defRPr>
            </a:lvl4pPr>
            <a:lvl5pPr marL="2057400" indent="-228600" algn="just" defTabSz="923925" rtl="1">
              <a:lnSpc>
                <a:spcPct val="90000"/>
              </a:lnSpc>
              <a:spcBef>
                <a:spcPct val="20000"/>
              </a:spcBef>
              <a:buSzPct val="75000"/>
              <a:buChar char="•"/>
              <a:defRPr sz="2400" b="1">
                <a:solidFill>
                  <a:srgbClr val="800000"/>
                </a:solidFill>
                <a:latin typeface="Arial" panose="020B0604020202020204" pitchFamily="34" charset="0"/>
                <a:cs typeface="Guttman Hatzvi" panose="02010401010101010101" pitchFamily="2" charset="-79"/>
              </a:defRPr>
            </a:lvl5pPr>
            <a:lvl6pPr marL="2514600" indent="-228600" algn="just" defTabSz="923925" eaLnBrk="0" fontAlgn="base" hangingPunct="0">
              <a:lnSpc>
                <a:spcPct val="90000"/>
              </a:lnSpc>
              <a:spcBef>
                <a:spcPct val="20000"/>
              </a:spcBef>
              <a:spcAft>
                <a:spcPct val="0"/>
              </a:spcAft>
              <a:buSzPct val="75000"/>
              <a:buChar char="•"/>
              <a:defRPr sz="2400" b="1">
                <a:solidFill>
                  <a:srgbClr val="800000"/>
                </a:solidFill>
                <a:latin typeface="Arial" panose="020B0604020202020204" pitchFamily="34" charset="0"/>
                <a:cs typeface="Guttman Hatzvi" panose="02010401010101010101" pitchFamily="2" charset="-79"/>
              </a:defRPr>
            </a:lvl6pPr>
            <a:lvl7pPr marL="2971800" indent="-228600" algn="just" defTabSz="923925" eaLnBrk="0" fontAlgn="base" hangingPunct="0">
              <a:lnSpc>
                <a:spcPct val="90000"/>
              </a:lnSpc>
              <a:spcBef>
                <a:spcPct val="20000"/>
              </a:spcBef>
              <a:spcAft>
                <a:spcPct val="0"/>
              </a:spcAft>
              <a:buSzPct val="75000"/>
              <a:buChar char="•"/>
              <a:defRPr sz="2400" b="1">
                <a:solidFill>
                  <a:srgbClr val="800000"/>
                </a:solidFill>
                <a:latin typeface="Arial" panose="020B0604020202020204" pitchFamily="34" charset="0"/>
                <a:cs typeface="Guttman Hatzvi" panose="02010401010101010101" pitchFamily="2" charset="-79"/>
              </a:defRPr>
            </a:lvl7pPr>
            <a:lvl8pPr marL="3429000" indent="-228600" algn="just" defTabSz="923925" eaLnBrk="0" fontAlgn="base" hangingPunct="0">
              <a:lnSpc>
                <a:spcPct val="90000"/>
              </a:lnSpc>
              <a:spcBef>
                <a:spcPct val="20000"/>
              </a:spcBef>
              <a:spcAft>
                <a:spcPct val="0"/>
              </a:spcAft>
              <a:buSzPct val="75000"/>
              <a:buChar char="•"/>
              <a:defRPr sz="2400" b="1">
                <a:solidFill>
                  <a:srgbClr val="800000"/>
                </a:solidFill>
                <a:latin typeface="Arial" panose="020B0604020202020204" pitchFamily="34" charset="0"/>
                <a:cs typeface="Guttman Hatzvi" panose="02010401010101010101" pitchFamily="2" charset="-79"/>
              </a:defRPr>
            </a:lvl8pPr>
            <a:lvl9pPr marL="3886200" indent="-228600" algn="just" defTabSz="923925" eaLnBrk="0" fontAlgn="base" hangingPunct="0">
              <a:lnSpc>
                <a:spcPct val="90000"/>
              </a:lnSpc>
              <a:spcBef>
                <a:spcPct val="20000"/>
              </a:spcBef>
              <a:spcAft>
                <a:spcPct val="0"/>
              </a:spcAft>
              <a:buSzPct val="75000"/>
              <a:buChar char="•"/>
              <a:defRPr sz="2400" b="1">
                <a:solidFill>
                  <a:srgbClr val="800000"/>
                </a:solidFill>
                <a:latin typeface="Arial" panose="020B0604020202020204" pitchFamily="34" charset="0"/>
                <a:cs typeface="Guttman Hatzvi" panose="02010401010101010101" pitchFamily="2" charset="-79"/>
              </a:defRPr>
            </a:lvl9pPr>
          </a:lstStyle>
          <a:p>
            <a:pPr algn="l">
              <a:lnSpc>
                <a:spcPct val="100000"/>
              </a:lnSpc>
              <a:spcBef>
                <a:spcPct val="0"/>
              </a:spcBef>
              <a:buSzTx/>
              <a:buFontTx/>
              <a:buNone/>
            </a:pPr>
            <a:fld id="{343D46C5-CA3A-4101-A39A-5067B40E740A}" type="slidenum">
              <a:rPr lang="he-IL" altLang="he-IL" sz="1200" b="0">
                <a:solidFill>
                  <a:srgbClr val="000000"/>
                </a:solidFill>
                <a:cs typeface="Arial" panose="020B0604020202020204" pitchFamily="34" charset="0"/>
              </a:rPr>
              <a:pPr algn="l">
                <a:lnSpc>
                  <a:spcPct val="100000"/>
                </a:lnSpc>
                <a:spcBef>
                  <a:spcPct val="0"/>
                </a:spcBef>
                <a:buSzTx/>
                <a:buFontTx/>
                <a:buNone/>
              </a:pPr>
              <a:t>44</a:t>
            </a:fld>
            <a:endParaRPr lang="he-IL" altLang="he-IL" sz="1200" b="0">
              <a:solidFill>
                <a:srgbClr val="000000"/>
              </a:solidFill>
              <a:cs typeface="Arial" panose="020B0604020202020204" pitchFamily="34" charset="0"/>
            </a:endParaRPr>
          </a:p>
        </p:txBody>
      </p:sp>
    </p:spTree>
    <p:extLst>
      <p:ext uri="{BB962C8B-B14F-4D97-AF65-F5344CB8AC3E}">
        <p14:creationId xmlns:p14="http://schemas.microsoft.com/office/powerpoint/2010/main" val="738305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D87A8BEC-8E8C-45D1-85F3-81CEDC79B800}" type="slidenum">
              <a:rPr lang="he-IL" smtClean="0"/>
              <a:t>45</a:t>
            </a:fld>
            <a:endParaRPr lang="he-IL"/>
          </a:p>
        </p:txBody>
      </p:sp>
    </p:spTree>
    <p:extLst>
      <p:ext uri="{BB962C8B-B14F-4D97-AF65-F5344CB8AC3E}">
        <p14:creationId xmlns:p14="http://schemas.microsoft.com/office/powerpoint/2010/main" val="3890575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pPr>
              <a:buFontTx/>
              <a:buChar char="-"/>
            </a:pPr>
            <a:r>
              <a:rPr lang="he-IL" dirty="0"/>
              <a:t>צבא רוסיה הוקם במאי 1992, על בסיס שרידי צבא ברה"מ –</a:t>
            </a:r>
            <a:r>
              <a:rPr lang="he-IL" baseline="0" dirty="0"/>
              <a:t> חוויה טראומטית, נאלץ לנקוט במחטפים כדי לשמר יחידות ויכולות.</a:t>
            </a:r>
          </a:p>
          <a:p>
            <a:pPr>
              <a:buFontTx/>
              <a:buChar char="-"/>
            </a:pPr>
            <a:r>
              <a:rPr lang="he-IL" baseline="0" dirty="0"/>
              <a:t>הזנחה משמעותית בשנות ה-</a:t>
            </a:r>
            <a:r>
              <a:rPr lang="he-IL" baseline="0" dirty="0" err="1"/>
              <a:t>90</a:t>
            </a:r>
            <a:r>
              <a:rPr lang="he-IL" baseline="0" dirty="0"/>
              <a:t>', על רקע המצב הגלגלי והפוליטי הבעייתי.</a:t>
            </a:r>
          </a:p>
          <a:p>
            <a:pPr>
              <a:buFontTx/>
              <a:buChar char="-"/>
            </a:pPr>
            <a:r>
              <a:rPr lang="he-IL" baseline="0" dirty="0"/>
              <a:t> רק מ-2008 – רפורמות מרחיקות לכת, בין היתר, כתוצאה מלקחי מלחמת </a:t>
            </a:r>
            <a:r>
              <a:rPr lang="he-IL" baseline="0" dirty="0" err="1"/>
              <a:t>גיאורגיה</a:t>
            </a:r>
            <a:r>
              <a:rPr lang="he-IL" baseline="0" dirty="0"/>
              <a:t>. שאיבת רעיונות רבים מהמערב, כולל נכונות לקנות אמל"ח מערבי. </a:t>
            </a:r>
          </a:p>
          <a:p>
            <a:pPr>
              <a:buFontTx/>
              <a:buChar char="-"/>
            </a:pPr>
            <a:r>
              <a:rPr lang="he-IL" baseline="0" dirty="0"/>
              <a:t>ברקע – תפיסת מלחמות לוקאליות כיותר סבירות ממלחמה רבתי. </a:t>
            </a:r>
          </a:p>
          <a:p>
            <a:pPr>
              <a:buFontTx/>
              <a:buChar char="-"/>
            </a:pPr>
            <a:r>
              <a:rPr lang="he-IL" baseline="0" dirty="0"/>
              <a:t> דגשים </a:t>
            </a:r>
            <a:r>
              <a:rPr lang="he-IL" baseline="0" dirty="0" err="1"/>
              <a:t>לתר"ש</a:t>
            </a:r>
            <a:r>
              <a:rPr lang="he-IL" baseline="0" dirty="0"/>
              <a:t> הבא: </a:t>
            </a:r>
          </a:p>
          <a:p>
            <a:pPr lvl="1">
              <a:buFontTx/>
              <a:buChar char="-"/>
            </a:pPr>
            <a:r>
              <a:rPr lang="he-IL" baseline="0" dirty="0"/>
              <a:t>הרתעה גרעינית, </a:t>
            </a:r>
          </a:p>
          <a:p>
            <a:pPr lvl="1">
              <a:buFontTx/>
              <a:buChar char="-"/>
            </a:pPr>
            <a:r>
              <a:rPr lang="he-IL" baseline="0" dirty="0"/>
              <a:t>בניין כוח ויכולות בחזית מול אוקראינה ונאט"ו (3 ארמיות חדשות), חיזוק </a:t>
            </a:r>
            <a:r>
              <a:rPr lang="he-IL" baseline="0" dirty="0" err="1"/>
              <a:t>קלינינגראד</a:t>
            </a:r>
            <a:r>
              <a:rPr lang="he-IL" baseline="0" dirty="0"/>
              <a:t> וקרים + תרגיל "מערב 2017".</a:t>
            </a:r>
          </a:p>
          <a:p>
            <a:pPr lvl="1">
              <a:buFontTx/>
              <a:buChar char="-"/>
            </a:pPr>
            <a:r>
              <a:rPr lang="he-IL" baseline="0" dirty="0"/>
              <a:t>ביסוס נוכחות במרחב הארקטי (פיתוח תשתיות ופריסת יחידות ויכולות).</a:t>
            </a:r>
          </a:p>
          <a:p>
            <a:pPr lvl="1">
              <a:buFontTx/>
              <a:buChar char="-"/>
            </a:pPr>
            <a:r>
              <a:rPr lang="he-IL" baseline="0" dirty="0"/>
              <a:t>שיפור הגנה על החופים (הצטיידות באמל"ח חדש, הקמת </a:t>
            </a:r>
            <a:r>
              <a:rPr lang="he-IL" baseline="0" dirty="0" err="1"/>
              <a:t>דיב</a:t>
            </a:r>
            <a:r>
              <a:rPr lang="he-IL" baseline="0" dirty="0"/>
              <a:t>' הגנה על החוף) ועל המרחב האווירי (קידום רעיון מרחב </a:t>
            </a:r>
            <a:r>
              <a:rPr lang="he-IL" baseline="0" dirty="0" err="1"/>
              <a:t>הגנ"א</a:t>
            </a:r>
            <a:r>
              <a:rPr lang="he-IL" baseline="0" dirty="0"/>
              <a:t> אחוד).</a:t>
            </a:r>
          </a:p>
          <a:p>
            <a:pPr lvl="0">
              <a:buFontTx/>
              <a:buChar char="-"/>
            </a:pPr>
            <a:r>
              <a:rPr lang="he-IL" baseline="0" dirty="0"/>
              <a:t>הצטיידות לעשור הבא:</a:t>
            </a:r>
          </a:p>
          <a:p>
            <a:pPr lvl="1">
              <a:buFontTx/>
              <a:buChar char="-"/>
            </a:pPr>
            <a:r>
              <a:rPr lang="he-IL" baseline="0" dirty="0"/>
              <a:t>דגש על יכולות הרתעה גרעינית ועל תחום האוויר והחלל.</a:t>
            </a:r>
          </a:p>
          <a:p>
            <a:pPr lvl="1">
              <a:buFontTx/>
              <a:buChar char="-"/>
            </a:pPr>
            <a:r>
              <a:rPr lang="he-IL" baseline="0" dirty="0"/>
              <a:t>ל"א, קשר ומודיעין (שו"ב), מערכות רובוטיות (בדגש על </a:t>
            </a:r>
            <a:r>
              <a:rPr lang="he-IL" baseline="0" dirty="0" err="1"/>
              <a:t>כטב"מים</a:t>
            </a:r>
            <a:r>
              <a:rPr lang="he-IL" baseline="0" dirty="0"/>
              <a:t>)</a:t>
            </a:r>
          </a:p>
          <a:p>
            <a:pPr lvl="1">
              <a:buFontTx/>
              <a:buChar char="-"/>
            </a:pPr>
            <a:r>
              <a:rPr lang="he-IL" baseline="0" dirty="0"/>
              <a:t>מערכות חדישות - - לקראת סוף התקופה. כנראה </a:t>
            </a:r>
            <a:r>
              <a:rPr lang="en-US" baseline="0" dirty="0"/>
              <a:t>S-500</a:t>
            </a:r>
            <a:r>
              <a:rPr lang="he-IL" baseline="0" dirty="0"/>
              <a:t>, ואולי </a:t>
            </a:r>
            <a:r>
              <a:rPr lang="he-IL" baseline="0" dirty="0" err="1"/>
              <a:t>ארמטה</a:t>
            </a:r>
            <a:r>
              <a:rPr lang="he-IL" baseline="0" dirty="0"/>
              <a:t>. </a:t>
            </a:r>
          </a:p>
          <a:p>
            <a:pPr lvl="1">
              <a:buFontTx/>
              <a:buChar char="-"/>
            </a:pPr>
            <a:endParaRPr lang="he-IL" dirty="0"/>
          </a:p>
        </p:txBody>
      </p:sp>
      <p:sp>
        <p:nvSpPr>
          <p:cNvPr id="4" name="מציין מיקום של מספר שקופית 3"/>
          <p:cNvSpPr>
            <a:spLocks noGrp="1"/>
          </p:cNvSpPr>
          <p:nvPr>
            <p:ph type="sldNum" sz="quarter" idx="10"/>
          </p:nvPr>
        </p:nvSpPr>
        <p:spPr/>
        <p:txBody>
          <a:bodyPr/>
          <a:lstStyle/>
          <a:p>
            <a:fld id="{D87A8BEC-8E8C-45D1-85F3-81CEDC79B800}" type="slidenum">
              <a:rPr lang="he-IL" smtClean="0"/>
              <a:t>46</a:t>
            </a:fld>
            <a:endParaRPr lang="he-IL"/>
          </a:p>
        </p:txBody>
      </p:sp>
    </p:spTree>
    <p:extLst>
      <p:ext uri="{BB962C8B-B14F-4D97-AF65-F5344CB8AC3E}">
        <p14:creationId xmlns:p14="http://schemas.microsoft.com/office/powerpoint/2010/main" val="291487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pPr>
              <a:buFontTx/>
              <a:buChar char="-"/>
            </a:pPr>
            <a:r>
              <a:rPr lang="he-IL" dirty="0"/>
              <a:t>צבא רוסיה הוקם במאי 1992, על בסיס שרידי צבא ברה"מ –</a:t>
            </a:r>
            <a:r>
              <a:rPr lang="he-IL" baseline="0" dirty="0"/>
              <a:t> חוויה טראומטית, נאלץ לנקוט במחטפים כדי לשמר יחידות ויכולות.</a:t>
            </a:r>
          </a:p>
          <a:p>
            <a:pPr>
              <a:buFontTx/>
              <a:buChar char="-"/>
            </a:pPr>
            <a:r>
              <a:rPr lang="he-IL" baseline="0" dirty="0"/>
              <a:t>הזנחה משמעותית בשנות ה-</a:t>
            </a:r>
            <a:r>
              <a:rPr lang="he-IL" baseline="0" dirty="0" err="1"/>
              <a:t>90</a:t>
            </a:r>
            <a:r>
              <a:rPr lang="he-IL" baseline="0" dirty="0"/>
              <a:t>', על רקע המצב הגלגלי והפוליטי הבעייתי.</a:t>
            </a:r>
          </a:p>
          <a:p>
            <a:pPr>
              <a:buFontTx/>
              <a:buChar char="-"/>
            </a:pPr>
            <a:r>
              <a:rPr lang="he-IL" baseline="0" dirty="0"/>
              <a:t> רק מ-2008 – רפורמות מרחיקות לכת, בין היתר, כתוצאה מלקחי מלחמת </a:t>
            </a:r>
            <a:r>
              <a:rPr lang="he-IL" baseline="0" dirty="0" err="1"/>
              <a:t>גיאורגיה</a:t>
            </a:r>
            <a:r>
              <a:rPr lang="he-IL" baseline="0" dirty="0"/>
              <a:t>. שאיבת רעיונות רבים מהמערב, כולל נכונות לקנות אמל"ח מערבי. </a:t>
            </a:r>
          </a:p>
          <a:p>
            <a:pPr>
              <a:buFontTx/>
              <a:buChar char="-"/>
            </a:pPr>
            <a:r>
              <a:rPr lang="he-IL" baseline="0" dirty="0"/>
              <a:t>ברקע – תפיסת מלחמות לוקאליות כיותר סבירות ממלחמה רבתי. </a:t>
            </a:r>
            <a:endParaRPr lang="he-IL" dirty="0"/>
          </a:p>
        </p:txBody>
      </p:sp>
      <p:sp>
        <p:nvSpPr>
          <p:cNvPr id="4" name="מציין מיקום של מספר שקופית 3"/>
          <p:cNvSpPr>
            <a:spLocks noGrp="1"/>
          </p:cNvSpPr>
          <p:nvPr>
            <p:ph type="sldNum" sz="quarter" idx="10"/>
          </p:nvPr>
        </p:nvSpPr>
        <p:spPr/>
        <p:txBody>
          <a:bodyPr/>
          <a:lstStyle/>
          <a:p>
            <a:fld id="{D87A8BEC-8E8C-45D1-85F3-81CEDC79B800}" type="slidenum">
              <a:rPr lang="he-IL" smtClean="0"/>
              <a:t>47</a:t>
            </a:fld>
            <a:endParaRPr lang="he-IL"/>
          </a:p>
        </p:txBody>
      </p:sp>
    </p:spTree>
    <p:extLst>
      <p:ext uri="{BB962C8B-B14F-4D97-AF65-F5344CB8AC3E}">
        <p14:creationId xmlns:p14="http://schemas.microsoft.com/office/powerpoint/2010/main" val="3456150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D3EB0A2B-7D8B-4C40-B2B3-7E87E9C08B24}" type="datetimeFigureOut">
              <a:rPr lang="he-IL" smtClean="0"/>
              <a:t>כ"ב/אדר/תש"ף</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E92A6A2C-F89B-451B-B6D0-28DA2A3FF6F1}" type="slidenum">
              <a:rPr lang="he-IL" smtClean="0"/>
              <a:t>‹#›</a:t>
            </a:fld>
            <a:endParaRPr lang="he-IL"/>
          </a:p>
        </p:txBody>
      </p:sp>
    </p:spTree>
    <p:extLst>
      <p:ext uri="{BB962C8B-B14F-4D97-AF65-F5344CB8AC3E}">
        <p14:creationId xmlns:p14="http://schemas.microsoft.com/office/powerpoint/2010/main" val="2848457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D3EB0A2B-7D8B-4C40-B2B3-7E87E9C08B24}" type="datetimeFigureOut">
              <a:rPr lang="he-IL" smtClean="0"/>
              <a:t>כ"ב/אדר/תש"ף</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E92A6A2C-F89B-451B-B6D0-28DA2A3FF6F1}" type="slidenum">
              <a:rPr lang="he-IL" smtClean="0"/>
              <a:t>‹#›</a:t>
            </a:fld>
            <a:endParaRPr lang="he-IL"/>
          </a:p>
        </p:txBody>
      </p:sp>
    </p:spTree>
    <p:extLst>
      <p:ext uri="{BB962C8B-B14F-4D97-AF65-F5344CB8AC3E}">
        <p14:creationId xmlns:p14="http://schemas.microsoft.com/office/powerpoint/2010/main" val="2294110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D3EB0A2B-7D8B-4C40-B2B3-7E87E9C08B24}" type="datetimeFigureOut">
              <a:rPr lang="he-IL" smtClean="0"/>
              <a:t>כ"ב/אדר/תש"ף</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E92A6A2C-F89B-451B-B6D0-28DA2A3FF6F1}" type="slidenum">
              <a:rPr lang="he-IL" smtClean="0"/>
              <a:t>‹#›</a:t>
            </a:fld>
            <a:endParaRPr lang="he-IL"/>
          </a:p>
        </p:txBody>
      </p:sp>
    </p:spTree>
    <p:extLst>
      <p:ext uri="{BB962C8B-B14F-4D97-AF65-F5344CB8AC3E}">
        <p14:creationId xmlns:p14="http://schemas.microsoft.com/office/powerpoint/2010/main" val="250436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ריק">
    <p:spTree>
      <p:nvGrpSpPr>
        <p:cNvPr id="1" name=""/>
        <p:cNvGrpSpPr/>
        <p:nvPr/>
      </p:nvGrpSpPr>
      <p:grpSpPr>
        <a:xfrm>
          <a:off x="0" y="0"/>
          <a:ext cx="0" cy="0"/>
          <a:chOff x="0" y="0"/>
          <a:chExt cx="0" cy="0"/>
        </a:xfrm>
      </p:grpSpPr>
      <p:sp>
        <p:nvSpPr>
          <p:cNvPr id="8" name="מלבן 7">
            <a:extLst>
              <a:ext uri="{FF2B5EF4-FFF2-40B4-BE49-F238E27FC236}">
                <a16:creationId xmlns:a16="http://schemas.microsoft.com/office/drawing/2014/main" id="{A17D2AE8-BC5D-4F58-9202-AA6B509B4DF7}"/>
              </a:ext>
            </a:extLst>
          </p:cNvPr>
          <p:cNvSpPr/>
          <p:nvPr userDrawn="1"/>
        </p:nvSpPr>
        <p:spPr>
          <a:xfrm>
            <a:off x="-12700" y="0"/>
            <a:ext cx="12192000"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0" name="מחבר ישר 9">
            <a:extLst>
              <a:ext uri="{FF2B5EF4-FFF2-40B4-BE49-F238E27FC236}">
                <a16:creationId xmlns:a16="http://schemas.microsoft.com/office/drawing/2014/main" id="{54FCD240-5E27-45E8-A2CE-3E41E362B251}"/>
              </a:ext>
            </a:extLst>
          </p:cNvPr>
          <p:cNvCxnSpPr>
            <a:cxnSpLocks/>
          </p:cNvCxnSpPr>
          <p:nvPr userDrawn="1"/>
        </p:nvCxnSpPr>
        <p:spPr>
          <a:xfrm flipV="1">
            <a:off x="6572379" y="575310"/>
            <a:ext cx="5619621" cy="8255"/>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מחבר ישר 10">
            <a:extLst>
              <a:ext uri="{FF2B5EF4-FFF2-40B4-BE49-F238E27FC236}">
                <a16:creationId xmlns:a16="http://schemas.microsoft.com/office/drawing/2014/main" id="{2DFC62E6-EC8A-4626-9DE3-90EAE008DBAC}"/>
              </a:ext>
            </a:extLst>
          </p:cNvPr>
          <p:cNvCxnSpPr>
            <a:cxnSpLocks/>
          </p:cNvCxnSpPr>
          <p:nvPr userDrawn="1"/>
        </p:nvCxnSpPr>
        <p:spPr>
          <a:xfrm flipV="1">
            <a:off x="0" y="575309"/>
            <a:ext cx="5650208" cy="825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7" name="כותרת 1">
            <a:extLst>
              <a:ext uri="{FF2B5EF4-FFF2-40B4-BE49-F238E27FC236}">
                <a16:creationId xmlns:a16="http://schemas.microsoft.com/office/drawing/2014/main" id="{C8C91FAA-B339-496E-A19C-95C86B358780}"/>
              </a:ext>
            </a:extLst>
          </p:cNvPr>
          <p:cNvSpPr>
            <a:spLocks noGrp="1"/>
          </p:cNvSpPr>
          <p:nvPr>
            <p:ph type="title"/>
          </p:nvPr>
        </p:nvSpPr>
        <p:spPr>
          <a:xfrm>
            <a:off x="838200" y="974725"/>
            <a:ext cx="10515600" cy="1325563"/>
          </a:xfrm>
        </p:spPr>
        <p:txBody>
          <a:bodyPr vert="horz" lIns="91440" tIns="45720" rIns="91440" bIns="45720" rtlCol="1" anchor="ctr">
            <a:normAutofit/>
          </a:bodyPr>
          <a:lstStyle>
            <a:lvl1pPr>
              <a:defRPr lang="he-IL">
                <a:latin typeface="Calibri" panose="020F0502020204030204" pitchFamily="34" charset="0"/>
                <a:cs typeface="Calibri" panose="020F0502020204030204" pitchFamily="34" charset="0"/>
              </a:defRPr>
            </a:lvl1pPr>
          </a:lstStyle>
          <a:p>
            <a:pPr lvl="0"/>
            <a:r>
              <a:rPr lang="he-IL"/>
              <a:t>לחץ כדי לערוך סגנון כותרת של תבנית בסיס</a:t>
            </a:r>
          </a:p>
        </p:txBody>
      </p:sp>
      <p:sp>
        <p:nvSpPr>
          <p:cNvPr id="18" name="מציין מיקום תוכן 2">
            <a:extLst>
              <a:ext uri="{FF2B5EF4-FFF2-40B4-BE49-F238E27FC236}">
                <a16:creationId xmlns:a16="http://schemas.microsoft.com/office/drawing/2014/main" id="{2403948A-F2D4-41E5-9B90-BED1AE32F160}"/>
              </a:ext>
            </a:extLst>
          </p:cNvPr>
          <p:cNvSpPr>
            <a:spLocks noGrp="1"/>
          </p:cNvSpPr>
          <p:nvPr>
            <p:ph idx="1"/>
          </p:nvPr>
        </p:nvSpPr>
        <p:spPr>
          <a:xfrm>
            <a:off x="838200" y="2435225"/>
            <a:ext cx="10515600" cy="4351338"/>
          </a:xfrm>
        </p:spPr>
        <p:txBody>
          <a:bodyPr vert="horz" lIns="91440" tIns="45720" rIns="91440" bIns="45720" rtlCol="1">
            <a:normAutofit/>
          </a:bodyPr>
          <a:lstStyle>
            <a:lvl1pPr>
              <a:defRPr lang="he-IL" b="1">
                <a:solidFill>
                  <a:srgbClr val="0070C0"/>
                </a:solidFill>
              </a:defRPr>
            </a:lvl1pPr>
            <a:lvl2pPr>
              <a:defRPr lang="he-IL"/>
            </a:lvl2pPr>
            <a:lvl3pPr>
              <a:defRPr lang="he-IL"/>
            </a:lvl3pPr>
            <a:lvl4pPr>
              <a:defRPr lang="he-IL"/>
            </a:lvl4pPr>
            <a:lvl5pPr>
              <a:defRPr lang="he-IL"/>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pic>
        <p:nvPicPr>
          <p:cNvPr id="12" name="Picture 11"/>
          <p:cNvPicPr>
            <a:picLocks noChangeAspect="1"/>
          </p:cNvPicPr>
          <p:nvPr userDrawn="1"/>
        </p:nvPicPr>
        <p:blipFill>
          <a:blip r:embed="rId2"/>
          <a:stretch>
            <a:fillRect/>
          </a:stretch>
        </p:blipFill>
        <p:spPr>
          <a:xfrm>
            <a:off x="5662908" y="75329"/>
            <a:ext cx="840784" cy="999961"/>
          </a:xfrm>
          <a:prstGeom prst="rect">
            <a:avLst/>
          </a:prstGeom>
        </p:spPr>
      </p:pic>
      <p:grpSp>
        <p:nvGrpSpPr>
          <p:cNvPr id="14" name="Group 13"/>
          <p:cNvGrpSpPr/>
          <p:nvPr userDrawn="1"/>
        </p:nvGrpSpPr>
        <p:grpSpPr>
          <a:xfrm>
            <a:off x="-12700" y="5135018"/>
            <a:ext cx="12192000" cy="1786482"/>
            <a:chOff x="0" y="5071518"/>
            <a:chExt cx="9144000" cy="1786482"/>
          </a:xfrm>
        </p:grpSpPr>
        <p:sp>
          <p:nvSpPr>
            <p:cNvPr id="15" name="Freeform 14"/>
            <p:cNvSpPr>
              <a:spLocks/>
            </p:cNvSpPr>
            <p:nvPr/>
          </p:nvSpPr>
          <p:spPr bwMode="auto">
            <a:xfrm>
              <a:off x="0" y="5356934"/>
              <a:ext cx="9144000" cy="1501066"/>
            </a:xfrm>
            <a:custGeom>
              <a:avLst/>
              <a:gdLst>
                <a:gd name="connsiteX0" fmla="*/ 1438962 w 9144000"/>
                <a:gd name="connsiteY0" fmla="*/ 0 h 1501066"/>
                <a:gd name="connsiteX1" fmla="*/ 1660683 w 9144000"/>
                <a:gd name="connsiteY1" fmla="*/ 3589 h 1501066"/>
                <a:gd name="connsiteX2" fmla="*/ 1893332 w 9144000"/>
                <a:gd name="connsiteY2" fmla="*/ 17047 h 1501066"/>
                <a:gd name="connsiteX3" fmla="*/ 2139254 w 9144000"/>
                <a:gd name="connsiteY3" fmla="*/ 40375 h 1501066"/>
                <a:gd name="connsiteX4" fmla="*/ 2396887 w 9144000"/>
                <a:gd name="connsiteY4" fmla="*/ 74918 h 1501066"/>
                <a:gd name="connsiteX5" fmla="*/ 2667791 w 9144000"/>
                <a:gd name="connsiteY5" fmla="*/ 121573 h 1501066"/>
                <a:gd name="connsiteX6" fmla="*/ 2951188 w 9144000"/>
                <a:gd name="connsiteY6" fmla="*/ 180341 h 1501066"/>
                <a:gd name="connsiteX7" fmla="*/ 3247074 w 9144000"/>
                <a:gd name="connsiteY7" fmla="*/ 253465 h 1501066"/>
                <a:gd name="connsiteX8" fmla="*/ 3556234 w 9144000"/>
                <a:gd name="connsiteY8" fmla="*/ 340046 h 1501066"/>
                <a:gd name="connsiteX9" fmla="*/ 3878665 w 9144000"/>
                <a:gd name="connsiteY9" fmla="*/ 441881 h 1501066"/>
                <a:gd name="connsiteX10" fmla="*/ 4045736 w 9144000"/>
                <a:gd name="connsiteY10" fmla="*/ 499303 h 1501066"/>
                <a:gd name="connsiteX11" fmla="*/ 4210464 w 9144000"/>
                <a:gd name="connsiteY11" fmla="*/ 556276 h 1501066"/>
                <a:gd name="connsiteX12" fmla="*/ 4531334 w 9144000"/>
                <a:gd name="connsiteY12" fmla="*/ 663494 h 1501066"/>
                <a:gd name="connsiteX13" fmla="*/ 4844396 w 9144000"/>
                <a:gd name="connsiteY13" fmla="*/ 761739 h 1501066"/>
                <a:gd name="connsiteX14" fmla="*/ 5148872 w 9144000"/>
                <a:gd name="connsiteY14" fmla="*/ 852358 h 1501066"/>
                <a:gd name="connsiteX15" fmla="*/ 5444758 w 9144000"/>
                <a:gd name="connsiteY15" fmla="*/ 934454 h 1501066"/>
                <a:gd name="connsiteX16" fmla="*/ 5732057 w 9144000"/>
                <a:gd name="connsiteY16" fmla="*/ 1009372 h 1501066"/>
                <a:gd name="connsiteX17" fmla="*/ 6010770 w 9144000"/>
                <a:gd name="connsiteY17" fmla="*/ 1075766 h 1501066"/>
                <a:gd name="connsiteX18" fmla="*/ 6281675 w 9144000"/>
                <a:gd name="connsiteY18" fmla="*/ 1134982 h 1501066"/>
                <a:gd name="connsiteX19" fmla="*/ 6543991 w 9144000"/>
                <a:gd name="connsiteY19" fmla="*/ 1187470 h 1501066"/>
                <a:gd name="connsiteX20" fmla="*/ 6797720 w 9144000"/>
                <a:gd name="connsiteY20" fmla="*/ 1233228 h 1501066"/>
                <a:gd name="connsiteX21" fmla="*/ 7043642 w 9144000"/>
                <a:gd name="connsiteY21" fmla="*/ 1271360 h 1501066"/>
                <a:gd name="connsiteX22" fmla="*/ 7280977 w 9144000"/>
                <a:gd name="connsiteY22" fmla="*/ 1303660 h 1501066"/>
                <a:gd name="connsiteX23" fmla="*/ 7510504 w 9144000"/>
                <a:gd name="connsiteY23" fmla="*/ 1328782 h 1501066"/>
                <a:gd name="connsiteX24" fmla="*/ 7732224 w 9144000"/>
                <a:gd name="connsiteY24" fmla="*/ 1348521 h 1501066"/>
                <a:gd name="connsiteX25" fmla="*/ 7944576 w 9144000"/>
                <a:gd name="connsiteY25" fmla="*/ 1361082 h 1501066"/>
                <a:gd name="connsiteX26" fmla="*/ 8149120 w 9144000"/>
                <a:gd name="connsiteY26" fmla="*/ 1369157 h 1501066"/>
                <a:gd name="connsiteX27" fmla="*/ 8345857 w 9144000"/>
                <a:gd name="connsiteY27" fmla="*/ 1370951 h 1501066"/>
                <a:gd name="connsiteX28" fmla="*/ 8533227 w 9144000"/>
                <a:gd name="connsiteY28" fmla="*/ 1366914 h 1501066"/>
                <a:gd name="connsiteX29" fmla="*/ 8713570 w 9144000"/>
                <a:gd name="connsiteY29" fmla="*/ 1357941 h 1501066"/>
                <a:gd name="connsiteX30" fmla="*/ 8886105 w 9144000"/>
                <a:gd name="connsiteY30" fmla="*/ 1344483 h 1501066"/>
                <a:gd name="connsiteX31" fmla="*/ 9049273 w 9144000"/>
                <a:gd name="connsiteY31" fmla="*/ 1325641 h 1501066"/>
                <a:gd name="connsiteX32" fmla="*/ 9144000 w 9144000"/>
                <a:gd name="connsiteY32" fmla="*/ 1311489 h 1501066"/>
                <a:gd name="connsiteX33" fmla="*/ 9144000 w 9144000"/>
                <a:gd name="connsiteY33" fmla="*/ 1501066 h 1501066"/>
                <a:gd name="connsiteX34" fmla="*/ 0 w 9144000"/>
                <a:gd name="connsiteY34" fmla="*/ 1501066 h 1501066"/>
                <a:gd name="connsiteX35" fmla="*/ 0 w 9144000"/>
                <a:gd name="connsiteY35" fmla="*/ 249715 h 1501066"/>
                <a:gd name="connsiteX36" fmla="*/ 74289 w 9144000"/>
                <a:gd name="connsiteY36" fmla="*/ 221165 h 1501066"/>
                <a:gd name="connsiteX37" fmla="*/ 207010 w 9144000"/>
                <a:gd name="connsiteY37" fmla="*/ 176752 h 1501066"/>
                <a:gd name="connsiteX38" fmla="*/ 350659 w 9144000"/>
                <a:gd name="connsiteY38" fmla="*/ 135032 h 1501066"/>
                <a:gd name="connsiteX39" fmla="*/ 503677 w 9144000"/>
                <a:gd name="connsiteY39" fmla="*/ 97797 h 1501066"/>
                <a:gd name="connsiteX40" fmla="*/ 669187 w 9144000"/>
                <a:gd name="connsiteY40" fmla="*/ 65497 h 1501066"/>
                <a:gd name="connsiteX41" fmla="*/ 844846 w 9144000"/>
                <a:gd name="connsiteY41" fmla="*/ 38132 h 1501066"/>
                <a:gd name="connsiteX42" fmla="*/ 1031434 w 9144000"/>
                <a:gd name="connsiteY42" fmla="*/ 18393 h 1501066"/>
                <a:gd name="connsiteX43" fmla="*/ 1228952 w 9144000"/>
                <a:gd name="connsiteY43" fmla="*/ 5384 h 150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44000" h="1501066">
                  <a:moveTo>
                    <a:pt x="1438962" y="0"/>
                  </a:moveTo>
                  <a:lnTo>
                    <a:pt x="1660683" y="3589"/>
                  </a:lnTo>
                  <a:lnTo>
                    <a:pt x="1893332" y="17047"/>
                  </a:lnTo>
                  <a:lnTo>
                    <a:pt x="2139254" y="40375"/>
                  </a:lnTo>
                  <a:lnTo>
                    <a:pt x="2396887" y="74918"/>
                  </a:lnTo>
                  <a:lnTo>
                    <a:pt x="2667791" y="121573"/>
                  </a:lnTo>
                  <a:lnTo>
                    <a:pt x="2951188" y="180341"/>
                  </a:lnTo>
                  <a:lnTo>
                    <a:pt x="3247074" y="253465"/>
                  </a:lnTo>
                  <a:lnTo>
                    <a:pt x="3556234" y="340046"/>
                  </a:lnTo>
                  <a:lnTo>
                    <a:pt x="3878665" y="441881"/>
                  </a:lnTo>
                  <a:lnTo>
                    <a:pt x="4045736" y="499303"/>
                  </a:lnTo>
                  <a:lnTo>
                    <a:pt x="4210464" y="556276"/>
                  </a:lnTo>
                  <a:lnTo>
                    <a:pt x="4531334" y="663494"/>
                  </a:lnTo>
                  <a:lnTo>
                    <a:pt x="4844396" y="761739"/>
                  </a:lnTo>
                  <a:lnTo>
                    <a:pt x="5148872" y="852358"/>
                  </a:lnTo>
                  <a:lnTo>
                    <a:pt x="5444758" y="934454"/>
                  </a:lnTo>
                  <a:lnTo>
                    <a:pt x="5732057" y="1009372"/>
                  </a:lnTo>
                  <a:lnTo>
                    <a:pt x="6010770" y="1075766"/>
                  </a:lnTo>
                  <a:lnTo>
                    <a:pt x="6281675" y="1134982"/>
                  </a:lnTo>
                  <a:lnTo>
                    <a:pt x="6543991" y="1187470"/>
                  </a:lnTo>
                  <a:lnTo>
                    <a:pt x="6797720" y="1233228"/>
                  </a:lnTo>
                  <a:lnTo>
                    <a:pt x="7043642" y="1271360"/>
                  </a:lnTo>
                  <a:lnTo>
                    <a:pt x="7280977" y="1303660"/>
                  </a:lnTo>
                  <a:lnTo>
                    <a:pt x="7510504" y="1328782"/>
                  </a:lnTo>
                  <a:lnTo>
                    <a:pt x="7732224" y="1348521"/>
                  </a:lnTo>
                  <a:lnTo>
                    <a:pt x="7944576" y="1361082"/>
                  </a:lnTo>
                  <a:lnTo>
                    <a:pt x="8149120" y="1369157"/>
                  </a:lnTo>
                  <a:lnTo>
                    <a:pt x="8345857" y="1370951"/>
                  </a:lnTo>
                  <a:lnTo>
                    <a:pt x="8533227" y="1366914"/>
                  </a:lnTo>
                  <a:lnTo>
                    <a:pt x="8713570" y="1357941"/>
                  </a:lnTo>
                  <a:lnTo>
                    <a:pt x="8886105" y="1344483"/>
                  </a:lnTo>
                  <a:lnTo>
                    <a:pt x="9049273" y="1325641"/>
                  </a:lnTo>
                  <a:lnTo>
                    <a:pt x="9144000" y="1311489"/>
                  </a:lnTo>
                  <a:lnTo>
                    <a:pt x="9144000" y="1501066"/>
                  </a:lnTo>
                  <a:lnTo>
                    <a:pt x="0" y="1501066"/>
                  </a:lnTo>
                  <a:lnTo>
                    <a:pt x="0" y="249715"/>
                  </a:lnTo>
                  <a:lnTo>
                    <a:pt x="74289" y="221165"/>
                  </a:lnTo>
                  <a:lnTo>
                    <a:pt x="207010" y="176752"/>
                  </a:lnTo>
                  <a:lnTo>
                    <a:pt x="350659" y="135032"/>
                  </a:lnTo>
                  <a:lnTo>
                    <a:pt x="503677" y="97797"/>
                  </a:lnTo>
                  <a:lnTo>
                    <a:pt x="669187" y="65497"/>
                  </a:lnTo>
                  <a:lnTo>
                    <a:pt x="844846" y="38132"/>
                  </a:lnTo>
                  <a:lnTo>
                    <a:pt x="1031434" y="18393"/>
                  </a:lnTo>
                  <a:lnTo>
                    <a:pt x="1228952" y="5384"/>
                  </a:lnTo>
                  <a:close/>
                </a:path>
              </a:pathLst>
            </a:custGeom>
            <a:solidFill>
              <a:srgbClr val="9103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sz="1800"/>
            </a:p>
          </p:txBody>
        </p:sp>
        <p:sp>
          <p:nvSpPr>
            <p:cNvPr id="16" name="Freeform 15"/>
            <p:cNvSpPr>
              <a:spLocks/>
            </p:cNvSpPr>
            <p:nvPr/>
          </p:nvSpPr>
          <p:spPr bwMode="auto">
            <a:xfrm>
              <a:off x="0" y="5371743"/>
              <a:ext cx="9144000" cy="1486257"/>
            </a:xfrm>
            <a:custGeom>
              <a:avLst/>
              <a:gdLst>
                <a:gd name="connsiteX0" fmla="*/ 1438962 w 9144000"/>
                <a:gd name="connsiteY0" fmla="*/ 0 h 1486257"/>
                <a:gd name="connsiteX1" fmla="*/ 1660683 w 9144000"/>
                <a:gd name="connsiteY1" fmla="*/ 4041 h 1486257"/>
                <a:gd name="connsiteX2" fmla="*/ 1893332 w 9144000"/>
                <a:gd name="connsiteY2" fmla="*/ 16610 h 1486257"/>
                <a:gd name="connsiteX3" fmla="*/ 2139254 w 9144000"/>
                <a:gd name="connsiteY3" fmla="*/ 40852 h 1486257"/>
                <a:gd name="connsiteX4" fmla="*/ 2396887 w 9144000"/>
                <a:gd name="connsiteY4" fmla="*/ 74970 h 1486257"/>
                <a:gd name="connsiteX5" fmla="*/ 2667791 w 9144000"/>
                <a:gd name="connsiteY5" fmla="*/ 121658 h 1486257"/>
                <a:gd name="connsiteX6" fmla="*/ 2951188 w 9144000"/>
                <a:gd name="connsiteY6" fmla="*/ 180915 h 1486257"/>
                <a:gd name="connsiteX7" fmla="*/ 3247074 w 9144000"/>
                <a:gd name="connsiteY7" fmla="*/ 253191 h 1486257"/>
                <a:gd name="connsiteX8" fmla="*/ 3556234 w 9144000"/>
                <a:gd name="connsiteY8" fmla="*/ 340731 h 1486257"/>
                <a:gd name="connsiteX9" fmla="*/ 3878665 w 9144000"/>
                <a:gd name="connsiteY9" fmla="*/ 442636 h 1486257"/>
                <a:gd name="connsiteX10" fmla="*/ 4045736 w 9144000"/>
                <a:gd name="connsiteY10" fmla="*/ 500097 h 1486257"/>
                <a:gd name="connsiteX11" fmla="*/ 4210464 w 9144000"/>
                <a:gd name="connsiteY11" fmla="*/ 557110 h 1486257"/>
                <a:gd name="connsiteX12" fmla="*/ 4531334 w 9144000"/>
                <a:gd name="connsiteY12" fmla="*/ 665300 h 1486257"/>
                <a:gd name="connsiteX13" fmla="*/ 4844396 w 9144000"/>
                <a:gd name="connsiteY13" fmla="*/ 764511 h 1486257"/>
                <a:gd name="connsiteX14" fmla="*/ 5148872 w 9144000"/>
                <a:gd name="connsiteY14" fmla="*/ 856989 h 1486257"/>
                <a:gd name="connsiteX15" fmla="*/ 5444758 w 9144000"/>
                <a:gd name="connsiteY15" fmla="*/ 941835 h 1486257"/>
                <a:gd name="connsiteX16" fmla="*/ 5732057 w 9144000"/>
                <a:gd name="connsiteY16" fmla="*/ 1019498 h 1486257"/>
                <a:gd name="connsiteX17" fmla="*/ 6010770 w 9144000"/>
                <a:gd name="connsiteY17" fmla="*/ 1089979 h 1486257"/>
                <a:gd name="connsiteX18" fmla="*/ 6281675 w 9144000"/>
                <a:gd name="connsiteY18" fmla="*/ 1153276 h 1486257"/>
                <a:gd name="connsiteX19" fmla="*/ 6543991 w 9144000"/>
                <a:gd name="connsiteY19" fmla="*/ 1210289 h 1486257"/>
                <a:gd name="connsiteX20" fmla="*/ 6797720 w 9144000"/>
                <a:gd name="connsiteY20" fmla="*/ 1259670 h 1486257"/>
                <a:gd name="connsiteX21" fmla="*/ 7043642 w 9144000"/>
                <a:gd name="connsiteY21" fmla="*/ 1303216 h 1486257"/>
                <a:gd name="connsiteX22" fmla="*/ 7280977 w 9144000"/>
                <a:gd name="connsiteY22" fmla="*/ 1340476 h 1486257"/>
                <a:gd name="connsiteX23" fmla="*/ 7510504 w 9144000"/>
                <a:gd name="connsiteY23" fmla="*/ 1371003 h 1486257"/>
                <a:gd name="connsiteX24" fmla="*/ 7732224 w 9144000"/>
                <a:gd name="connsiteY24" fmla="*/ 1396142 h 1486257"/>
                <a:gd name="connsiteX25" fmla="*/ 7944576 w 9144000"/>
                <a:gd name="connsiteY25" fmla="*/ 1414997 h 1486257"/>
                <a:gd name="connsiteX26" fmla="*/ 8149120 w 9144000"/>
                <a:gd name="connsiteY26" fmla="*/ 1428015 h 1486257"/>
                <a:gd name="connsiteX27" fmla="*/ 8345857 w 9144000"/>
                <a:gd name="connsiteY27" fmla="*/ 1435647 h 1486257"/>
                <a:gd name="connsiteX28" fmla="*/ 8533227 w 9144000"/>
                <a:gd name="connsiteY28" fmla="*/ 1437443 h 1486257"/>
                <a:gd name="connsiteX29" fmla="*/ 8713570 w 9144000"/>
                <a:gd name="connsiteY29" fmla="*/ 1434300 h 1486257"/>
                <a:gd name="connsiteX30" fmla="*/ 8886105 w 9144000"/>
                <a:gd name="connsiteY30" fmla="*/ 1426669 h 1486257"/>
                <a:gd name="connsiteX31" fmla="*/ 9049273 w 9144000"/>
                <a:gd name="connsiteY31" fmla="*/ 1413201 h 1486257"/>
                <a:gd name="connsiteX32" fmla="*/ 9144000 w 9144000"/>
                <a:gd name="connsiteY32" fmla="*/ 1402035 h 1486257"/>
                <a:gd name="connsiteX33" fmla="*/ 9144000 w 9144000"/>
                <a:gd name="connsiteY33" fmla="*/ 1486257 h 1486257"/>
                <a:gd name="connsiteX34" fmla="*/ 0 w 9144000"/>
                <a:gd name="connsiteY34" fmla="*/ 1486257 h 1486257"/>
                <a:gd name="connsiteX35" fmla="*/ 0 w 9144000"/>
                <a:gd name="connsiteY35" fmla="*/ 248990 h 1486257"/>
                <a:gd name="connsiteX36" fmla="*/ 74289 w 9144000"/>
                <a:gd name="connsiteY36" fmla="*/ 220420 h 1486257"/>
                <a:gd name="connsiteX37" fmla="*/ 207010 w 9144000"/>
                <a:gd name="connsiteY37" fmla="*/ 175977 h 1486257"/>
                <a:gd name="connsiteX38" fmla="*/ 350659 w 9144000"/>
                <a:gd name="connsiteY38" fmla="*/ 134227 h 1486257"/>
                <a:gd name="connsiteX39" fmla="*/ 503677 w 9144000"/>
                <a:gd name="connsiteY39" fmla="*/ 97416 h 1486257"/>
                <a:gd name="connsiteX40" fmla="*/ 669187 w 9144000"/>
                <a:gd name="connsiteY40" fmla="*/ 65094 h 1486257"/>
                <a:gd name="connsiteX41" fmla="*/ 844846 w 9144000"/>
                <a:gd name="connsiteY41" fmla="*/ 38607 h 1486257"/>
                <a:gd name="connsiteX42" fmla="*/ 1031434 w 9144000"/>
                <a:gd name="connsiteY42" fmla="*/ 17957 h 1486257"/>
                <a:gd name="connsiteX43" fmla="*/ 1228952 w 9144000"/>
                <a:gd name="connsiteY43" fmla="*/ 4938 h 148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44000" h="1486257">
                  <a:moveTo>
                    <a:pt x="1438962" y="0"/>
                  </a:moveTo>
                  <a:lnTo>
                    <a:pt x="1660683" y="4041"/>
                  </a:lnTo>
                  <a:lnTo>
                    <a:pt x="1893332" y="16610"/>
                  </a:lnTo>
                  <a:lnTo>
                    <a:pt x="2139254" y="40852"/>
                  </a:lnTo>
                  <a:lnTo>
                    <a:pt x="2396887" y="74970"/>
                  </a:lnTo>
                  <a:lnTo>
                    <a:pt x="2667791" y="121658"/>
                  </a:lnTo>
                  <a:lnTo>
                    <a:pt x="2951188" y="180915"/>
                  </a:lnTo>
                  <a:lnTo>
                    <a:pt x="3247074" y="253191"/>
                  </a:lnTo>
                  <a:lnTo>
                    <a:pt x="3556234" y="340731"/>
                  </a:lnTo>
                  <a:lnTo>
                    <a:pt x="3878665" y="442636"/>
                  </a:lnTo>
                  <a:lnTo>
                    <a:pt x="4045736" y="500097"/>
                  </a:lnTo>
                  <a:lnTo>
                    <a:pt x="4210464" y="557110"/>
                  </a:lnTo>
                  <a:lnTo>
                    <a:pt x="4531334" y="665300"/>
                  </a:lnTo>
                  <a:lnTo>
                    <a:pt x="4844396" y="764511"/>
                  </a:lnTo>
                  <a:lnTo>
                    <a:pt x="5148872" y="856989"/>
                  </a:lnTo>
                  <a:lnTo>
                    <a:pt x="5444758" y="941835"/>
                  </a:lnTo>
                  <a:lnTo>
                    <a:pt x="5732057" y="1019498"/>
                  </a:lnTo>
                  <a:lnTo>
                    <a:pt x="6010770" y="1089979"/>
                  </a:lnTo>
                  <a:lnTo>
                    <a:pt x="6281675" y="1153276"/>
                  </a:lnTo>
                  <a:lnTo>
                    <a:pt x="6543991" y="1210289"/>
                  </a:lnTo>
                  <a:lnTo>
                    <a:pt x="6797720" y="1259670"/>
                  </a:lnTo>
                  <a:lnTo>
                    <a:pt x="7043642" y="1303216"/>
                  </a:lnTo>
                  <a:lnTo>
                    <a:pt x="7280977" y="1340476"/>
                  </a:lnTo>
                  <a:lnTo>
                    <a:pt x="7510504" y="1371003"/>
                  </a:lnTo>
                  <a:lnTo>
                    <a:pt x="7732224" y="1396142"/>
                  </a:lnTo>
                  <a:lnTo>
                    <a:pt x="7944576" y="1414997"/>
                  </a:lnTo>
                  <a:lnTo>
                    <a:pt x="8149120" y="1428015"/>
                  </a:lnTo>
                  <a:lnTo>
                    <a:pt x="8345857" y="1435647"/>
                  </a:lnTo>
                  <a:lnTo>
                    <a:pt x="8533227" y="1437443"/>
                  </a:lnTo>
                  <a:lnTo>
                    <a:pt x="8713570" y="1434300"/>
                  </a:lnTo>
                  <a:lnTo>
                    <a:pt x="8886105" y="1426669"/>
                  </a:lnTo>
                  <a:lnTo>
                    <a:pt x="9049273" y="1413201"/>
                  </a:lnTo>
                  <a:lnTo>
                    <a:pt x="9144000" y="1402035"/>
                  </a:lnTo>
                  <a:lnTo>
                    <a:pt x="9144000" y="1486257"/>
                  </a:lnTo>
                  <a:lnTo>
                    <a:pt x="0" y="1486257"/>
                  </a:lnTo>
                  <a:lnTo>
                    <a:pt x="0" y="248990"/>
                  </a:lnTo>
                  <a:lnTo>
                    <a:pt x="74289" y="220420"/>
                  </a:lnTo>
                  <a:lnTo>
                    <a:pt x="207010" y="175977"/>
                  </a:lnTo>
                  <a:lnTo>
                    <a:pt x="350659" y="134227"/>
                  </a:lnTo>
                  <a:lnTo>
                    <a:pt x="503677" y="97416"/>
                  </a:lnTo>
                  <a:lnTo>
                    <a:pt x="669187" y="65094"/>
                  </a:lnTo>
                  <a:lnTo>
                    <a:pt x="844846" y="38607"/>
                  </a:lnTo>
                  <a:lnTo>
                    <a:pt x="1031434" y="17957"/>
                  </a:lnTo>
                  <a:lnTo>
                    <a:pt x="1228952" y="4938"/>
                  </a:lnTo>
                  <a:close/>
                </a:path>
              </a:pathLst>
            </a:custGeom>
            <a:solidFill>
              <a:srgbClr val="BC04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sz="1800"/>
            </a:p>
          </p:txBody>
        </p:sp>
        <p:sp>
          <p:nvSpPr>
            <p:cNvPr id="19" name="Freeform 18"/>
            <p:cNvSpPr>
              <a:spLocks/>
            </p:cNvSpPr>
            <p:nvPr/>
          </p:nvSpPr>
          <p:spPr bwMode="auto">
            <a:xfrm>
              <a:off x="0" y="5475408"/>
              <a:ext cx="7094292" cy="1382592"/>
            </a:xfrm>
            <a:custGeom>
              <a:avLst/>
              <a:gdLst>
                <a:gd name="connsiteX0" fmla="*/ 1440524 w 7094292"/>
                <a:gd name="connsiteY0" fmla="*/ 0 h 1382592"/>
                <a:gd name="connsiteX1" fmla="*/ 1661464 w 7094292"/>
                <a:gd name="connsiteY1" fmla="*/ 5385 h 1382592"/>
                <a:gd name="connsiteX2" fmla="*/ 1895675 w 7094292"/>
                <a:gd name="connsiteY2" fmla="*/ 20191 h 1382592"/>
                <a:gd name="connsiteX3" fmla="*/ 2140817 w 7094292"/>
                <a:gd name="connsiteY3" fmla="*/ 45318 h 1382592"/>
                <a:gd name="connsiteX4" fmla="*/ 2399230 w 7094292"/>
                <a:gd name="connsiteY4" fmla="*/ 80764 h 1382592"/>
                <a:gd name="connsiteX5" fmla="*/ 2668574 w 7094292"/>
                <a:gd name="connsiteY5" fmla="*/ 128774 h 1382592"/>
                <a:gd name="connsiteX6" fmla="*/ 2951969 w 7094292"/>
                <a:gd name="connsiteY6" fmla="*/ 188898 h 1382592"/>
                <a:gd name="connsiteX7" fmla="*/ 3248637 w 7094292"/>
                <a:gd name="connsiteY7" fmla="*/ 262483 h 1382592"/>
                <a:gd name="connsiteX8" fmla="*/ 3557796 w 7094292"/>
                <a:gd name="connsiteY8" fmla="*/ 349528 h 1382592"/>
                <a:gd name="connsiteX9" fmla="*/ 3881008 w 7094292"/>
                <a:gd name="connsiteY9" fmla="*/ 451829 h 1382592"/>
                <a:gd name="connsiteX10" fmla="*/ 4047298 w 7094292"/>
                <a:gd name="connsiteY10" fmla="*/ 509262 h 1382592"/>
                <a:gd name="connsiteX11" fmla="*/ 4211246 w 7094292"/>
                <a:gd name="connsiteY11" fmla="*/ 566694 h 1382592"/>
                <a:gd name="connsiteX12" fmla="*/ 4532896 w 7094292"/>
                <a:gd name="connsiteY12" fmla="*/ 675276 h 1382592"/>
                <a:gd name="connsiteX13" fmla="*/ 4845179 w 7094292"/>
                <a:gd name="connsiteY13" fmla="*/ 778026 h 1382592"/>
                <a:gd name="connsiteX14" fmla="*/ 5149654 w 7094292"/>
                <a:gd name="connsiteY14" fmla="*/ 873596 h 1382592"/>
                <a:gd name="connsiteX15" fmla="*/ 5445540 w 7094292"/>
                <a:gd name="connsiteY15" fmla="*/ 963334 h 1382592"/>
                <a:gd name="connsiteX16" fmla="*/ 5732058 w 7094292"/>
                <a:gd name="connsiteY16" fmla="*/ 1046790 h 1382592"/>
                <a:gd name="connsiteX17" fmla="*/ 6012332 w 7094292"/>
                <a:gd name="connsiteY17" fmla="*/ 1124413 h 1382592"/>
                <a:gd name="connsiteX18" fmla="*/ 6281675 w 7094292"/>
                <a:gd name="connsiteY18" fmla="*/ 1195306 h 1382592"/>
                <a:gd name="connsiteX19" fmla="*/ 6544772 w 7094292"/>
                <a:gd name="connsiteY19" fmla="*/ 1259917 h 1382592"/>
                <a:gd name="connsiteX20" fmla="*/ 6797721 w 7094292"/>
                <a:gd name="connsiteY20" fmla="*/ 1319593 h 1382592"/>
                <a:gd name="connsiteX21" fmla="*/ 7043643 w 7094292"/>
                <a:gd name="connsiteY21" fmla="*/ 1372538 h 1382592"/>
                <a:gd name="connsiteX22" fmla="*/ 7094292 w 7094292"/>
                <a:gd name="connsiteY22" fmla="*/ 1382592 h 1382592"/>
                <a:gd name="connsiteX23" fmla="*/ 0 w 7094292"/>
                <a:gd name="connsiteY23" fmla="*/ 1382592 h 1382592"/>
                <a:gd name="connsiteX24" fmla="*/ 0 w 7094292"/>
                <a:gd name="connsiteY24" fmla="*/ 232823 h 1382592"/>
                <a:gd name="connsiteX25" fmla="*/ 76632 w 7094292"/>
                <a:gd name="connsiteY25" fmla="*/ 205051 h 1382592"/>
                <a:gd name="connsiteX26" fmla="*/ 209353 w 7094292"/>
                <a:gd name="connsiteY26" fmla="*/ 162425 h 1382592"/>
                <a:gd name="connsiteX27" fmla="*/ 352222 w 7094292"/>
                <a:gd name="connsiteY27" fmla="*/ 122941 h 1382592"/>
                <a:gd name="connsiteX28" fmla="*/ 506021 w 7094292"/>
                <a:gd name="connsiteY28" fmla="*/ 87943 h 1382592"/>
                <a:gd name="connsiteX29" fmla="*/ 669968 w 7094292"/>
                <a:gd name="connsiteY29" fmla="*/ 57881 h 1382592"/>
                <a:gd name="connsiteX30" fmla="*/ 846408 w 7094292"/>
                <a:gd name="connsiteY30" fmla="*/ 33203 h 1382592"/>
                <a:gd name="connsiteX31" fmla="*/ 1032996 w 7094292"/>
                <a:gd name="connsiteY31" fmla="*/ 14358 h 1382592"/>
                <a:gd name="connsiteX32" fmla="*/ 1231295 w 7094292"/>
                <a:gd name="connsiteY32" fmla="*/ 3590 h 138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094292" h="1382592">
                  <a:moveTo>
                    <a:pt x="1440524" y="0"/>
                  </a:moveTo>
                  <a:lnTo>
                    <a:pt x="1661464" y="5385"/>
                  </a:lnTo>
                  <a:lnTo>
                    <a:pt x="1895675" y="20191"/>
                  </a:lnTo>
                  <a:lnTo>
                    <a:pt x="2140817" y="45318"/>
                  </a:lnTo>
                  <a:lnTo>
                    <a:pt x="2399230" y="80764"/>
                  </a:lnTo>
                  <a:lnTo>
                    <a:pt x="2668574" y="128774"/>
                  </a:lnTo>
                  <a:lnTo>
                    <a:pt x="2951969" y="188898"/>
                  </a:lnTo>
                  <a:lnTo>
                    <a:pt x="3248637" y="262483"/>
                  </a:lnTo>
                  <a:lnTo>
                    <a:pt x="3557796" y="349528"/>
                  </a:lnTo>
                  <a:lnTo>
                    <a:pt x="3881008" y="451829"/>
                  </a:lnTo>
                  <a:lnTo>
                    <a:pt x="4047298" y="509262"/>
                  </a:lnTo>
                  <a:lnTo>
                    <a:pt x="4211246" y="566694"/>
                  </a:lnTo>
                  <a:lnTo>
                    <a:pt x="4532896" y="675276"/>
                  </a:lnTo>
                  <a:lnTo>
                    <a:pt x="4845179" y="778026"/>
                  </a:lnTo>
                  <a:lnTo>
                    <a:pt x="5149654" y="873596"/>
                  </a:lnTo>
                  <a:lnTo>
                    <a:pt x="5445540" y="963334"/>
                  </a:lnTo>
                  <a:lnTo>
                    <a:pt x="5732058" y="1046790"/>
                  </a:lnTo>
                  <a:lnTo>
                    <a:pt x="6012332" y="1124413"/>
                  </a:lnTo>
                  <a:lnTo>
                    <a:pt x="6281675" y="1195306"/>
                  </a:lnTo>
                  <a:lnTo>
                    <a:pt x="6544772" y="1259917"/>
                  </a:lnTo>
                  <a:lnTo>
                    <a:pt x="6797721" y="1319593"/>
                  </a:lnTo>
                  <a:lnTo>
                    <a:pt x="7043643" y="1372538"/>
                  </a:lnTo>
                  <a:lnTo>
                    <a:pt x="7094292" y="1382592"/>
                  </a:lnTo>
                  <a:lnTo>
                    <a:pt x="0" y="1382592"/>
                  </a:lnTo>
                  <a:lnTo>
                    <a:pt x="0" y="232823"/>
                  </a:lnTo>
                  <a:lnTo>
                    <a:pt x="76632" y="205051"/>
                  </a:lnTo>
                  <a:lnTo>
                    <a:pt x="209353" y="162425"/>
                  </a:lnTo>
                  <a:lnTo>
                    <a:pt x="352222" y="122941"/>
                  </a:lnTo>
                  <a:lnTo>
                    <a:pt x="506021" y="87943"/>
                  </a:lnTo>
                  <a:lnTo>
                    <a:pt x="669968" y="57881"/>
                  </a:lnTo>
                  <a:lnTo>
                    <a:pt x="846408" y="33203"/>
                  </a:lnTo>
                  <a:lnTo>
                    <a:pt x="1032996" y="14358"/>
                  </a:lnTo>
                  <a:lnTo>
                    <a:pt x="1231295" y="3590"/>
                  </a:lnTo>
                  <a:close/>
                </a:path>
              </a:pathLst>
            </a:custGeom>
            <a:gradFill flip="none" rotWithShape="1">
              <a:gsLst>
                <a:gs pos="0">
                  <a:schemeClr val="bg1">
                    <a:lumMod val="75000"/>
                  </a:schemeClr>
                </a:gs>
                <a:gs pos="100000">
                  <a:schemeClr val="bg1">
                    <a:lumMod val="95000"/>
                  </a:schemeClr>
                </a:gs>
              </a:gsLst>
              <a:lin ang="135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a:p>
          </p:txBody>
        </p:sp>
        <p:sp>
          <p:nvSpPr>
            <p:cNvPr id="20" name="Freeform 19"/>
            <p:cNvSpPr>
              <a:spLocks/>
            </p:cNvSpPr>
            <p:nvPr/>
          </p:nvSpPr>
          <p:spPr bwMode="auto">
            <a:xfrm>
              <a:off x="0" y="5214226"/>
              <a:ext cx="9144000" cy="1297833"/>
            </a:xfrm>
            <a:custGeom>
              <a:avLst/>
              <a:gdLst>
                <a:gd name="connsiteX0" fmla="*/ 1167414 w 9144000"/>
                <a:gd name="connsiteY0" fmla="*/ 0 h 1297833"/>
                <a:gd name="connsiteX1" fmla="*/ 1376658 w 9144000"/>
                <a:gd name="connsiteY1" fmla="*/ 449 h 1297833"/>
                <a:gd name="connsiteX2" fmla="*/ 1598393 w 9144000"/>
                <a:gd name="connsiteY2" fmla="*/ 9424 h 1297833"/>
                <a:gd name="connsiteX3" fmla="*/ 1831841 w 9144000"/>
                <a:gd name="connsiteY3" fmla="*/ 26926 h 1297833"/>
                <a:gd name="connsiteX4" fmla="*/ 2079341 w 9144000"/>
                <a:gd name="connsiteY4" fmla="*/ 53403 h 1297833"/>
                <a:gd name="connsiteX5" fmla="*/ 2339334 w 9144000"/>
                <a:gd name="connsiteY5" fmla="*/ 89754 h 1297833"/>
                <a:gd name="connsiteX6" fmla="*/ 2613381 w 9144000"/>
                <a:gd name="connsiteY6" fmla="*/ 135977 h 1297833"/>
                <a:gd name="connsiteX7" fmla="*/ 2901481 w 9144000"/>
                <a:gd name="connsiteY7" fmla="*/ 193867 h 1297833"/>
                <a:gd name="connsiteX8" fmla="*/ 3202073 w 9144000"/>
                <a:gd name="connsiteY8" fmla="*/ 263426 h 1297833"/>
                <a:gd name="connsiteX9" fmla="*/ 3518281 w 9144000"/>
                <a:gd name="connsiteY9" fmla="*/ 345102 h 1297833"/>
                <a:gd name="connsiteX10" fmla="*/ 3848542 w 9144000"/>
                <a:gd name="connsiteY10" fmla="*/ 439791 h 1297833"/>
                <a:gd name="connsiteX11" fmla="*/ 4021090 w 9144000"/>
                <a:gd name="connsiteY11" fmla="*/ 493643 h 1297833"/>
                <a:gd name="connsiteX12" fmla="*/ 4207692 w 9144000"/>
                <a:gd name="connsiteY12" fmla="*/ 551534 h 1297833"/>
                <a:gd name="connsiteX13" fmla="*/ 4570745 w 9144000"/>
                <a:gd name="connsiteY13" fmla="*/ 659687 h 1297833"/>
                <a:gd name="connsiteX14" fmla="*/ 4918183 w 9144000"/>
                <a:gd name="connsiteY14" fmla="*/ 756621 h 1297833"/>
                <a:gd name="connsiteX15" fmla="*/ 5251567 w 9144000"/>
                <a:gd name="connsiteY15" fmla="*/ 843233 h 1297833"/>
                <a:gd name="connsiteX16" fmla="*/ 5570898 w 9144000"/>
                <a:gd name="connsiteY16" fmla="*/ 919972 h 1297833"/>
                <a:gd name="connsiteX17" fmla="*/ 5875394 w 9144000"/>
                <a:gd name="connsiteY17" fmla="*/ 986389 h 1297833"/>
                <a:gd name="connsiteX18" fmla="*/ 6168179 w 9144000"/>
                <a:gd name="connsiteY18" fmla="*/ 1044280 h 1297833"/>
                <a:gd name="connsiteX19" fmla="*/ 6447690 w 9144000"/>
                <a:gd name="connsiteY19" fmla="*/ 1092747 h 1297833"/>
                <a:gd name="connsiteX20" fmla="*/ 6715491 w 9144000"/>
                <a:gd name="connsiteY20" fmla="*/ 1132687 h 1297833"/>
                <a:gd name="connsiteX21" fmla="*/ 6969238 w 9144000"/>
                <a:gd name="connsiteY21" fmla="*/ 1164101 h 1297833"/>
                <a:gd name="connsiteX22" fmla="*/ 7213616 w 9144000"/>
                <a:gd name="connsiteY22" fmla="*/ 1187437 h 1297833"/>
                <a:gd name="connsiteX23" fmla="*/ 7445501 w 9144000"/>
                <a:gd name="connsiteY23" fmla="*/ 1203143 h 1297833"/>
                <a:gd name="connsiteX24" fmla="*/ 7666456 w 9144000"/>
                <a:gd name="connsiteY24" fmla="*/ 1211670 h 1297833"/>
                <a:gd name="connsiteX25" fmla="*/ 7876480 w 9144000"/>
                <a:gd name="connsiteY25" fmla="*/ 1213465 h 1297833"/>
                <a:gd name="connsiteX26" fmla="*/ 8077135 w 9144000"/>
                <a:gd name="connsiteY26" fmla="*/ 1208080 h 1297833"/>
                <a:gd name="connsiteX27" fmla="*/ 8268421 w 9144000"/>
                <a:gd name="connsiteY27" fmla="*/ 1196412 h 1297833"/>
                <a:gd name="connsiteX28" fmla="*/ 8448777 w 9144000"/>
                <a:gd name="connsiteY28" fmla="*/ 1179808 h 1297833"/>
                <a:gd name="connsiteX29" fmla="*/ 8622105 w 9144000"/>
                <a:gd name="connsiteY29" fmla="*/ 1156472 h 1297833"/>
                <a:gd name="connsiteX30" fmla="*/ 8786065 w 9144000"/>
                <a:gd name="connsiteY30" fmla="*/ 1128648 h 1297833"/>
                <a:gd name="connsiteX31" fmla="*/ 8941436 w 9144000"/>
                <a:gd name="connsiteY31" fmla="*/ 1095888 h 1297833"/>
                <a:gd name="connsiteX32" fmla="*/ 9089780 w 9144000"/>
                <a:gd name="connsiteY32" fmla="*/ 1058192 h 1297833"/>
                <a:gd name="connsiteX33" fmla="*/ 9144000 w 9144000"/>
                <a:gd name="connsiteY33" fmla="*/ 1042091 h 1297833"/>
                <a:gd name="connsiteX34" fmla="*/ 9144000 w 9144000"/>
                <a:gd name="connsiteY34" fmla="*/ 1193668 h 1297833"/>
                <a:gd name="connsiteX35" fmla="*/ 8996870 w 9144000"/>
                <a:gd name="connsiteY35" fmla="*/ 1222889 h 1297833"/>
                <a:gd name="connsiteX36" fmla="*/ 8839157 w 9144000"/>
                <a:gd name="connsiteY36" fmla="*/ 1248469 h 1297833"/>
                <a:gd name="connsiteX37" fmla="*/ 8672855 w 9144000"/>
                <a:gd name="connsiteY37" fmla="*/ 1268215 h 1297833"/>
                <a:gd name="connsiteX38" fmla="*/ 8496403 w 9144000"/>
                <a:gd name="connsiteY38" fmla="*/ 1283921 h 1297833"/>
                <a:gd name="connsiteX39" fmla="*/ 8312144 w 9144000"/>
                <a:gd name="connsiteY39" fmla="*/ 1293346 h 1297833"/>
                <a:gd name="connsiteX40" fmla="*/ 8117735 w 9144000"/>
                <a:gd name="connsiteY40" fmla="*/ 1297833 h 1297833"/>
                <a:gd name="connsiteX41" fmla="*/ 7913176 w 9144000"/>
                <a:gd name="connsiteY41" fmla="*/ 1296038 h 1297833"/>
                <a:gd name="connsiteX42" fmla="*/ 7697686 w 9144000"/>
                <a:gd name="connsiteY42" fmla="*/ 1287512 h 1297833"/>
                <a:gd name="connsiteX43" fmla="*/ 7473608 w 9144000"/>
                <a:gd name="connsiteY43" fmla="*/ 1272702 h 1297833"/>
                <a:gd name="connsiteX44" fmla="*/ 7237038 w 9144000"/>
                <a:gd name="connsiteY44" fmla="*/ 1250713 h 1297833"/>
                <a:gd name="connsiteX45" fmla="*/ 6989538 w 9144000"/>
                <a:gd name="connsiteY45" fmla="*/ 1221992 h 1297833"/>
                <a:gd name="connsiteX46" fmla="*/ 6731106 w 9144000"/>
                <a:gd name="connsiteY46" fmla="*/ 1184744 h 1297833"/>
                <a:gd name="connsiteX47" fmla="*/ 6460183 w 9144000"/>
                <a:gd name="connsiteY47" fmla="*/ 1139867 h 1297833"/>
                <a:gd name="connsiteX48" fmla="*/ 6176767 w 9144000"/>
                <a:gd name="connsiteY48" fmla="*/ 1087362 h 1297833"/>
                <a:gd name="connsiteX49" fmla="*/ 5882421 w 9144000"/>
                <a:gd name="connsiteY49" fmla="*/ 1025881 h 1297833"/>
                <a:gd name="connsiteX50" fmla="*/ 5574801 w 9144000"/>
                <a:gd name="connsiteY50" fmla="*/ 955424 h 1297833"/>
                <a:gd name="connsiteX51" fmla="*/ 5253128 w 9144000"/>
                <a:gd name="connsiteY51" fmla="*/ 876890 h 1297833"/>
                <a:gd name="connsiteX52" fmla="*/ 4918183 w 9144000"/>
                <a:gd name="connsiteY52" fmla="*/ 788034 h 1297833"/>
                <a:gd name="connsiteX53" fmla="*/ 4569183 w 9144000"/>
                <a:gd name="connsiteY53" fmla="*/ 689306 h 1297833"/>
                <a:gd name="connsiteX54" fmla="*/ 4207692 w 9144000"/>
                <a:gd name="connsiteY54" fmla="*/ 581602 h 1297833"/>
                <a:gd name="connsiteX55" fmla="*/ 4021090 w 9144000"/>
                <a:gd name="connsiteY55" fmla="*/ 522813 h 1297833"/>
                <a:gd name="connsiteX56" fmla="*/ 3848542 w 9144000"/>
                <a:gd name="connsiteY56" fmla="*/ 469410 h 1297833"/>
                <a:gd name="connsiteX57" fmla="*/ 3518281 w 9144000"/>
                <a:gd name="connsiteY57" fmla="*/ 376067 h 1297833"/>
                <a:gd name="connsiteX58" fmla="*/ 3202073 w 9144000"/>
                <a:gd name="connsiteY58" fmla="*/ 296635 h 1297833"/>
                <a:gd name="connsiteX59" fmla="*/ 2901481 w 9144000"/>
                <a:gd name="connsiteY59" fmla="*/ 229769 h 1297833"/>
                <a:gd name="connsiteX60" fmla="*/ 2613381 w 9144000"/>
                <a:gd name="connsiteY60" fmla="*/ 176366 h 1297833"/>
                <a:gd name="connsiteX61" fmla="*/ 2339334 w 9144000"/>
                <a:gd name="connsiteY61" fmla="*/ 135079 h 1297833"/>
                <a:gd name="connsiteX62" fmla="*/ 2079341 w 9144000"/>
                <a:gd name="connsiteY62" fmla="*/ 104563 h 1297833"/>
                <a:gd name="connsiteX63" fmla="*/ 1831841 w 9144000"/>
                <a:gd name="connsiteY63" fmla="*/ 84368 h 1297833"/>
                <a:gd name="connsiteX64" fmla="*/ 1598393 w 9144000"/>
                <a:gd name="connsiteY64" fmla="*/ 74047 h 1297833"/>
                <a:gd name="connsiteX65" fmla="*/ 1376658 w 9144000"/>
                <a:gd name="connsiteY65" fmla="*/ 72700 h 1297833"/>
                <a:gd name="connsiteX66" fmla="*/ 1167414 w 9144000"/>
                <a:gd name="connsiteY66" fmla="*/ 79881 h 1297833"/>
                <a:gd name="connsiteX67" fmla="*/ 970663 w 9144000"/>
                <a:gd name="connsiteY67" fmla="*/ 94241 h 1297833"/>
                <a:gd name="connsiteX68" fmla="*/ 785623 w 9144000"/>
                <a:gd name="connsiteY68" fmla="*/ 115333 h 1297833"/>
                <a:gd name="connsiteX69" fmla="*/ 612294 w 9144000"/>
                <a:gd name="connsiteY69" fmla="*/ 142708 h 1297833"/>
                <a:gd name="connsiteX70" fmla="*/ 450677 w 9144000"/>
                <a:gd name="connsiteY70" fmla="*/ 175019 h 1297833"/>
                <a:gd name="connsiteX71" fmla="*/ 299990 w 9144000"/>
                <a:gd name="connsiteY71" fmla="*/ 211818 h 1297833"/>
                <a:gd name="connsiteX72" fmla="*/ 160234 w 9144000"/>
                <a:gd name="connsiteY72" fmla="*/ 252656 h 1297833"/>
                <a:gd name="connsiteX73" fmla="*/ 31409 w 9144000"/>
                <a:gd name="connsiteY73" fmla="*/ 296635 h 1297833"/>
                <a:gd name="connsiteX74" fmla="*/ 0 w 9144000"/>
                <a:gd name="connsiteY74" fmla="*/ 308749 h 1297833"/>
                <a:gd name="connsiteX75" fmla="*/ 0 w 9144000"/>
                <a:gd name="connsiteY75" fmla="*/ 161990 h 1297833"/>
                <a:gd name="connsiteX76" fmla="*/ 31409 w 9144000"/>
                <a:gd name="connsiteY76" fmla="*/ 152132 h 1297833"/>
                <a:gd name="connsiteX77" fmla="*/ 160234 w 9144000"/>
                <a:gd name="connsiteY77" fmla="*/ 118026 h 1297833"/>
                <a:gd name="connsiteX78" fmla="*/ 299990 w 9144000"/>
                <a:gd name="connsiteY78" fmla="*/ 86612 h 1297833"/>
                <a:gd name="connsiteX79" fmla="*/ 450677 w 9144000"/>
                <a:gd name="connsiteY79" fmla="*/ 59237 h 1297833"/>
                <a:gd name="connsiteX80" fmla="*/ 612294 w 9144000"/>
                <a:gd name="connsiteY80" fmla="*/ 35902 h 1297833"/>
                <a:gd name="connsiteX81" fmla="*/ 785623 w 9144000"/>
                <a:gd name="connsiteY81" fmla="*/ 17951 h 1297833"/>
                <a:gd name="connsiteX82" fmla="*/ 970663 w 9144000"/>
                <a:gd name="connsiteY82" fmla="*/ 5834 h 129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9144000" h="1297833">
                  <a:moveTo>
                    <a:pt x="1167414" y="0"/>
                  </a:moveTo>
                  <a:lnTo>
                    <a:pt x="1376658" y="449"/>
                  </a:lnTo>
                  <a:lnTo>
                    <a:pt x="1598393" y="9424"/>
                  </a:lnTo>
                  <a:lnTo>
                    <a:pt x="1831841" y="26926"/>
                  </a:lnTo>
                  <a:lnTo>
                    <a:pt x="2079341" y="53403"/>
                  </a:lnTo>
                  <a:lnTo>
                    <a:pt x="2339334" y="89754"/>
                  </a:lnTo>
                  <a:lnTo>
                    <a:pt x="2613381" y="135977"/>
                  </a:lnTo>
                  <a:lnTo>
                    <a:pt x="2901481" y="193867"/>
                  </a:lnTo>
                  <a:lnTo>
                    <a:pt x="3202073" y="263426"/>
                  </a:lnTo>
                  <a:lnTo>
                    <a:pt x="3518281" y="345102"/>
                  </a:lnTo>
                  <a:lnTo>
                    <a:pt x="3848542" y="439791"/>
                  </a:lnTo>
                  <a:lnTo>
                    <a:pt x="4021090" y="493643"/>
                  </a:lnTo>
                  <a:lnTo>
                    <a:pt x="4207692" y="551534"/>
                  </a:lnTo>
                  <a:lnTo>
                    <a:pt x="4570745" y="659687"/>
                  </a:lnTo>
                  <a:lnTo>
                    <a:pt x="4918183" y="756621"/>
                  </a:lnTo>
                  <a:lnTo>
                    <a:pt x="5251567" y="843233"/>
                  </a:lnTo>
                  <a:lnTo>
                    <a:pt x="5570898" y="919972"/>
                  </a:lnTo>
                  <a:lnTo>
                    <a:pt x="5875394" y="986389"/>
                  </a:lnTo>
                  <a:lnTo>
                    <a:pt x="6168179" y="1044280"/>
                  </a:lnTo>
                  <a:lnTo>
                    <a:pt x="6447690" y="1092747"/>
                  </a:lnTo>
                  <a:lnTo>
                    <a:pt x="6715491" y="1132687"/>
                  </a:lnTo>
                  <a:lnTo>
                    <a:pt x="6969238" y="1164101"/>
                  </a:lnTo>
                  <a:lnTo>
                    <a:pt x="7213616" y="1187437"/>
                  </a:lnTo>
                  <a:lnTo>
                    <a:pt x="7445501" y="1203143"/>
                  </a:lnTo>
                  <a:lnTo>
                    <a:pt x="7666456" y="1211670"/>
                  </a:lnTo>
                  <a:lnTo>
                    <a:pt x="7876480" y="1213465"/>
                  </a:lnTo>
                  <a:lnTo>
                    <a:pt x="8077135" y="1208080"/>
                  </a:lnTo>
                  <a:lnTo>
                    <a:pt x="8268421" y="1196412"/>
                  </a:lnTo>
                  <a:lnTo>
                    <a:pt x="8448777" y="1179808"/>
                  </a:lnTo>
                  <a:lnTo>
                    <a:pt x="8622105" y="1156472"/>
                  </a:lnTo>
                  <a:lnTo>
                    <a:pt x="8786065" y="1128648"/>
                  </a:lnTo>
                  <a:lnTo>
                    <a:pt x="8941436" y="1095888"/>
                  </a:lnTo>
                  <a:lnTo>
                    <a:pt x="9089780" y="1058192"/>
                  </a:lnTo>
                  <a:lnTo>
                    <a:pt x="9144000" y="1042091"/>
                  </a:lnTo>
                  <a:lnTo>
                    <a:pt x="9144000" y="1193668"/>
                  </a:lnTo>
                  <a:lnTo>
                    <a:pt x="8996870" y="1222889"/>
                  </a:lnTo>
                  <a:lnTo>
                    <a:pt x="8839157" y="1248469"/>
                  </a:lnTo>
                  <a:lnTo>
                    <a:pt x="8672855" y="1268215"/>
                  </a:lnTo>
                  <a:lnTo>
                    <a:pt x="8496403" y="1283921"/>
                  </a:lnTo>
                  <a:lnTo>
                    <a:pt x="8312144" y="1293346"/>
                  </a:lnTo>
                  <a:lnTo>
                    <a:pt x="8117735" y="1297833"/>
                  </a:lnTo>
                  <a:lnTo>
                    <a:pt x="7913176" y="1296038"/>
                  </a:lnTo>
                  <a:lnTo>
                    <a:pt x="7697686" y="1287512"/>
                  </a:lnTo>
                  <a:lnTo>
                    <a:pt x="7473608" y="1272702"/>
                  </a:lnTo>
                  <a:lnTo>
                    <a:pt x="7237038" y="1250713"/>
                  </a:lnTo>
                  <a:lnTo>
                    <a:pt x="6989538" y="1221992"/>
                  </a:lnTo>
                  <a:lnTo>
                    <a:pt x="6731106" y="1184744"/>
                  </a:lnTo>
                  <a:lnTo>
                    <a:pt x="6460183" y="1139867"/>
                  </a:lnTo>
                  <a:lnTo>
                    <a:pt x="6176767" y="1087362"/>
                  </a:lnTo>
                  <a:lnTo>
                    <a:pt x="5882421" y="1025881"/>
                  </a:lnTo>
                  <a:lnTo>
                    <a:pt x="5574801" y="955424"/>
                  </a:lnTo>
                  <a:lnTo>
                    <a:pt x="5253128" y="876890"/>
                  </a:lnTo>
                  <a:lnTo>
                    <a:pt x="4918183" y="788034"/>
                  </a:lnTo>
                  <a:lnTo>
                    <a:pt x="4569183" y="689306"/>
                  </a:lnTo>
                  <a:lnTo>
                    <a:pt x="4207692" y="581602"/>
                  </a:lnTo>
                  <a:lnTo>
                    <a:pt x="4021090" y="522813"/>
                  </a:lnTo>
                  <a:lnTo>
                    <a:pt x="3848542" y="469410"/>
                  </a:lnTo>
                  <a:lnTo>
                    <a:pt x="3518281" y="376067"/>
                  </a:lnTo>
                  <a:lnTo>
                    <a:pt x="3202073" y="296635"/>
                  </a:lnTo>
                  <a:lnTo>
                    <a:pt x="2901481" y="229769"/>
                  </a:lnTo>
                  <a:lnTo>
                    <a:pt x="2613381" y="176366"/>
                  </a:lnTo>
                  <a:lnTo>
                    <a:pt x="2339334" y="135079"/>
                  </a:lnTo>
                  <a:lnTo>
                    <a:pt x="2079341" y="104563"/>
                  </a:lnTo>
                  <a:lnTo>
                    <a:pt x="1831841" y="84368"/>
                  </a:lnTo>
                  <a:lnTo>
                    <a:pt x="1598393" y="74047"/>
                  </a:lnTo>
                  <a:lnTo>
                    <a:pt x="1376658" y="72700"/>
                  </a:lnTo>
                  <a:lnTo>
                    <a:pt x="1167414" y="79881"/>
                  </a:lnTo>
                  <a:lnTo>
                    <a:pt x="970663" y="94241"/>
                  </a:lnTo>
                  <a:lnTo>
                    <a:pt x="785623" y="115333"/>
                  </a:lnTo>
                  <a:lnTo>
                    <a:pt x="612294" y="142708"/>
                  </a:lnTo>
                  <a:lnTo>
                    <a:pt x="450677" y="175019"/>
                  </a:lnTo>
                  <a:lnTo>
                    <a:pt x="299990" y="211818"/>
                  </a:lnTo>
                  <a:lnTo>
                    <a:pt x="160234" y="252656"/>
                  </a:lnTo>
                  <a:lnTo>
                    <a:pt x="31409" y="296635"/>
                  </a:lnTo>
                  <a:lnTo>
                    <a:pt x="0" y="308749"/>
                  </a:lnTo>
                  <a:lnTo>
                    <a:pt x="0" y="161990"/>
                  </a:lnTo>
                  <a:lnTo>
                    <a:pt x="31409" y="152132"/>
                  </a:lnTo>
                  <a:lnTo>
                    <a:pt x="160234" y="118026"/>
                  </a:lnTo>
                  <a:lnTo>
                    <a:pt x="299990" y="86612"/>
                  </a:lnTo>
                  <a:lnTo>
                    <a:pt x="450677" y="59237"/>
                  </a:lnTo>
                  <a:lnTo>
                    <a:pt x="612294" y="35902"/>
                  </a:lnTo>
                  <a:lnTo>
                    <a:pt x="785623" y="17951"/>
                  </a:lnTo>
                  <a:lnTo>
                    <a:pt x="970663" y="5834"/>
                  </a:lnTo>
                  <a:close/>
                </a:path>
              </a:pathLst>
            </a:custGeom>
            <a:solidFill>
              <a:srgbClr val="2F39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sz="1800"/>
            </a:p>
          </p:txBody>
        </p:sp>
        <p:sp>
          <p:nvSpPr>
            <p:cNvPr id="21" name="Freeform 20"/>
            <p:cNvSpPr>
              <a:spLocks/>
            </p:cNvSpPr>
            <p:nvPr/>
          </p:nvSpPr>
          <p:spPr bwMode="auto">
            <a:xfrm>
              <a:off x="0" y="5071518"/>
              <a:ext cx="4263906" cy="662844"/>
            </a:xfrm>
            <a:custGeom>
              <a:avLst/>
              <a:gdLst>
                <a:gd name="connsiteX0" fmla="*/ 1183641 w 4263906"/>
                <a:gd name="connsiteY0" fmla="*/ 0 h 662844"/>
                <a:gd name="connsiteX1" fmla="*/ 1376548 w 4263906"/>
                <a:gd name="connsiteY1" fmla="*/ 4485 h 662844"/>
                <a:gd name="connsiteX2" fmla="*/ 1577265 w 4263906"/>
                <a:gd name="connsiteY2" fmla="*/ 15697 h 662844"/>
                <a:gd name="connsiteX3" fmla="*/ 1789697 w 4263906"/>
                <a:gd name="connsiteY3" fmla="*/ 33636 h 662844"/>
                <a:gd name="connsiteX4" fmla="*/ 2011501 w 4263906"/>
                <a:gd name="connsiteY4" fmla="*/ 58302 h 662844"/>
                <a:gd name="connsiteX5" fmla="*/ 2243458 w 4263906"/>
                <a:gd name="connsiteY5" fmla="*/ 91040 h 662844"/>
                <a:gd name="connsiteX6" fmla="*/ 2484787 w 4263906"/>
                <a:gd name="connsiteY6" fmla="*/ 131851 h 662844"/>
                <a:gd name="connsiteX7" fmla="*/ 2737051 w 4263906"/>
                <a:gd name="connsiteY7" fmla="*/ 181632 h 662844"/>
                <a:gd name="connsiteX8" fmla="*/ 3000248 w 4263906"/>
                <a:gd name="connsiteY8" fmla="*/ 240830 h 662844"/>
                <a:gd name="connsiteX9" fmla="*/ 3273598 w 4263906"/>
                <a:gd name="connsiteY9" fmla="*/ 309447 h 662844"/>
                <a:gd name="connsiteX10" fmla="*/ 3557101 w 4263906"/>
                <a:gd name="connsiteY10" fmla="*/ 388378 h 662844"/>
                <a:gd name="connsiteX11" fmla="*/ 3852319 w 4263906"/>
                <a:gd name="connsiteY11" fmla="*/ 478073 h 662844"/>
                <a:gd name="connsiteX12" fmla="*/ 4004614 w 4263906"/>
                <a:gd name="connsiteY12" fmla="*/ 527853 h 662844"/>
                <a:gd name="connsiteX13" fmla="*/ 4124888 w 4263906"/>
                <a:gd name="connsiteY13" fmla="*/ 567767 h 662844"/>
                <a:gd name="connsiteX14" fmla="*/ 4241257 w 4263906"/>
                <a:gd name="connsiteY14" fmla="*/ 606336 h 662844"/>
                <a:gd name="connsiteX15" fmla="*/ 4263906 w 4263906"/>
                <a:gd name="connsiteY15" fmla="*/ 662844 h 662844"/>
                <a:gd name="connsiteX16" fmla="*/ 4143632 w 4263906"/>
                <a:gd name="connsiteY16" fmla="*/ 626069 h 662844"/>
                <a:gd name="connsiteX17" fmla="*/ 4022577 w 4263906"/>
                <a:gd name="connsiteY17" fmla="*/ 587949 h 662844"/>
                <a:gd name="connsiteX18" fmla="*/ 3849976 w 4263906"/>
                <a:gd name="connsiteY18" fmla="*/ 535029 h 662844"/>
                <a:gd name="connsiteX19" fmla="*/ 3519613 w 4263906"/>
                <a:gd name="connsiteY19" fmla="*/ 439952 h 662844"/>
                <a:gd name="connsiteX20" fmla="*/ 3203308 w 4263906"/>
                <a:gd name="connsiteY20" fmla="*/ 357882 h 662844"/>
                <a:gd name="connsiteX21" fmla="*/ 2902623 w 4263906"/>
                <a:gd name="connsiteY21" fmla="*/ 288817 h 662844"/>
                <a:gd name="connsiteX22" fmla="*/ 2614433 w 4263906"/>
                <a:gd name="connsiteY22" fmla="*/ 231412 h 662844"/>
                <a:gd name="connsiteX23" fmla="*/ 2340302 w 4263906"/>
                <a:gd name="connsiteY23" fmla="*/ 184771 h 662844"/>
                <a:gd name="connsiteX24" fmla="*/ 2080229 w 4263906"/>
                <a:gd name="connsiteY24" fmla="*/ 149342 h 662844"/>
                <a:gd name="connsiteX25" fmla="*/ 1832652 w 4263906"/>
                <a:gd name="connsiteY25" fmla="*/ 123330 h 662844"/>
                <a:gd name="connsiteX26" fmla="*/ 1599133 w 4263906"/>
                <a:gd name="connsiteY26" fmla="*/ 106288 h 662844"/>
                <a:gd name="connsiteX27" fmla="*/ 1377329 w 4263906"/>
                <a:gd name="connsiteY27" fmla="*/ 97767 h 662844"/>
                <a:gd name="connsiteX28" fmla="*/ 1168021 w 4263906"/>
                <a:gd name="connsiteY28" fmla="*/ 96870 h 662844"/>
                <a:gd name="connsiteX29" fmla="*/ 971209 w 4263906"/>
                <a:gd name="connsiteY29" fmla="*/ 103598 h 662844"/>
                <a:gd name="connsiteX30" fmla="*/ 786112 w 4263906"/>
                <a:gd name="connsiteY30" fmla="*/ 116603 h 662844"/>
                <a:gd name="connsiteX31" fmla="*/ 612730 w 4263906"/>
                <a:gd name="connsiteY31" fmla="*/ 134991 h 662844"/>
                <a:gd name="connsiteX32" fmla="*/ 451063 w 4263906"/>
                <a:gd name="connsiteY32" fmla="*/ 158311 h 662844"/>
                <a:gd name="connsiteX33" fmla="*/ 300330 w 4263906"/>
                <a:gd name="connsiteY33" fmla="*/ 186117 h 662844"/>
                <a:gd name="connsiteX34" fmla="*/ 160531 w 4263906"/>
                <a:gd name="connsiteY34" fmla="*/ 218407 h 662844"/>
                <a:gd name="connsiteX35" fmla="*/ 31665 w 4263906"/>
                <a:gd name="connsiteY35" fmla="*/ 253388 h 662844"/>
                <a:gd name="connsiteX36" fmla="*/ 0 w 4263906"/>
                <a:gd name="connsiteY36" fmla="*/ 263197 h 662844"/>
                <a:gd name="connsiteX37" fmla="*/ 0 w 4263906"/>
                <a:gd name="connsiteY37" fmla="*/ 125177 h 662844"/>
                <a:gd name="connsiteX38" fmla="*/ 104299 w 4263906"/>
                <a:gd name="connsiteY38" fmla="*/ 100907 h 662844"/>
                <a:gd name="connsiteX39" fmla="*/ 231602 w 4263906"/>
                <a:gd name="connsiteY39" fmla="*/ 75792 h 662844"/>
                <a:gd name="connsiteX40" fmla="*/ 366715 w 4263906"/>
                <a:gd name="connsiteY40" fmla="*/ 52920 h 662844"/>
                <a:gd name="connsiteX41" fmla="*/ 511200 w 4263906"/>
                <a:gd name="connsiteY41" fmla="*/ 33636 h 662844"/>
                <a:gd name="connsiteX42" fmla="*/ 665838 w 4263906"/>
                <a:gd name="connsiteY42" fmla="*/ 18836 h 662844"/>
                <a:gd name="connsiteX43" fmla="*/ 829848 w 4263906"/>
                <a:gd name="connsiteY43" fmla="*/ 7176 h 662844"/>
                <a:gd name="connsiteX44" fmla="*/ 1001668 w 4263906"/>
                <a:gd name="connsiteY44" fmla="*/ 897 h 66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263906" h="662844">
                  <a:moveTo>
                    <a:pt x="1183641" y="0"/>
                  </a:moveTo>
                  <a:lnTo>
                    <a:pt x="1376548" y="4485"/>
                  </a:lnTo>
                  <a:lnTo>
                    <a:pt x="1577265" y="15697"/>
                  </a:lnTo>
                  <a:lnTo>
                    <a:pt x="1789697" y="33636"/>
                  </a:lnTo>
                  <a:lnTo>
                    <a:pt x="2011501" y="58302"/>
                  </a:lnTo>
                  <a:lnTo>
                    <a:pt x="2243458" y="91040"/>
                  </a:lnTo>
                  <a:lnTo>
                    <a:pt x="2484787" y="131851"/>
                  </a:lnTo>
                  <a:lnTo>
                    <a:pt x="2737051" y="181632"/>
                  </a:lnTo>
                  <a:lnTo>
                    <a:pt x="3000248" y="240830"/>
                  </a:lnTo>
                  <a:lnTo>
                    <a:pt x="3273598" y="309447"/>
                  </a:lnTo>
                  <a:lnTo>
                    <a:pt x="3557101" y="388378"/>
                  </a:lnTo>
                  <a:lnTo>
                    <a:pt x="3852319" y="478073"/>
                  </a:lnTo>
                  <a:lnTo>
                    <a:pt x="4004614" y="527853"/>
                  </a:lnTo>
                  <a:lnTo>
                    <a:pt x="4124888" y="567767"/>
                  </a:lnTo>
                  <a:lnTo>
                    <a:pt x="4241257" y="606336"/>
                  </a:lnTo>
                  <a:lnTo>
                    <a:pt x="4263906" y="662844"/>
                  </a:lnTo>
                  <a:lnTo>
                    <a:pt x="4143632" y="626069"/>
                  </a:lnTo>
                  <a:lnTo>
                    <a:pt x="4022577" y="587949"/>
                  </a:lnTo>
                  <a:lnTo>
                    <a:pt x="3849976" y="535029"/>
                  </a:lnTo>
                  <a:lnTo>
                    <a:pt x="3519613" y="439952"/>
                  </a:lnTo>
                  <a:lnTo>
                    <a:pt x="3203308" y="357882"/>
                  </a:lnTo>
                  <a:lnTo>
                    <a:pt x="2902623" y="288817"/>
                  </a:lnTo>
                  <a:lnTo>
                    <a:pt x="2614433" y="231412"/>
                  </a:lnTo>
                  <a:lnTo>
                    <a:pt x="2340302" y="184771"/>
                  </a:lnTo>
                  <a:lnTo>
                    <a:pt x="2080229" y="149342"/>
                  </a:lnTo>
                  <a:lnTo>
                    <a:pt x="1832652" y="123330"/>
                  </a:lnTo>
                  <a:lnTo>
                    <a:pt x="1599133" y="106288"/>
                  </a:lnTo>
                  <a:lnTo>
                    <a:pt x="1377329" y="97767"/>
                  </a:lnTo>
                  <a:lnTo>
                    <a:pt x="1168021" y="96870"/>
                  </a:lnTo>
                  <a:lnTo>
                    <a:pt x="971209" y="103598"/>
                  </a:lnTo>
                  <a:lnTo>
                    <a:pt x="786112" y="116603"/>
                  </a:lnTo>
                  <a:lnTo>
                    <a:pt x="612730" y="134991"/>
                  </a:lnTo>
                  <a:lnTo>
                    <a:pt x="451063" y="158311"/>
                  </a:lnTo>
                  <a:lnTo>
                    <a:pt x="300330" y="186117"/>
                  </a:lnTo>
                  <a:lnTo>
                    <a:pt x="160531" y="218407"/>
                  </a:lnTo>
                  <a:lnTo>
                    <a:pt x="31665" y="253388"/>
                  </a:lnTo>
                  <a:lnTo>
                    <a:pt x="0" y="263197"/>
                  </a:lnTo>
                  <a:lnTo>
                    <a:pt x="0" y="125177"/>
                  </a:lnTo>
                  <a:lnTo>
                    <a:pt x="104299" y="100907"/>
                  </a:lnTo>
                  <a:lnTo>
                    <a:pt x="231602" y="75792"/>
                  </a:lnTo>
                  <a:lnTo>
                    <a:pt x="366715" y="52920"/>
                  </a:lnTo>
                  <a:lnTo>
                    <a:pt x="511200" y="33636"/>
                  </a:lnTo>
                  <a:lnTo>
                    <a:pt x="665838" y="18836"/>
                  </a:lnTo>
                  <a:lnTo>
                    <a:pt x="829848" y="7176"/>
                  </a:lnTo>
                  <a:lnTo>
                    <a:pt x="1001668" y="897"/>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sz="1800"/>
            </a:p>
          </p:txBody>
        </p:sp>
        <p:sp>
          <p:nvSpPr>
            <p:cNvPr id="22" name="Freeform 21"/>
            <p:cNvSpPr>
              <a:spLocks/>
            </p:cNvSpPr>
            <p:nvPr/>
          </p:nvSpPr>
          <p:spPr bwMode="auto">
            <a:xfrm>
              <a:off x="4256880" y="5842947"/>
              <a:ext cx="4887120" cy="845476"/>
            </a:xfrm>
            <a:custGeom>
              <a:avLst/>
              <a:gdLst>
                <a:gd name="connsiteX0" fmla="*/ 0 w 4887120"/>
                <a:gd name="connsiteY0" fmla="*/ 0 h 845476"/>
                <a:gd name="connsiteX1" fmla="*/ 202191 w 4887120"/>
                <a:gd name="connsiteY1" fmla="*/ 66004 h 845476"/>
                <a:gd name="connsiteX2" fmla="*/ 590960 w 4887120"/>
                <a:gd name="connsiteY2" fmla="*/ 184092 h 845476"/>
                <a:gd name="connsiteX3" fmla="*/ 964896 w 4887120"/>
                <a:gd name="connsiteY3" fmla="*/ 288710 h 845476"/>
                <a:gd name="connsiteX4" fmla="*/ 1322438 w 4887120"/>
                <a:gd name="connsiteY4" fmla="*/ 380756 h 845476"/>
                <a:gd name="connsiteX5" fmla="*/ 1665147 w 4887120"/>
                <a:gd name="connsiteY5" fmla="*/ 458883 h 845476"/>
                <a:gd name="connsiteX6" fmla="*/ 1992244 w 4887120"/>
                <a:gd name="connsiteY6" fmla="*/ 525336 h 845476"/>
                <a:gd name="connsiteX7" fmla="*/ 2305288 w 4887120"/>
                <a:gd name="connsiteY7" fmla="*/ 580563 h 845476"/>
                <a:gd name="connsiteX8" fmla="*/ 2602719 w 4887120"/>
                <a:gd name="connsiteY8" fmla="*/ 625015 h 845476"/>
                <a:gd name="connsiteX9" fmla="*/ 2886099 w 4887120"/>
                <a:gd name="connsiteY9" fmla="*/ 658690 h 845476"/>
                <a:gd name="connsiteX10" fmla="*/ 3154646 w 4887120"/>
                <a:gd name="connsiteY10" fmla="*/ 683385 h 845476"/>
                <a:gd name="connsiteX11" fmla="*/ 3409922 w 4887120"/>
                <a:gd name="connsiteY11" fmla="*/ 698652 h 845476"/>
                <a:gd name="connsiteX12" fmla="*/ 3652707 w 4887120"/>
                <a:gd name="connsiteY12" fmla="*/ 705836 h 845476"/>
                <a:gd name="connsiteX13" fmla="*/ 3880659 w 4887120"/>
                <a:gd name="connsiteY13" fmla="*/ 705387 h 845476"/>
                <a:gd name="connsiteX14" fmla="*/ 4096902 w 4887120"/>
                <a:gd name="connsiteY14" fmla="*/ 697305 h 845476"/>
                <a:gd name="connsiteX15" fmla="*/ 4300654 w 4887120"/>
                <a:gd name="connsiteY15" fmla="*/ 683385 h 845476"/>
                <a:gd name="connsiteX16" fmla="*/ 4491135 w 4887120"/>
                <a:gd name="connsiteY16" fmla="*/ 663180 h 845476"/>
                <a:gd name="connsiteX17" fmla="*/ 4669906 w 4887120"/>
                <a:gd name="connsiteY17" fmla="*/ 638036 h 845476"/>
                <a:gd name="connsiteX18" fmla="*/ 4836186 w 4887120"/>
                <a:gd name="connsiteY18" fmla="*/ 608402 h 845476"/>
                <a:gd name="connsiteX19" fmla="*/ 4887120 w 4887120"/>
                <a:gd name="connsiteY19" fmla="*/ 597361 h 845476"/>
                <a:gd name="connsiteX20" fmla="*/ 4887120 w 4887120"/>
                <a:gd name="connsiteY20" fmla="*/ 782168 h 845476"/>
                <a:gd name="connsiteX21" fmla="*/ 4884588 w 4887120"/>
                <a:gd name="connsiteY21" fmla="*/ 782616 h 845476"/>
                <a:gd name="connsiteX22" fmla="*/ 4722210 w 4887120"/>
                <a:gd name="connsiteY22" fmla="*/ 805964 h 845476"/>
                <a:gd name="connsiteX23" fmla="*/ 4546562 w 4887120"/>
                <a:gd name="connsiteY23" fmla="*/ 824373 h 845476"/>
                <a:gd name="connsiteX24" fmla="*/ 4357642 w 4887120"/>
                <a:gd name="connsiteY24" fmla="*/ 837843 h 845476"/>
                <a:gd name="connsiteX25" fmla="*/ 4157794 w 4887120"/>
                <a:gd name="connsiteY25" fmla="*/ 845027 h 845476"/>
                <a:gd name="connsiteX26" fmla="*/ 3943893 w 4887120"/>
                <a:gd name="connsiteY26" fmla="*/ 845476 h 845476"/>
                <a:gd name="connsiteX27" fmla="*/ 3715940 w 4887120"/>
                <a:gd name="connsiteY27" fmla="*/ 839190 h 845476"/>
                <a:gd name="connsiteX28" fmla="*/ 3475497 w 4887120"/>
                <a:gd name="connsiteY28" fmla="*/ 824822 h 845476"/>
                <a:gd name="connsiteX29" fmla="*/ 3220221 w 4887120"/>
                <a:gd name="connsiteY29" fmla="*/ 802821 h 845476"/>
                <a:gd name="connsiteX30" fmla="*/ 2950113 w 4887120"/>
                <a:gd name="connsiteY30" fmla="*/ 771390 h 845476"/>
                <a:gd name="connsiteX31" fmla="*/ 2665953 w 4887120"/>
                <a:gd name="connsiteY31" fmla="*/ 730531 h 845476"/>
                <a:gd name="connsiteX32" fmla="*/ 2366960 w 4887120"/>
                <a:gd name="connsiteY32" fmla="*/ 679793 h 845476"/>
                <a:gd name="connsiteX33" fmla="*/ 2052354 w 4887120"/>
                <a:gd name="connsiteY33" fmla="*/ 618729 h 845476"/>
                <a:gd name="connsiteX34" fmla="*/ 1720574 w 4887120"/>
                <a:gd name="connsiteY34" fmla="*/ 545541 h 845476"/>
                <a:gd name="connsiteX35" fmla="*/ 1374742 w 4887120"/>
                <a:gd name="connsiteY35" fmla="*/ 460679 h 845476"/>
                <a:gd name="connsiteX36" fmla="*/ 1010174 w 4887120"/>
                <a:gd name="connsiteY36" fmla="*/ 363245 h 845476"/>
                <a:gd name="connsiteX37" fmla="*/ 629993 w 4887120"/>
                <a:gd name="connsiteY37" fmla="*/ 253239 h 845476"/>
                <a:gd name="connsiteX38" fmla="*/ 233417 w 4887120"/>
                <a:gd name="connsiteY38" fmla="*/ 129314 h 845476"/>
                <a:gd name="connsiteX39" fmla="*/ 26543 w 4887120"/>
                <a:gd name="connsiteY39" fmla="*/ 61065 h 84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887120" h="845476">
                  <a:moveTo>
                    <a:pt x="0" y="0"/>
                  </a:moveTo>
                  <a:lnTo>
                    <a:pt x="202191" y="66004"/>
                  </a:lnTo>
                  <a:lnTo>
                    <a:pt x="590960" y="184092"/>
                  </a:lnTo>
                  <a:lnTo>
                    <a:pt x="964896" y="288710"/>
                  </a:lnTo>
                  <a:lnTo>
                    <a:pt x="1322438" y="380756"/>
                  </a:lnTo>
                  <a:lnTo>
                    <a:pt x="1665147" y="458883"/>
                  </a:lnTo>
                  <a:lnTo>
                    <a:pt x="1992244" y="525336"/>
                  </a:lnTo>
                  <a:lnTo>
                    <a:pt x="2305288" y="580563"/>
                  </a:lnTo>
                  <a:lnTo>
                    <a:pt x="2602719" y="625015"/>
                  </a:lnTo>
                  <a:lnTo>
                    <a:pt x="2886099" y="658690"/>
                  </a:lnTo>
                  <a:lnTo>
                    <a:pt x="3154646" y="683385"/>
                  </a:lnTo>
                  <a:lnTo>
                    <a:pt x="3409922" y="698652"/>
                  </a:lnTo>
                  <a:lnTo>
                    <a:pt x="3652707" y="705836"/>
                  </a:lnTo>
                  <a:lnTo>
                    <a:pt x="3880659" y="705387"/>
                  </a:lnTo>
                  <a:lnTo>
                    <a:pt x="4096902" y="697305"/>
                  </a:lnTo>
                  <a:lnTo>
                    <a:pt x="4300654" y="683385"/>
                  </a:lnTo>
                  <a:lnTo>
                    <a:pt x="4491135" y="663180"/>
                  </a:lnTo>
                  <a:lnTo>
                    <a:pt x="4669906" y="638036"/>
                  </a:lnTo>
                  <a:lnTo>
                    <a:pt x="4836186" y="608402"/>
                  </a:lnTo>
                  <a:lnTo>
                    <a:pt x="4887120" y="597361"/>
                  </a:lnTo>
                  <a:lnTo>
                    <a:pt x="4887120" y="782168"/>
                  </a:lnTo>
                  <a:lnTo>
                    <a:pt x="4884588" y="782616"/>
                  </a:lnTo>
                  <a:lnTo>
                    <a:pt x="4722210" y="805964"/>
                  </a:lnTo>
                  <a:lnTo>
                    <a:pt x="4546562" y="824373"/>
                  </a:lnTo>
                  <a:lnTo>
                    <a:pt x="4357642" y="837843"/>
                  </a:lnTo>
                  <a:lnTo>
                    <a:pt x="4157794" y="845027"/>
                  </a:lnTo>
                  <a:lnTo>
                    <a:pt x="3943893" y="845476"/>
                  </a:lnTo>
                  <a:lnTo>
                    <a:pt x="3715940" y="839190"/>
                  </a:lnTo>
                  <a:lnTo>
                    <a:pt x="3475497" y="824822"/>
                  </a:lnTo>
                  <a:lnTo>
                    <a:pt x="3220221" y="802821"/>
                  </a:lnTo>
                  <a:lnTo>
                    <a:pt x="2950113" y="771390"/>
                  </a:lnTo>
                  <a:lnTo>
                    <a:pt x="2665953" y="730531"/>
                  </a:lnTo>
                  <a:lnTo>
                    <a:pt x="2366960" y="679793"/>
                  </a:lnTo>
                  <a:lnTo>
                    <a:pt x="2052354" y="618729"/>
                  </a:lnTo>
                  <a:lnTo>
                    <a:pt x="1720574" y="545541"/>
                  </a:lnTo>
                  <a:lnTo>
                    <a:pt x="1374742" y="460679"/>
                  </a:lnTo>
                  <a:lnTo>
                    <a:pt x="1010174" y="363245"/>
                  </a:lnTo>
                  <a:lnTo>
                    <a:pt x="629993" y="253239"/>
                  </a:lnTo>
                  <a:lnTo>
                    <a:pt x="233417" y="129314"/>
                  </a:lnTo>
                  <a:lnTo>
                    <a:pt x="26543" y="61065"/>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sz="1800"/>
            </a:p>
          </p:txBody>
        </p:sp>
      </p:grpSp>
    </p:spTree>
    <p:extLst>
      <p:ext uri="{BB962C8B-B14F-4D97-AF65-F5344CB8AC3E}">
        <p14:creationId xmlns:p14="http://schemas.microsoft.com/office/powerpoint/2010/main" val="345993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5FE8391-7388-4C74-9F1F-3C3263E59D57}"/>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5228F24C-5F31-4A2F-9952-E9FFEB77F2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208B58EE-3970-42BE-8ACC-8BE0FF8D5399}"/>
              </a:ext>
            </a:extLst>
          </p:cNvPr>
          <p:cNvSpPr>
            <a:spLocks noGrp="1"/>
          </p:cNvSpPr>
          <p:nvPr>
            <p:ph type="dt" sz="half" idx="10"/>
          </p:nvPr>
        </p:nvSpPr>
        <p:spPr/>
        <p:txBody>
          <a:bodyPr/>
          <a:lstStyle/>
          <a:p>
            <a:fld id="{19140F7C-0509-4B70-A8EB-630D14F53828}" type="datetimeFigureOut">
              <a:rPr lang="he-IL" smtClean="0">
                <a:solidFill>
                  <a:prstClr val="black">
                    <a:tint val="75000"/>
                  </a:prstClr>
                </a:solidFill>
              </a:rPr>
              <a:pPr/>
              <a:t>כ"ב/אדר/תש"ף</a:t>
            </a:fld>
            <a:endParaRPr lang="he-IL">
              <a:solidFill>
                <a:prstClr val="black">
                  <a:tint val="75000"/>
                </a:prstClr>
              </a:solidFill>
            </a:endParaRPr>
          </a:p>
        </p:txBody>
      </p:sp>
      <p:sp>
        <p:nvSpPr>
          <p:cNvPr id="5" name="מציין מיקום של כותרת תחתונה 4">
            <a:extLst>
              <a:ext uri="{FF2B5EF4-FFF2-40B4-BE49-F238E27FC236}">
                <a16:creationId xmlns:a16="http://schemas.microsoft.com/office/drawing/2014/main" id="{91468F8D-CA97-4D28-8058-793E01543B33}"/>
              </a:ext>
            </a:extLst>
          </p:cNvPr>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a:extLst>
              <a:ext uri="{FF2B5EF4-FFF2-40B4-BE49-F238E27FC236}">
                <a16:creationId xmlns:a16="http://schemas.microsoft.com/office/drawing/2014/main" id="{B189E9E0-F236-4B0D-A8BE-713F5C50236F}"/>
              </a:ext>
            </a:extLst>
          </p:cNvPr>
          <p:cNvSpPr>
            <a:spLocks noGrp="1"/>
          </p:cNvSpPr>
          <p:nvPr>
            <p:ph type="sldNum" sz="quarter" idx="12"/>
          </p:nvPr>
        </p:nvSpPr>
        <p:spPr/>
        <p:txBody>
          <a:bodyPr/>
          <a:lstStyle/>
          <a:p>
            <a:fld id="{FE520CEA-E239-474A-A683-B2436A0155AA}"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922244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2E6E67C-E2DF-442B-9B51-22A93A05E068}"/>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CA9487DF-5908-42B5-A4B8-A7E85ED66868}"/>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CA8BA44B-3204-4AA8-AFB8-FD2D88DDF708}"/>
              </a:ext>
            </a:extLst>
          </p:cNvPr>
          <p:cNvSpPr>
            <a:spLocks noGrp="1"/>
          </p:cNvSpPr>
          <p:nvPr>
            <p:ph type="dt" sz="half" idx="10"/>
          </p:nvPr>
        </p:nvSpPr>
        <p:spPr/>
        <p:txBody>
          <a:bodyPr/>
          <a:lstStyle/>
          <a:p>
            <a:fld id="{19140F7C-0509-4B70-A8EB-630D14F53828}" type="datetimeFigureOut">
              <a:rPr lang="he-IL" smtClean="0">
                <a:solidFill>
                  <a:prstClr val="black">
                    <a:tint val="75000"/>
                  </a:prstClr>
                </a:solidFill>
              </a:rPr>
              <a:pPr/>
              <a:t>כ"ב/אדר/תש"ף</a:t>
            </a:fld>
            <a:endParaRPr lang="he-IL">
              <a:solidFill>
                <a:prstClr val="black">
                  <a:tint val="75000"/>
                </a:prstClr>
              </a:solidFill>
            </a:endParaRPr>
          </a:p>
        </p:txBody>
      </p:sp>
      <p:sp>
        <p:nvSpPr>
          <p:cNvPr id="5" name="מציין מיקום של כותרת תחתונה 4">
            <a:extLst>
              <a:ext uri="{FF2B5EF4-FFF2-40B4-BE49-F238E27FC236}">
                <a16:creationId xmlns:a16="http://schemas.microsoft.com/office/drawing/2014/main" id="{485250C2-8B8F-41AF-8CAD-F87A2CDD36DD}"/>
              </a:ext>
            </a:extLst>
          </p:cNvPr>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a:extLst>
              <a:ext uri="{FF2B5EF4-FFF2-40B4-BE49-F238E27FC236}">
                <a16:creationId xmlns:a16="http://schemas.microsoft.com/office/drawing/2014/main" id="{3EE2E553-2310-4520-8DB4-39537ED7F11E}"/>
              </a:ext>
            </a:extLst>
          </p:cNvPr>
          <p:cNvSpPr>
            <a:spLocks noGrp="1"/>
          </p:cNvSpPr>
          <p:nvPr>
            <p:ph type="sldNum" sz="quarter" idx="12"/>
          </p:nvPr>
        </p:nvSpPr>
        <p:spPr/>
        <p:txBody>
          <a:bodyPr/>
          <a:lstStyle/>
          <a:p>
            <a:fld id="{FE520CEA-E239-474A-A683-B2436A0155AA}"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238304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278B3FC-ACDD-4FE0-9578-51596C679E92}"/>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202D8306-F9CE-463F-ABE0-8074CADAF9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DE585C85-62DD-470D-B70C-523535B8CE22}"/>
              </a:ext>
            </a:extLst>
          </p:cNvPr>
          <p:cNvSpPr>
            <a:spLocks noGrp="1"/>
          </p:cNvSpPr>
          <p:nvPr>
            <p:ph type="dt" sz="half" idx="10"/>
          </p:nvPr>
        </p:nvSpPr>
        <p:spPr/>
        <p:txBody>
          <a:bodyPr/>
          <a:lstStyle/>
          <a:p>
            <a:fld id="{19140F7C-0509-4B70-A8EB-630D14F53828}" type="datetimeFigureOut">
              <a:rPr lang="he-IL" smtClean="0">
                <a:solidFill>
                  <a:prstClr val="black">
                    <a:tint val="75000"/>
                  </a:prstClr>
                </a:solidFill>
              </a:rPr>
              <a:pPr/>
              <a:t>כ"ב/אדר/תש"ף</a:t>
            </a:fld>
            <a:endParaRPr lang="he-IL">
              <a:solidFill>
                <a:prstClr val="black">
                  <a:tint val="75000"/>
                </a:prstClr>
              </a:solidFill>
            </a:endParaRPr>
          </a:p>
        </p:txBody>
      </p:sp>
      <p:sp>
        <p:nvSpPr>
          <p:cNvPr id="5" name="מציין מיקום של כותרת תחתונה 4">
            <a:extLst>
              <a:ext uri="{FF2B5EF4-FFF2-40B4-BE49-F238E27FC236}">
                <a16:creationId xmlns:a16="http://schemas.microsoft.com/office/drawing/2014/main" id="{7020168D-2124-400D-96B2-9842DE0D4226}"/>
              </a:ext>
            </a:extLst>
          </p:cNvPr>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a:extLst>
              <a:ext uri="{FF2B5EF4-FFF2-40B4-BE49-F238E27FC236}">
                <a16:creationId xmlns:a16="http://schemas.microsoft.com/office/drawing/2014/main" id="{9B7F06FB-CEB4-42B8-83F2-18BB77FD508F}"/>
              </a:ext>
            </a:extLst>
          </p:cNvPr>
          <p:cNvSpPr>
            <a:spLocks noGrp="1"/>
          </p:cNvSpPr>
          <p:nvPr>
            <p:ph type="sldNum" sz="quarter" idx="12"/>
          </p:nvPr>
        </p:nvSpPr>
        <p:spPr/>
        <p:txBody>
          <a:bodyPr/>
          <a:lstStyle/>
          <a:p>
            <a:fld id="{FE520CEA-E239-474A-A683-B2436A0155AA}"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426211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563AD53-EB65-4924-91FC-1A595FEBEAED}"/>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C313C6ED-EF90-450F-9138-FE94A0A7CC5A}"/>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1CF4CE06-3996-4A00-BF89-59874C082542}"/>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5ADE94F1-98B0-4EB1-9301-7B10B9B45751}"/>
              </a:ext>
            </a:extLst>
          </p:cNvPr>
          <p:cNvSpPr>
            <a:spLocks noGrp="1"/>
          </p:cNvSpPr>
          <p:nvPr>
            <p:ph type="dt" sz="half" idx="10"/>
          </p:nvPr>
        </p:nvSpPr>
        <p:spPr/>
        <p:txBody>
          <a:bodyPr/>
          <a:lstStyle/>
          <a:p>
            <a:fld id="{19140F7C-0509-4B70-A8EB-630D14F53828}" type="datetimeFigureOut">
              <a:rPr lang="he-IL" smtClean="0">
                <a:solidFill>
                  <a:prstClr val="black">
                    <a:tint val="75000"/>
                  </a:prstClr>
                </a:solidFill>
              </a:rPr>
              <a:pPr/>
              <a:t>כ"ב/אדר/תש"ף</a:t>
            </a:fld>
            <a:endParaRPr lang="he-IL">
              <a:solidFill>
                <a:prstClr val="black">
                  <a:tint val="75000"/>
                </a:prstClr>
              </a:solidFill>
            </a:endParaRPr>
          </a:p>
        </p:txBody>
      </p:sp>
      <p:sp>
        <p:nvSpPr>
          <p:cNvPr id="6" name="מציין מיקום של כותרת תחתונה 5">
            <a:extLst>
              <a:ext uri="{FF2B5EF4-FFF2-40B4-BE49-F238E27FC236}">
                <a16:creationId xmlns:a16="http://schemas.microsoft.com/office/drawing/2014/main" id="{41BB40B3-4E63-4928-B025-8455B5CC8DFC}"/>
              </a:ext>
            </a:extLst>
          </p:cNvPr>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a:extLst>
              <a:ext uri="{FF2B5EF4-FFF2-40B4-BE49-F238E27FC236}">
                <a16:creationId xmlns:a16="http://schemas.microsoft.com/office/drawing/2014/main" id="{799CB5BC-A2E5-4CD5-9D6A-1AFEA0B944ED}"/>
              </a:ext>
            </a:extLst>
          </p:cNvPr>
          <p:cNvSpPr>
            <a:spLocks noGrp="1"/>
          </p:cNvSpPr>
          <p:nvPr>
            <p:ph type="sldNum" sz="quarter" idx="12"/>
          </p:nvPr>
        </p:nvSpPr>
        <p:spPr/>
        <p:txBody>
          <a:bodyPr/>
          <a:lstStyle/>
          <a:p>
            <a:fld id="{FE520CEA-E239-474A-A683-B2436A0155AA}"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466598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A600834-8883-41D0-B9ED-8F3F18ECAF7F}"/>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996F4425-05FB-4DC9-AF64-2EB4709C2F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7831107A-C9CF-4BA4-8663-BE882048B400}"/>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78C74D6F-70AF-4A3C-B1B0-47C0361733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F0172A82-B87E-459D-AA57-81714BAB9C3F}"/>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19BFEEEF-9655-44A3-A59E-B684DF3CA8E1}"/>
              </a:ext>
            </a:extLst>
          </p:cNvPr>
          <p:cNvSpPr>
            <a:spLocks noGrp="1"/>
          </p:cNvSpPr>
          <p:nvPr>
            <p:ph type="dt" sz="half" idx="10"/>
          </p:nvPr>
        </p:nvSpPr>
        <p:spPr/>
        <p:txBody>
          <a:bodyPr/>
          <a:lstStyle/>
          <a:p>
            <a:fld id="{19140F7C-0509-4B70-A8EB-630D14F53828}" type="datetimeFigureOut">
              <a:rPr lang="he-IL" smtClean="0">
                <a:solidFill>
                  <a:prstClr val="black">
                    <a:tint val="75000"/>
                  </a:prstClr>
                </a:solidFill>
              </a:rPr>
              <a:pPr/>
              <a:t>כ"ב/אדר/תש"ף</a:t>
            </a:fld>
            <a:endParaRPr lang="he-IL">
              <a:solidFill>
                <a:prstClr val="black">
                  <a:tint val="75000"/>
                </a:prstClr>
              </a:solidFill>
            </a:endParaRPr>
          </a:p>
        </p:txBody>
      </p:sp>
      <p:sp>
        <p:nvSpPr>
          <p:cNvPr id="8" name="מציין מיקום של כותרת תחתונה 7">
            <a:extLst>
              <a:ext uri="{FF2B5EF4-FFF2-40B4-BE49-F238E27FC236}">
                <a16:creationId xmlns:a16="http://schemas.microsoft.com/office/drawing/2014/main" id="{5BE3D6A9-0368-463E-8478-B1CCBD39934D}"/>
              </a:ext>
            </a:extLst>
          </p:cNvPr>
          <p:cNvSpPr>
            <a:spLocks noGrp="1"/>
          </p:cNvSpPr>
          <p:nvPr>
            <p:ph type="ftr" sz="quarter" idx="11"/>
          </p:nvPr>
        </p:nvSpPr>
        <p:spPr/>
        <p:txBody>
          <a:bodyPr/>
          <a:lstStyle/>
          <a:p>
            <a:endParaRPr lang="he-IL">
              <a:solidFill>
                <a:prstClr val="black">
                  <a:tint val="75000"/>
                </a:prstClr>
              </a:solidFill>
            </a:endParaRPr>
          </a:p>
        </p:txBody>
      </p:sp>
      <p:sp>
        <p:nvSpPr>
          <p:cNvPr id="9" name="מציין מיקום של מספר שקופית 8">
            <a:extLst>
              <a:ext uri="{FF2B5EF4-FFF2-40B4-BE49-F238E27FC236}">
                <a16:creationId xmlns:a16="http://schemas.microsoft.com/office/drawing/2014/main" id="{5173B415-EABD-491F-905D-0118360A545F}"/>
              </a:ext>
            </a:extLst>
          </p:cNvPr>
          <p:cNvSpPr>
            <a:spLocks noGrp="1"/>
          </p:cNvSpPr>
          <p:nvPr>
            <p:ph type="sldNum" sz="quarter" idx="12"/>
          </p:nvPr>
        </p:nvSpPr>
        <p:spPr/>
        <p:txBody>
          <a:bodyPr/>
          <a:lstStyle/>
          <a:p>
            <a:fld id="{FE520CEA-E239-474A-A683-B2436A0155AA}"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425440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646D815-A05F-4F59-A955-23F4DF7DA1F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7F11A2FA-1D52-4D4D-B184-7402CE811DB4}"/>
              </a:ext>
            </a:extLst>
          </p:cNvPr>
          <p:cNvSpPr>
            <a:spLocks noGrp="1"/>
          </p:cNvSpPr>
          <p:nvPr>
            <p:ph type="dt" sz="half" idx="10"/>
          </p:nvPr>
        </p:nvSpPr>
        <p:spPr/>
        <p:txBody>
          <a:bodyPr/>
          <a:lstStyle/>
          <a:p>
            <a:fld id="{19140F7C-0509-4B70-A8EB-630D14F53828}" type="datetimeFigureOut">
              <a:rPr lang="he-IL" smtClean="0">
                <a:solidFill>
                  <a:prstClr val="black">
                    <a:tint val="75000"/>
                  </a:prstClr>
                </a:solidFill>
              </a:rPr>
              <a:pPr/>
              <a:t>כ"ב/אדר/תש"ף</a:t>
            </a:fld>
            <a:endParaRPr lang="he-IL">
              <a:solidFill>
                <a:prstClr val="black">
                  <a:tint val="75000"/>
                </a:prstClr>
              </a:solidFill>
            </a:endParaRPr>
          </a:p>
        </p:txBody>
      </p:sp>
      <p:sp>
        <p:nvSpPr>
          <p:cNvPr id="4" name="מציין מיקום של כותרת תחתונה 3">
            <a:extLst>
              <a:ext uri="{FF2B5EF4-FFF2-40B4-BE49-F238E27FC236}">
                <a16:creationId xmlns:a16="http://schemas.microsoft.com/office/drawing/2014/main" id="{D6DB3380-A51A-4BBF-BFD9-E01AACC9A7BE}"/>
              </a:ext>
            </a:extLst>
          </p:cNvPr>
          <p:cNvSpPr>
            <a:spLocks noGrp="1"/>
          </p:cNvSpPr>
          <p:nvPr>
            <p:ph type="ftr" sz="quarter" idx="11"/>
          </p:nvPr>
        </p:nvSpPr>
        <p:spPr/>
        <p:txBody>
          <a:bodyPr/>
          <a:lstStyle/>
          <a:p>
            <a:endParaRPr lang="he-IL">
              <a:solidFill>
                <a:prstClr val="black">
                  <a:tint val="75000"/>
                </a:prstClr>
              </a:solidFill>
            </a:endParaRPr>
          </a:p>
        </p:txBody>
      </p:sp>
      <p:sp>
        <p:nvSpPr>
          <p:cNvPr id="5" name="מציין מיקום של מספר שקופית 4">
            <a:extLst>
              <a:ext uri="{FF2B5EF4-FFF2-40B4-BE49-F238E27FC236}">
                <a16:creationId xmlns:a16="http://schemas.microsoft.com/office/drawing/2014/main" id="{AAF9D691-D7CE-487B-ADE4-8B15FC9ADEBD}"/>
              </a:ext>
            </a:extLst>
          </p:cNvPr>
          <p:cNvSpPr>
            <a:spLocks noGrp="1"/>
          </p:cNvSpPr>
          <p:nvPr>
            <p:ph type="sldNum" sz="quarter" idx="12"/>
          </p:nvPr>
        </p:nvSpPr>
        <p:spPr/>
        <p:txBody>
          <a:bodyPr/>
          <a:lstStyle/>
          <a:p>
            <a:fld id="{FE520CEA-E239-474A-A683-B2436A0155AA}"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44936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625FA0D4-E3DF-4F28-97F1-C465D40686E1}"/>
              </a:ext>
            </a:extLst>
          </p:cNvPr>
          <p:cNvSpPr>
            <a:spLocks noGrp="1"/>
          </p:cNvSpPr>
          <p:nvPr>
            <p:ph type="dt" sz="half" idx="10"/>
          </p:nvPr>
        </p:nvSpPr>
        <p:spPr/>
        <p:txBody>
          <a:bodyPr/>
          <a:lstStyle/>
          <a:p>
            <a:fld id="{19140F7C-0509-4B70-A8EB-630D14F53828}" type="datetimeFigureOut">
              <a:rPr lang="he-IL" smtClean="0">
                <a:solidFill>
                  <a:prstClr val="black">
                    <a:tint val="75000"/>
                  </a:prstClr>
                </a:solidFill>
              </a:rPr>
              <a:pPr/>
              <a:t>כ"ב/אדר/תש"ף</a:t>
            </a:fld>
            <a:endParaRPr lang="he-IL">
              <a:solidFill>
                <a:prstClr val="black">
                  <a:tint val="75000"/>
                </a:prstClr>
              </a:solidFill>
            </a:endParaRPr>
          </a:p>
        </p:txBody>
      </p:sp>
      <p:sp>
        <p:nvSpPr>
          <p:cNvPr id="3" name="מציין מיקום של כותרת תחתונה 2">
            <a:extLst>
              <a:ext uri="{FF2B5EF4-FFF2-40B4-BE49-F238E27FC236}">
                <a16:creationId xmlns:a16="http://schemas.microsoft.com/office/drawing/2014/main" id="{2EDBD71B-F9EF-4F6E-870B-55576FDCE0E5}"/>
              </a:ext>
            </a:extLst>
          </p:cNvPr>
          <p:cNvSpPr>
            <a:spLocks noGrp="1"/>
          </p:cNvSpPr>
          <p:nvPr>
            <p:ph type="ftr" sz="quarter" idx="11"/>
          </p:nvPr>
        </p:nvSpPr>
        <p:spPr/>
        <p:txBody>
          <a:bodyPr/>
          <a:lstStyle/>
          <a:p>
            <a:endParaRPr lang="he-IL">
              <a:solidFill>
                <a:prstClr val="black">
                  <a:tint val="75000"/>
                </a:prstClr>
              </a:solidFill>
            </a:endParaRPr>
          </a:p>
        </p:txBody>
      </p:sp>
      <p:sp>
        <p:nvSpPr>
          <p:cNvPr id="4" name="מציין מיקום של מספר שקופית 3">
            <a:extLst>
              <a:ext uri="{FF2B5EF4-FFF2-40B4-BE49-F238E27FC236}">
                <a16:creationId xmlns:a16="http://schemas.microsoft.com/office/drawing/2014/main" id="{70B2055A-3F22-4990-9135-CBC8B45F56A5}"/>
              </a:ext>
            </a:extLst>
          </p:cNvPr>
          <p:cNvSpPr>
            <a:spLocks noGrp="1"/>
          </p:cNvSpPr>
          <p:nvPr>
            <p:ph type="sldNum" sz="quarter" idx="12"/>
          </p:nvPr>
        </p:nvSpPr>
        <p:spPr/>
        <p:txBody>
          <a:bodyPr/>
          <a:lstStyle/>
          <a:p>
            <a:fld id="{FE520CEA-E239-474A-A683-B2436A0155AA}"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455116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D3EB0A2B-7D8B-4C40-B2B3-7E87E9C08B24}" type="datetimeFigureOut">
              <a:rPr lang="he-IL" smtClean="0"/>
              <a:t>כ"ב/אדר/תש"ף</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E92A6A2C-F89B-451B-B6D0-28DA2A3FF6F1}" type="slidenum">
              <a:rPr lang="he-IL" smtClean="0"/>
              <a:t>‹#›</a:t>
            </a:fld>
            <a:endParaRPr lang="he-IL"/>
          </a:p>
        </p:txBody>
      </p:sp>
    </p:spTree>
    <p:extLst>
      <p:ext uri="{BB962C8B-B14F-4D97-AF65-F5344CB8AC3E}">
        <p14:creationId xmlns:p14="http://schemas.microsoft.com/office/powerpoint/2010/main" val="32207870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8EC9D6F-2D45-4C13-9A4F-F583B12730FC}"/>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BA6D3910-B9C9-4041-9E71-D554E2107C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7B4FE921-5E8B-44D7-8405-FE54817D26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4C472F54-7EB4-483E-ADD8-502A7B2A979B}"/>
              </a:ext>
            </a:extLst>
          </p:cNvPr>
          <p:cNvSpPr>
            <a:spLocks noGrp="1"/>
          </p:cNvSpPr>
          <p:nvPr>
            <p:ph type="dt" sz="half" idx="10"/>
          </p:nvPr>
        </p:nvSpPr>
        <p:spPr/>
        <p:txBody>
          <a:bodyPr/>
          <a:lstStyle/>
          <a:p>
            <a:fld id="{19140F7C-0509-4B70-A8EB-630D14F53828}" type="datetimeFigureOut">
              <a:rPr lang="he-IL" smtClean="0">
                <a:solidFill>
                  <a:prstClr val="black">
                    <a:tint val="75000"/>
                  </a:prstClr>
                </a:solidFill>
              </a:rPr>
              <a:pPr/>
              <a:t>כ"ב/אדר/תש"ף</a:t>
            </a:fld>
            <a:endParaRPr lang="he-IL">
              <a:solidFill>
                <a:prstClr val="black">
                  <a:tint val="75000"/>
                </a:prstClr>
              </a:solidFill>
            </a:endParaRPr>
          </a:p>
        </p:txBody>
      </p:sp>
      <p:sp>
        <p:nvSpPr>
          <p:cNvPr id="6" name="מציין מיקום של כותרת תחתונה 5">
            <a:extLst>
              <a:ext uri="{FF2B5EF4-FFF2-40B4-BE49-F238E27FC236}">
                <a16:creationId xmlns:a16="http://schemas.microsoft.com/office/drawing/2014/main" id="{B409DFB0-9DE1-43B7-A890-0A62473AB952}"/>
              </a:ext>
            </a:extLst>
          </p:cNvPr>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a:extLst>
              <a:ext uri="{FF2B5EF4-FFF2-40B4-BE49-F238E27FC236}">
                <a16:creationId xmlns:a16="http://schemas.microsoft.com/office/drawing/2014/main" id="{C16051B7-AF6E-4C6D-BF35-8A35E339AFDD}"/>
              </a:ext>
            </a:extLst>
          </p:cNvPr>
          <p:cNvSpPr>
            <a:spLocks noGrp="1"/>
          </p:cNvSpPr>
          <p:nvPr>
            <p:ph type="sldNum" sz="quarter" idx="12"/>
          </p:nvPr>
        </p:nvSpPr>
        <p:spPr/>
        <p:txBody>
          <a:bodyPr/>
          <a:lstStyle/>
          <a:p>
            <a:fld id="{FE520CEA-E239-474A-A683-B2436A0155AA}"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42910945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0658735-0077-4AFC-AB8F-6F80783D5CC9}"/>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DA6388BE-7F29-4B42-900E-2BC33CF104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3E3C850F-B2B0-4A6E-8ED5-A39C5AE92F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385A4D9D-B160-4DAA-8F2A-1771B7C996AF}"/>
              </a:ext>
            </a:extLst>
          </p:cNvPr>
          <p:cNvSpPr>
            <a:spLocks noGrp="1"/>
          </p:cNvSpPr>
          <p:nvPr>
            <p:ph type="dt" sz="half" idx="10"/>
          </p:nvPr>
        </p:nvSpPr>
        <p:spPr/>
        <p:txBody>
          <a:bodyPr/>
          <a:lstStyle/>
          <a:p>
            <a:fld id="{19140F7C-0509-4B70-A8EB-630D14F53828}" type="datetimeFigureOut">
              <a:rPr lang="he-IL" smtClean="0">
                <a:solidFill>
                  <a:prstClr val="black">
                    <a:tint val="75000"/>
                  </a:prstClr>
                </a:solidFill>
              </a:rPr>
              <a:pPr/>
              <a:t>כ"ב/אדר/תש"ף</a:t>
            </a:fld>
            <a:endParaRPr lang="he-IL">
              <a:solidFill>
                <a:prstClr val="black">
                  <a:tint val="75000"/>
                </a:prstClr>
              </a:solidFill>
            </a:endParaRPr>
          </a:p>
        </p:txBody>
      </p:sp>
      <p:sp>
        <p:nvSpPr>
          <p:cNvPr id="6" name="מציין מיקום של כותרת תחתונה 5">
            <a:extLst>
              <a:ext uri="{FF2B5EF4-FFF2-40B4-BE49-F238E27FC236}">
                <a16:creationId xmlns:a16="http://schemas.microsoft.com/office/drawing/2014/main" id="{3B5726F9-7130-4B11-A63A-82EB45F5D7B7}"/>
              </a:ext>
            </a:extLst>
          </p:cNvPr>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a:extLst>
              <a:ext uri="{FF2B5EF4-FFF2-40B4-BE49-F238E27FC236}">
                <a16:creationId xmlns:a16="http://schemas.microsoft.com/office/drawing/2014/main" id="{611B8DAD-6D5E-41AE-8448-F1BA76272131}"/>
              </a:ext>
            </a:extLst>
          </p:cNvPr>
          <p:cNvSpPr>
            <a:spLocks noGrp="1"/>
          </p:cNvSpPr>
          <p:nvPr>
            <p:ph type="sldNum" sz="quarter" idx="12"/>
          </p:nvPr>
        </p:nvSpPr>
        <p:spPr/>
        <p:txBody>
          <a:bodyPr/>
          <a:lstStyle/>
          <a:p>
            <a:fld id="{FE520CEA-E239-474A-A683-B2436A0155AA}"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108638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0B54C75-A5A8-4D9D-B488-FB5E5336C4BA}"/>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9C226936-F822-4A16-BFA3-C775ED8E85C8}"/>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03002DBD-5927-4B0B-A21C-B13893BD0B57}"/>
              </a:ext>
            </a:extLst>
          </p:cNvPr>
          <p:cNvSpPr>
            <a:spLocks noGrp="1"/>
          </p:cNvSpPr>
          <p:nvPr>
            <p:ph type="dt" sz="half" idx="10"/>
          </p:nvPr>
        </p:nvSpPr>
        <p:spPr/>
        <p:txBody>
          <a:bodyPr/>
          <a:lstStyle/>
          <a:p>
            <a:fld id="{19140F7C-0509-4B70-A8EB-630D14F53828}" type="datetimeFigureOut">
              <a:rPr lang="he-IL" smtClean="0">
                <a:solidFill>
                  <a:prstClr val="black">
                    <a:tint val="75000"/>
                  </a:prstClr>
                </a:solidFill>
              </a:rPr>
              <a:pPr/>
              <a:t>כ"ב/אדר/תש"ף</a:t>
            </a:fld>
            <a:endParaRPr lang="he-IL">
              <a:solidFill>
                <a:prstClr val="black">
                  <a:tint val="75000"/>
                </a:prstClr>
              </a:solidFill>
            </a:endParaRPr>
          </a:p>
        </p:txBody>
      </p:sp>
      <p:sp>
        <p:nvSpPr>
          <p:cNvPr id="5" name="מציין מיקום של כותרת תחתונה 4">
            <a:extLst>
              <a:ext uri="{FF2B5EF4-FFF2-40B4-BE49-F238E27FC236}">
                <a16:creationId xmlns:a16="http://schemas.microsoft.com/office/drawing/2014/main" id="{A6C8C204-CA38-4719-8032-3E94A978E6DD}"/>
              </a:ext>
            </a:extLst>
          </p:cNvPr>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a:extLst>
              <a:ext uri="{FF2B5EF4-FFF2-40B4-BE49-F238E27FC236}">
                <a16:creationId xmlns:a16="http://schemas.microsoft.com/office/drawing/2014/main" id="{3F74B650-DCA9-44D8-8303-252268B60B72}"/>
              </a:ext>
            </a:extLst>
          </p:cNvPr>
          <p:cNvSpPr>
            <a:spLocks noGrp="1"/>
          </p:cNvSpPr>
          <p:nvPr>
            <p:ph type="sldNum" sz="quarter" idx="12"/>
          </p:nvPr>
        </p:nvSpPr>
        <p:spPr/>
        <p:txBody>
          <a:bodyPr/>
          <a:lstStyle/>
          <a:p>
            <a:fld id="{FE520CEA-E239-474A-A683-B2436A0155AA}"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783108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07EF2705-5544-41EE-9850-49913F00D7C1}"/>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038F2CC1-6214-4AC4-9BD6-9D5427D0C3D9}"/>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C493F7E9-76E1-48CA-89E0-0A9D9D76A8F6}"/>
              </a:ext>
            </a:extLst>
          </p:cNvPr>
          <p:cNvSpPr>
            <a:spLocks noGrp="1"/>
          </p:cNvSpPr>
          <p:nvPr>
            <p:ph type="dt" sz="half" idx="10"/>
          </p:nvPr>
        </p:nvSpPr>
        <p:spPr/>
        <p:txBody>
          <a:bodyPr/>
          <a:lstStyle/>
          <a:p>
            <a:fld id="{19140F7C-0509-4B70-A8EB-630D14F53828}" type="datetimeFigureOut">
              <a:rPr lang="he-IL" smtClean="0">
                <a:solidFill>
                  <a:prstClr val="black">
                    <a:tint val="75000"/>
                  </a:prstClr>
                </a:solidFill>
              </a:rPr>
              <a:pPr/>
              <a:t>כ"ב/אדר/תש"ף</a:t>
            </a:fld>
            <a:endParaRPr lang="he-IL">
              <a:solidFill>
                <a:prstClr val="black">
                  <a:tint val="75000"/>
                </a:prstClr>
              </a:solidFill>
            </a:endParaRPr>
          </a:p>
        </p:txBody>
      </p:sp>
      <p:sp>
        <p:nvSpPr>
          <p:cNvPr id="5" name="מציין מיקום של כותרת תחתונה 4">
            <a:extLst>
              <a:ext uri="{FF2B5EF4-FFF2-40B4-BE49-F238E27FC236}">
                <a16:creationId xmlns:a16="http://schemas.microsoft.com/office/drawing/2014/main" id="{95DA6D07-C7BD-45EA-B171-00DA0B443254}"/>
              </a:ext>
            </a:extLst>
          </p:cNvPr>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a:extLst>
              <a:ext uri="{FF2B5EF4-FFF2-40B4-BE49-F238E27FC236}">
                <a16:creationId xmlns:a16="http://schemas.microsoft.com/office/drawing/2014/main" id="{8AB71C58-9E9A-43DF-B80B-56FB53B8F548}"/>
              </a:ext>
            </a:extLst>
          </p:cNvPr>
          <p:cNvSpPr>
            <a:spLocks noGrp="1"/>
          </p:cNvSpPr>
          <p:nvPr>
            <p:ph type="sldNum" sz="quarter" idx="12"/>
          </p:nvPr>
        </p:nvSpPr>
        <p:spPr/>
        <p:txBody>
          <a:bodyPr/>
          <a:lstStyle/>
          <a:p>
            <a:fld id="{FE520CEA-E239-474A-A683-B2436A0155AA}"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499527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D3EB0A2B-7D8B-4C40-B2B3-7E87E9C08B24}" type="datetimeFigureOut">
              <a:rPr lang="he-IL" smtClean="0"/>
              <a:t>כ"ב/אדר/תש"ף</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E92A6A2C-F89B-451B-B6D0-28DA2A3FF6F1}" type="slidenum">
              <a:rPr lang="he-IL" smtClean="0"/>
              <a:t>‹#›</a:t>
            </a:fld>
            <a:endParaRPr lang="he-IL"/>
          </a:p>
        </p:txBody>
      </p:sp>
    </p:spTree>
    <p:extLst>
      <p:ext uri="{BB962C8B-B14F-4D97-AF65-F5344CB8AC3E}">
        <p14:creationId xmlns:p14="http://schemas.microsoft.com/office/powerpoint/2010/main" val="1766853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D3EB0A2B-7D8B-4C40-B2B3-7E87E9C08B24}" type="datetimeFigureOut">
              <a:rPr lang="he-IL" smtClean="0"/>
              <a:t>כ"ב/אדר/תש"ף</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E92A6A2C-F89B-451B-B6D0-28DA2A3FF6F1}" type="slidenum">
              <a:rPr lang="he-IL" smtClean="0"/>
              <a:t>‹#›</a:t>
            </a:fld>
            <a:endParaRPr lang="he-IL"/>
          </a:p>
        </p:txBody>
      </p:sp>
    </p:spTree>
    <p:extLst>
      <p:ext uri="{BB962C8B-B14F-4D97-AF65-F5344CB8AC3E}">
        <p14:creationId xmlns:p14="http://schemas.microsoft.com/office/powerpoint/2010/main" val="4000863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D3EB0A2B-7D8B-4C40-B2B3-7E87E9C08B24}" type="datetimeFigureOut">
              <a:rPr lang="he-IL" smtClean="0"/>
              <a:t>כ"ב/אדר/תש"ף</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E92A6A2C-F89B-451B-B6D0-28DA2A3FF6F1}" type="slidenum">
              <a:rPr lang="he-IL" smtClean="0"/>
              <a:t>‹#›</a:t>
            </a:fld>
            <a:endParaRPr lang="he-IL"/>
          </a:p>
        </p:txBody>
      </p:sp>
    </p:spTree>
    <p:extLst>
      <p:ext uri="{BB962C8B-B14F-4D97-AF65-F5344CB8AC3E}">
        <p14:creationId xmlns:p14="http://schemas.microsoft.com/office/powerpoint/2010/main" val="1423892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D3EB0A2B-7D8B-4C40-B2B3-7E87E9C08B24}" type="datetimeFigureOut">
              <a:rPr lang="he-IL" smtClean="0"/>
              <a:t>כ"ב/אדר/תש"ף</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E92A6A2C-F89B-451B-B6D0-28DA2A3FF6F1}" type="slidenum">
              <a:rPr lang="he-IL" smtClean="0"/>
              <a:t>‹#›</a:t>
            </a:fld>
            <a:endParaRPr lang="he-IL"/>
          </a:p>
        </p:txBody>
      </p:sp>
    </p:spTree>
    <p:extLst>
      <p:ext uri="{BB962C8B-B14F-4D97-AF65-F5344CB8AC3E}">
        <p14:creationId xmlns:p14="http://schemas.microsoft.com/office/powerpoint/2010/main" val="252810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D3EB0A2B-7D8B-4C40-B2B3-7E87E9C08B24}" type="datetimeFigureOut">
              <a:rPr lang="he-IL" smtClean="0"/>
              <a:t>כ"ב/אדר/תש"ף</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E92A6A2C-F89B-451B-B6D0-28DA2A3FF6F1}" type="slidenum">
              <a:rPr lang="he-IL" smtClean="0"/>
              <a:t>‹#›</a:t>
            </a:fld>
            <a:endParaRPr lang="he-IL"/>
          </a:p>
        </p:txBody>
      </p:sp>
    </p:spTree>
    <p:extLst>
      <p:ext uri="{BB962C8B-B14F-4D97-AF65-F5344CB8AC3E}">
        <p14:creationId xmlns:p14="http://schemas.microsoft.com/office/powerpoint/2010/main" val="1715429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D3EB0A2B-7D8B-4C40-B2B3-7E87E9C08B24}" type="datetimeFigureOut">
              <a:rPr lang="he-IL" smtClean="0"/>
              <a:t>כ"ב/אדר/תש"ף</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E92A6A2C-F89B-451B-B6D0-28DA2A3FF6F1}" type="slidenum">
              <a:rPr lang="he-IL" smtClean="0"/>
              <a:t>‹#›</a:t>
            </a:fld>
            <a:endParaRPr lang="he-IL"/>
          </a:p>
        </p:txBody>
      </p:sp>
    </p:spTree>
    <p:extLst>
      <p:ext uri="{BB962C8B-B14F-4D97-AF65-F5344CB8AC3E}">
        <p14:creationId xmlns:p14="http://schemas.microsoft.com/office/powerpoint/2010/main" val="2582570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D3EB0A2B-7D8B-4C40-B2B3-7E87E9C08B24}" type="datetimeFigureOut">
              <a:rPr lang="he-IL" smtClean="0"/>
              <a:t>כ"ב/אדר/תש"ף</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E92A6A2C-F89B-451B-B6D0-28DA2A3FF6F1}" type="slidenum">
              <a:rPr lang="he-IL" smtClean="0"/>
              <a:t>‹#›</a:t>
            </a:fld>
            <a:endParaRPr lang="he-IL"/>
          </a:p>
        </p:txBody>
      </p:sp>
    </p:spTree>
    <p:extLst>
      <p:ext uri="{BB962C8B-B14F-4D97-AF65-F5344CB8AC3E}">
        <p14:creationId xmlns:p14="http://schemas.microsoft.com/office/powerpoint/2010/main" val="3109128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3EB0A2B-7D8B-4C40-B2B3-7E87E9C08B24}" type="datetimeFigureOut">
              <a:rPr lang="he-IL" smtClean="0"/>
              <a:t>כ"ב/אדר/תש"ף</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E92A6A2C-F89B-451B-B6D0-28DA2A3FF6F1}" type="slidenum">
              <a:rPr lang="he-IL" smtClean="0"/>
              <a:t>‹#›</a:t>
            </a:fld>
            <a:endParaRPr lang="he-IL"/>
          </a:p>
        </p:txBody>
      </p:sp>
    </p:spTree>
    <p:extLst>
      <p:ext uri="{BB962C8B-B14F-4D97-AF65-F5344CB8AC3E}">
        <p14:creationId xmlns:p14="http://schemas.microsoft.com/office/powerpoint/2010/main" val="2204527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9DDB33D3-77EC-4ADF-A418-EB66318B9CF7}"/>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742FCC7-79C6-4796-B8ED-96C5A8A97EB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C0A586E5-FE6D-47F0-906D-65479A28395B}"/>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9140F7C-0509-4B70-A8EB-630D14F53828}" type="datetimeFigureOut">
              <a:rPr lang="he-IL" smtClean="0">
                <a:solidFill>
                  <a:prstClr val="black">
                    <a:tint val="75000"/>
                  </a:prstClr>
                </a:solidFill>
              </a:rPr>
              <a:pPr/>
              <a:t>כ"ב/אדר/תש"ף</a:t>
            </a:fld>
            <a:endParaRPr lang="he-IL">
              <a:solidFill>
                <a:prstClr val="black">
                  <a:tint val="75000"/>
                </a:prstClr>
              </a:solidFill>
            </a:endParaRPr>
          </a:p>
        </p:txBody>
      </p:sp>
      <p:sp>
        <p:nvSpPr>
          <p:cNvPr id="5" name="מציין מיקום של כותרת תחתונה 4">
            <a:extLst>
              <a:ext uri="{FF2B5EF4-FFF2-40B4-BE49-F238E27FC236}">
                <a16:creationId xmlns:a16="http://schemas.microsoft.com/office/drawing/2014/main" id="{9F62A21F-299B-425A-8997-DD3405685B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solidFill>
                <a:prstClr val="black">
                  <a:tint val="75000"/>
                </a:prstClr>
              </a:solidFill>
            </a:endParaRPr>
          </a:p>
        </p:txBody>
      </p:sp>
      <p:sp>
        <p:nvSpPr>
          <p:cNvPr id="6" name="מציין מיקום של מספר שקופית 5">
            <a:extLst>
              <a:ext uri="{FF2B5EF4-FFF2-40B4-BE49-F238E27FC236}">
                <a16:creationId xmlns:a16="http://schemas.microsoft.com/office/drawing/2014/main" id="{C005CF27-0191-4C4B-A04F-D9D5BFB769A7}"/>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FE520CEA-E239-474A-A683-B2436A0155AA}"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570394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3" Type="http://schemas.openxmlformats.org/officeDocument/2006/relationships/hyperlink" Target="https://he.wikipedia.org/wiki/%D7%A7%D7%A8%D7%A1%D7%A0%D7%95%D7%99%D7%90%D7%A8%D7%A1%D7%A7_(%D7%9E%D7%97%D7%95%D7%96)" TargetMode="External"/><Relationship Id="rId18" Type="http://schemas.openxmlformats.org/officeDocument/2006/relationships/hyperlink" Target="https://he.wikipedia.org/wiki/%D7%A4%D7%A8%D7%9D_(%D7%A2%D7%99%D7%A8)" TargetMode="External"/><Relationship Id="rId26" Type="http://schemas.openxmlformats.org/officeDocument/2006/relationships/hyperlink" Target="https://he.wikipedia.org/wiki/%D7%A7%D7%A8%D7%A1%D7%A0%D7%95%D7%93%D7%90%D7%A8" TargetMode="External"/><Relationship Id="rId39" Type="http://schemas.openxmlformats.org/officeDocument/2006/relationships/hyperlink" Target="https://he.wikipedia.org/wiki/%D7%A8%D7%95%D7%A1%D7%98%D7%95%D7%91-%D7%A2%D7%9C-%D7%94%D7%93%D7%95%D7%9F" TargetMode="External"/><Relationship Id="rId21" Type="http://schemas.openxmlformats.org/officeDocument/2006/relationships/hyperlink" Target="https://he.wikipedia.org/wiki/%D7%A0%D7%99%D7%96'%D7%A0%D7%99_%D7%A0%D7%95%D7%91%D7%92%D7%95%D7%A8%D7%95%D7%93_(%D7%9E%D7%97%D7%95%D7%96)" TargetMode="External"/><Relationship Id="rId34" Type="http://schemas.openxmlformats.org/officeDocument/2006/relationships/hyperlink" Target="https://he.wikipedia.org/wiki/%D7%98%D7%99%D7%95%D7%9E%D7%9F" TargetMode="External"/><Relationship Id="rId42" Type="http://schemas.openxmlformats.org/officeDocument/2006/relationships/hyperlink" Target="https://he.wikipedia.org/wiki/%D7%90%D7%95%D7%93%D7%9E%D7%95%D7%A8%D7%98%D7%99%D7%94" TargetMode="External"/><Relationship Id="rId7" Type="http://schemas.openxmlformats.org/officeDocument/2006/relationships/hyperlink" Target="https://he.wikipedia.org/wiki/%D7%90%D7%95%D7%A4%D7%94_(%D7%A2%D7%99%D7%A8)" TargetMode="External"/><Relationship Id="rId2" Type="http://schemas.openxmlformats.org/officeDocument/2006/relationships/notesSlide" Target="../notesSlides/notesSlide2.xml"/><Relationship Id="rId16" Type="http://schemas.openxmlformats.org/officeDocument/2006/relationships/hyperlink" Target="https://he.wikipedia.org/wiki/%D7%95%D7%95%D7%A8%D7%95%D7%A0%D7%96'_(%D7%9E%D7%97%D7%95%D7%96)" TargetMode="External"/><Relationship Id="rId20" Type="http://schemas.openxmlformats.org/officeDocument/2006/relationships/hyperlink" Target="https://he.wikipedia.org/wiki/%D7%A0%D7%99%D7%96'%D7%A0%D7%99_%D7%A0%D7%95%D7%91%D7%92%D7%95%D7%A8%D7%95%D7%93" TargetMode="External"/><Relationship Id="rId29" Type="http://schemas.openxmlformats.org/officeDocument/2006/relationships/hyperlink" Target="https://he.wikipedia.org/wiki/%D7%A6'%D7%9C%D7%99%D7%90%D7%91%D7%99%D7%A0%D7%A1%D7%A7_(%D7%9E%D7%97%D7%95%D7%96)" TargetMode="External"/><Relationship Id="rId41" Type="http://schemas.openxmlformats.org/officeDocument/2006/relationships/hyperlink" Target="https://he.wikipedia.org/wiki/%D7%90%D7%99%D7%96'%D7%91%D7%A1%D7%A7" TargetMode="External"/><Relationship Id="rId1" Type="http://schemas.openxmlformats.org/officeDocument/2006/relationships/slideLayout" Target="../slideLayouts/slideLayout2.xml"/><Relationship Id="rId6" Type="http://schemas.openxmlformats.org/officeDocument/2006/relationships/hyperlink" Target="https://he.wikipedia.org/wiki/%D7%9E%D7%95%D7%A1%D7%A7%D7%91%D7%94_(%D7%9E%D7%97%D7%95%D7%96)" TargetMode="External"/><Relationship Id="rId11" Type="http://schemas.openxmlformats.org/officeDocument/2006/relationships/hyperlink" Target="https://he.wikipedia.org/wiki/%D7%9C%D7%A0%D7%99%D7%A0%D7%92%D7%A8%D7%93" TargetMode="External"/><Relationship Id="rId24" Type="http://schemas.openxmlformats.org/officeDocument/2006/relationships/hyperlink" Target="https://he.wikipedia.org/wiki/%D7%A7%D7%90%D7%96%D7%90%D7%9F" TargetMode="External"/><Relationship Id="rId32" Type="http://schemas.openxmlformats.org/officeDocument/2006/relationships/hyperlink" Target="https://he.wikipedia.org/wiki/%D7%90%D7%95%D7%9E%D7%A1%D7%A7" TargetMode="External"/><Relationship Id="rId37" Type="http://schemas.openxmlformats.org/officeDocument/2006/relationships/hyperlink" Target="https://he.wikipedia.org/wiki/%D7%A1%D7%9E%D7%A8%D7%94_(%D7%9E%D7%97%D7%95%D7%96)" TargetMode="External"/><Relationship Id="rId40" Type="http://schemas.openxmlformats.org/officeDocument/2006/relationships/hyperlink" Target="https://he.wikipedia.org/wiki/%D7%A8%D7%95%D7%A1%D7%98%D7%95%D7%91_(%D7%9E%D7%97%D7%95%D7%96)" TargetMode="External"/><Relationship Id="rId5" Type="http://schemas.openxmlformats.org/officeDocument/2006/relationships/hyperlink" Target="https://he.wikipedia.org/wiki/%D7%A1%D7%A0%D7%A7%D7%98_%D7%A4%D7%98%D7%A8%D7%91%D7%95%D7%A8%D7%92" TargetMode="External"/><Relationship Id="rId15" Type="http://schemas.openxmlformats.org/officeDocument/2006/relationships/hyperlink" Target="https://he.wikipedia.org/wiki/%D7%95%D7%95%D7%A8%D7%95%D7%A0%D7%96'" TargetMode="External"/><Relationship Id="rId23" Type="http://schemas.openxmlformats.org/officeDocument/2006/relationships/hyperlink" Target="https://he.wikipedia.org/wiki/%D7%95%D7%95%D7%9C%D7%92%D7%95%D7%92%D7%A8%D7%93_(%D7%9E%D7%97%D7%95%D7%96)" TargetMode="External"/><Relationship Id="rId28" Type="http://schemas.openxmlformats.org/officeDocument/2006/relationships/hyperlink" Target="https://he.wikipedia.org/wiki/%D7%A6'%D7%9C%D7%99%D7%90%D7%91%D7%99%D7%A0%D7%A1%D7%A7" TargetMode="External"/><Relationship Id="rId36" Type="http://schemas.openxmlformats.org/officeDocument/2006/relationships/hyperlink" Target="https://he.wikipedia.org/wiki/%D7%A1%D7%9E%D7%A8%D7%94" TargetMode="External"/><Relationship Id="rId10" Type="http://schemas.openxmlformats.org/officeDocument/2006/relationships/hyperlink" Target="https://he.wikipedia.org/wiki/%D7%99%D7%A7%D7%98%D7%A8%D7%99%D7%A0%D7%91%D7%95%D7%A8%D7%92" TargetMode="External"/><Relationship Id="rId19" Type="http://schemas.openxmlformats.org/officeDocument/2006/relationships/hyperlink" Target="https://he.wikipedia.org/wiki/%D7%A4%D7%A8%D7%9D_(%D7%9E%D7%97%D7%95%D7%96)" TargetMode="External"/><Relationship Id="rId31" Type="http://schemas.openxmlformats.org/officeDocument/2006/relationships/hyperlink" Target="https://he.wikipedia.org/wiki/%D7%A1%D7%A8%D7%90%D7%98%D7%95%D7%91_(%D7%9E%D7%97%D7%95%D7%96)" TargetMode="External"/><Relationship Id="rId4" Type="http://schemas.openxmlformats.org/officeDocument/2006/relationships/hyperlink" Target="https://he.wikipedia.org/wiki/%D7%9E%D7%95%D7%A1%D7%A7%D7%91%D7%94" TargetMode="External"/><Relationship Id="rId9" Type="http://schemas.openxmlformats.org/officeDocument/2006/relationships/hyperlink" Target="https://he.wikipedia.org/wiki/%D7%A0%D7%95%D7%91%D7%95%D7%A1%D7%99%D7%91%D7%99%D7%A8%D7%A1%D7%A7" TargetMode="External"/><Relationship Id="rId14" Type="http://schemas.openxmlformats.org/officeDocument/2006/relationships/hyperlink" Target="https://he.wikipedia.org/wiki/%D7%A0%D7%95%D7%91%D7%95%D7%A1%D7%99%D7%91%D7%99%D7%A8%D7%A1%D7%A7_(%D7%9E%D7%97%D7%95%D7%96)" TargetMode="External"/><Relationship Id="rId22" Type="http://schemas.openxmlformats.org/officeDocument/2006/relationships/hyperlink" Target="https://he.wikipedia.org/wiki/%D7%95%D7%95%D7%9C%D7%92%D7%95%D7%92%D7%A8%D7%93" TargetMode="External"/><Relationship Id="rId27" Type="http://schemas.openxmlformats.org/officeDocument/2006/relationships/hyperlink" Target="https://he.wikipedia.org/wiki/%D7%A7%D7%A8%D7%A1%D7%A0%D7%95%D7%93%D7%90%D7%A8_(%D7%9E%D7%97%D7%95%D7%96)" TargetMode="External"/><Relationship Id="rId30" Type="http://schemas.openxmlformats.org/officeDocument/2006/relationships/hyperlink" Target="https://he.wikipedia.org/wiki/%D7%A1%D7%A8%D7%90%D7%98%D7%95%D7%91" TargetMode="External"/><Relationship Id="rId35" Type="http://schemas.openxmlformats.org/officeDocument/2006/relationships/hyperlink" Target="https://he.wikipedia.org/wiki/%D7%98%D7%99%D7%95%D7%9E%D7%9F_(%D7%9E%D7%97%D7%95%D7%96)" TargetMode="External"/><Relationship Id="rId8" Type="http://schemas.openxmlformats.org/officeDocument/2006/relationships/hyperlink" Target="https://he.wikipedia.org/wiki/%D7%91%D7%A9%D7%A7%D7%95%D7%A8%D7%98%D7%95%D7%A1%D7%98%D7%9F" TargetMode="External"/><Relationship Id="rId3" Type="http://schemas.openxmlformats.org/officeDocument/2006/relationships/hyperlink" Target="https://he.wikipedia.org/wiki/%D7%9E%D7%97%D7%95%D7%96%D7%95%D7%AA_%D7%A8%D7%95%D7%A1%D7%99%D7%94" TargetMode="External"/><Relationship Id="rId12" Type="http://schemas.openxmlformats.org/officeDocument/2006/relationships/hyperlink" Target="https://he.wikipedia.org/wiki/%D7%A7%D7%A8%D7%A1%D7%A0%D7%95%D7%99%D7%90%D7%A8%D7%A1%D7%A7" TargetMode="External"/><Relationship Id="rId17" Type="http://schemas.openxmlformats.org/officeDocument/2006/relationships/hyperlink" Target="https://he.wikipedia.org/wiki/%D7%A1%D7%91%D7%A8%D7%93%D7%9C%D7%95%D7%91%D7%A1%D7%A7_(%D7%9E%D7%97%D7%95%D7%96)" TargetMode="External"/><Relationship Id="rId25" Type="http://schemas.openxmlformats.org/officeDocument/2006/relationships/hyperlink" Target="https://he.wikipedia.org/wiki/%D7%98%D7%98%D7%A8%D7%A1%D7%98%D7%9F" TargetMode="External"/><Relationship Id="rId33" Type="http://schemas.openxmlformats.org/officeDocument/2006/relationships/hyperlink" Target="https://he.wikipedia.org/wiki/%D7%90%D7%95%D7%9E%D7%A1%D7%A7_(%D7%9E%D7%97%D7%95%D7%96)" TargetMode="External"/><Relationship Id="rId38" Type="http://schemas.openxmlformats.org/officeDocument/2006/relationships/hyperlink" Target="https://he.wikipedia.org/w/index.php?title=%D7%98%D7%95%D7%9C%D7%99%D7%90%D7%98%D7%99&amp;action=edit&amp;redlink=1"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2"/>
          <a:stretch>
            <a:fillRect/>
          </a:stretch>
        </p:blipFill>
        <p:spPr>
          <a:xfrm rot="10800000">
            <a:off x="-39060" y="27544"/>
            <a:ext cx="12225669" cy="6858000"/>
          </a:xfrm>
          <a:prstGeom prst="rect">
            <a:avLst/>
          </a:prstGeom>
        </p:spPr>
      </p:pic>
    </p:spTree>
    <p:extLst>
      <p:ext uri="{BB962C8B-B14F-4D97-AF65-F5344CB8AC3E}">
        <p14:creationId xmlns:p14="http://schemas.microsoft.com/office/powerpoint/2010/main" val="2492026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1">
            <a:extLst>
              <a:ext uri="{FF2B5EF4-FFF2-40B4-BE49-F238E27FC236}">
                <a16:creationId xmlns:a16="http://schemas.microsoft.com/office/drawing/2014/main" id="{6BFDC832-F8B3-4011-BB6B-A1B1AB4A3C6B}"/>
              </a:ext>
            </a:extLst>
          </p:cNvPr>
          <p:cNvSpPr txBox="1">
            <a:spLocks/>
          </p:cNvSpPr>
          <p:nvPr/>
        </p:nvSpPr>
        <p:spPr>
          <a:xfrm>
            <a:off x="1621972" y="1340077"/>
            <a:ext cx="9144000" cy="2387600"/>
          </a:xfrm>
          <a:prstGeom prst="rect">
            <a:avLst/>
          </a:prstGeom>
          <a:ln>
            <a:solidFill>
              <a:schemeClr val="tx1"/>
            </a:solidFill>
          </a:ln>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cs typeface="+mn-cs"/>
              </a:rPr>
              <a:t>Topography, Natural Resources, Resources, Time Zones, Immigration, City Planning </a:t>
            </a:r>
            <a:endParaRPr lang="he-IL" sz="5400" dirty="0">
              <a:cs typeface="+mn-cs"/>
            </a:endParaRPr>
          </a:p>
        </p:txBody>
      </p:sp>
    </p:spTree>
    <p:extLst>
      <p:ext uri="{BB962C8B-B14F-4D97-AF65-F5344CB8AC3E}">
        <p14:creationId xmlns:p14="http://schemas.microsoft.com/office/powerpoint/2010/main" val="811020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7153"/>
            <a:ext cx="9717741" cy="5289175"/>
          </a:xfrm>
          <a:prstGeom prst="rect">
            <a:avLst/>
          </a:prstGeom>
        </p:spPr>
      </p:pic>
      <p:sp>
        <p:nvSpPr>
          <p:cNvPr id="6" name="כותרת משנה 2"/>
          <p:cNvSpPr txBox="1">
            <a:spLocks/>
          </p:cNvSpPr>
          <p:nvPr/>
        </p:nvSpPr>
        <p:spPr>
          <a:xfrm>
            <a:off x="9681882" y="985935"/>
            <a:ext cx="2510118" cy="5280394"/>
          </a:xfrm>
          <a:prstGeom prst="rect">
            <a:avLst/>
          </a:prstGeom>
          <a:ln>
            <a:solidFill>
              <a:schemeClr val="tx1"/>
            </a:solidFill>
          </a:ln>
        </p:spPr>
        <p:txBody>
          <a:bodyPr vert="horz" lIns="91440" tIns="45720" rIns="91440" bIns="45720" rtlCol="1">
            <a:normAutofit fontScale="85000" lnSpcReduction="1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Area - 17 million square kilometers (the largest in the world). Most of the area is uninhabited (density - 8.3 inhabitants per square kilometer). Most of the settlement, industry and agriculture are concentrated in the European part west of the Ural Mountains.</a:t>
            </a:r>
            <a:endParaRPr lang="he-IL" dirty="0"/>
          </a:p>
        </p:txBody>
      </p:sp>
      <p:sp>
        <p:nvSpPr>
          <p:cNvPr id="7" name="כותרת 1"/>
          <p:cNvSpPr txBox="1">
            <a:spLocks/>
          </p:cNvSpPr>
          <p:nvPr/>
        </p:nvSpPr>
        <p:spPr>
          <a:xfrm>
            <a:off x="4234542" y="86297"/>
            <a:ext cx="3169920" cy="787120"/>
          </a:xfrm>
          <a:prstGeom prst="rect">
            <a:avLst/>
          </a:prstGeom>
          <a:ln>
            <a:solidFill>
              <a:schemeClr val="tx1"/>
            </a:solidFill>
          </a:ln>
        </p:spPr>
        <p:txBody>
          <a:bodyPr vert="horz" lIns="91440" tIns="45720" rIns="91440" bIns="45720" rtlCol="1" anchor="ctr">
            <a:normAutofit fontScale="52500" lnSpcReduction="2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a:cs typeface="+mn-cs"/>
              </a:rPr>
              <a:t>Topography</a:t>
            </a:r>
            <a:endParaRPr lang="he-IL" sz="8800" dirty="0">
              <a:cs typeface="+mn-cs"/>
            </a:endParaRPr>
          </a:p>
        </p:txBody>
      </p:sp>
    </p:spTree>
    <p:extLst>
      <p:ext uri="{BB962C8B-B14F-4D97-AF65-F5344CB8AC3E}">
        <p14:creationId xmlns:p14="http://schemas.microsoft.com/office/powerpoint/2010/main" val="2774129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descr="תמונה שמכילה טקסט, מפה&#10;&#10;התיאור נוצר באופן אוטומטי">
            <a:extLst>
              <a:ext uri="{FF2B5EF4-FFF2-40B4-BE49-F238E27FC236}">
                <a16:creationId xmlns:a16="http://schemas.microsoft.com/office/drawing/2014/main" id="{DBE6BCAF-93C9-477C-976B-690B3BA8F3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007" y="489769"/>
            <a:ext cx="11867986" cy="5878461"/>
          </a:xfrm>
          <a:prstGeom prst="rect">
            <a:avLst/>
          </a:prstGeom>
        </p:spPr>
      </p:pic>
      <p:sp>
        <p:nvSpPr>
          <p:cNvPr id="3" name="Rectangle 2">
            <a:extLst>
              <a:ext uri="{FF2B5EF4-FFF2-40B4-BE49-F238E27FC236}">
                <a16:creationId xmlns:a16="http://schemas.microsoft.com/office/drawing/2014/main" id="{576192EF-FB15-4BEA-B0DA-0BD712E18C88}"/>
              </a:ext>
            </a:extLst>
          </p:cNvPr>
          <p:cNvSpPr/>
          <p:nvPr/>
        </p:nvSpPr>
        <p:spPr>
          <a:xfrm>
            <a:off x="5715000" y="951434"/>
            <a:ext cx="2068830" cy="37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Tundra</a:t>
            </a:r>
            <a:endParaRPr lang="he-IL" b="1" dirty="0">
              <a:solidFill>
                <a:schemeClr val="tx1"/>
              </a:solidFill>
            </a:endParaRPr>
          </a:p>
        </p:txBody>
      </p:sp>
      <p:sp>
        <p:nvSpPr>
          <p:cNvPr id="5" name="Rectangle 4">
            <a:extLst>
              <a:ext uri="{FF2B5EF4-FFF2-40B4-BE49-F238E27FC236}">
                <a16:creationId xmlns:a16="http://schemas.microsoft.com/office/drawing/2014/main" id="{2ECB77A5-FA42-4E74-98B9-0A1F4C1D4211}"/>
              </a:ext>
            </a:extLst>
          </p:cNvPr>
          <p:cNvSpPr/>
          <p:nvPr/>
        </p:nvSpPr>
        <p:spPr>
          <a:xfrm>
            <a:off x="3501390" y="2305644"/>
            <a:ext cx="3630930" cy="291466"/>
          </a:xfrm>
          <a:prstGeom prst="rect">
            <a:avLst/>
          </a:prstGeom>
          <a:solidFill>
            <a:srgbClr val="005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Northern Pine Forest</a:t>
            </a:r>
            <a:endParaRPr lang="he-IL" b="1" dirty="0">
              <a:solidFill>
                <a:schemeClr val="bg1"/>
              </a:solidFill>
            </a:endParaRPr>
          </a:p>
        </p:txBody>
      </p:sp>
      <p:sp>
        <p:nvSpPr>
          <p:cNvPr id="7" name="Rectangle 6">
            <a:extLst>
              <a:ext uri="{FF2B5EF4-FFF2-40B4-BE49-F238E27FC236}">
                <a16:creationId xmlns:a16="http://schemas.microsoft.com/office/drawing/2014/main" id="{B9D5882E-B7EF-4AE4-8A41-C817AFBB08A8}"/>
              </a:ext>
            </a:extLst>
          </p:cNvPr>
          <p:cNvSpPr/>
          <p:nvPr/>
        </p:nvSpPr>
        <p:spPr>
          <a:xfrm>
            <a:off x="441960" y="3029544"/>
            <a:ext cx="1741170" cy="291466"/>
          </a:xfrm>
          <a:prstGeom prst="rect">
            <a:avLst/>
          </a:prstGeom>
          <a:solidFill>
            <a:srgbClr val="93D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Forests</a:t>
            </a:r>
            <a:endParaRPr lang="he-IL" b="1" dirty="0">
              <a:solidFill>
                <a:schemeClr val="tx1"/>
              </a:solidFill>
            </a:endParaRPr>
          </a:p>
        </p:txBody>
      </p:sp>
      <p:sp>
        <p:nvSpPr>
          <p:cNvPr id="8" name="Rectangle 7">
            <a:extLst>
              <a:ext uri="{FF2B5EF4-FFF2-40B4-BE49-F238E27FC236}">
                <a16:creationId xmlns:a16="http://schemas.microsoft.com/office/drawing/2014/main" id="{D99D51DF-DE12-4A35-9C85-08FDAEF2A90C}"/>
              </a:ext>
            </a:extLst>
          </p:cNvPr>
          <p:cNvSpPr/>
          <p:nvPr/>
        </p:nvSpPr>
        <p:spPr>
          <a:xfrm>
            <a:off x="3154680" y="3619850"/>
            <a:ext cx="1234440" cy="291466"/>
          </a:xfrm>
          <a:prstGeom prst="rect">
            <a:avLst/>
          </a:prstGeom>
          <a:solidFill>
            <a:srgbClr val="F6E6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Prairie</a:t>
            </a:r>
            <a:endParaRPr lang="he-IL" b="1" dirty="0">
              <a:solidFill>
                <a:schemeClr val="tx1"/>
              </a:solidFill>
            </a:endParaRPr>
          </a:p>
        </p:txBody>
      </p:sp>
      <p:sp>
        <p:nvSpPr>
          <p:cNvPr id="9" name="Rectangle 8">
            <a:extLst>
              <a:ext uri="{FF2B5EF4-FFF2-40B4-BE49-F238E27FC236}">
                <a16:creationId xmlns:a16="http://schemas.microsoft.com/office/drawing/2014/main" id="{E2007327-C1B0-489C-9E6D-B7AA6307C42D}"/>
              </a:ext>
            </a:extLst>
          </p:cNvPr>
          <p:cNvSpPr/>
          <p:nvPr/>
        </p:nvSpPr>
        <p:spPr>
          <a:xfrm>
            <a:off x="6366510" y="2552492"/>
            <a:ext cx="2468880" cy="284501"/>
          </a:xfrm>
          <a:prstGeom prst="rect">
            <a:avLst/>
          </a:prstGeom>
          <a:solidFill>
            <a:srgbClr val="005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Mountainous Desert </a:t>
            </a:r>
            <a:endParaRPr lang="he-IL" b="1" dirty="0">
              <a:solidFill>
                <a:schemeClr val="bg1"/>
              </a:solidFill>
            </a:endParaRPr>
          </a:p>
        </p:txBody>
      </p:sp>
      <p:sp>
        <p:nvSpPr>
          <p:cNvPr id="2" name="מלבן 1"/>
          <p:cNvSpPr/>
          <p:nvPr/>
        </p:nvSpPr>
        <p:spPr>
          <a:xfrm>
            <a:off x="6903720" y="535935"/>
            <a:ext cx="5126273" cy="830997"/>
          </a:xfrm>
          <a:prstGeom prst="rect">
            <a:avLst/>
          </a:prstGeom>
          <a:ln>
            <a:solidFill>
              <a:schemeClr val="tx1"/>
            </a:solidFill>
          </a:ln>
        </p:spPr>
        <p:txBody>
          <a:bodyPr wrap="square">
            <a:spAutoFit/>
          </a:bodyPr>
          <a:lstStyle/>
          <a:p>
            <a:r>
              <a:rPr lang="en-US" sz="1600" dirty="0"/>
              <a:t>Russia's territory is divided into 5 landscape areas: frozen prairie (tundra), prairie pine (taiga), planar prairie, arid region and mountains. Most of the area vast plains</a:t>
            </a:r>
            <a:endParaRPr lang="he-IL" sz="1600" b="1" dirty="0"/>
          </a:p>
        </p:txBody>
      </p:sp>
      <p:sp>
        <p:nvSpPr>
          <p:cNvPr id="10" name="Rectangle 9">
            <a:extLst>
              <a:ext uri="{FF2B5EF4-FFF2-40B4-BE49-F238E27FC236}">
                <a16:creationId xmlns:a16="http://schemas.microsoft.com/office/drawing/2014/main" id="{A8B1B11F-D73C-4F85-BBDE-09FAE81FEFF2}"/>
              </a:ext>
            </a:extLst>
          </p:cNvPr>
          <p:cNvSpPr/>
          <p:nvPr/>
        </p:nvSpPr>
        <p:spPr>
          <a:xfrm>
            <a:off x="10542270" y="5281063"/>
            <a:ext cx="948690" cy="37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Forest</a:t>
            </a:r>
            <a:endParaRPr lang="he-IL" sz="1600" b="1" dirty="0">
              <a:solidFill>
                <a:schemeClr val="tx1"/>
              </a:solidFill>
            </a:endParaRPr>
          </a:p>
        </p:txBody>
      </p:sp>
      <p:sp>
        <p:nvSpPr>
          <p:cNvPr id="11" name="Rectangle 10">
            <a:extLst>
              <a:ext uri="{FF2B5EF4-FFF2-40B4-BE49-F238E27FC236}">
                <a16:creationId xmlns:a16="http://schemas.microsoft.com/office/drawing/2014/main" id="{5F345CD0-0A89-4530-9FF1-42B16A145FB1}"/>
              </a:ext>
            </a:extLst>
          </p:cNvPr>
          <p:cNvSpPr/>
          <p:nvPr/>
        </p:nvSpPr>
        <p:spPr>
          <a:xfrm>
            <a:off x="8835390" y="5749640"/>
            <a:ext cx="1234440" cy="291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Prairie</a:t>
            </a:r>
            <a:endParaRPr lang="he-IL" b="1" dirty="0">
              <a:solidFill>
                <a:schemeClr val="tx1"/>
              </a:solidFill>
            </a:endParaRPr>
          </a:p>
        </p:txBody>
      </p:sp>
      <p:sp>
        <p:nvSpPr>
          <p:cNvPr id="12" name="Rectangle 11">
            <a:extLst>
              <a:ext uri="{FF2B5EF4-FFF2-40B4-BE49-F238E27FC236}">
                <a16:creationId xmlns:a16="http://schemas.microsoft.com/office/drawing/2014/main" id="{A8EF73B2-2F3D-403E-BFDC-FBC9ECDFA6BD}"/>
              </a:ext>
            </a:extLst>
          </p:cNvPr>
          <p:cNvSpPr/>
          <p:nvPr/>
        </p:nvSpPr>
        <p:spPr>
          <a:xfrm>
            <a:off x="7322820" y="5327409"/>
            <a:ext cx="2863297" cy="284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chemeClr val="tx1"/>
                </a:solidFill>
              </a:rPr>
              <a:t>Taiga Northern Pine Forest</a:t>
            </a:r>
            <a:endParaRPr lang="he-IL" sz="1600" b="1" dirty="0">
              <a:solidFill>
                <a:schemeClr val="tx1"/>
              </a:solidFill>
            </a:endParaRPr>
          </a:p>
        </p:txBody>
      </p:sp>
      <p:sp>
        <p:nvSpPr>
          <p:cNvPr id="13" name="Rectangle 12">
            <a:extLst>
              <a:ext uri="{FF2B5EF4-FFF2-40B4-BE49-F238E27FC236}">
                <a16:creationId xmlns:a16="http://schemas.microsoft.com/office/drawing/2014/main" id="{26E2C775-2418-46A1-8C17-9A15D3F8CB0A}"/>
              </a:ext>
            </a:extLst>
          </p:cNvPr>
          <p:cNvSpPr/>
          <p:nvPr/>
        </p:nvSpPr>
        <p:spPr>
          <a:xfrm>
            <a:off x="3027045" y="5281063"/>
            <a:ext cx="779145" cy="42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Desert</a:t>
            </a:r>
            <a:endParaRPr lang="he-IL" sz="1600" b="1" dirty="0">
              <a:solidFill>
                <a:schemeClr val="tx1"/>
              </a:solidFill>
            </a:endParaRPr>
          </a:p>
        </p:txBody>
      </p:sp>
      <p:sp>
        <p:nvSpPr>
          <p:cNvPr id="14" name="Rectangle 13">
            <a:extLst>
              <a:ext uri="{FF2B5EF4-FFF2-40B4-BE49-F238E27FC236}">
                <a16:creationId xmlns:a16="http://schemas.microsoft.com/office/drawing/2014/main" id="{899160E6-0965-44CC-A20A-4D8C256C366C}"/>
              </a:ext>
            </a:extLst>
          </p:cNvPr>
          <p:cNvSpPr/>
          <p:nvPr/>
        </p:nvSpPr>
        <p:spPr>
          <a:xfrm>
            <a:off x="4162343" y="5344958"/>
            <a:ext cx="948690" cy="37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Tundra</a:t>
            </a:r>
            <a:endParaRPr lang="he-IL" sz="1600" b="1" dirty="0">
              <a:solidFill>
                <a:schemeClr val="tx1"/>
              </a:solidFill>
            </a:endParaRPr>
          </a:p>
        </p:txBody>
      </p:sp>
      <p:sp>
        <p:nvSpPr>
          <p:cNvPr id="15" name="Rectangle 14">
            <a:extLst>
              <a:ext uri="{FF2B5EF4-FFF2-40B4-BE49-F238E27FC236}">
                <a16:creationId xmlns:a16="http://schemas.microsoft.com/office/drawing/2014/main" id="{8E90839B-0F9E-4548-8EDB-7E04A55A3B41}"/>
              </a:ext>
            </a:extLst>
          </p:cNvPr>
          <p:cNvSpPr/>
          <p:nvPr/>
        </p:nvSpPr>
        <p:spPr>
          <a:xfrm>
            <a:off x="3027045" y="5766806"/>
            <a:ext cx="2863297" cy="284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chemeClr val="tx1"/>
                </a:solidFill>
              </a:rPr>
              <a:t>Wide-leaf Forests</a:t>
            </a:r>
            <a:endParaRPr lang="he-IL" sz="1600" b="1" dirty="0">
              <a:solidFill>
                <a:schemeClr val="tx1"/>
              </a:solidFill>
            </a:endParaRPr>
          </a:p>
        </p:txBody>
      </p:sp>
      <p:sp>
        <p:nvSpPr>
          <p:cNvPr id="16" name="Rectangle 15">
            <a:extLst>
              <a:ext uri="{FF2B5EF4-FFF2-40B4-BE49-F238E27FC236}">
                <a16:creationId xmlns:a16="http://schemas.microsoft.com/office/drawing/2014/main" id="{969279CA-21C9-48B2-B16F-3810B900C144}"/>
              </a:ext>
            </a:extLst>
          </p:cNvPr>
          <p:cNvSpPr/>
          <p:nvPr/>
        </p:nvSpPr>
        <p:spPr>
          <a:xfrm>
            <a:off x="6446520" y="5744845"/>
            <a:ext cx="2068830" cy="284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chemeClr val="tx1"/>
                </a:solidFill>
              </a:rPr>
              <a:t>Moderate Prairie</a:t>
            </a:r>
            <a:endParaRPr lang="he-IL" sz="1600" b="1" dirty="0">
              <a:solidFill>
                <a:schemeClr val="tx1"/>
              </a:solidFill>
            </a:endParaRPr>
          </a:p>
        </p:txBody>
      </p:sp>
      <p:sp>
        <p:nvSpPr>
          <p:cNvPr id="17" name="Rectangle 16">
            <a:extLst>
              <a:ext uri="{FF2B5EF4-FFF2-40B4-BE49-F238E27FC236}">
                <a16:creationId xmlns:a16="http://schemas.microsoft.com/office/drawing/2014/main" id="{9B119A75-1284-4523-A57C-00ABBD1477E9}"/>
              </a:ext>
            </a:extLst>
          </p:cNvPr>
          <p:cNvSpPr/>
          <p:nvPr/>
        </p:nvSpPr>
        <p:spPr>
          <a:xfrm>
            <a:off x="5467185" y="5281062"/>
            <a:ext cx="1499481" cy="42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Alpine Tundra</a:t>
            </a:r>
            <a:endParaRPr lang="he-IL" sz="1600" b="1" dirty="0">
              <a:solidFill>
                <a:schemeClr val="tx1"/>
              </a:solidFill>
            </a:endParaRPr>
          </a:p>
        </p:txBody>
      </p:sp>
    </p:spTree>
    <p:extLst>
      <p:ext uri="{BB962C8B-B14F-4D97-AF65-F5344CB8AC3E}">
        <p14:creationId xmlns:p14="http://schemas.microsoft.com/office/powerpoint/2010/main" val="1232695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1"/>
          <p:cNvSpPr txBox="1">
            <a:spLocks/>
          </p:cNvSpPr>
          <p:nvPr/>
        </p:nvSpPr>
        <p:spPr>
          <a:xfrm>
            <a:off x="4648200" y="0"/>
            <a:ext cx="3169920" cy="787120"/>
          </a:xfrm>
          <a:prstGeom prst="rect">
            <a:avLst/>
          </a:prstGeom>
          <a:ln>
            <a:solidFill>
              <a:schemeClr val="tx1"/>
            </a:solidFill>
          </a:ln>
        </p:spPr>
        <p:txBody>
          <a:bodyPr vert="horz" lIns="91440" tIns="45720" rIns="91440" bIns="45720" rtlCol="1" anchor="ctr">
            <a:normAutofit fontScale="67500" lnSpcReduction="2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cs typeface="+mn-cs"/>
              </a:rPr>
              <a:t>Natural Resources</a:t>
            </a:r>
            <a:endParaRPr lang="he-IL" dirty="0">
              <a:cs typeface="+mn-cs"/>
            </a:endParaRPr>
          </a:p>
        </p:txBody>
      </p:sp>
      <p:sp>
        <p:nvSpPr>
          <p:cNvPr id="2" name="Rectangle 1">
            <a:extLst>
              <a:ext uri="{FF2B5EF4-FFF2-40B4-BE49-F238E27FC236}">
                <a16:creationId xmlns:a16="http://schemas.microsoft.com/office/drawing/2014/main" id="{DE4BE5C9-5ACF-4C7C-A47A-C1752E5F4CC4}"/>
              </a:ext>
            </a:extLst>
          </p:cNvPr>
          <p:cNvSpPr/>
          <p:nvPr/>
        </p:nvSpPr>
        <p:spPr>
          <a:xfrm>
            <a:off x="215900" y="1231284"/>
            <a:ext cx="11455400" cy="5262979"/>
          </a:xfrm>
          <a:prstGeom prst="rect">
            <a:avLst/>
          </a:prstGeom>
        </p:spPr>
        <p:txBody>
          <a:bodyPr wrap="square">
            <a:spAutoFit/>
          </a:bodyPr>
          <a:lstStyle/>
          <a:p>
            <a:pPr algn="l" rtl="0"/>
            <a:r>
              <a:rPr lang="en-US" sz="2400" b="1" u="sng" dirty="0"/>
              <a:t>Oil</a:t>
            </a:r>
          </a:p>
          <a:p>
            <a:pPr algn="l" rtl="0"/>
            <a:r>
              <a:rPr lang="en-US" sz="2400" dirty="0"/>
              <a:t>Russia has reserves of between 60 and 120 billion barrels of oil. Oil accounts for one third of Russian tax revenue and half of Russia's production. Unlike oil-rich Arab countries, oil deposits in Russia are difficult to pump, making it harder to develop oil fields. After the fall of the USSR, the oil industry was privatized at exceptionally low-prices and the true value of the companies and under Vladimir Putin's rule, nationalized and brought back into the oil industry.</a:t>
            </a:r>
          </a:p>
          <a:p>
            <a:pPr algn="l" rtl="0"/>
            <a:r>
              <a:rPr lang="en-US" sz="2400" b="1" u="sng" dirty="0"/>
              <a:t>Natural Gas</a:t>
            </a:r>
          </a:p>
          <a:p>
            <a:pPr algn="l" rtl="0"/>
            <a:r>
              <a:rPr lang="en-US" sz="2400" dirty="0"/>
              <a:t>Russia is the world's largest natural gas producer and exporter. About 27% of the world's known natural gas reserves are in its territory. This industrial sector has also undergone rapid modernization in recent years and, as mentioned above, gas production has increased year by year. The natural gas sector in Russia is entirely nationalized and controlled by one company, the government gas monopoly - Gazprom.</a:t>
            </a:r>
          </a:p>
          <a:p>
            <a:pPr algn="l" rtl="0"/>
            <a:endParaRPr lang="en-US" sz="2400" dirty="0"/>
          </a:p>
        </p:txBody>
      </p:sp>
    </p:spTree>
    <p:extLst>
      <p:ext uri="{BB962C8B-B14F-4D97-AF65-F5344CB8AC3E}">
        <p14:creationId xmlns:p14="http://schemas.microsoft.com/office/powerpoint/2010/main" val="3948097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1"/>
          <p:cNvSpPr txBox="1">
            <a:spLocks/>
          </p:cNvSpPr>
          <p:nvPr/>
        </p:nvSpPr>
        <p:spPr>
          <a:xfrm>
            <a:off x="4754880" y="274320"/>
            <a:ext cx="3169920" cy="787120"/>
          </a:xfrm>
          <a:prstGeom prst="rect">
            <a:avLst/>
          </a:prstGeom>
          <a:ln>
            <a:solidFill>
              <a:schemeClr val="tx1"/>
            </a:solidFill>
          </a:ln>
        </p:spPr>
        <p:txBody>
          <a:bodyPr vert="horz" lIns="91440" tIns="45720" rIns="91440" bIns="45720" rtlCol="1" anchor="ctr">
            <a:normAutofit fontScale="67500" lnSpcReduction="2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cs typeface="+mn-cs"/>
              </a:rPr>
              <a:t>Natural Resources</a:t>
            </a:r>
            <a:endParaRPr lang="he-IL" dirty="0">
              <a:cs typeface="+mn-cs"/>
            </a:endParaRPr>
          </a:p>
        </p:txBody>
      </p:sp>
      <p:sp>
        <p:nvSpPr>
          <p:cNvPr id="2" name="Rectangle 1">
            <a:extLst>
              <a:ext uri="{FF2B5EF4-FFF2-40B4-BE49-F238E27FC236}">
                <a16:creationId xmlns:a16="http://schemas.microsoft.com/office/drawing/2014/main" id="{05E84121-F129-4199-A8DA-F3FE3933AC6A}"/>
              </a:ext>
            </a:extLst>
          </p:cNvPr>
          <p:cNvSpPr/>
          <p:nvPr/>
        </p:nvSpPr>
        <p:spPr>
          <a:xfrm>
            <a:off x="635000" y="1215459"/>
            <a:ext cx="11112500" cy="5262979"/>
          </a:xfrm>
          <a:prstGeom prst="rect">
            <a:avLst/>
          </a:prstGeom>
        </p:spPr>
        <p:txBody>
          <a:bodyPr wrap="square">
            <a:spAutoFit/>
          </a:bodyPr>
          <a:lstStyle/>
          <a:p>
            <a:pPr algn="l" rtl="0"/>
            <a:r>
              <a:rPr lang="en-US" sz="2400" b="1" dirty="0"/>
              <a:t>Mining and Quarrying</a:t>
            </a:r>
          </a:p>
          <a:p>
            <a:pPr algn="l" rtl="0"/>
            <a:r>
              <a:rPr lang="en-US" sz="2400" dirty="0"/>
              <a:t>Russia is very rich in minerals and is estimated to have around 28% of the world's natural resources. The mining and quarrying industry is very important to the economy and accounts for 30% of the country's exports. Russia has many important minerals such as gold, silver, nickel, aluminum, copper, tin, coal, tungsten, titanium and more. A large part of the mining companies are fully or partially government owned. In addition, there are areas in northwestern Russia where coal mines are a major source of employment and therefore the authorities do not lead structural changes so as to prevent an increase in unemployment.</a:t>
            </a:r>
          </a:p>
          <a:p>
            <a:pPr algn="l" rtl="0"/>
            <a:r>
              <a:rPr lang="en-US" sz="2400" b="1" dirty="0"/>
              <a:t>Agriculture</a:t>
            </a:r>
          </a:p>
          <a:p>
            <a:pPr algn="l" rtl="0"/>
            <a:r>
              <a:rPr lang="en-US" sz="2400" dirty="0"/>
              <a:t>About 32% of Russia's land is cultivated and another 45% are forested. Wood is one of Russia's most important export products. In southern and western Siberia - crops and other soil crops (beets, sugar, potatoes and more). Russian fishing output accounts for about one-quarter to one-third of world output</a:t>
            </a:r>
          </a:p>
        </p:txBody>
      </p:sp>
    </p:spTree>
    <p:extLst>
      <p:ext uri="{BB962C8B-B14F-4D97-AF65-F5344CB8AC3E}">
        <p14:creationId xmlns:p14="http://schemas.microsoft.com/office/powerpoint/2010/main" val="2090123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1"/>
          <p:cNvSpPr txBox="1">
            <a:spLocks/>
          </p:cNvSpPr>
          <p:nvPr/>
        </p:nvSpPr>
        <p:spPr>
          <a:xfrm>
            <a:off x="4754880" y="274320"/>
            <a:ext cx="3169920" cy="787120"/>
          </a:xfrm>
          <a:prstGeom prst="rect">
            <a:avLst/>
          </a:prstGeom>
          <a:ln>
            <a:solidFill>
              <a:schemeClr val="tx1"/>
            </a:solidFill>
          </a:ln>
        </p:spPr>
        <p:txBody>
          <a:bodyPr vert="horz" lIns="91440" tIns="45720" rIns="91440" bIns="45720" rtlCol="1"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cs typeface="+mn-cs"/>
              </a:rPr>
              <a:t>Immigration</a:t>
            </a:r>
            <a:endParaRPr lang="he-IL" dirty="0">
              <a:cs typeface="+mn-cs"/>
            </a:endParaRPr>
          </a:p>
        </p:txBody>
      </p:sp>
      <p:sp>
        <p:nvSpPr>
          <p:cNvPr id="2" name="Rectangle 1">
            <a:extLst>
              <a:ext uri="{FF2B5EF4-FFF2-40B4-BE49-F238E27FC236}">
                <a16:creationId xmlns:a16="http://schemas.microsoft.com/office/drawing/2014/main" id="{DBC00024-08B5-4DD7-A6F8-4F3CD45F0DF7}"/>
              </a:ext>
            </a:extLst>
          </p:cNvPr>
          <p:cNvSpPr/>
          <p:nvPr/>
        </p:nvSpPr>
        <p:spPr>
          <a:xfrm>
            <a:off x="458470" y="1811645"/>
            <a:ext cx="11275060" cy="3416320"/>
          </a:xfrm>
          <a:prstGeom prst="rect">
            <a:avLst/>
          </a:prstGeom>
        </p:spPr>
        <p:txBody>
          <a:bodyPr wrap="square">
            <a:spAutoFit/>
          </a:bodyPr>
          <a:lstStyle/>
          <a:p>
            <a:pPr algn="l" rtl="0"/>
            <a:r>
              <a:rPr lang="en-US" sz="2400" dirty="0"/>
              <a:t>In 1992, Russia's population numbered 148 million, and in recent years it has stabilized at around 143 million. The decline in population is noticeable by the fact that from 1992 to the present date, 8 to 6 million people emigrated into Russia, most of them from the former Soviet Union, and Russia was the second country in the world after the US to absorb immigrants. Without this immigration, the demographic situation would be far more acute. </a:t>
            </a:r>
          </a:p>
          <a:p>
            <a:pPr algn="l" rtl="0"/>
            <a:r>
              <a:rPr lang="en-US" sz="2400" dirty="0"/>
              <a:t>In light of this, an increase in the population of major cities, such as Moscow and St. Petersburg, is unsurprisingly noticeable, illustrating the massive urbanization process that is taking place in Russia as well.</a:t>
            </a:r>
          </a:p>
        </p:txBody>
      </p:sp>
    </p:spTree>
    <p:extLst>
      <p:ext uri="{BB962C8B-B14F-4D97-AF65-F5344CB8AC3E}">
        <p14:creationId xmlns:p14="http://schemas.microsoft.com/office/powerpoint/2010/main" val="354498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1"/>
          <p:cNvSpPr txBox="1">
            <a:spLocks/>
          </p:cNvSpPr>
          <p:nvPr/>
        </p:nvSpPr>
        <p:spPr>
          <a:xfrm>
            <a:off x="4754880" y="274320"/>
            <a:ext cx="3169920" cy="787120"/>
          </a:xfrm>
          <a:prstGeom prst="rect">
            <a:avLst/>
          </a:prstGeom>
          <a:ln>
            <a:solidFill>
              <a:schemeClr val="tx1"/>
            </a:solidFill>
          </a:ln>
        </p:spPr>
        <p:txBody>
          <a:bodyPr vert="horz" lIns="91440" tIns="45720" rIns="91440" bIns="45720" rtlCol="1" anchor="ctr">
            <a:normAutofit fontScale="52500" lnSpcReduction="2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a:t>Immigration</a:t>
            </a:r>
            <a:endParaRPr lang="he-IL" sz="8800" dirty="0"/>
          </a:p>
        </p:txBody>
      </p:sp>
      <p:sp>
        <p:nvSpPr>
          <p:cNvPr id="2" name="Rectangle 1">
            <a:extLst>
              <a:ext uri="{FF2B5EF4-FFF2-40B4-BE49-F238E27FC236}">
                <a16:creationId xmlns:a16="http://schemas.microsoft.com/office/drawing/2014/main" id="{31EA3145-2792-4A2D-9D05-07996333781B}"/>
              </a:ext>
            </a:extLst>
          </p:cNvPr>
          <p:cNvSpPr/>
          <p:nvPr/>
        </p:nvSpPr>
        <p:spPr>
          <a:xfrm>
            <a:off x="419100" y="1366240"/>
            <a:ext cx="11176000" cy="4524315"/>
          </a:xfrm>
          <a:prstGeom prst="rect">
            <a:avLst/>
          </a:prstGeom>
        </p:spPr>
        <p:txBody>
          <a:bodyPr wrap="square">
            <a:spAutoFit/>
          </a:bodyPr>
          <a:lstStyle/>
          <a:p>
            <a:pPr algn="l" rtl="0"/>
            <a:r>
              <a:rPr lang="en-US" sz="2400" b="1" dirty="0"/>
              <a:t>President Putin Encourages Birth</a:t>
            </a:r>
          </a:p>
          <a:p>
            <a:pPr marL="285750" indent="-285750" algn="l" rtl="0">
              <a:buFont typeface="Arial" panose="020B0604020202020204" pitchFamily="34" charset="0"/>
              <a:buChar char="•"/>
            </a:pPr>
            <a:r>
              <a:rPr lang="en-US" sz="2400" dirty="0"/>
              <a:t>In 2012, Russian President Vladimir Putin announced a plan to increase the population to 154 million. He argued that in the absence of action, Russia's population would plummet to 107 million by 2050. He also ordered the allocation of more than $ 50 billion USD to stabilize the population, encourage birth, and improve life expectancy;</a:t>
            </a:r>
          </a:p>
          <a:p>
            <a:pPr marL="285750" indent="-285750" algn="l" rtl="0">
              <a:buFont typeface="Arial" panose="020B0604020202020204" pitchFamily="34" charset="0"/>
              <a:buChar char="•"/>
            </a:pPr>
            <a:endParaRPr lang="en-US" sz="2400" dirty="0"/>
          </a:p>
          <a:p>
            <a:pPr marL="285750" indent="-285750" algn="l" rtl="0">
              <a:buFont typeface="Arial" panose="020B0604020202020204" pitchFamily="34" charset="0"/>
              <a:buChar char="•"/>
            </a:pPr>
            <a:r>
              <a:rPr lang="en-US" sz="2400" dirty="0"/>
              <a:t>The plunge was blocked thanks to a decrease in mortality and an increase in men's life expectancy.</a:t>
            </a:r>
          </a:p>
          <a:p>
            <a:pPr marL="285750" indent="-285750" algn="l" rtl="0">
              <a:buFont typeface="Arial" panose="020B0604020202020204" pitchFamily="34" charset="0"/>
              <a:buChar char="•"/>
            </a:pPr>
            <a:endParaRPr lang="en-US" sz="2400" dirty="0"/>
          </a:p>
          <a:p>
            <a:pPr marL="285750" indent="-285750" algn="l" rtl="0">
              <a:buFont typeface="Arial" panose="020B0604020202020204" pitchFamily="34" charset="0"/>
              <a:buChar char="•"/>
            </a:pPr>
            <a:r>
              <a:rPr lang="en-US" sz="2400" dirty="0"/>
              <a:t>Another reason for stabilization of population numbers is the increase in births. In recent years there has been a moderate improvement in the fertility rate in Russia, an average of 1.7 children per woman, and an rise in the number of births.</a:t>
            </a:r>
          </a:p>
        </p:txBody>
      </p:sp>
    </p:spTree>
    <p:extLst>
      <p:ext uri="{BB962C8B-B14F-4D97-AF65-F5344CB8AC3E}">
        <p14:creationId xmlns:p14="http://schemas.microsoft.com/office/powerpoint/2010/main" val="2560420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1"/>
          <p:cNvSpPr txBox="1">
            <a:spLocks/>
          </p:cNvSpPr>
          <p:nvPr/>
        </p:nvSpPr>
        <p:spPr>
          <a:xfrm>
            <a:off x="4907280" y="289560"/>
            <a:ext cx="3169920" cy="787120"/>
          </a:xfrm>
          <a:prstGeom prst="rect">
            <a:avLst/>
          </a:prstGeom>
          <a:ln>
            <a:solidFill>
              <a:schemeClr val="tx1"/>
            </a:solidFill>
          </a:ln>
        </p:spPr>
        <p:txBody>
          <a:bodyPr vert="horz" lIns="91440" tIns="45720" rIns="91440" bIns="45720" rtlCol="1"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cs typeface="+mn-cs"/>
              </a:rPr>
              <a:t>Time Zones</a:t>
            </a:r>
            <a:endParaRPr lang="he-IL" dirty="0">
              <a:cs typeface="+mn-cs"/>
            </a:endParaRPr>
          </a:p>
        </p:txBody>
      </p:sp>
      <p:sp>
        <p:nvSpPr>
          <p:cNvPr id="2" name="Rectangle 1">
            <a:extLst>
              <a:ext uri="{FF2B5EF4-FFF2-40B4-BE49-F238E27FC236}">
                <a16:creationId xmlns:a16="http://schemas.microsoft.com/office/drawing/2014/main" id="{6A0DF8A3-EE84-4C32-B32E-AD1EB7BDE066}"/>
              </a:ext>
            </a:extLst>
          </p:cNvPr>
          <p:cNvSpPr/>
          <p:nvPr/>
        </p:nvSpPr>
        <p:spPr>
          <a:xfrm>
            <a:off x="762000" y="1601738"/>
            <a:ext cx="10490200" cy="2677656"/>
          </a:xfrm>
          <a:prstGeom prst="rect">
            <a:avLst/>
          </a:prstGeom>
        </p:spPr>
        <p:txBody>
          <a:bodyPr wrap="square">
            <a:spAutoFit/>
          </a:bodyPr>
          <a:lstStyle/>
          <a:p>
            <a:pPr marL="285750" indent="-285750" algn="l" rtl="0">
              <a:buFont typeface="Arial" panose="020B0604020202020204" pitchFamily="34" charset="0"/>
              <a:buChar char="•"/>
            </a:pPr>
            <a:r>
              <a:rPr lang="en-US" sz="2400" b="1" dirty="0"/>
              <a:t>Time zones</a:t>
            </a:r>
          </a:p>
          <a:p>
            <a:pPr marL="285750" indent="-285750" algn="l" rtl="0">
              <a:buFont typeface="Arial" panose="020B0604020202020204" pitchFamily="34" charset="0"/>
              <a:buChar char="•"/>
            </a:pPr>
            <a:r>
              <a:rPr lang="en-US" sz="2400" dirty="0"/>
              <a:t>As of 2010, there are nine different time zones in Russia. Indication of the relative width of the northern part of the country.</a:t>
            </a:r>
          </a:p>
          <a:p>
            <a:pPr marL="285750" indent="-285750" algn="l" rtl="0">
              <a:buFont typeface="Arial" panose="020B0604020202020204" pitchFamily="34" charset="0"/>
              <a:buChar char="•"/>
            </a:pPr>
            <a:r>
              <a:rPr lang="en-US" sz="2400" dirty="0"/>
              <a:t>Russia's easternmost point is the Great Diomede Island (</a:t>
            </a:r>
            <a:r>
              <a:rPr lang="en-US" sz="2400" dirty="0" err="1"/>
              <a:t>Ostrov</a:t>
            </a:r>
            <a:r>
              <a:rPr lang="en-US" sz="2400" dirty="0"/>
              <a:t> </a:t>
            </a:r>
            <a:r>
              <a:rPr lang="en-US" sz="2400" dirty="0" err="1"/>
              <a:t>Ratmanova</a:t>
            </a:r>
            <a:r>
              <a:rPr lang="en-US" sz="2400" dirty="0"/>
              <a:t>). The westernmost point is Danzig Bay. The distance in a straight line between them is about 6,600km. The distance between the two furthest points in the country is about 8,000km, about one-fifth the length of the equator.</a:t>
            </a:r>
          </a:p>
        </p:txBody>
      </p:sp>
    </p:spTree>
    <p:extLst>
      <p:ext uri="{BB962C8B-B14F-4D97-AF65-F5344CB8AC3E}">
        <p14:creationId xmlns:p14="http://schemas.microsoft.com/office/powerpoint/2010/main" val="4011154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1"/>
          <p:cNvSpPr txBox="1">
            <a:spLocks/>
          </p:cNvSpPr>
          <p:nvPr/>
        </p:nvSpPr>
        <p:spPr>
          <a:xfrm>
            <a:off x="4907280" y="289560"/>
            <a:ext cx="3169920" cy="787120"/>
          </a:xfrm>
          <a:prstGeom prst="rect">
            <a:avLst/>
          </a:prstGeom>
          <a:ln>
            <a:solidFill>
              <a:schemeClr val="tx1"/>
            </a:solidFill>
          </a:ln>
        </p:spPr>
        <p:txBody>
          <a:bodyPr vert="horz" lIns="91440" tIns="45720" rIns="91440" bIns="45720" rtlCol="1" anchor="ctr">
            <a:normAutofit fontScale="67500" lnSpcReduction="2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Population Distribution</a:t>
            </a:r>
            <a:endParaRPr lang="he-IL" dirty="0">
              <a:cs typeface="+mn-cs"/>
            </a:endParaRPr>
          </a:p>
        </p:txBody>
      </p:sp>
      <p:sp>
        <p:nvSpPr>
          <p:cNvPr id="2" name="Rectangle 1">
            <a:extLst>
              <a:ext uri="{FF2B5EF4-FFF2-40B4-BE49-F238E27FC236}">
                <a16:creationId xmlns:a16="http://schemas.microsoft.com/office/drawing/2014/main" id="{AC5C5B95-F509-4B78-9E2C-BE562FA3CB33}"/>
              </a:ext>
            </a:extLst>
          </p:cNvPr>
          <p:cNvSpPr/>
          <p:nvPr/>
        </p:nvSpPr>
        <p:spPr>
          <a:xfrm>
            <a:off x="1221740" y="2090172"/>
            <a:ext cx="10541000" cy="2308324"/>
          </a:xfrm>
          <a:prstGeom prst="rect">
            <a:avLst/>
          </a:prstGeom>
        </p:spPr>
        <p:txBody>
          <a:bodyPr wrap="square">
            <a:spAutoFit/>
          </a:bodyPr>
          <a:lstStyle/>
          <a:p>
            <a:pPr algn="l" rtl="0"/>
            <a:r>
              <a:rPr lang="en-US" sz="2400" b="1" dirty="0"/>
              <a:t>Most of the population is concentrated in the major cities </a:t>
            </a:r>
            <a:r>
              <a:rPr lang="en-US" sz="2400" dirty="0"/>
              <a:t>in general (Moscow, St. Petersburg, Novosibirsk and several other major cities), and in the European part of Russia (About 71% of the population).</a:t>
            </a:r>
          </a:p>
          <a:p>
            <a:pPr algn="l" rtl="0"/>
            <a:r>
              <a:rPr lang="en-US" sz="2400" b="1" dirty="0"/>
              <a:t>Massive parts of the country remain completely deserted</a:t>
            </a:r>
            <a:r>
              <a:rPr lang="en-US" sz="2400" dirty="0"/>
              <a:t>. Settlement in large cities may be explained by the harsh climate conditions in vast parts of the country (mainly severe cold most of the year), which do not allow human settlement. </a:t>
            </a:r>
          </a:p>
        </p:txBody>
      </p:sp>
    </p:spTree>
    <p:extLst>
      <p:ext uri="{BB962C8B-B14F-4D97-AF65-F5344CB8AC3E}">
        <p14:creationId xmlns:p14="http://schemas.microsoft.com/office/powerpoint/2010/main" val="2225670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1"/>
          <p:cNvSpPr>
            <a:spLocks noGrp="1"/>
          </p:cNvSpPr>
          <p:nvPr>
            <p:ph type="title"/>
          </p:nvPr>
        </p:nvSpPr>
        <p:spPr>
          <a:xfrm>
            <a:off x="792480" y="0"/>
            <a:ext cx="10515600" cy="1325563"/>
          </a:xfrm>
        </p:spPr>
        <p:txBody>
          <a:bodyPr/>
          <a:lstStyle/>
          <a:p>
            <a:pPr algn="ctr"/>
            <a:r>
              <a:rPr lang="en-US" dirty="0"/>
              <a:t>Russia’s Largest Cities</a:t>
            </a:r>
            <a:endParaRPr lang="he-IL" dirty="0"/>
          </a:p>
        </p:txBody>
      </p:sp>
      <p:graphicFrame>
        <p:nvGraphicFramePr>
          <p:cNvPr id="8" name="מציין מיקום תוכן 3"/>
          <p:cNvGraphicFramePr>
            <a:graphicFrameLocks noGrp="1"/>
          </p:cNvGraphicFramePr>
          <p:nvPr>
            <p:ph idx="1"/>
            <p:extLst>
              <p:ext uri="{D42A27DB-BD31-4B8C-83A1-F6EECF244321}">
                <p14:modId xmlns:p14="http://schemas.microsoft.com/office/powerpoint/2010/main" val="852643644"/>
              </p:ext>
            </p:extLst>
          </p:nvPr>
        </p:nvGraphicFramePr>
        <p:xfrm>
          <a:off x="792480" y="1097276"/>
          <a:ext cx="10332720" cy="5760729"/>
        </p:xfrm>
        <a:graphic>
          <a:graphicData uri="http://schemas.openxmlformats.org/drawingml/2006/table">
            <a:tbl>
              <a:tblPr/>
              <a:tblGrid>
                <a:gridCol w="1033272">
                  <a:extLst>
                    <a:ext uri="{9D8B030D-6E8A-4147-A177-3AD203B41FA5}">
                      <a16:colId xmlns:a16="http://schemas.microsoft.com/office/drawing/2014/main" val="20000"/>
                    </a:ext>
                  </a:extLst>
                </a:gridCol>
                <a:gridCol w="1033272">
                  <a:extLst>
                    <a:ext uri="{9D8B030D-6E8A-4147-A177-3AD203B41FA5}">
                      <a16:colId xmlns:a16="http://schemas.microsoft.com/office/drawing/2014/main" val="20001"/>
                    </a:ext>
                  </a:extLst>
                </a:gridCol>
                <a:gridCol w="1033272">
                  <a:extLst>
                    <a:ext uri="{9D8B030D-6E8A-4147-A177-3AD203B41FA5}">
                      <a16:colId xmlns:a16="http://schemas.microsoft.com/office/drawing/2014/main" val="20002"/>
                    </a:ext>
                  </a:extLst>
                </a:gridCol>
                <a:gridCol w="1033272">
                  <a:extLst>
                    <a:ext uri="{9D8B030D-6E8A-4147-A177-3AD203B41FA5}">
                      <a16:colId xmlns:a16="http://schemas.microsoft.com/office/drawing/2014/main" val="20003"/>
                    </a:ext>
                  </a:extLst>
                </a:gridCol>
                <a:gridCol w="1033272">
                  <a:extLst>
                    <a:ext uri="{9D8B030D-6E8A-4147-A177-3AD203B41FA5}">
                      <a16:colId xmlns:a16="http://schemas.microsoft.com/office/drawing/2014/main" val="20004"/>
                    </a:ext>
                  </a:extLst>
                </a:gridCol>
                <a:gridCol w="1033272">
                  <a:extLst>
                    <a:ext uri="{9D8B030D-6E8A-4147-A177-3AD203B41FA5}">
                      <a16:colId xmlns:a16="http://schemas.microsoft.com/office/drawing/2014/main" val="20005"/>
                    </a:ext>
                  </a:extLst>
                </a:gridCol>
                <a:gridCol w="1033272">
                  <a:extLst>
                    <a:ext uri="{9D8B030D-6E8A-4147-A177-3AD203B41FA5}">
                      <a16:colId xmlns:a16="http://schemas.microsoft.com/office/drawing/2014/main" val="20006"/>
                    </a:ext>
                  </a:extLst>
                </a:gridCol>
                <a:gridCol w="1033272">
                  <a:extLst>
                    <a:ext uri="{9D8B030D-6E8A-4147-A177-3AD203B41FA5}">
                      <a16:colId xmlns:a16="http://schemas.microsoft.com/office/drawing/2014/main" val="20007"/>
                    </a:ext>
                  </a:extLst>
                </a:gridCol>
                <a:gridCol w="1033272">
                  <a:extLst>
                    <a:ext uri="{9D8B030D-6E8A-4147-A177-3AD203B41FA5}">
                      <a16:colId xmlns:a16="http://schemas.microsoft.com/office/drawing/2014/main" val="20008"/>
                    </a:ext>
                  </a:extLst>
                </a:gridCol>
                <a:gridCol w="1033272">
                  <a:extLst>
                    <a:ext uri="{9D8B030D-6E8A-4147-A177-3AD203B41FA5}">
                      <a16:colId xmlns:a16="http://schemas.microsoft.com/office/drawing/2014/main" val="20009"/>
                    </a:ext>
                  </a:extLst>
                </a:gridCol>
              </a:tblGrid>
              <a:tr h="474413">
                <a:tc gridSpan="10">
                  <a:txBody>
                    <a:bodyPr/>
                    <a:lstStyle/>
                    <a:p>
                      <a:r>
                        <a:rPr lang="he-IL" sz="1000" dirty="0">
                          <a:effectLst/>
                        </a:rPr>
                        <a:t>הערים הגדולות של רוסיה</a:t>
                      </a:r>
                      <a:br>
                        <a:rPr lang="he-IL" sz="1000" dirty="0">
                          <a:effectLst/>
                        </a:rPr>
                      </a:br>
                      <a:r>
                        <a:rPr lang="he-IL" sz="1000" b="0" dirty="0">
                          <a:effectLst/>
                        </a:rPr>
                        <a:t>נכון ל-2019</a:t>
                      </a:r>
                      <a:endParaRPr lang="he-IL" sz="1000" dirty="0">
                        <a:effectLst/>
                      </a:endParaRPr>
                    </a:p>
                  </a:txBody>
                  <a:tcPr marL="51192" marR="51192" marT="25596" marB="25596" anchor="ctr">
                    <a:lnL>
                      <a:noFill/>
                    </a:lnL>
                    <a:lnR>
                      <a:noFill/>
                    </a:lnR>
                    <a:lnT>
                      <a:noFill/>
                    </a:lnT>
                    <a:lnB>
                      <a:noFill/>
                    </a:lnB>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0000"/>
                  </a:ext>
                </a:extLst>
              </a:tr>
              <a:tr h="271093">
                <a:tc>
                  <a:txBody>
                    <a:bodyPr/>
                    <a:lstStyle/>
                    <a:p>
                      <a:endParaRPr lang="he-IL" sz="1000">
                        <a:effectLst/>
                      </a:endParaRPr>
                    </a:p>
                  </a:txBody>
                  <a:tcPr marL="51192" marR="51192" marT="25596" marB="25596" anchor="ctr">
                    <a:lnL>
                      <a:noFill/>
                    </a:lnL>
                    <a:lnR>
                      <a:noFill/>
                    </a:lnR>
                    <a:lnT>
                      <a:noFill/>
                    </a:lnT>
                    <a:lnB>
                      <a:noFill/>
                    </a:lnB>
                  </a:tcPr>
                </a:tc>
                <a:tc>
                  <a:txBody>
                    <a:bodyPr/>
                    <a:lstStyle/>
                    <a:p>
                      <a:r>
                        <a:rPr lang="he-IL" sz="1000">
                          <a:effectLst/>
                        </a:rPr>
                        <a:t>דירוג </a:t>
                      </a:r>
                    </a:p>
                  </a:txBody>
                  <a:tcPr marL="51192" marR="51192" marT="25596" marB="25596" anchor="ctr">
                    <a:lnL>
                      <a:noFill/>
                    </a:lnL>
                    <a:lnR>
                      <a:noFill/>
                    </a:lnR>
                    <a:lnT>
                      <a:noFill/>
                    </a:lnT>
                    <a:lnB>
                      <a:noFill/>
                    </a:lnB>
                  </a:tcPr>
                </a:tc>
                <a:tc>
                  <a:txBody>
                    <a:bodyPr/>
                    <a:lstStyle/>
                    <a:p>
                      <a:r>
                        <a:rPr lang="he-IL" sz="1000">
                          <a:effectLst/>
                        </a:rPr>
                        <a:t>שם </a:t>
                      </a:r>
                    </a:p>
                  </a:txBody>
                  <a:tcPr marL="51192" marR="51192" marT="25596" marB="25596" anchor="ctr">
                    <a:lnL>
                      <a:noFill/>
                    </a:lnL>
                    <a:lnR>
                      <a:noFill/>
                    </a:lnR>
                    <a:lnT>
                      <a:noFill/>
                    </a:lnT>
                    <a:lnB>
                      <a:noFill/>
                    </a:lnB>
                  </a:tcPr>
                </a:tc>
                <a:tc>
                  <a:txBody>
                    <a:bodyPr/>
                    <a:lstStyle/>
                    <a:p>
                      <a:r>
                        <a:rPr lang="he-IL" sz="1000">
                          <a:effectLst/>
                          <a:hlinkClick r:id="rId3" tooltip="מחוזות רוסיה"/>
                        </a:rPr>
                        <a:t>מחוז</a:t>
                      </a:r>
                      <a:r>
                        <a:rPr lang="he-IL" sz="1000">
                          <a:effectLst/>
                        </a:rPr>
                        <a:t> </a:t>
                      </a:r>
                    </a:p>
                  </a:txBody>
                  <a:tcPr marL="51192" marR="51192" marT="25596" marB="25596" anchor="ctr">
                    <a:lnL>
                      <a:noFill/>
                    </a:lnL>
                    <a:lnR>
                      <a:noFill/>
                    </a:lnR>
                    <a:lnT>
                      <a:noFill/>
                    </a:lnT>
                    <a:lnB>
                      <a:noFill/>
                    </a:lnB>
                  </a:tcPr>
                </a:tc>
                <a:tc>
                  <a:txBody>
                    <a:bodyPr/>
                    <a:lstStyle/>
                    <a:p>
                      <a:r>
                        <a:rPr lang="he-IL" sz="1000">
                          <a:effectLst/>
                        </a:rPr>
                        <a:t>אוכלוסייה </a:t>
                      </a:r>
                    </a:p>
                  </a:txBody>
                  <a:tcPr marL="51192" marR="51192" marT="25596" marB="25596" anchor="ctr">
                    <a:lnL>
                      <a:noFill/>
                    </a:lnL>
                    <a:lnR>
                      <a:noFill/>
                    </a:lnR>
                    <a:lnT>
                      <a:noFill/>
                    </a:lnT>
                    <a:lnB>
                      <a:noFill/>
                    </a:lnB>
                  </a:tcPr>
                </a:tc>
                <a:tc>
                  <a:txBody>
                    <a:bodyPr/>
                    <a:lstStyle/>
                    <a:p>
                      <a:r>
                        <a:rPr lang="he-IL" sz="1000">
                          <a:effectLst/>
                        </a:rPr>
                        <a:t>דירוג </a:t>
                      </a:r>
                    </a:p>
                  </a:txBody>
                  <a:tcPr marL="51192" marR="51192" marT="25596" marB="25596" anchor="ctr">
                    <a:lnL>
                      <a:noFill/>
                    </a:lnL>
                    <a:lnR>
                      <a:noFill/>
                    </a:lnR>
                    <a:lnT>
                      <a:noFill/>
                    </a:lnT>
                    <a:lnB>
                      <a:noFill/>
                    </a:lnB>
                  </a:tcPr>
                </a:tc>
                <a:tc>
                  <a:txBody>
                    <a:bodyPr/>
                    <a:lstStyle/>
                    <a:p>
                      <a:r>
                        <a:rPr lang="he-IL" sz="1000">
                          <a:effectLst/>
                        </a:rPr>
                        <a:t>שם </a:t>
                      </a:r>
                    </a:p>
                  </a:txBody>
                  <a:tcPr marL="51192" marR="51192" marT="25596" marB="25596" anchor="ctr">
                    <a:lnL>
                      <a:noFill/>
                    </a:lnL>
                    <a:lnR>
                      <a:noFill/>
                    </a:lnR>
                    <a:lnT>
                      <a:noFill/>
                    </a:lnT>
                    <a:lnB>
                      <a:noFill/>
                    </a:lnB>
                  </a:tcPr>
                </a:tc>
                <a:tc>
                  <a:txBody>
                    <a:bodyPr/>
                    <a:lstStyle/>
                    <a:p>
                      <a:r>
                        <a:rPr lang="he-IL" sz="1000">
                          <a:effectLst/>
                          <a:hlinkClick r:id="rId3" tooltip="מחוזות רוסיה"/>
                        </a:rPr>
                        <a:t>מחוז</a:t>
                      </a:r>
                      <a:r>
                        <a:rPr lang="he-IL" sz="1000">
                          <a:effectLst/>
                        </a:rPr>
                        <a:t> </a:t>
                      </a:r>
                    </a:p>
                  </a:txBody>
                  <a:tcPr marL="51192" marR="51192" marT="25596" marB="25596" anchor="ctr">
                    <a:lnL>
                      <a:noFill/>
                    </a:lnL>
                    <a:lnR>
                      <a:noFill/>
                    </a:lnR>
                    <a:lnT>
                      <a:noFill/>
                    </a:lnT>
                    <a:lnB>
                      <a:noFill/>
                    </a:lnB>
                  </a:tcPr>
                </a:tc>
                <a:tc>
                  <a:txBody>
                    <a:bodyPr/>
                    <a:lstStyle/>
                    <a:p>
                      <a:r>
                        <a:rPr lang="he-IL" sz="1000">
                          <a:effectLst/>
                        </a:rPr>
                        <a:t>אוכלוסייה</a:t>
                      </a:r>
                    </a:p>
                  </a:txBody>
                  <a:tcPr marL="51192" marR="51192" marT="25596" marB="25596" anchor="ctr">
                    <a:lnL>
                      <a:noFill/>
                    </a:lnL>
                    <a:lnR>
                      <a:noFill/>
                    </a:lnR>
                    <a:lnT>
                      <a:noFill/>
                    </a:lnT>
                    <a:lnB>
                      <a:noFill/>
                    </a:lnB>
                  </a:tcPr>
                </a:tc>
                <a:tc>
                  <a:txBody>
                    <a:bodyPr/>
                    <a:lstStyle/>
                    <a:p>
                      <a:endParaRPr lang="he-IL" sz="1000">
                        <a:effectLst/>
                      </a:endParaRPr>
                    </a:p>
                  </a:txBody>
                  <a:tcPr marL="51192" marR="51192" marT="25596" marB="25596" anchor="ctr">
                    <a:lnL>
                      <a:noFill/>
                    </a:lnL>
                    <a:lnR>
                      <a:noFill/>
                    </a:lnR>
                    <a:lnT>
                      <a:noFill/>
                    </a:lnT>
                    <a:lnB>
                      <a:noFill/>
                    </a:lnB>
                  </a:tcPr>
                </a:tc>
                <a:extLst>
                  <a:ext uri="{0D108BD9-81ED-4DB2-BD59-A6C34878D82A}">
                    <a16:rowId xmlns:a16="http://schemas.microsoft.com/office/drawing/2014/main" val="10001"/>
                  </a:ext>
                </a:extLst>
              </a:tr>
              <a:tr h="271093">
                <a:tc rowSpan="11">
                  <a:txBody>
                    <a:bodyPr/>
                    <a:lstStyle/>
                    <a:p>
                      <a:pPr algn="ctr"/>
                      <a:br>
                        <a:rPr lang="he-IL" sz="1000" dirty="0">
                          <a:effectLst/>
                        </a:rPr>
                      </a:br>
                      <a:r>
                        <a:rPr lang="he-IL" sz="1000" dirty="0">
                          <a:effectLst/>
                          <a:hlinkClick r:id="rId4" tooltip="מוסקבה"/>
                        </a:rPr>
                        <a:t>מוסקבה</a:t>
                      </a:r>
                      <a:br>
                        <a:rPr lang="he-IL" sz="1000" dirty="0">
                          <a:effectLst/>
                        </a:rPr>
                      </a:br>
                      <a:br>
                        <a:rPr lang="he-IL" sz="1000" dirty="0">
                          <a:effectLst/>
                        </a:rPr>
                      </a:br>
                      <a:r>
                        <a:rPr lang="he-IL" sz="1000" dirty="0" err="1">
                          <a:effectLst/>
                          <a:hlinkClick r:id="rId5" tooltip="סנקט פטרבורג"/>
                        </a:rPr>
                        <a:t>סנקט</a:t>
                      </a:r>
                      <a:r>
                        <a:rPr lang="he-IL" sz="1000" dirty="0">
                          <a:effectLst/>
                          <a:hlinkClick r:id="rId5" tooltip="סנקט פטרבורג"/>
                        </a:rPr>
                        <a:t> פטרבורג</a:t>
                      </a:r>
                      <a:r>
                        <a:rPr lang="he-IL" sz="1000" dirty="0">
                          <a:effectLst/>
                        </a:rPr>
                        <a:t> </a:t>
                      </a:r>
                    </a:p>
                  </a:txBody>
                  <a:tcPr marL="51192" marR="51192" marT="25596" marB="25596" anchor="ctr">
                    <a:lnL>
                      <a:noFill/>
                    </a:lnL>
                    <a:lnR>
                      <a:noFill/>
                    </a:lnR>
                    <a:lnT>
                      <a:noFill/>
                    </a:lnT>
                    <a:lnB>
                      <a:noFill/>
                    </a:lnB>
                  </a:tcPr>
                </a:tc>
                <a:tc>
                  <a:txBody>
                    <a:bodyPr/>
                    <a:lstStyle/>
                    <a:p>
                      <a:pPr rtl="1"/>
                      <a:endParaRPr lang="he-IL" sz="1000"/>
                    </a:p>
                  </a:txBody>
                  <a:tcPr marL="51192" marR="51192" marT="25596" marB="25596">
                    <a:lnL>
                      <a:noFill/>
                    </a:lnL>
                    <a:lnT>
                      <a:noFill/>
                    </a:lnT>
                  </a:tcPr>
                </a:tc>
                <a:tc>
                  <a:txBody>
                    <a:bodyPr/>
                    <a:lstStyle/>
                    <a:p>
                      <a:pPr rtl="1"/>
                      <a:endParaRPr lang="he-IL" sz="1000"/>
                    </a:p>
                  </a:txBody>
                  <a:tcPr marL="51192" marR="51192" marT="25596" marB="25596">
                    <a:lnT>
                      <a:noFill/>
                    </a:lnT>
                  </a:tcPr>
                </a:tc>
                <a:tc>
                  <a:txBody>
                    <a:bodyPr/>
                    <a:lstStyle/>
                    <a:p>
                      <a:pPr rtl="1"/>
                      <a:endParaRPr lang="he-IL" sz="1000"/>
                    </a:p>
                  </a:txBody>
                  <a:tcPr marL="51192" marR="51192" marT="25596" marB="25596">
                    <a:lnT>
                      <a:noFill/>
                    </a:lnT>
                  </a:tcPr>
                </a:tc>
                <a:tc>
                  <a:txBody>
                    <a:bodyPr/>
                    <a:lstStyle/>
                    <a:p>
                      <a:pPr rtl="1"/>
                      <a:endParaRPr lang="he-IL" sz="1000"/>
                    </a:p>
                  </a:txBody>
                  <a:tcPr marL="51192" marR="51192" marT="25596" marB="25596">
                    <a:lnT>
                      <a:noFill/>
                    </a:lnT>
                  </a:tcPr>
                </a:tc>
                <a:tc>
                  <a:txBody>
                    <a:bodyPr/>
                    <a:lstStyle/>
                    <a:p>
                      <a:pPr rtl="1"/>
                      <a:endParaRPr lang="he-IL" sz="1000"/>
                    </a:p>
                  </a:txBody>
                  <a:tcPr marL="51192" marR="51192" marT="25596" marB="25596">
                    <a:lnT>
                      <a:noFill/>
                    </a:lnT>
                  </a:tcPr>
                </a:tc>
                <a:tc>
                  <a:txBody>
                    <a:bodyPr/>
                    <a:lstStyle/>
                    <a:p>
                      <a:pPr rtl="1"/>
                      <a:endParaRPr lang="he-IL" sz="1000"/>
                    </a:p>
                  </a:txBody>
                  <a:tcPr marL="51192" marR="51192" marT="25596" marB="25596">
                    <a:lnT>
                      <a:noFill/>
                    </a:lnT>
                  </a:tcPr>
                </a:tc>
                <a:tc>
                  <a:txBody>
                    <a:bodyPr/>
                    <a:lstStyle/>
                    <a:p>
                      <a:pPr rtl="1"/>
                      <a:endParaRPr lang="he-IL" sz="1000"/>
                    </a:p>
                  </a:txBody>
                  <a:tcPr marL="51192" marR="51192" marT="25596" marB="25596">
                    <a:lnT>
                      <a:noFill/>
                    </a:lnT>
                  </a:tcPr>
                </a:tc>
                <a:tc>
                  <a:txBody>
                    <a:bodyPr/>
                    <a:lstStyle/>
                    <a:p>
                      <a:pPr rtl="1"/>
                      <a:endParaRPr lang="he-IL" sz="1000"/>
                    </a:p>
                  </a:txBody>
                  <a:tcPr marL="51192" marR="51192" marT="25596" marB="25596">
                    <a:lnT>
                      <a:noFill/>
                    </a:lnT>
                  </a:tcPr>
                </a:tc>
                <a:tc>
                  <a:txBody>
                    <a:bodyPr/>
                    <a:lstStyle/>
                    <a:p>
                      <a:pPr rtl="1"/>
                      <a:endParaRPr lang="he-IL" sz="1000"/>
                    </a:p>
                  </a:txBody>
                  <a:tcPr marL="51192" marR="51192" marT="25596" marB="25596">
                    <a:lnT>
                      <a:noFill/>
                    </a:lnT>
                  </a:tcPr>
                </a:tc>
                <a:extLst>
                  <a:ext uri="{0D108BD9-81ED-4DB2-BD59-A6C34878D82A}">
                    <a16:rowId xmlns:a16="http://schemas.microsoft.com/office/drawing/2014/main" val="10002"/>
                  </a:ext>
                </a:extLst>
              </a:tr>
              <a:tr h="474413">
                <a:tc vMerge="1">
                  <a:txBody>
                    <a:bodyPr/>
                    <a:lstStyle/>
                    <a:p>
                      <a:pPr rtl="1"/>
                      <a:endParaRPr lang="he-IL"/>
                    </a:p>
                  </a:txBody>
                  <a:tcPr/>
                </a:tc>
                <a:tc>
                  <a:txBody>
                    <a:bodyPr/>
                    <a:lstStyle/>
                    <a:p>
                      <a:pPr algn="ctr"/>
                      <a:r>
                        <a:rPr lang="he-IL" sz="1000">
                          <a:effectLst/>
                        </a:rPr>
                        <a:t>1 </a:t>
                      </a:r>
                    </a:p>
                  </a:txBody>
                  <a:tcPr marL="51192" marR="51192" marT="25596" marB="25596" anchor="ctr">
                    <a:lnL>
                      <a:noFill/>
                    </a:lnL>
                    <a:lnR>
                      <a:noFill/>
                    </a:lnR>
                    <a:lnB>
                      <a:noFill/>
                    </a:lnB>
                    <a:solidFill>
                      <a:srgbClr val="F0F0F0"/>
                    </a:solidFill>
                  </a:tcPr>
                </a:tc>
                <a:tc>
                  <a:txBody>
                    <a:bodyPr/>
                    <a:lstStyle/>
                    <a:p>
                      <a:pPr algn="r"/>
                      <a:r>
                        <a:rPr lang="he-IL" sz="1000">
                          <a:effectLst/>
                          <a:hlinkClick r:id="rId4" tooltip="מוסקבה"/>
                        </a:rPr>
                        <a:t>מוסקבה</a:t>
                      </a:r>
                      <a:r>
                        <a:rPr lang="he-IL" sz="1000">
                          <a:effectLst/>
                        </a:rPr>
                        <a:t> </a:t>
                      </a:r>
                    </a:p>
                  </a:txBody>
                  <a:tcPr marL="51192" marR="51192" marT="25596" marB="25596" anchor="ctr">
                    <a:lnL>
                      <a:noFill/>
                    </a:lnL>
                    <a:lnR>
                      <a:noFill/>
                    </a:lnR>
                    <a:lnB>
                      <a:noFill/>
                    </a:lnB>
                  </a:tcPr>
                </a:tc>
                <a:tc>
                  <a:txBody>
                    <a:bodyPr/>
                    <a:lstStyle/>
                    <a:p>
                      <a:pPr algn="r"/>
                      <a:r>
                        <a:rPr lang="he-IL" sz="1000">
                          <a:effectLst/>
                          <a:hlinkClick r:id="rId6" tooltip="מוסקבה (מחוז)"/>
                        </a:rPr>
                        <a:t>מוסקבה</a:t>
                      </a:r>
                      <a:r>
                        <a:rPr lang="he-IL" sz="1000">
                          <a:effectLst/>
                        </a:rPr>
                        <a:t> </a:t>
                      </a:r>
                    </a:p>
                  </a:txBody>
                  <a:tcPr marL="51192" marR="51192" marT="25596" marB="25596" anchor="ctr">
                    <a:lnL>
                      <a:noFill/>
                    </a:lnL>
                    <a:lnR>
                      <a:noFill/>
                    </a:lnR>
                    <a:lnB>
                      <a:noFill/>
                    </a:lnB>
                  </a:tcPr>
                </a:tc>
                <a:tc>
                  <a:txBody>
                    <a:bodyPr/>
                    <a:lstStyle/>
                    <a:p>
                      <a:pPr algn="r"/>
                      <a:r>
                        <a:rPr lang="he-IL" sz="1000">
                          <a:effectLst/>
                        </a:rPr>
                        <a:t>12,615,279 </a:t>
                      </a:r>
                    </a:p>
                  </a:txBody>
                  <a:tcPr marL="51192" marR="51192" marT="25596" marB="25596" anchor="ctr">
                    <a:lnL>
                      <a:noFill/>
                    </a:lnL>
                    <a:lnR>
                      <a:noFill/>
                    </a:lnR>
                    <a:lnB>
                      <a:noFill/>
                    </a:lnB>
                  </a:tcPr>
                </a:tc>
                <a:tc>
                  <a:txBody>
                    <a:bodyPr/>
                    <a:lstStyle/>
                    <a:p>
                      <a:pPr algn="ctr"/>
                      <a:r>
                        <a:rPr lang="he-IL" sz="1000">
                          <a:effectLst/>
                        </a:rPr>
                        <a:t>11 </a:t>
                      </a:r>
                    </a:p>
                  </a:txBody>
                  <a:tcPr marL="51192" marR="51192" marT="25596" marB="25596" anchor="ctr">
                    <a:lnL>
                      <a:noFill/>
                    </a:lnL>
                    <a:lnR>
                      <a:noFill/>
                    </a:lnR>
                    <a:lnB>
                      <a:noFill/>
                    </a:lnB>
                    <a:solidFill>
                      <a:srgbClr val="F0F0F0"/>
                    </a:solidFill>
                  </a:tcPr>
                </a:tc>
                <a:tc>
                  <a:txBody>
                    <a:bodyPr/>
                    <a:lstStyle/>
                    <a:p>
                      <a:pPr algn="r"/>
                      <a:r>
                        <a:rPr lang="he-IL" sz="1000">
                          <a:effectLst/>
                          <a:hlinkClick r:id="rId7" tooltip="אופה (עיר)"/>
                        </a:rPr>
                        <a:t>אופה</a:t>
                      </a:r>
                      <a:r>
                        <a:rPr lang="he-IL" sz="1000">
                          <a:effectLst/>
                        </a:rPr>
                        <a:t> </a:t>
                      </a:r>
                    </a:p>
                  </a:txBody>
                  <a:tcPr marL="51192" marR="51192" marT="25596" marB="25596" anchor="ctr">
                    <a:lnL>
                      <a:noFill/>
                    </a:lnL>
                    <a:lnR>
                      <a:noFill/>
                    </a:lnR>
                    <a:lnB>
                      <a:noFill/>
                    </a:lnB>
                  </a:tcPr>
                </a:tc>
                <a:tc>
                  <a:txBody>
                    <a:bodyPr/>
                    <a:lstStyle/>
                    <a:p>
                      <a:pPr algn="r"/>
                      <a:r>
                        <a:rPr lang="he-IL" sz="1000" dirty="0" err="1">
                          <a:effectLst/>
                          <a:hlinkClick r:id="rId8" tooltip="בשקורטוסטן"/>
                        </a:rPr>
                        <a:t>בשקורטוסטן</a:t>
                      </a:r>
                      <a:r>
                        <a:rPr lang="he-IL" sz="1000" dirty="0">
                          <a:effectLst/>
                        </a:rPr>
                        <a:t> </a:t>
                      </a:r>
                    </a:p>
                  </a:txBody>
                  <a:tcPr marL="51192" marR="51192" marT="25596" marB="25596" anchor="ctr">
                    <a:lnL>
                      <a:noFill/>
                    </a:lnL>
                    <a:lnR>
                      <a:noFill/>
                    </a:lnR>
                    <a:lnB>
                      <a:noFill/>
                    </a:lnB>
                  </a:tcPr>
                </a:tc>
                <a:tc>
                  <a:txBody>
                    <a:bodyPr/>
                    <a:lstStyle/>
                    <a:p>
                      <a:pPr algn="r"/>
                      <a:r>
                        <a:rPr lang="he-IL" sz="1000">
                          <a:effectLst/>
                        </a:rPr>
                        <a:t>1,124,226 </a:t>
                      </a:r>
                    </a:p>
                  </a:txBody>
                  <a:tcPr marL="51192" marR="51192" marT="25596" marB="25596" anchor="ctr">
                    <a:lnL>
                      <a:noFill/>
                    </a:lnL>
                    <a:lnR>
                      <a:noFill/>
                    </a:lnR>
                    <a:lnB>
                      <a:noFill/>
                    </a:lnB>
                  </a:tcPr>
                </a:tc>
                <a:tc rowSpan="10">
                  <a:txBody>
                    <a:bodyPr/>
                    <a:lstStyle/>
                    <a:p>
                      <a:pPr algn="ctr"/>
                      <a:br>
                        <a:rPr lang="he-IL" sz="1000">
                          <a:effectLst/>
                        </a:rPr>
                      </a:br>
                      <a:r>
                        <a:rPr lang="he-IL" sz="1000">
                          <a:effectLst/>
                          <a:hlinkClick r:id="rId9" tooltip="נובוסיבירסק"/>
                        </a:rPr>
                        <a:t>נובוסיבירסק</a:t>
                      </a:r>
                      <a:br>
                        <a:rPr lang="he-IL" sz="1000">
                          <a:effectLst/>
                        </a:rPr>
                      </a:br>
                      <a:br>
                        <a:rPr lang="he-IL" sz="1000">
                          <a:effectLst/>
                        </a:rPr>
                      </a:br>
                      <a:r>
                        <a:rPr lang="he-IL" sz="1000">
                          <a:effectLst/>
                          <a:hlinkClick r:id="rId10" tooltip="יקטרינבורג"/>
                        </a:rPr>
                        <a:t>יקטרינבורג</a:t>
                      </a:r>
                      <a:r>
                        <a:rPr lang="he-IL" sz="1000">
                          <a:effectLst/>
                        </a:rPr>
                        <a:t> </a:t>
                      </a:r>
                    </a:p>
                  </a:txBody>
                  <a:tcPr marL="51192" marR="51192" marT="25596" marB="25596" anchor="ctr">
                    <a:lnL>
                      <a:noFill/>
                    </a:lnL>
                    <a:lnR>
                      <a:noFill/>
                    </a:lnR>
                    <a:lnB>
                      <a:noFill/>
                    </a:lnB>
                  </a:tcPr>
                </a:tc>
                <a:extLst>
                  <a:ext uri="{0D108BD9-81ED-4DB2-BD59-A6C34878D82A}">
                    <a16:rowId xmlns:a16="http://schemas.microsoft.com/office/drawing/2014/main" val="10003"/>
                  </a:ext>
                </a:extLst>
              </a:tr>
              <a:tr h="474413">
                <a:tc vMerge="1">
                  <a:txBody>
                    <a:bodyPr/>
                    <a:lstStyle/>
                    <a:p>
                      <a:pPr rtl="1"/>
                      <a:endParaRPr lang="he-IL"/>
                    </a:p>
                  </a:txBody>
                  <a:tcPr/>
                </a:tc>
                <a:tc>
                  <a:txBody>
                    <a:bodyPr/>
                    <a:lstStyle/>
                    <a:p>
                      <a:pPr algn="ctr"/>
                      <a:r>
                        <a:rPr lang="he-IL" sz="1000">
                          <a:effectLst/>
                        </a:rPr>
                        <a:t>2 </a:t>
                      </a:r>
                    </a:p>
                  </a:txBody>
                  <a:tcPr marL="51192" marR="51192" marT="25596" marB="25596" anchor="ctr">
                    <a:lnL>
                      <a:noFill/>
                    </a:lnL>
                    <a:lnR>
                      <a:noFill/>
                    </a:lnR>
                    <a:lnT>
                      <a:noFill/>
                    </a:lnT>
                    <a:lnB>
                      <a:noFill/>
                    </a:lnB>
                    <a:solidFill>
                      <a:srgbClr val="F0F0F0"/>
                    </a:solidFill>
                  </a:tcPr>
                </a:tc>
                <a:tc>
                  <a:txBody>
                    <a:bodyPr/>
                    <a:lstStyle/>
                    <a:p>
                      <a:pPr algn="r"/>
                      <a:r>
                        <a:rPr lang="he-IL" sz="1000">
                          <a:effectLst/>
                          <a:hlinkClick r:id="rId5" tooltip="סנקט פטרבורג"/>
                        </a:rPr>
                        <a:t>סנקט פטרבורג</a:t>
                      </a:r>
                      <a:r>
                        <a:rPr lang="he-IL" sz="1000">
                          <a:effectLst/>
                        </a:rPr>
                        <a:t> </a:t>
                      </a:r>
                    </a:p>
                  </a:txBody>
                  <a:tcPr marL="51192" marR="51192" marT="25596" marB="25596" anchor="ctr">
                    <a:lnL>
                      <a:noFill/>
                    </a:lnL>
                    <a:lnR>
                      <a:noFill/>
                    </a:lnR>
                    <a:lnT>
                      <a:noFill/>
                    </a:lnT>
                    <a:lnB>
                      <a:noFill/>
                    </a:lnB>
                  </a:tcPr>
                </a:tc>
                <a:tc>
                  <a:txBody>
                    <a:bodyPr/>
                    <a:lstStyle/>
                    <a:p>
                      <a:pPr algn="r"/>
                      <a:r>
                        <a:rPr lang="he-IL" sz="1000">
                          <a:effectLst/>
                          <a:hlinkClick r:id="rId11" tooltip="לנינגרד"/>
                        </a:rPr>
                        <a:t>לנינגרד</a:t>
                      </a:r>
                      <a:r>
                        <a:rPr lang="he-IL" sz="1000">
                          <a:effectLst/>
                        </a:rPr>
                        <a:t> </a:t>
                      </a:r>
                    </a:p>
                  </a:txBody>
                  <a:tcPr marL="51192" marR="51192" marT="25596" marB="25596" anchor="ctr">
                    <a:lnL>
                      <a:noFill/>
                    </a:lnL>
                    <a:lnR>
                      <a:noFill/>
                    </a:lnR>
                    <a:lnT>
                      <a:noFill/>
                    </a:lnT>
                    <a:lnB>
                      <a:noFill/>
                    </a:lnB>
                  </a:tcPr>
                </a:tc>
                <a:tc>
                  <a:txBody>
                    <a:bodyPr/>
                    <a:lstStyle/>
                    <a:p>
                      <a:pPr algn="r"/>
                      <a:r>
                        <a:rPr lang="he-IL" sz="1000">
                          <a:effectLst/>
                        </a:rPr>
                        <a:t>5,383,890 </a:t>
                      </a:r>
                    </a:p>
                  </a:txBody>
                  <a:tcPr marL="51192" marR="51192" marT="25596" marB="25596" anchor="ctr">
                    <a:lnL>
                      <a:noFill/>
                    </a:lnL>
                    <a:lnR>
                      <a:noFill/>
                    </a:lnR>
                    <a:lnT>
                      <a:noFill/>
                    </a:lnT>
                    <a:lnB>
                      <a:noFill/>
                    </a:lnB>
                  </a:tcPr>
                </a:tc>
                <a:tc>
                  <a:txBody>
                    <a:bodyPr/>
                    <a:lstStyle/>
                    <a:p>
                      <a:pPr algn="ctr"/>
                      <a:r>
                        <a:rPr lang="he-IL" sz="1000">
                          <a:effectLst/>
                        </a:rPr>
                        <a:t>12 </a:t>
                      </a:r>
                    </a:p>
                  </a:txBody>
                  <a:tcPr marL="51192" marR="51192" marT="25596" marB="25596" anchor="ctr">
                    <a:lnL>
                      <a:noFill/>
                    </a:lnL>
                    <a:lnR>
                      <a:noFill/>
                    </a:lnR>
                    <a:lnT>
                      <a:noFill/>
                    </a:lnT>
                    <a:lnB>
                      <a:noFill/>
                    </a:lnB>
                    <a:solidFill>
                      <a:srgbClr val="F0F0F0"/>
                    </a:solidFill>
                  </a:tcPr>
                </a:tc>
                <a:tc>
                  <a:txBody>
                    <a:bodyPr/>
                    <a:lstStyle/>
                    <a:p>
                      <a:pPr algn="r"/>
                      <a:r>
                        <a:rPr lang="he-IL" sz="1000">
                          <a:effectLst/>
                          <a:hlinkClick r:id="rId12" tooltip="קרסנויארסק"/>
                        </a:rPr>
                        <a:t>קרסנויארסק</a:t>
                      </a:r>
                      <a:r>
                        <a:rPr lang="he-IL" sz="1000">
                          <a:effectLst/>
                        </a:rPr>
                        <a:t> </a:t>
                      </a:r>
                    </a:p>
                  </a:txBody>
                  <a:tcPr marL="51192" marR="51192" marT="25596" marB="25596" anchor="ctr">
                    <a:lnL>
                      <a:noFill/>
                    </a:lnL>
                    <a:lnR>
                      <a:noFill/>
                    </a:lnR>
                    <a:lnT>
                      <a:noFill/>
                    </a:lnT>
                    <a:lnB>
                      <a:noFill/>
                    </a:lnB>
                  </a:tcPr>
                </a:tc>
                <a:tc>
                  <a:txBody>
                    <a:bodyPr/>
                    <a:lstStyle/>
                    <a:p>
                      <a:pPr algn="r"/>
                      <a:r>
                        <a:rPr lang="he-IL" sz="1000">
                          <a:effectLst/>
                          <a:hlinkClick r:id="rId13" tooltip="קרסנויארסק (מחוז)"/>
                        </a:rPr>
                        <a:t>קרסנויארסק</a:t>
                      </a:r>
                      <a:r>
                        <a:rPr lang="he-IL" sz="1000">
                          <a:effectLst/>
                        </a:rPr>
                        <a:t> </a:t>
                      </a:r>
                    </a:p>
                  </a:txBody>
                  <a:tcPr marL="51192" marR="51192" marT="25596" marB="25596" anchor="ctr">
                    <a:lnL>
                      <a:noFill/>
                    </a:lnL>
                    <a:lnR>
                      <a:noFill/>
                    </a:lnR>
                    <a:lnT>
                      <a:noFill/>
                    </a:lnT>
                    <a:lnB>
                      <a:noFill/>
                    </a:lnB>
                  </a:tcPr>
                </a:tc>
                <a:tc>
                  <a:txBody>
                    <a:bodyPr/>
                    <a:lstStyle/>
                    <a:p>
                      <a:pPr algn="r"/>
                      <a:r>
                        <a:rPr lang="he-IL" sz="1000">
                          <a:effectLst/>
                        </a:rPr>
                        <a:t>1,095,286 </a:t>
                      </a:r>
                      <a:endParaRPr lang="he-IL" sz="1000" dirty="0">
                        <a:effectLst/>
                      </a:endParaRPr>
                    </a:p>
                  </a:txBody>
                  <a:tcPr marL="51192" marR="51192" marT="25596" marB="25596" anchor="ctr">
                    <a:lnL>
                      <a:noFill/>
                    </a:lnL>
                    <a:lnR>
                      <a:noFill/>
                    </a:lnR>
                    <a:lnT>
                      <a:noFill/>
                    </a:lnT>
                    <a:lnB>
                      <a:noFill/>
                    </a:lnB>
                  </a:tcPr>
                </a:tc>
                <a:tc vMerge="1">
                  <a:txBody>
                    <a:bodyPr/>
                    <a:lstStyle/>
                    <a:p>
                      <a:pPr rtl="1"/>
                      <a:endParaRPr lang="he-IL"/>
                    </a:p>
                  </a:txBody>
                  <a:tcPr/>
                </a:tc>
                <a:extLst>
                  <a:ext uri="{0D108BD9-81ED-4DB2-BD59-A6C34878D82A}">
                    <a16:rowId xmlns:a16="http://schemas.microsoft.com/office/drawing/2014/main" val="10004"/>
                  </a:ext>
                </a:extLst>
              </a:tr>
              <a:tr h="474413">
                <a:tc vMerge="1">
                  <a:txBody>
                    <a:bodyPr/>
                    <a:lstStyle/>
                    <a:p>
                      <a:pPr rtl="1"/>
                      <a:endParaRPr lang="he-IL"/>
                    </a:p>
                  </a:txBody>
                  <a:tcPr/>
                </a:tc>
                <a:tc>
                  <a:txBody>
                    <a:bodyPr/>
                    <a:lstStyle/>
                    <a:p>
                      <a:pPr algn="ctr"/>
                      <a:r>
                        <a:rPr lang="he-IL" sz="1000">
                          <a:effectLst/>
                        </a:rPr>
                        <a:t>3 </a:t>
                      </a:r>
                    </a:p>
                  </a:txBody>
                  <a:tcPr marL="51192" marR="51192" marT="25596" marB="25596" anchor="ctr">
                    <a:lnL>
                      <a:noFill/>
                    </a:lnL>
                    <a:lnR>
                      <a:noFill/>
                    </a:lnR>
                    <a:lnT>
                      <a:noFill/>
                    </a:lnT>
                    <a:lnB>
                      <a:noFill/>
                    </a:lnB>
                    <a:solidFill>
                      <a:srgbClr val="F0F0F0"/>
                    </a:solidFill>
                  </a:tcPr>
                </a:tc>
                <a:tc>
                  <a:txBody>
                    <a:bodyPr/>
                    <a:lstStyle/>
                    <a:p>
                      <a:pPr algn="r"/>
                      <a:r>
                        <a:rPr lang="he-IL" sz="1000">
                          <a:effectLst/>
                          <a:hlinkClick r:id="rId9" tooltip="נובוסיבירסק"/>
                        </a:rPr>
                        <a:t>נובוסיבירסק</a:t>
                      </a:r>
                      <a:r>
                        <a:rPr lang="he-IL" sz="1000">
                          <a:effectLst/>
                        </a:rPr>
                        <a:t> </a:t>
                      </a:r>
                    </a:p>
                  </a:txBody>
                  <a:tcPr marL="51192" marR="51192" marT="25596" marB="25596" anchor="ctr">
                    <a:lnL>
                      <a:noFill/>
                    </a:lnL>
                    <a:lnR>
                      <a:noFill/>
                    </a:lnR>
                    <a:lnT>
                      <a:noFill/>
                    </a:lnT>
                    <a:lnB>
                      <a:noFill/>
                    </a:lnB>
                  </a:tcPr>
                </a:tc>
                <a:tc>
                  <a:txBody>
                    <a:bodyPr/>
                    <a:lstStyle/>
                    <a:p>
                      <a:pPr algn="r"/>
                      <a:r>
                        <a:rPr lang="he-IL" sz="1000">
                          <a:effectLst/>
                          <a:hlinkClick r:id="rId14" tooltip="נובוסיבירסק (מחוז)"/>
                        </a:rPr>
                        <a:t>נובוסיבירסק</a:t>
                      </a:r>
                      <a:r>
                        <a:rPr lang="he-IL" sz="1000">
                          <a:effectLst/>
                        </a:rPr>
                        <a:t> </a:t>
                      </a:r>
                    </a:p>
                  </a:txBody>
                  <a:tcPr marL="51192" marR="51192" marT="25596" marB="25596" anchor="ctr">
                    <a:lnL>
                      <a:noFill/>
                    </a:lnL>
                    <a:lnR>
                      <a:noFill/>
                    </a:lnR>
                    <a:lnT>
                      <a:noFill/>
                    </a:lnT>
                    <a:lnB>
                      <a:noFill/>
                    </a:lnB>
                  </a:tcPr>
                </a:tc>
                <a:tc>
                  <a:txBody>
                    <a:bodyPr/>
                    <a:lstStyle/>
                    <a:p>
                      <a:pPr algn="r"/>
                      <a:r>
                        <a:rPr lang="he-IL" sz="1000">
                          <a:effectLst/>
                        </a:rPr>
                        <a:t>1,618,039 </a:t>
                      </a:r>
                    </a:p>
                  </a:txBody>
                  <a:tcPr marL="51192" marR="51192" marT="25596" marB="25596" anchor="ctr">
                    <a:lnL>
                      <a:noFill/>
                    </a:lnL>
                    <a:lnR>
                      <a:noFill/>
                    </a:lnR>
                    <a:lnT>
                      <a:noFill/>
                    </a:lnT>
                    <a:lnB>
                      <a:noFill/>
                    </a:lnB>
                  </a:tcPr>
                </a:tc>
                <a:tc>
                  <a:txBody>
                    <a:bodyPr/>
                    <a:lstStyle/>
                    <a:p>
                      <a:pPr algn="ctr"/>
                      <a:r>
                        <a:rPr lang="he-IL" sz="1000">
                          <a:effectLst/>
                        </a:rPr>
                        <a:t>13 </a:t>
                      </a:r>
                    </a:p>
                  </a:txBody>
                  <a:tcPr marL="51192" marR="51192" marT="25596" marB="25596" anchor="ctr">
                    <a:lnL>
                      <a:noFill/>
                    </a:lnL>
                    <a:lnR>
                      <a:noFill/>
                    </a:lnR>
                    <a:lnT>
                      <a:noFill/>
                    </a:lnT>
                    <a:lnB>
                      <a:noFill/>
                    </a:lnB>
                    <a:solidFill>
                      <a:srgbClr val="F0F0F0"/>
                    </a:solidFill>
                  </a:tcPr>
                </a:tc>
                <a:tc>
                  <a:txBody>
                    <a:bodyPr/>
                    <a:lstStyle/>
                    <a:p>
                      <a:pPr algn="r"/>
                      <a:r>
                        <a:rPr lang="he-IL" sz="1000">
                          <a:effectLst/>
                          <a:hlinkClick r:id="rId15" tooltip="וורונז'"/>
                        </a:rPr>
                        <a:t>וורונז'</a:t>
                      </a:r>
                      <a:r>
                        <a:rPr lang="he-IL" sz="1000">
                          <a:effectLst/>
                        </a:rPr>
                        <a:t> </a:t>
                      </a:r>
                    </a:p>
                  </a:txBody>
                  <a:tcPr marL="51192" marR="51192" marT="25596" marB="25596" anchor="ctr">
                    <a:lnL>
                      <a:noFill/>
                    </a:lnL>
                    <a:lnR>
                      <a:noFill/>
                    </a:lnR>
                    <a:lnT>
                      <a:noFill/>
                    </a:lnT>
                    <a:lnB>
                      <a:noFill/>
                    </a:lnB>
                  </a:tcPr>
                </a:tc>
                <a:tc>
                  <a:txBody>
                    <a:bodyPr/>
                    <a:lstStyle/>
                    <a:p>
                      <a:pPr algn="r"/>
                      <a:r>
                        <a:rPr lang="he-IL" sz="1000">
                          <a:effectLst/>
                          <a:hlinkClick r:id="rId16" tooltip="וורונז' (מחוז)"/>
                        </a:rPr>
                        <a:t>וורונז'</a:t>
                      </a:r>
                      <a:r>
                        <a:rPr lang="he-IL" sz="1000">
                          <a:effectLst/>
                        </a:rPr>
                        <a:t> </a:t>
                      </a:r>
                    </a:p>
                  </a:txBody>
                  <a:tcPr marL="51192" marR="51192" marT="25596" marB="25596" anchor="ctr">
                    <a:lnL>
                      <a:noFill/>
                    </a:lnL>
                    <a:lnR>
                      <a:noFill/>
                    </a:lnR>
                    <a:lnT>
                      <a:noFill/>
                    </a:lnT>
                    <a:lnB>
                      <a:noFill/>
                    </a:lnB>
                  </a:tcPr>
                </a:tc>
                <a:tc>
                  <a:txBody>
                    <a:bodyPr/>
                    <a:lstStyle/>
                    <a:p>
                      <a:pPr algn="r"/>
                      <a:r>
                        <a:rPr lang="he-IL" sz="1000">
                          <a:effectLst/>
                        </a:rPr>
                        <a:t>1,054,111 </a:t>
                      </a:r>
                    </a:p>
                  </a:txBody>
                  <a:tcPr marL="51192" marR="51192" marT="25596" marB="25596" anchor="ctr">
                    <a:lnL>
                      <a:noFill/>
                    </a:lnL>
                    <a:lnR>
                      <a:noFill/>
                    </a:lnR>
                    <a:lnT>
                      <a:noFill/>
                    </a:lnT>
                    <a:lnB>
                      <a:noFill/>
                    </a:lnB>
                  </a:tcPr>
                </a:tc>
                <a:tc vMerge="1">
                  <a:txBody>
                    <a:bodyPr/>
                    <a:lstStyle/>
                    <a:p>
                      <a:pPr rtl="1"/>
                      <a:endParaRPr lang="he-IL"/>
                    </a:p>
                  </a:txBody>
                  <a:tcPr/>
                </a:tc>
                <a:extLst>
                  <a:ext uri="{0D108BD9-81ED-4DB2-BD59-A6C34878D82A}">
                    <a16:rowId xmlns:a16="http://schemas.microsoft.com/office/drawing/2014/main" val="10005"/>
                  </a:ext>
                </a:extLst>
              </a:tr>
              <a:tr h="474413">
                <a:tc vMerge="1">
                  <a:txBody>
                    <a:bodyPr/>
                    <a:lstStyle/>
                    <a:p>
                      <a:pPr rtl="1"/>
                      <a:endParaRPr lang="he-IL"/>
                    </a:p>
                  </a:txBody>
                  <a:tcPr/>
                </a:tc>
                <a:tc>
                  <a:txBody>
                    <a:bodyPr/>
                    <a:lstStyle/>
                    <a:p>
                      <a:pPr algn="ctr"/>
                      <a:r>
                        <a:rPr lang="he-IL" sz="1000">
                          <a:effectLst/>
                        </a:rPr>
                        <a:t>4 </a:t>
                      </a:r>
                    </a:p>
                  </a:txBody>
                  <a:tcPr marL="51192" marR="51192" marT="25596" marB="25596" anchor="ctr">
                    <a:lnL>
                      <a:noFill/>
                    </a:lnL>
                    <a:lnR>
                      <a:noFill/>
                    </a:lnR>
                    <a:lnT>
                      <a:noFill/>
                    </a:lnT>
                    <a:lnB>
                      <a:noFill/>
                    </a:lnB>
                    <a:solidFill>
                      <a:srgbClr val="F0F0F0"/>
                    </a:solidFill>
                  </a:tcPr>
                </a:tc>
                <a:tc>
                  <a:txBody>
                    <a:bodyPr/>
                    <a:lstStyle/>
                    <a:p>
                      <a:pPr algn="r"/>
                      <a:r>
                        <a:rPr lang="he-IL" sz="1000">
                          <a:effectLst/>
                          <a:hlinkClick r:id="rId10" tooltip="יקטרינבורג"/>
                        </a:rPr>
                        <a:t>יקטרינבורג</a:t>
                      </a:r>
                      <a:r>
                        <a:rPr lang="he-IL" sz="1000">
                          <a:effectLst/>
                        </a:rPr>
                        <a:t> </a:t>
                      </a:r>
                    </a:p>
                  </a:txBody>
                  <a:tcPr marL="51192" marR="51192" marT="25596" marB="25596" anchor="ctr">
                    <a:lnL>
                      <a:noFill/>
                    </a:lnL>
                    <a:lnR>
                      <a:noFill/>
                    </a:lnR>
                    <a:lnT>
                      <a:noFill/>
                    </a:lnT>
                    <a:lnB>
                      <a:noFill/>
                    </a:lnB>
                  </a:tcPr>
                </a:tc>
                <a:tc>
                  <a:txBody>
                    <a:bodyPr/>
                    <a:lstStyle/>
                    <a:p>
                      <a:pPr algn="r"/>
                      <a:r>
                        <a:rPr lang="he-IL" sz="1000">
                          <a:effectLst/>
                          <a:hlinkClick r:id="rId17" tooltip="סברדלובסק (מחוז)"/>
                        </a:rPr>
                        <a:t>סברדלובסק</a:t>
                      </a:r>
                      <a:r>
                        <a:rPr lang="he-IL" sz="1000">
                          <a:effectLst/>
                        </a:rPr>
                        <a:t> </a:t>
                      </a:r>
                    </a:p>
                  </a:txBody>
                  <a:tcPr marL="51192" marR="51192" marT="25596" marB="25596" anchor="ctr">
                    <a:lnL>
                      <a:noFill/>
                    </a:lnL>
                    <a:lnR>
                      <a:noFill/>
                    </a:lnR>
                    <a:lnT>
                      <a:noFill/>
                    </a:lnT>
                    <a:lnB>
                      <a:noFill/>
                    </a:lnB>
                  </a:tcPr>
                </a:tc>
                <a:tc>
                  <a:txBody>
                    <a:bodyPr/>
                    <a:lstStyle/>
                    <a:p>
                      <a:pPr algn="r"/>
                      <a:r>
                        <a:rPr lang="he-IL" sz="1000">
                          <a:effectLst/>
                        </a:rPr>
                        <a:t>1,483,119 </a:t>
                      </a:r>
                    </a:p>
                  </a:txBody>
                  <a:tcPr marL="51192" marR="51192" marT="25596" marB="25596" anchor="ctr">
                    <a:lnL>
                      <a:noFill/>
                    </a:lnL>
                    <a:lnR>
                      <a:noFill/>
                    </a:lnR>
                    <a:lnT>
                      <a:noFill/>
                    </a:lnT>
                    <a:lnB>
                      <a:noFill/>
                    </a:lnB>
                  </a:tcPr>
                </a:tc>
                <a:tc>
                  <a:txBody>
                    <a:bodyPr/>
                    <a:lstStyle/>
                    <a:p>
                      <a:pPr algn="ctr"/>
                      <a:r>
                        <a:rPr lang="he-IL" sz="1000">
                          <a:effectLst/>
                        </a:rPr>
                        <a:t>14 </a:t>
                      </a:r>
                    </a:p>
                  </a:txBody>
                  <a:tcPr marL="51192" marR="51192" marT="25596" marB="25596" anchor="ctr">
                    <a:lnL>
                      <a:noFill/>
                    </a:lnL>
                    <a:lnR>
                      <a:noFill/>
                    </a:lnR>
                    <a:lnT>
                      <a:noFill/>
                    </a:lnT>
                    <a:lnB>
                      <a:noFill/>
                    </a:lnB>
                    <a:solidFill>
                      <a:srgbClr val="F0F0F0"/>
                    </a:solidFill>
                  </a:tcPr>
                </a:tc>
                <a:tc>
                  <a:txBody>
                    <a:bodyPr/>
                    <a:lstStyle/>
                    <a:p>
                      <a:pPr algn="r"/>
                      <a:r>
                        <a:rPr lang="he-IL" sz="1000" dirty="0">
                          <a:effectLst/>
                          <a:hlinkClick r:id="rId18" tooltip="פרם (עיר)"/>
                        </a:rPr>
                        <a:t>פרם</a:t>
                      </a:r>
                      <a:r>
                        <a:rPr lang="he-IL" sz="1000" dirty="0">
                          <a:effectLst/>
                        </a:rPr>
                        <a:t> </a:t>
                      </a:r>
                    </a:p>
                  </a:txBody>
                  <a:tcPr marL="51192" marR="51192" marT="25596" marB="25596" anchor="ctr">
                    <a:lnL>
                      <a:noFill/>
                    </a:lnL>
                    <a:lnR>
                      <a:noFill/>
                    </a:lnR>
                    <a:lnT>
                      <a:noFill/>
                    </a:lnT>
                    <a:lnB>
                      <a:noFill/>
                    </a:lnB>
                  </a:tcPr>
                </a:tc>
                <a:tc>
                  <a:txBody>
                    <a:bodyPr/>
                    <a:lstStyle/>
                    <a:p>
                      <a:pPr algn="r"/>
                      <a:r>
                        <a:rPr lang="he-IL" sz="1000">
                          <a:effectLst/>
                          <a:hlinkClick r:id="rId19" tooltip="פרם (מחוז)"/>
                        </a:rPr>
                        <a:t>פרם</a:t>
                      </a:r>
                      <a:r>
                        <a:rPr lang="he-IL" sz="1000">
                          <a:effectLst/>
                        </a:rPr>
                        <a:t> </a:t>
                      </a:r>
                    </a:p>
                  </a:txBody>
                  <a:tcPr marL="51192" marR="51192" marT="25596" marB="25596" anchor="ctr">
                    <a:lnL>
                      <a:noFill/>
                    </a:lnL>
                    <a:lnR>
                      <a:noFill/>
                    </a:lnR>
                    <a:lnT>
                      <a:noFill/>
                    </a:lnT>
                    <a:lnB>
                      <a:noFill/>
                    </a:lnB>
                  </a:tcPr>
                </a:tc>
                <a:tc>
                  <a:txBody>
                    <a:bodyPr/>
                    <a:lstStyle/>
                    <a:p>
                      <a:pPr algn="r"/>
                      <a:r>
                        <a:rPr lang="he-IL" sz="1000">
                          <a:effectLst/>
                        </a:rPr>
                        <a:t>1,053,938 </a:t>
                      </a:r>
                    </a:p>
                  </a:txBody>
                  <a:tcPr marL="51192" marR="51192" marT="25596" marB="25596" anchor="ctr">
                    <a:lnL>
                      <a:noFill/>
                    </a:lnL>
                    <a:lnR>
                      <a:noFill/>
                    </a:lnR>
                    <a:lnT>
                      <a:noFill/>
                    </a:lnT>
                    <a:lnB>
                      <a:noFill/>
                    </a:lnB>
                  </a:tcPr>
                </a:tc>
                <a:tc vMerge="1">
                  <a:txBody>
                    <a:bodyPr/>
                    <a:lstStyle/>
                    <a:p>
                      <a:pPr rtl="1"/>
                      <a:endParaRPr lang="he-IL"/>
                    </a:p>
                  </a:txBody>
                  <a:tcPr/>
                </a:tc>
                <a:extLst>
                  <a:ext uri="{0D108BD9-81ED-4DB2-BD59-A6C34878D82A}">
                    <a16:rowId xmlns:a16="http://schemas.microsoft.com/office/drawing/2014/main" val="10006"/>
                  </a:ext>
                </a:extLst>
              </a:tr>
              <a:tr h="474413">
                <a:tc vMerge="1">
                  <a:txBody>
                    <a:bodyPr/>
                    <a:lstStyle/>
                    <a:p>
                      <a:pPr rtl="1"/>
                      <a:endParaRPr lang="he-IL"/>
                    </a:p>
                  </a:txBody>
                  <a:tcPr/>
                </a:tc>
                <a:tc>
                  <a:txBody>
                    <a:bodyPr/>
                    <a:lstStyle/>
                    <a:p>
                      <a:pPr algn="ctr"/>
                      <a:r>
                        <a:rPr lang="he-IL" sz="1000">
                          <a:effectLst/>
                        </a:rPr>
                        <a:t>5 </a:t>
                      </a:r>
                    </a:p>
                  </a:txBody>
                  <a:tcPr marL="51192" marR="51192" marT="25596" marB="25596" anchor="ctr">
                    <a:lnL>
                      <a:noFill/>
                    </a:lnL>
                    <a:lnR>
                      <a:noFill/>
                    </a:lnR>
                    <a:lnT>
                      <a:noFill/>
                    </a:lnT>
                    <a:lnB>
                      <a:noFill/>
                    </a:lnB>
                    <a:solidFill>
                      <a:srgbClr val="F0F0F0"/>
                    </a:solidFill>
                  </a:tcPr>
                </a:tc>
                <a:tc>
                  <a:txBody>
                    <a:bodyPr/>
                    <a:lstStyle/>
                    <a:p>
                      <a:pPr algn="r"/>
                      <a:r>
                        <a:rPr lang="he-IL" sz="1000">
                          <a:effectLst/>
                          <a:hlinkClick r:id="rId20" tooltip="ניז'ני נובגורוד"/>
                        </a:rPr>
                        <a:t>ניז'ני נובגורוד</a:t>
                      </a:r>
                      <a:r>
                        <a:rPr lang="he-IL" sz="1000">
                          <a:effectLst/>
                        </a:rPr>
                        <a:t> </a:t>
                      </a:r>
                    </a:p>
                  </a:txBody>
                  <a:tcPr marL="51192" marR="51192" marT="25596" marB="25596" anchor="ctr">
                    <a:lnL>
                      <a:noFill/>
                    </a:lnL>
                    <a:lnR>
                      <a:noFill/>
                    </a:lnR>
                    <a:lnT>
                      <a:noFill/>
                    </a:lnT>
                    <a:lnB>
                      <a:noFill/>
                    </a:lnB>
                  </a:tcPr>
                </a:tc>
                <a:tc>
                  <a:txBody>
                    <a:bodyPr/>
                    <a:lstStyle/>
                    <a:p>
                      <a:pPr algn="r"/>
                      <a:r>
                        <a:rPr lang="he-IL" sz="1000">
                          <a:effectLst/>
                          <a:hlinkClick r:id="rId21" tooltip="ניז'ני נובגורוד (מחוז)"/>
                        </a:rPr>
                        <a:t>ניז'ני נובגורוד</a:t>
                      </a:r>
                      <a:r>
                        <a:rPr lang="he-IL" sz="1000">
                          <a:effectLst/>
                        </a:rPr>
                        <a:t> </a:t>
                      </a:r>
                    </a:p>
                  </a:txBody>
                  <a:tcPr marL="51192" marR="51192" marT="25596" marB="25596" anchor="ctr">
                    <a:lnL>
                      <a:noFill/>
                    </a:lnL>
                    <a:lnR>
                      <a:noFill/>
                    </a:lnR>
                    <a:lnT>
                      <a:noFill/>
                    </a:lnT>
                    <a:lnB>
                      <a:noFill/>
                    </a:lnB>
                  </a:tcPr>
                </a:tc>
                <a:tc>
                  <a:txBody>
                    <a:bodyPr/>
                    <a:lstStyle/>
                    <a:p>
                      <a:pPr algn="r"/>
                      <a:r>
                        <a:rPr lang="he-IL" sz="1000">
                          <a:effectLst/>
                        </a:rPr>
                        <a:t>1,253,511 </a:t>
                      </a:r>
                    </a:p>
                  </a:txBody>
                  <a:tcPr marL="51192" marR="51192" marT="25596" marB="25596" anchor="ctr">
                    <a:lnL>
                      <a:noFill/>
                    </a:lnL>
                    <a:lnR>
                      <a:noFill/>
                    </a:lnR>
                    <a:lnT>
                      <a:noFill/>
                    </a:lnT>
                    <a:lnB>
                      <a:noFill/>
                    </a:lnB>
                  </a:tcPr>
                </a:tc>
                <a:tc>
                  <a:txBody>
                    <a:bodyPr/>
                    <a:lstStyle/>
                    <a:p>
                      <a:pPr algn="ctr"/>
                      <a:r>
                        <a:rPr lang="he-IL" sz="1000">
                          <a:effectLst/>
                        </a:rPr>
                        <a:t>15 </a:t>
                      </a:r>
                    </a:p>
                  </a:txBody>
                  <a:tcPr marL="51192" marR="51192" marT="25596" marB="25596" anchor="ctr">
                    <a:lnL>
                      <a:noFill/>
                    </a:lnL>
                    <a:lnR>
                      <a:noFill/>
                    </a:lnR>
                    <a:lnT>
                      <a:noFill/>
                    </a:lnT>
                    <a:lnB>
                      <a:noFill/>
                    </a:lnB>
                    <a:solidFill>
                      <a:srgbClr val="F0F0F0"/>
                    </a:solidFill>
                  </a:tcPr>
                </a:tc>
                <a:tc>
                  <a:txBody>
                    <a:bodyPr/>
                    <a:lstStyle/>
                    <a:p>
                      <a:pPr algn="r"/>
                      <a:r>
                        <a:rPr lang="he-IL" sz="1000" dirty="0">
                          <a:effectLst/>
                          <a:hlinkClick r:id="rId22" tooltip="וולגוגרד"/>
                        </a:rPr>
                        <a:t>וולגוגרד</a:t>
                      </a:r>
                      <a:r>
                        <a:rPr lang="he-IL" sz="1000" dirty="0">
                          <a:effectLst/>
                        </a:rPr>
                        <a:t> </a:t>
                      </a:r>
                    </a:p>
                  </a:txBody>
                  <a:tcPr marL="51192" marR="51192" marT="25596" marB="25596" anchor="ctr">
                    <a:lnL>
                      <a:noFill/>
                    </a:lnL>
                    <a:lnR>
                      <a:noFill/>
                    </a:lnR>
                    <a:lnT>
                      <a:noFill/>
                    </a:lnT>
                    <a:lnB>
                      <a:noFill/>
                    </a:lnB>
                  </a:tcPr>
                </a:tc>
                <a:tc>
                  <a:txBody>
                    <a:bodyPr/>
                    <a:lstStyle/>
                    <a:p>
                      <a:pPr algn="r"/>
                      <a:r>
                        <a:rPr lang="he-IL" sz="1000" dirty="0">
                          <a:effectLst/>
                          <a:hlinkClick r:id="rId23" tooltip="וולגוגרד (מחוז)"/>
                        </a:rPr>
                        <a:t>וולגוגרד</a:t>
                      </a:r>
                      <a:r>
                        <a:rPr lang="he-IL" sz="1000" dirty="0">
                          <a:effectLst/>
                        </a:rPr>
                        <a:t> </a:t>
                      </a:r>
                    </a:p>
                  </a:txBody>
                  <a:tcPr marL="51192" marR="51192" marT="25596" marB="25596" anchor="ctr">
                    <a:lnL>
                      <a:noFill/>
                    </a:lnL>
                    <a:lnR>
                      <a:noFill/>
                    </a:lnR>
                    <a:lnT>
                      <a:noFill/>
                    </a:lnT>
                    <a:lnB>
                      <a:noFill/>
                    </a:lnB>
                  </a:tcPr>
                </a:tc>
                <a:tc>
                  <a:txBody>
                    <a:bodyPr/>
                    <a:lstStyle/>
                    <a:p>
                      <a:pPr algn="r"/>
                      <a:r>
                        <a:rPr lang="he-IL" sz="1000">
                          <a:effectLst/>
                        </a:rPr>
                        <a:t>1,013,468 </a:t>
                      </a:r>
                    </a:p>
                  </a:txBody>
                  <a:tcPr marL="51192" marR="51192" marT="25596" marB="25596" anchor="ctr">
                    <a:lnL>
                      <a:noFill/>
                    </a:lnL>
                    <a:lnR>
                      <a:noFill/>
                    </a:lnR>
                    <a:lnT>
                      <a:noFill/>
                    </a:lnT>
                    <a:lnB>
                      <a:noFill/>
                    </a:lnB>
                  </a:tcPr>
                </a:tc>
                <a:tc vMerge="1">
                  <a:txBody>
                    <a:bodyPr/>
                    <a:lstStyle/>
                    <a:p>
                      <a:pPr rtl="1"/>
                      <a:endParaRPr lang="he-IL"/>
                    </a:p>
                  </a:txBody>
                  <a:tcPr/>
                </a:tc>
                <a:extLst>
                  <a:ext uri="{0D108BD9-81ED-4DB2-BD59-A6C34878D82A}">
                    <a16:rowId xmlns:a16="http://schemas.microsoft.com/office/drawing/2014/main" val="10007"/>
                  </a:ext>
                </a:extLst>
              </a:tr>
              <a:tr h="474413">
                <a:tc vMerge="1">
                  <a:txBody>
                    <a:bodyPr/>
                    <a:lstStyle/>
                    <a:p>
                      <a:pPr rtl="1"/>
                      <a:endParaRPr lang="he-IL"/>
                    </a:p>
                  </a:txBody>
                  <a:tcPr/>
                </a:tc>
                <a:tc>
                  <a:txBody>
                    <a:bodyPr/>
                    <a:lstStyle/>
                    <a:p>
                      <a:pPr algn="ctr"/>
                      <a:r>
                        <a:rPr lang="he-IL" sz="1000">
                          <a:effectLst/>
                        </a:rPr>
                        <a:t>6 </a:t>
                      </a:r>
                    </a:p>
                  </a:txBody>
                  <a:tcPr marL="51192" marR="51192" marT="25596" marB="25596" anchor="ctr">
                    <a:lnL>
                      <a:noFill/>
                    </a:lnL>
                    <a:lnR>
                      <a:noFill/>
                    </a:lnR>
                    <a:lnT>
                      <a:noFill/>
                    </a:lnT>
                    <a:lnB>
                      <a:noFill/>
                    </a:lnB>
                    <a:solidFill>
                      <a:srgbClr val="F0F0F0"/>
                    </a:solidFill>
                  </a:tcPr>
                </a:tc>
                <a:tc>
                  <a:txBody>
                    <a:bodyPr/>
                    <a:lstStyle/>
                    <a:p>
                      <a:pPr algn="r"/>
                      <a:r>
                        <a:rPr lang="he-IL" sz="1000">
                          <a:effectLst/>
                          <a:hlinkClick r:id="rId24" tooltip="קאזאן"/>
                        </a:rPr>
                        <a:t>קאזאן</a:t>
                      </a:r>
                      <a:r>
                        <a:rPr lang="he-IL" sz="1000">
                          <a:effectLst/>
                        </a:rPr>
                        <a:t> </a:t>
                      </a:r>
                    </a:p>
                  </a:txBody>
                  <a:tcPr marL="51192" marR="51192" marT="25596" marB="25596" anchor="ctr">
                    <a:lnL>
                      <a:noFill/>
                    </a:lnL>
                    <a:lnR>
                      <a:noFill/>
                    </a:lnR>
                    <a:lnT>
                      <a:noFill/>
                    </a:lnT>
                    <a:lnB>
                      <a:noFill/>
                    </a:lnB>
                  </a:tcPr>
                </a:tc>
                <a:tc>
                  <a:txBody>
                    <a:bodyPr/>
                    <a:lstStyle/>
                    <a:p>
                      <a:pPr algn="r"/>
                      <a:r>
                        <a:rPr lang="he-IL" sz="1000">
                          <a:effectLst/>
                          <a:hlinkClick r:id="rId25" tooltip="טטרסטן"/>
                        </a:rPr>
                        <a:t>טטרסטן</a:t>
                      </a:r>
                      <a:r>
                        <a:rPr lang="he-IL" sz="1000">
                          <a:effectLst/>
                        </a:rPr>
                        <a:t> </a:t>
                      </a:r>
                    </a:p>
                  </a:txBody>
                  <a:tcPr marL="51192" marR="51192" marT="25596" marB="25596" anchor="ctr">
                    <a:lnL>
                      <a:noFill/>
                    </a:lnL>
                    <a:lnR>
                      <a:noFill/>
                    </a:lnR>
                    <a:lnT>
                      <a:noFill/>
                    </a:lnT>
                    <a:lnB>
                      <a:noFill/>
                    </a:lnB>
                  </a:tcPr>
                </a:tc>
                <a:tc>
                  <a:txBody>
                    <a:bodyPr/>
                    <a:lstStyle/>
                    <a:p>
                      <a:pPr algn="r"/>
                      <a:r>
                        <a:rPr lang="he-IL" sz="1000">
                          <a:effectLst/>
                        </a:rPr>
                        <a:t>1,251,969 </a:t>
                      </a:r>
                    </a:p>
                  </a:txBody>
                  <a:tcPr marL="51192" marR="51192" marT="25596" marB="25596" anchor="ctr">
                    <a:lnL>
                      <a:noFill/>
                    </a:lnL>
                    <a:lnR>
                      <a:noFill/>
                    </a:lnR>
                    <a:lnT>
                      <a:noFill/>
                    </a:lnT>
                    <a:lnB>
                      <a:noFill/>
                    </a:lnB>
                  </a:tcPr>
                </a:tc>
                <a:tc>
                  <a:txBody>
                    <a:bodyPr/>
                    <a:lstStyle/>
                    <a:p>
                      <a:pPr algn="ctr"/>
                      <a:r>
                        <a:rPr lang="he-IL" sz="1000">
                          <a:effectLst/>
                        </a:rPr>
                        <a:t>16 </a:t>
                      </a:r>
                    </a:p>
                  </a:txBody>
                  <a:tcPr marL="51192" marR="51192" marT="25596" marB="25596" anchor="ctr">
                    <a:lnL>
                      <a:noFill/>
                    </a:lnL>
                    <a:lnR>
                      <a:noFill/>
                    </a:lnR>
                    <a:lnT>
                      <a:noFill/>
                    </a:lnT>
                    <a:lnB>
                      <a:noFill/>
                    </a:lnB>
                    <a:solidFill>
                      <a:srgbClr val="F0F0F0"/>
                    </a:solidFill>
                  </a:tcPr>
                </a:tc>
                <a:tc>
                  <a:txBody>
                    <a:bodyPr/>
                    <a:lstStyle/>
                    <a:p>
                      <a:pPr algn="r"/>
                      <a:r>
                        <a:rPr lang="he-IL" sz="1000" dirty="0" err="1">
                          <a:effectLst/>
                          <a:hlinkClick r:id="rId26" tooltip="קרסנודאר"/>
                        </a:rPr>
                        <a:t>קרסנודאר</a:t>
                      </a:r>
                      <a:r>
                        <a:rPr lang="he-IL" sz="1000" dirty="0">
                          <a:effectLst/>
                        </a:rPr>
                        <a:t> </a:t>
                      </a:r>
                    </a:p>
                  </a:txBody>
                  <a:tcPr marL="51192" marR="51192" marT="25596" marB="25596" anchor="ctr">
                    <a:lnL>
                      <a:noFill/>
                    </a:lnL>
                    <a:lnR>
                      <a:noFill/>
                    </a:lnR>
                    <a:lnT>
                      <a:noFill/>
                    </a:lnT>
                    <a:lnB>
                      <a:noFill/>
                    </a:lnB>
                  </a:tcPr>
                </a:tc>
                <a:tc>
                  <a:txBody>
                    <a:bodyPr/>
                    <a:lstStyle/>
                    <a:p>
                      <a:pPr algn="r"/>
                      <a:r>
                        <a:rPr lang="he-IL" sz="1000" dirty="0" err="1">
                          <a:effectLst/>
                          <a:hlinkClick r:id="rId27" tooltip="קרסנודאר (מחוז)"/>
                        </a:rPr>
                        <a:t>קרסנודאר</a:t>
                      </a:r>
                      <a:r>
                        <a:rPr lang="he-IL" sz="1000" dirty="0">
                          <a:effectLst/>
                        </a:rPr>
                        <a:t> </a:t>
                      </a:r>
                    </a:p>
                  </a:txBody>
                  <a:tcPr marL="51192" marR="51192" marT="25596" marB="25596" anchor="ctr">
                    <a:lnL>
                      <a:noFill/>
                    </a:lnL>
                    <a:lnR>
                      <a:noFill/>
                    </a:lnR>
                    <a:lnT>
                      <a:noFill/>
                    </a:lnT>
                    <a:lnB>
                      <a:noFill/>
                    </a:lnB>
                  </a:tcPr>
                </a:tc>
                <a:tc>
                  <a:txBody>
                    <a:bodyPr/>
                    <a:lstStyle/>
                    <a:p>
                      <a:pPr algn="r"/>
                      <a:r>
                        <a:rPr lang="he-IL" sz="1000">
                          <a:effectLst/>
                        </a:rPr>
                        <a:t>918,145 </a:t>
                      </a:r>
                    </a:p>
                  </a:txBody>
                  <a:tcPr marL="51192" marR="51192" marT="25596" marB="25596" anchor="ctr">
                    <a:lnL>
                      <a:noFill/>
                    </a:lnL>
                    <a:lnR>
                      <a:noFill/>
                    </a:lnR>
                    <a:lnT>
                      <a:noFill/>
                    </a:lnT>
                    <a:lnB>
                      <a:noFill/>
                    </a:lnB>
                  </a:tcPr>
                </a:tc>
                <a:tc vMerge="1">
                  <a:txBody>
                    <a:bodyPr/>
                    <a:lstStyle/>
                    <a:p>
                      <a:pPr rtl="1"/>
                      <a:endParaRPr lang="he-IL"/>
                    </a:p>
                  </a:txBody>
                  <a:tcPr/>
                </a:tc>
                <a:extLst>
                  <a:ext uri="{0D108BD9-81ED-4DB2-BD59-A6C34878D82A}">
                    <a16:rowId xmlns:a16="http://schemas.microsoft.com/office/drawing/2014/main" val="10008"/>
                  </a:ext>
                </a:extLst>
              </a:tr>
              <a:tr h="474413">
                <a:tc vMerge="1">
                  <a:txBody>
                    <a:bodyPr/>
                    <a:lstStyle/>
                    <a:p>
                      <a:pPr rtl="1"/>
                      <a:endParaRPr lang="he-IL"/>
                    </a:p>
                  </a:txBody>
                  <a:tcPr/>
                </a:tc>
                <a:tc>
                  <a:txBody>
                    <a:bodyPr/>
                    <a:lstStyle/>
                    <a:p>
                      <a:pPr algn="ctr"/>
                      <a:r>
                        <a:rPr lang="he-IL" sz="1000">
                          <a:effectLst/>
                        </a:rPr>
                        <a:t>7 </a:t>
                      </a:r>
                    </a:p>
                  </a:txBody>
                  <a:tcPr marL="51192" marR="51192" marT="25596" marB="25596" anchor="ctr">
                    <a:lnL>
                      <a:noFill/>
                    </a:lnL>
                    <a:lnR>
                      <a:noFill/>
                    </a:lnR>
                    <a:lnT>
                      <a:noFill/>
                    </a:lnT>
                    <a:lnB>
                      <a:noFill/>
                    </a:lnB>
                    <a:solidFill>
                      <a:srgbClr val="F0F0F0"/>
                    </a:solidFill>
                  </a:tcPr>
                </a:tc>
                <a:tc>
                  <a:txBody>
                    <a:bodyPr/>
                    <a:lstStyle/>
                    <a:p>
                      <a:pPr algn="r"/>
                      <a:r>
                        <a:rPr lang="he-IL" sz="1000">
                          <a:effectLst/>
                          <a:hlinkClick r:id="rId28" tooltip="צ'ליאבינסק"/>
                        </a:rPr>
                        <a:t>צ'ליאבינסק</a:t>
                      </a:r>
                      <a:r>
                        <a:rPr lang="he-IL" sz="1000">
                          <a:effectLst/>
                        </a:rPr>
                        <a:t> </a:t>
                      </a:r>
                    </a:p>
                  </a:txBody>
                  <a:tcPr marL="51192" marR="51192" marT="25596" marB="25596" anchor="ctr">
                    <a:lnL>
                      <a:noFill/>
                    </a:lnL>
                    <a:lnR>
                      <a:noFill/>
                    </a:lnR>
                    <a:lnT>
                      <a:noFill/>
                    </a:lnT>
                    <a:lnB>
                      <a:noFill/>
                    </a:lnB>
                  </a:tcPr>
                </a:tc>
                <a:tc>
                  <a:txBody>
                    <a:bodyPr/>
                    <a:lstStyle/>
                    <a:p>
                      <a:pPr algn="r"/>
                      <a:r>
                        <a:rPr lang="he-IL" sz="1000">
                          <a:effectLst/>
                          <a:hlinkClick r:id="rId29" tooltip="צ'ליאבינסק (מחוז)"/>
                        </a:rPr>
                        <a:t>צ'ליאבינסק</a:t>
                      </a:r>
                      <a:r>
                        <a:rPr lang="he-IL" sz="1000">
                          <a:effectLst/>
                        </a:rPr>
                        <a:t> </a:t>
                      </a:r>
                    </a:p>
                  </a:txBody>
                  <a:tcPr marL="51192" marR="51192" marT="25596" marB="25596" anchor="ctr">
                    <a:lnL>
                      <a:noFill/>
                    </a:lnL>
                    <a:lnR>
                      <a:noFill/>
                    </a:lnR>
                    <a:lnT>
                      <a:noFill/>
                    </a:lnT>
                    <a:lnB>
                      <a:noFill/>
                    </a:lnB>
                  </a:tcPr>
                </a:tc>
                <a:tc>
                  <a:txBody>
                    <a:bodyPr/>
                    <a:lstStyle/>
                    <a:p>
                      <a:pPr algn="r"/>
                      <a:r>
                        <a:rPr lang="he-IL" sz="1000">
                          <a:effectLst/>
                        </a:rPr>
                        <a:t>1,200,703 </a:t>
                      </a:r>
                    </a:p>
                  </a:txBody>
                  <a:tcPr marL="51192" marR="51192" marT="25596" marB="25596" anchor="ctr">
                    <a:lnL>
                      <a:noFill/>
                    </a:lnL>
                    <a:lnR>
                      <a:noFill/>
                    </a:lnR>
                    <a:lnT>
                      <a:noFill/>
                    </a:lnT>
                    <a:lnB>
                      <a:noFill/>
                    </a:lnB>
                  </a:tcPr>
                </a:tc>
                <a:tc>
                  <a:txBody>
                    <a:bodyPr/>
                    <a:lstStyle/>
                    <a:p>
                      <a:pPr algn="ctr"/>
                      <a:r>
                        <a:rPr lang="he-IL" sz="1000">
                          <a:effectLst/>
                        </a:rPr>
                        <a:t>17 </a:t>
                      </a:r>
                    </a:p>
                  </a:txBody>
                  <a:tcPr marL="51192" marR="51192" marT="25596" marB="25596" anchor="ctr">
                    <a:lnL>
                      <a:noFill/>
                    </a:lnL>
                    <a:lnR>
                      <a:noFill/>
                    </a:lnR>
                    <a:lnT>
                      <a:noFill/>
                    </a:lnT>
                    <a:lnB>
                      <a:noFill/>
                    </a:lnB>
                    <a:solidFill>
                      <a:srgbClr val="F0F0F0"/>
                    </a:solidFill>
                  </a:tcPr>
                </a:tc>
                <a:tc>
                  <a:txBody>
                    <a:bodyPr/>
                    <a:lstStyle/>
                    <a:p>
                      <a:pPr algn="r"/>
                      <a:r>
                        <a:rPr lang="he-IL" sz="1000" dirty="0" err="1">
                          <a:effectLst/>
                          <a:hlinkClick r:id="rId30" tooltip="סראטוב"/>
                        </a:rPr>
                        <a:t>סראטוב</a:t>
                      </a:r>
                      <a:r>
                        <a:rPr lang="he-IL" sz="1000" dirty="0">
                          <a:effectLst/>
                        </a:rPr>
                        <a:t> </a:t>
                      </a:r>
                    </a:p>
                  </a:txBody>
                  <a:tcPr marL="51192" marR="51192" marT="25596" marB="25596" anchor="ctr">
                    <a:lnL>
                      <a:noFill/>
                    </a:lnL>
                    <a:lnR>
                      <a:noFill/>
                    </a:lnR>
                    <a:lnT>
                      <a:noFill/>
                    </a:lnT>
                    <a:lnB>
                      <a:noFill/>
                    </a:lnB>
                  </a:tcPr>
                </a:tc>
                <a:tc>
                  <a:txBody>
                    <a:bodyPr/>
                    <a:lstStyle/>
                    <a:p>
                      <a:pPr algn="r"/>
                      <a:r>
                        <a:rPr lang="he-IL" sz="1000">
                          <a:effectLst/>
                          <a:hlinkClick r:id="rId31" tooltip="סראטוב (מחוז)"/>
                        </a:rPr>
                        <a:t>סראטוב</a:t>
                      </a:r>
                      <a:r>
                        <a:rPr lang="he-IL" sz="1000">
                          <a:effectLst/>
                        </a:rPr>
                        <a:t> </a:t>
                      </a:r>
                    </a:p>
                  </a:txBody>
                  <a:tcPr marL="51192" marR="51192" marT="25596" marB="25596" anchor="ctr">
                    <a:lnL>
                      <a:noFill/>
                    </a:lnL>
                    <a:lnR>
                      <a:noFill/>
                    </a:lnR>
                    <a:lnT>
                      <a:noFill/>
                    </a:lnT>
                    <a:lnB>
                      <a:noFill/>
                    </a:lnB>
                  </a:tcPr>
                </a:tc>
                <a:tc>
                  <a:txBody>
                    <a:bodyPr/>
                    <a:lstStyle/>
                    <a:p>
                      <a:pPr algn="r"/>
                      <a:r>
                        <a:rPr lang="he-IL" sz="1000">
                          <a:effectLst/>
                        </a:rPr>
                        <a:t>841,902 </a:t>
                      </a:r>
                    </a:p>
                  </a:txBody>
                  <a:tcPr marL="51192" marR="51192" marT="25596" marB="25596" anchor="ctr">
                    <a:lnL>
                      <a:noFill/>
                    </a:lnL>
                    <a:lnR>
                      <a:noFill/>
                    </a:lnR>
                    <a:lnT>
                      <a:noFill/>
                    </a:lnT>
                    <a:lnB>
                      <a:noFill/>
                    </a:lnB>
                  </a:tcPr>
                </a:tc>
                <a:tc vMerge="1">
                  <a:txBody>
                    <a:bodyPr/>
                    <a:lstStyle/>
                    <a:p>
                      <a:pPr rtl="1"/>
                      <a:endParaRPr lang="he-IL"/>
                    </a:p>
                  </a:txBody>
                  <a:tcPr/>
                </a:tc>
                <a:extLst>
                  <a:ext uri="{0D108BD9-81ED-4DB2-BD59-A6C34878D82A}">
                    <a16:rowId xmlns:a16="http://schemas.microsoft.com/office/drawing/2014/main" val="10009"/>
                  </a:ext>
                </a:extLst>
              </a:tr>
              <a:tr h="474413">
                <a:tc vMerge="1">
                  <a:txBody>
                    <a:bodyPr/>
                    <a:lstStyle/>
                    <a:p>
                      <a:pPr rtl="1"/>
                      <a:endParaRPr lang="he-IL"/>
                    </a:p>
                  </a:txBody>
                  <a:tcPr/>
                </a:tc>
                <a:tc>
                  <a:txBody>
                    <a:bodyPr/>
                    <a:lstStyle/>
                    <a:p>
                      <a:pPr algn="ctr"/>
                      <a:r>
                        <a:rPr lang="he-IL" sz="1000">
                          <a:effectLst/>
                        </a:rPr>
                        <a:t>8 </a:t>
                      </a:r>
                    </a:p>
                  </a:txBody>
                  <a:tcPr marL="51192" marR="51192" marT="25596" marB="25596" anchor="ctr">
                    <a:lnL>
                      <a:noFill/>
                    </a:lnL>
                    <a:lnR>
                      <a:noFill/>
                    </a:lnR>
                    <a:lnT>
                      <a:noFill/>
                    </a:lnT>
                    <a:lnB>
                      <a:noFill/>
                    </a:lnB>
                    <a:solidFill>
                      <a:srgbClr val="F0F0F0"/>
                    </a:solidFill>
                  </a:tcPr>
                </a:tc>
                <a:tc>
                  <a:txBody>
                    <a:bodyPr/>
                    <a:lstStyle/>
                    <a:p>
                      <a:pPr algn="r"/>
                      <a:r>
                        <a:rPr lang="he-IL" sz="1000">
                          <a:effectLst/>
                          <a:hlinkClick r:id="rId32" tooltip="אומסק"/>
                        </a:rPr>
                        <a:t>אומסק</a:t>
                      </a:r>
                      <a:r>
                        <a:rPr lang="he-IL" sz="1000">
                          <a:effectLst/>
                        </a:rPr>
                        <a:t> </a:t>
                      </a:r>
                    </a:p>
                  </a:txBody>
                  <a:tcPr marL="51192" marR="51192" marT="25596" marB="25596" anchor="ctr">
                    <a:lnL>
                      <a:noFill/>
                    </a:lnL>
                    <a:lnR>
                      <a:noFill/>
                    </a:lnR>
                    <a:lnT>
                      <a:noFill/>
                    </a:lnT>
                    <a:lnB>
                      <a:noFill/>
                    </a:lnB>
                  </a:tcPr>
                </a:tc>
                <a:tc>
                  <a:txBody>
                    <a:bodyPr/>
                    <a:lstStyle/>
                    <a:p>
                      <a:pPr algn="r"/>
                      <a:r>
                        <a:rPr lang="he-IL" sz="1000">
                          <a:effectLst/>
                          <a:hlinkClick r:id="rId33" tooltip="אומסק (מחוז)"/>
                        </a:rPr>
                        <a:t>אומסק</a:t>
                      </a:r>
                      <a:r>
                        <a:rPr lang="he-IL" sz="1000">
                          <a:effectLst/>
                        </a:rPr>
                        <a:t> </a:t>
                      </a:r>
                    </a:p>
                  </a:txBody>
                  <a:tcPr marL="51192" marR="51192" marT="25596" marB="25596" anchor="ctr">
                    <a:lnL>
                      <a:noFill/>
                    </a:lnL>
                    <a:lnR>
                      <a:noFill/>
                    </a:lnR>
                    <a:lnT>
                      <a:noFill/>
                    </a:lnT>
                    <a:lnB>
                      <a:noFill/>
                    </a:lnB>
                  </a:tcPr>
                </a:tc>
                <a:tc>
                  <a:txBody>
                    <a:bodyPr/>
                    <a:lstStyle/>
                    <a:p>
                      <a:pPr algn="r"/>
                      <a:r>
                        <a:rPr lang="he-IL" sz="1000">
                          <a:effectLst/>
                        </a:rPr>
                        <a:t>1,164,815 </a:t>
                      </a:r>
                    </a:p>
                  </a:txBody>
                  <a:tcPr marL="51192" marR="51192" marT="25596" marB="25596" anchor="ctr">
                    <a:lnL>
                      <a:noFill/>
                    </a:lnL>
                    <a:lnR>
                      <a:noFill/>
                    </a:lnR>
                    <a:lnT>
                      <a:noFill/>
                    </a:lnT>
                    <a:lnB>
                      <a:noFill/>
                    </a:lnB>
                  </a:tcPr>
                </a:tc>
                <a:tc>
                  <a:txBody>
                    <a:bodyPr/>
                    <a:lstStyle/>
                    <a:p>
                      <a:pPr algn="ctr"/>
                      <a:r>
                        <a:rPr lang="he-IL" sz="1000">
                          <a:effectLst/>
                        </a:rPr>
                        <a:t>18 </a:t>
                      </a:r>
                    </a:p>
                  </a:txBody>
                  <a:tcPr marL="51192" marR="51192" marT="25596" marB="25596" anchor="ctr">
                    <a:lnL>
                      <a:noFill/>
                    </a:lnL>
                    <a:lnR>
                      <a:noFill/>
                    </a:lnR>
                    <a:lnT>
                      <a:noFill/>
                    </a:lnT>
                    <a:lnB>
                      <a:noFill/>
                    </a:lnB>
                    <a:solidFill>
                      <a:srgbClr val="F0F0F0"/>
                    </a:solidFill>
                  </a:tcPr>
                </a:tc>
                <a:tc>
                  <a:txBody>
                    <a:bodyPr/>
                    <a:lstStyle/>
                    <a:p>
                      <a:pPr algn="r"/>
                      <a:r>
                        <a:rPr lang="he-IL" sz="1000" dirty="0" err="1">
                          <a:effectLst/>
                          <a:hlinkClick r:id="rId34" tooltip="טיומן"/>
                        </a:rPr>
                        <a:t>טיומן</a:t>
                      </a:r>
                      <a:r>
                        <a:rPr lang="he-IL" sz="1000" dirty="0">
                          <a:effectLst/>
                        </a:rPr>
                        <a:t> </a:t>
                      </a:r>
                    </a:p>
                  </a:txBody>
                  <a:tcPr marL="51192" marR="51192" marT="25596" marB="25596" anchor="ctr">
                    <a:lnL>
                      <a:noFill/>
                    </a:lnL>
                    <a:lnR>
                      <a:noFill/>
                    </a:lnR>
                    <a:lnT>
                      <a:noFill/>
                    </a:lnT>
                    <a:lnB>
                      <a:noFill/>
                    </a:lnB>
                  </a:tcPr>
                </a:tc>
                <a:tc>
                  <a:txBody>
                    <a:bodyPr/>
                    <a:lstStyle/>
                    <a:p>
                      <a:pPr algn="r"/>
                      <a:r>
                        <a:rPr lang="he-IL" sz="1000">
                          <a:effectLst/>
                          <a:hlinkClick r:id="rId35" tooltip="טיומן (מחוז)"/>
                        </a:rPr>
                        <a:t>טיומן</a:t>
                      </a:r>
                      <a:r>
                        <a:rPr lang="he-IL" sz="1000">
                          <a:effectLst/>
                        </a:rPr>
                        <a:t> </a:t>
                      </a:r>
                    </a:p>
                  </a:txBody>
                  <a:tcPr marL="51192" marR="51192" marT="25596" marB="25596" anchor="ctr">
                    <a:lnL>
                      <a:noFill/>
                    </a:lnL>
                    <a:lnR>
                      <a:noFill/>
                    </a:lnR>
                    <a:lnT>
                      <a:noFill/>
                    </a:lnT>
                    <a:lnB>
                      <a:noFill/>
                    </a:lnB>
                  </a:tcPr>
                </a:tc>
                <a:tc>
                  <a:txBody>
                    <a:bodyPr/>
                    <a:lstStyle/>
                    <a:p>
                      <a:pPr algn="r"/>
                      <a:r>
                        <a:rPr lang="he-IL" sz="1000">
                          <a:effectLst/>
                        </a:rPr>
                        <a:t>788,667 </a:t>
                      </a:r>
                    </a:p>
                  </a:txBody>
                  <a:tcPr marL="51192" marR="51192" marT="25596" marB="25596" anchor="ctr">
                    <a:lnL>
                      <a:noFill/>
                    </a:lnL>
                    <a:lnR>
                      <a:noFill/>
                    </a:lnR>
                    <a:lnT>
                      <a:noFill/>
                    </a:lnT>
                    <a:lnB>
                      <a:noFill/>
                    </a:lnB>
                  </a:tcPr>
                </a:tc>
                <a:tc vMerge="1">
                  <a:txBody>
                    <a:bodyPr/>
                    <a:lstStyle/>
                    <a:p>
                      <a:pPr rtl="1"/>
                      <a:endParaRPr lang="he-IL"/>
                    </a:p>
                  </a:txBody>
                  <a:tcPr/>
                </a:tc>
                <a:extLst>
                  <a:ext uri="{0D108BD9-81ED-4DB2-BD59-A6C34878D82A}">
                    <a16:rowId xmlns:a16="http://schemas.microsoft.com/office/drawing/2014/main" val="10010"/>
                  </a:ext>
                </a:extLst>
              </a:tr>
              <a:tr h="474413">
                <a:tc vMerge="1">
                  <a:txBody>
                    <a:bodyPr/>
                    <a:lstStyle/>
                    <a:p>
                      <a:pPr rtl="1"/>
                      <a:endParaRPr lang="he-IL"/>
                    </a:p>
                  </a:txBody>
                  <a:tcPr/>
                </a:tc>
                <a:tc>
                  <a:txBody>
                    <a:bodyPr/>
                    <a:lstStyle/>
                    <a:p>
                      <a:pPr algn="ctr"/>
                      <a:r>
                        <a:rPr lang="he-IL" sz="1000">
                          <a:effectLst/>
                        </a:rPr>
                        <a:t>9 </a:t>
                      </a:r>
                    </a:p>
                  </a:txBody>
                  <a:tcPr marL="51192" marR="51192" marT="25596" marB="25596" anchor="ctr">
                    <a:lnL>
                      <a:noFill/>
                    </a:lnL>
                    <a:lnR>
                      <a:noFill/>
                    </a:lnR>
                    <a:lnT>
                      <a:noFill/>
                    </a:lnT>
                    <a:lnB>
                      <a:noFill/>
                    </a:lnB>
                    <a:solidFill>
                      <a:srgbClr val="F0F0F0"/>
                    </a:solidFill>
                  </a:tcPr>
                </a:tc>
                <a:tc>
                  <a:txBody>
                    <a:bodyPr/>
                    <a:lstStyle/>
                    <a:p>
                      <a:pPr algn="r"/>
                      <a:r>
                        <a:rPr lang="he-IL" sz="1000">
                          <a:effectLst/>
                          <a:hlinkClick r:id="rId36" tooltip="סמרה"/>
                        </a:rPr>
                        <a:t>סמרה</a:t>
                      </a:r>
                      <a:r>
                        <a:rPr lang="he-IL" sz="1000">
                          <a:effectLst/>
                        </a:rPr>
                        <a:t> </a:t>
                      </a:r>
                    </a:p>
                  </a:txBody>
                  <a:tcPr marL="51192" marR="51192" marT="25596" marB="25596" anchor="ctr">
                    <a:lnL>
                      <a:noFill/>
                    </a:lnL>
                    <a:lnR>
                      <a:noFill/>
                    </a:lnR>
                    <a:lnT>
                      <a:noFill/>
                    </a:lnT>
                    <a:lnB>
                      <a:noFill/>
                    </a:lnB>
                  </a:tcPr>
                </a:tc>
                <a:tc>
                  <a:txBody>
                    <a:bodyPr/>
                    <a:lstStyle/>
                    <a:p>
                      <a:pPr algn="r"/>
                      <a:r>
                        <a:rPr lang="he-IL" sz="1000">
                          <a:effectLst/>
                          <a:hlinkClick r:id="rId37" tooltip="סמרה (מחוז)"/>
                        </a:rPr>
                        <a:t>סמרה</a:t>
                      </a:r>
                      <a:r>
                        <a:rPr lang="he-IL" sz="1000">
                          <a:effectLst/>
                        </a:rPr>
                        <a:t> </a:t>
                      </a:r>
                    </a:p>
                  </a:txBody>
                  <a:tcPr marL="51192" marR="51192" marT="25596" marB="25596" anchor="ctr">
                    <a:lnL>
                      <a:noFill/>
                    </a:lnL>
                    <a:lnR>
                      <a:noFill/>
                    </a:lnR>
                    <a:lnT>
                      <a:noFill/>
                    </a:lnT>
                    <a:lnB>
                      <a:noFill/>
                    </a:lnB>
                  </a:tcPr>
                </a:tc>
                <a:tc>
                  <a:txBody>
                    <a:bodyPr/>
                    <a:lstStyle/>
                    <a:p>
                      <a:pPr algn="r"/>
                      <a:r>
                        <a:rPr lang="he-IL" sz="1000">
                          <a:effectLst/>
                        </a:rPr>
                        <a:t>1,156,644 </a:t>
                      </a:r>
                    </a:p>
                  </a:txBody>
                  <a:tcPr marL="51192" marR="51192" marT="25596" marB="25596" anchor="ctr">
                    <a:lnL>
                      <a:noFill/>
                    </a:lnL>
                    <a:lnR>
                      <a:noFill/>
                    </a:lnR>
                    <a:lnT>
                      <a:noFill/>
                    </a:lnT>
                    <a:lnB>
                      <a:noFill/>
                    </a:lnB>
                  </a:tcPr>
                </a:tc>
                <a:tc>
                  <a:txBody>
                    <a:bodyPr/>
                    <a:lstStyle/>
                    <a:p>
                      <a:pPr algn="ctr"/>
                      <a:r>
                        <a:rPr lang="he-IL" sz="1000">
                          <a:effectLst/>
                        </a:rPr>
                        <a:t>19 </a:t>
                      </a:r>
                    </a:p>
                  </a:txBody>
                  <a:tcPr marL="51192" marR="51192" marT="25596" marB="25596" anchor="ctr">
                    <a:lnL>
                      <a:noFill/>
                    </a:lnL>
                    <a:lnR>
                      <a:noFill/>
                    </a:lnR>
                    <a:lnT>
                      <a:noFill/>
                    </a:lnT>
                    <a:lnB>
                      <a:noFill/>
                    </a:lnB>
                    <a:solidFill>
                      <a:srgbClr val="F0F0F0"/>
                    </a:solidFill>
                  </a:tcPr>
                </a:tc>
                <a:tc>
                  <a:txBody>
                    <a:bodyPr/>
                    <a:lstStyle/>
                    <a:p>
                      <a:pPr algn="r"/>
                      <a:r>
                        <a:rPr lang="he-IL" sz="1000" dirty="0" err="1">
                          <a:effectLst/>
                          <a:hlinkClick r:id="rId38" tooltip="טוליאטי (הדף אינו קיים)"/>
                        </a:rPr>
                        <a:t>טוליאטי</a:t>
                      </a:r>
                      <a:r>
                        <a:rPr lang="he-IL" sz="1000" dirty="0">
                          <a:effectLst/>
                        </a:rPr>
                        <a:t> </a:t>
                      </a:r>
                    </a:p>
                  </a:txBody>
                  <a:tcPr marL="51192" marR="51192" marT="25596" marB="25596" anchor="ctr">
                    <a:lnL>
                      <a:noFill/>
                    </a:lnL>
                    <a:lnR>
                      <a:noFill/>
                    </a:lnR>
                    <a:lnT>
                      <a:noFill/>
                    </a:lnT>
                    <a:lnB>
                      <a:noFill/>
                    </a:lnB>
                  </a:tcPr>
                </a:tc>
                <a:tc>
                  <a:txBody>
                    <a:bodyPr/>
                    <a:lstStyle/>
                    <a:p>
                      <a:pPr algn="r"/>
                      <a:r>
                        <a:rPr lang="he-IL" sz="1000">
                          <a:effectLst/>
                          <a:hlinkClick r:id="rId37" tooltip="סמרה (מחוז)"/>
                        </a:rPr>
                        <a:t>סמרה</a:t>
                      </a:r>
                      <a:r>
                        <a:rPr lang="he-IL" sz="1000">
                          <a:effectLst/>
                        </a:rPr>
                        <a:t> </a:t>
                      </a:r>
                    </a:p>
                  </a:txBody>
                  <a:tcPr marL="51192" marR="51192" marT="25596" marB="25596" anchor="ctr">
                    <a:lnL>
                      <a:noFill/>
                    </a:lnL>
                    <a:lnR>
                      <a:noFill/>
                    </a:lnR>
                    <a:lnT>
                      <a:noFill/>
                    </a:lnT>
                    <a:lnB>
                      <a:noFill/>
                    </a:lnB>
                  </a:tcPr>
                </a:tc>
                <a:tc>
                  <a:txBody>
                    <a:bodyPr/>
                    <a:lstStyle/>
                    <a:p>
                      <a:pPr algn="r"/>
                      <a:r>
                        <a:rPr lang="he-IL" sz="1000">
                          <a:effectLst/>
                        </a:rPr>
                        <a:t>707,408 </a:t>
                      </a:r>
                    </a:p>
                  </a:txBody>
                  <a:tcPr marL="51192" marR="51192" marT="25596" marB="25596" anchor="ctr">
                    <a:lnL>
                      <a:noFill/>
                    </a:lnL>
                    <a:lnR>
                      <a:noFill/>
                    </a:lnR>
                    <a:lnT>
                      <a:noFill/>
                    </a:lnT>
                    <a:lnB>
                      <a:noFill/>
                    </a:lnB>
                  </a:tcPr>
                </a:tc>
                <a:tc vMerge="1">
                  <a:txBody>
                    <a:bodyPr/>
                    <a:lstStyle/>
                    <a:p>
                      <a:pPr rtl="1"/>
                      <a:endParaRPr lang="he-IL"/>
                    </a:p>
                  </a:txBody>
                  <a:tcPr/>
                </a:tc>
                <a:extLst>
                  <a:ext uri="{0D108BD9-81ED-4DB2-BD59-A6C34878D82A}">
                    <a16:rowId xmlns:a16="http://schemas.microsoft.com/office/drawing/2014/main" val="10011"/>
                  </a:ext>
                </a:extLst>
              </a:tr>
              <a:tr h="474413">
                <a:tc vMerge="1">
                  <a:txBody>
                    <a:bodyPr/>
                    <a:lstStyle/>
                    <a:p>
                      <a:pPr rtl="1"/>
                      <a:endParaRPr lang="he-IL"/>
                    </a:p>
                  </a:txBody>
                  <a:tcPr/>
                </a:tc>
                <a:tc>
                  <a:txBody>
                    <a:bodyPr/>
                    <a:lstStyle/>
                    <a:p>
                      <a:pPr algn="ctr"/>
                      <a:r>
                        <a:rPr lang="he-IL" sz="1000">
                          <a:effectLst/>
                        </a:rPr>
                        <a:t>10 </a:t>
                      </a:r>
                    </a:p>
                  </a:txBody>
                  <a:tcPr marL="51192" marR="51192" marT="25596" marB="25596" anchor="ctr">
                    <a:lnL>
                      <a:noFill/>
                    </a:lnL>
                    <a:lnR>
                      <a:noFill/>
                    </a:lnR>
                    <a:lnT>
                      <a:noFill/>
                    </a:lnT>
                    <a:lnB>
                      <a:noFill/>
                    </a:lnB>
                    <a:solidFill>
                      <a:srgbClr val="F0F0F0"/>
                    </a:solidFill>
                  </a:tcPr>
                </a:tc>
                <a:tc>
                  <a:txBody>
                    <a:bodyPr/>
                    <a:lstStyle/>
                    <a:p>
                      <a:pPr algn="r"/>
                      <a:r>
                        <a:rPr lang="he-IL" sz="1000">
                          <a:effectLst/>
                          <a:hlinkClick r:id="rId39" tooltip="רוסטוב-על-הדון"/>
                        </a:rPr>
                        <a:t>רוסטוב-על-הדון</a:t>
                      </a:r>
                      <a:r>
                        <a:rPr lang="he-IL" sz="1000">
                          <a:effectLst/>
                        </a:rPr>
                        <a:t> </a:t>
                      </a:r>
                    </a:p>
                  </a:txBody>
                  <a:tcPr marL="51192" marR="51192" marT="25596" marB="25596" anchor="ctr">
                    <a:lnL>
                      <a:noFill/>
                    </a:lnL>
                    <a:lnR>
                      <a:noFill/>
                    </a:lnR>
                    <a:lnT>
                      <a:noFill/>
                    </a:lnT>
                    <a:lnB>
                      <a:noFill/>
                    </a:lnB>
                  </a:tcPr>
                </a:tc>
                <a:tc>
                  <a:txBody>
                    <a:bodyPr/>
                    <a:lstStyle/>
                    <a:p>
                      <a:pPr algn="r"/>
                      <a:r>
                        <a:rPr lang="he-IL" sz="1000">
                          <a:effectLst/>
                          <a:hlinkClick r:id="rId40" tooltip="רוסטוב (מחוז)"/>
                        </a:rPr>
                        <a:t>רוסטוב</a:t>
                      </a:r>
                      <a:r>
                        <a:rPr lang="he-IL" sz="1000">
                          <a:effectLst/>
                        </a:rPr>
                        <a:t> </a:t>
                      </a:r>
                    </a:p>
                  </a:txBody>
                  <a:tcPr marL="51192" marR="51192" marT="25596" marB="25596" anchor="ctr">
                    <a:lnL>
                      <a:noFill/>
                    </a:lnL>
                    <a:lnR>
                      <a:noFill/>
                    </a:lnR>
                    <a:lnT>
                      <a:noFill/>
                    </a:lnT>
                    <a:lnB>
                      <a:noFill/>
                    </a:lnB>
                  </a:tcPr>
                </a:tc>
                <a:tc>
                  <a:txBody>
                    <a:bodyPr/>
                    <a:lstStyle/>
                    <a:p>
                      <a:pPr algn="r"/>
                      <a:r>
                        <a:rPr lang="he-IL" sz="1000">
                          <a:effectLst/>
                        </a:rPr>
                        <a:t>1,133,307 </a:t>
                      </a:r>
                    </a:p>
                  </a:txBody>
                  <a:tcPr marL="51192" marR="51192" marT="25596" marB="25596" anchor="ctr">
                    <a:lnL>
                      <a:noFill/>
                    </a:lnL>
                    <a:lnR>
                      <a:noFill/>
                    </a:lnR>
                    <a:lnT>
                      <a:noFill/>
                    </a:lnT>
                    <a:lnB>
                      <a:noFill/>
                    </a:lnB>
                  </a:tcPr>
                </a:tc>
                <a:tc>
                  <a:txBody>
                    <a:bodyPr/>
                    <a:lstStyle/>
                    <a:p>
                      <a:pPr algn="ctr"/>
                      <a:r>
                        <a:rPr lang="he-IL" sz="1000">
                          <a:effectLst/>
                        </a:rPr>
                        <a:t>20 </a:t>
                      </a:r>
                    </a:p>
                  </a:txBody>
                  <a:tcPr marL="51192" marR="51192" marT="25596" marB="25596" anchor="ctr">
                    <a:lnL>
                      <a:noFill/>
                    </a:lnL>
                    <a:lnR>
                      <a:noFill/>
                    </a:lnR>
                    <a:lnT>
                      <a:noFill/>
                    </a:lnT>
                    <a:lnB>
                      <a:noFill/>
                    </a:lnB>
                    <a:solidFill>
                      <a:srgbClr val="F0F0F0"/>
                    </a:solidFill>
                  </a:tcPr>
                </a:tc>
                <a:tc>
                  <a:txBody>
                    <a:bodyPr/>
                    <a:lstStyle/>
                    <a:p>
                      <a:pPr algn="r"/>
                      <a:r>
                        <a:rPr lang="he-IL" sz="1000" dirty="0" err="1">
                          <a:effectLst/>
                          <a:hlinkClick r:id="rId41" tooltip="איז'בסק"/>
                        </a:rPr>
                        <a:t>איז'בסק</a:t>
                      </a:r>
                      <a:r>
                        <a:rPr lang="he-IL" sz="1000" dirty="0">
                          <a:effectLst/>
                        </a:rPr>
                        <a:t> </a:t>
                      </a:r>
                    </a:p>
                  </a:txBody>
                  <a:tcPr marL="51192" marR="51192" marT="25596" marB="25596" anchor="ctr">
                    <a:lnL>
                      <a:noFill/>
                    </a:lnL>
                    <a:lnR>
                      <a:noFill/>
                    </a:lnR>
                    <a:lnT>
                      <a:noFill/>
                    </a:lnT>
                    <a:lnB>
                      <a:noFill/>
                    </a:lnB>
                  </a:tcPr>
                </a:tc>
                <a:tc>
                  <a:txBody>
                    <a:bodyPr/>
                    <a:lstStyle/>
                    <a:p>
                      <a:pPr algn="r"/>
                      <a:r>
                        <a:rPr lang="he-IL" sz="1000" dirty="0" err="1">
                          <a:effectLst/>
                          <a:hlinkClick r:id="rId42" tooltip="אודמורטיה"/>
                        </a:rPr>
                        <a:t>אודמורטיה</a:t>
                      </a:r>
                      <a:r>
                        <a:rPr lang="he-IL" sz="1000" dirty="0">
                          <a:effectLst/>
                        </a:rPr>
                        <a:t> </a:t>
                      </a:r>
                    </a:p>
                  </a:txBody>
                  <a:tcPr marL="51192" marR="51192" marT="25596" marB="25596" anchor="ctr">
                    <a:lnL>
                      <a:noFill/>
                    </a:lnL>
                    <a:lnR>
                      <a:noFill/>
                    </a:lnR>
                    <a:lnT>
                      <a:noFill/>
                    </a:lnT>
                    <a:lnB>
                      <a:noFill/>
                    </a:lnB>
                  </a:tcPr>
                </a:tc>
                <a:tc>
                  <a:txBody>
                    <a:bodyPr/>
                    <a:lstStyle/>
                    <a:p>
                      <a:pPr algn="r"/>
                      <a:r>
                        <a:rPr lang="he-IL" sz="1000" dirty="0">
                          <a:effectLst/>
                        </a:rPr>
                        <a:t>648,944 </a:t>
                      </a:r>
                    </a:p>
                  </a:txBody>
                  <a:tcPr marL="51192" marR="51192" marT="25596" marB="25596" anchor="ctr">
                    <a:lnL>
                      <a:noFill/>
                    </a:lnL>
                    <a:lnR>
                      <a:noFill/>
                    </a:lnR>
                    <a:lnT>
                      <a:noFill/>
                    </a:lnT>
                    <a:lnB>
                      <a:noFill/>
                    </a:lnB>
                  </a:tcPr>
                </a:tc>
                <a:tc vMerge="1">
                  <a:txBody>
                    <a:bodyPr/>
                    <a:lstStyle/>
                    <a:p>
                      <a:pPr rtl="1"/>
                      <a:endParaRPr lang="he-IL"/>
                    </a:p>
                  </a:txBody>
                  <a:tcPr/>
                </a:tc>
                <a:extLst>
                  <a:ext uri="{0D108BD9-81ED-4DB2-BD59-A6C34878D82A}">
                    <a16:rowId xmlns:a16="http://schemas.microsoft.com/office/drawing/2014/main" val="10012"/>
                  </a:ext>
                </a:extLst>
              </a:tr>
            </a:tbl>
          </a:graphicData>
        </a:graphic>
      </p:graphicFrame>
      <p:sp>
        <p:nvSpPr>
          <p:cNvPr id="3" name="TextBox 2">
            <a:extLst>
              <a:ext uri="{FF2B5EF4-FFF2-40B4-BE49-F238E27FC236}">
                <a16:creationId xmlns:a16="http://schemas.microsoft.com/office/drawing/2014/main" id="{38246E32-40AE-44ED-B933-A2B9C4B137ED}"/>
              </a:ext>
            </a:extLst>
          </p:cNvPr>
          <p:cNvSpPr txBox="1"/>
          <p:nvPr/>
        </p:nvSpPr>
        <p:spPr>
          <a:xfrm>
            <a:off x="2838450" y="2284339"/>
            <a:ext cx="1108710" cy="276999"/>
          </a:xfrm>
          <a:prstGeom prst="rect">
            <a:avLst/>
          </a:prstGeom>
          <a:solidFill>
            <a:srgbClr val="E7E6E6"/>
          </a:solidFill>
        </p:spPr>
        <p:txBody>
          <a:bodyPr wrap="square" rtlCol="0">
            <a:spAutoFit/>
          </a:bodyPr>
          <a:lstStyle/>
          <a:p>
            <a:pPr algn="ctr"/>
            <a:r>
              <a:rPr lang="en-US" sz="1200" dirty="0"/>
              <a:t>Moscow</a:t>
            </a:r>
          </a:p>
        </p:txBody>
      </p:sp>
      <p:sp>
        <p:nvSpPr>
          <p:cNvPr id="11" name="TextBox 10">
            <a:extLst>
              <a:ext uri="{FF2B5EF4-FFF2-40B4-BE49-F238E27FC236}">
                <a16:creationId xmlns:a16="http://schemas.microsoft.com/office/drawing/2014/main" id="{FC4BFBBB-4200-4085-86B8-75DDB7241D95}"/>
              </a:ext>
            </a:extLst>
          </p:cNvPr>
          <p:cNvSpPr txBox="1"/>
          <p:nvPr/>
        </p:nvSpPr>
        <p:spPr>
          <a:xfrm>
            <a:off x="3825240" y="2284339"/>
            <a:ext cx="1108710" cy="276999"/>
          </a:xfrm>
          <a:prstGeom prst="rect">
            <a:avLst/>
          </a:prstGeom>
          <a:solidFill>
            <a:srgbClr val="E7E6E6"/>
          </a:solidFill>
        </p:spPr>
        <p:txBody>
          <a:bodyPr wrap="square" rtlCol="0">
            <a:spAutoFit/>
          </a:bodyPr>
          <a:lstStyle/>
          <a:p>
            <a:pPr algn="ctr"/>
            <a:r>
              <a:rPr lang="en-US" sz="1200" dirty="0"/>
              <a:t>Moscow</a:t>
            </a:r>
          </a:p>
        </p:txBody>
      </p:sp>
      <p:sp>
        <p:nvSpPr>
          <p:cNvPr id="12" name="TextBox 11">
            <a:extLst>
              <a:ext uri="{FF2B5EF4-FFF2-40B4-BE49-F238E27FC236}">
                <a16:creationId xmlns:a16="http://schemas.microsoft.com/office/drawing/2014/main" id="{B94DDDD2-5BF6-4396-A9CC-4D1BC4800837}"/>
              </a:ext>
            </a:extLst>
          </p:cNvPr>
          <p:cNvSpPr txBox="1"/>
          <p:nvPr/>
        </p:nvSpPr>
        <p:spPr>
          <a:xfrm>
            <a:off x="2838450" y="2700648"/>
            <a:ext cx="1219200" cy="276999"/>
          </a:xfrm>
          <a:prstGeom prst="rect">
            <a:avLst/>
          </a:prstGeom>
          <a:solidFill>
            <a:srgbClr val="E7E6E6"/>
          </a:solidFill>
        </p:spPr>
        <p:txBody>
          <a:bodyPr wrap="square" rtlCol="0">
            <a:spAutoFit/>
          </a:bodyPr>
          <a:lstStyle/>
          <a:p>
            <a:pPr algn="l"/>
            <a:r>
              <a:rPr lang="en-US" sz="1200" dirty="0"/>
              <a:t>Saint Petersburg</a:t>
            </a:r>
          </a:p>
        </p:txBody>
      </p:sp>
      <p:sp>
        <p:nvSpPr>
          <p:cNvPr id="14" name="TextBox 13">
            <a:extLst>
              <a:ext uri="{FF2B5EF4-FFF2-40B4-BE49-F238E27FC236}">
                <a16:creationId xmlns:a16="http://schemas.microsoft.com/office/drawing/2014/main" id="{A4FF9533-C10D-446E-898D-ACFA82BF3F9B}"/>
              </a:ext>
            </a:extLst>
          </p:cNvPr>
          <p:cNvSpPr txBox="1"/>
          <p:nvPr/>
        </p:nvSpPr>
        <p:spPr>
          <a:xfrm>
            <a:off x="4110990" y="2700648"/>
            <a:ext cx="956310" cy="276999"/>
          </a:xfrm>
          <a:prstGeom prst="rect">
            <a:avLst/>
          </a:prstGeom>
          <a:solidFill>
            <a:srgbClr val="E7E6E6"/>
          </a:solidFill>
        </p:spPr>
        <p:txBody>
          <a:bodyPr wrap="square" rtlCol="0">
            <a:spAutoFit/>
          </a:bodyPr>
          <a:lstStyle/>
          <a:p>
            <a:pPr algn="l"/>
            <a:r>
              <a:rPr lang="en-US" sz="1200" dirty="0"/>
              <a:t>Leningrad</a:t>
            </a:r>
          </a:p>
        </p:txBody>
      </p:sp>
      <p:sp>
        <p:nvSpPr>
          <p:cNvPr id="16" name="TextBox 15">
            <a:extLst>
              <a:ext uri="{FF2B5EF4-FFF2-40B4-BE49-F238E27FC236}">
                <a16:creationId xmlns:a16="http://schemas.microsoft.com/office/drawing/2014/main" id="{F4404850-7029-48C1-BDEB-68E175025435}"/>
              </a:ext>
            </a:extLst>
          </p:cNvPr>
          <p:cNvSpPr txBox="1"/>
          <p:nvPr/>
        </p:nvSpPr>
        <p:spPr>
          <a:xfrm>
            <a:off x="2969895" y="3196897"/>
            <a:ext cx="956310" cy="276999"/>
          </a:xfrm>
          <a:prstGeom prst="rect">
            <a:avLst/>
          </a:prstGeom>
          <a:solidFill>
            <a:srgbClr val="E7E6E6"/>
          </a:solidFill>
        </p:spPr>
        <p:txBody>
          <a:bodyPr wrap="square" rtlCol="0">
            <a:spAutoFit/>
          </a:bodyPr>
          <a:lstStyle/>
          <a:p>
            <a:pPr algn="l"/>
            <a:r>
              <a:rPr lang="en-US" sz="1200" dirty="0"/>
              <a:t>Novosibirsk</a:t>
            </a:r>
          </a:p>
        </p:txBody>
      </p:sp>
      <p:sp>
        <p:nvSpPr>
          <p:cNvPr id="18" name="TextBox 17">
            <a:extLst>
              <a:ext uri="{FF2B5EF4-FFF2-40B4-BE49-F238E27FC236}">
                <a16:creationId xmlns:a16="http://schemas.microsoft.com/office/drawing/2014/main" id="{9CB9BD96-3773-49AC-9079-C877CDB25A15}"/>
              </a:ext>
            </a:extLst>
          </p:cNvPr>
          <p:cNvSpPr txBox="1"/>
          <p:nvPr/>
        </p:nvSpPr>
        <p:spPr>
          <a:xfrm>
            <a:off x="4117657" y="3198735"/>
            <a:ext cx="956310" cy="276999"/>
          </a:xfrm>
          <a:prstGeom prst="rect">
            <a:avLst/>
          </a:prstGeom>
          <a:solidFill>
            <a:srgbClr val="E7E6E6"/>
          </a:solidFill>
        </p:spPr>
        <p:txBody>
          <a:bodyPr wrap="square" rtlCol="0">
            <a:spAutoFit/>
          </a:bodyPr>
          <a:lstStyle/>
          <a:p>
            <a:pPr algn="l"/>
            <a:r>
              <a:rPr lang="en-US" sz="1200" dirty="0"/>
              <a:t>Novosibirsk</a:t>
            </a:r>
          </a:p>
        </p:txBody>
      </p:sp>
      <p:sp>
        <p:nvSpPr>
          <p:cNvPr id="20" name="TextBox 19">
            <a:extLst>
              <a:ext uri="{FF2B5EF4-FFF2-40B4-BE49-F238E27FC236}">
                <a16:creationId xmlns:a16="http://schemas.microsoft.com/office/drawing/2014/main" id="{2D23B87C-E086-4898-8874-213905C3ACB8}"/>
              </a:ext>
            </a:extLst>
          </p:cNvPr>
          <p:cNvSpPr txBox="1"/>
          <p:nvPr/>
        </p:nvSpPr>
        <p:spPr>
          <a:xfrm>
            <a:off x="2847975" y="3670286"/>
            <a:ext cx="1099185" cy="276999"/>
          </a:xfrm>
          <a:prstGeom prst="rect">
            <a:avLst/>
          </a:prstGeom>
          <a:solidFill>
            <a:srgbClr val="E7E6E6"/>
          </a:solidFill>
        </p:spPr>
        <p:txBody>
          <a:bodyPr wrap="square" rtlCol="0">
            <a:spAutoFit/>
          </a:bodyPr>
          <a:lstStyle/>
          <a:p>
            <a:pPr algn="l"/>
            <a:r>
              <a:rPr lang="en-US" sz="1200" dirty="0"/>
              <a:t>Yekaterinburg</a:t>
            </a:r>
          </a:p>
        </p:txBody>
      </p:sp>
      <p:sp>
        <p:nvSpPr>
          <p:cNvPr id="21" name="TextBox 20">
            <a:extLst>
              <a:ext uri="{FF2B5EF4-FFF2-40B4-BE49-F238E27FC236}">
                <a16:creationId xmlns:a16="http://schemas.microsoft.com/office/drawing/2014/main" id="{562D9D0D-490C-4F31-8B84-F1881D2F8A1D}"/>
              </a:ext>
            </a:extLst>
          </p:cNvPr>
          <p:cNvSpPr txBox="1"/>
          <p:nvPr/>
        </p:nvSpPr>
        <p:spPr>
          <a:xfrm>
            <a:off x="2834640" y="4130138"/>
            <a:ext cx="1342073" cy="276999"/>
          </a:xfrm>
          <a:prstGeom prst="rect">
            <a:avLst/>
          </a:prstGeom>
          <a:solidFill>
            <a:srgbClr val="E7E6E6"/>
          </a:solidFill>
        </p:spPr>
        <p:txBody>
          <a:bodyPr wrap="square" rtlCol="0">
            <a:spAutoFit/>
          </a:bodyPr>
          <a:lstStyle/>
          <a:p>
            <a:pPr algn="l"/>
            <a:r>
              <a:rPr lang="en-US" sz="1200" dirty="0"/>
              <a:t>Nizhny Novgorod</a:t>
            </a:r>
          </a:p>
        </p:txBody>
      </p:sp>
      <p:sp>
        <p:nvSpPr>
          <p:cNvPr id="22" name="TextBox 21">
            <a:extLst>
              <a:ext uri="{FF2B5EF4-FFF2-40B4-BE49-F238E27FC236}">
                <a16:creationId xmlns:a16="http://schemas.microsoft.com/office/drawing/2014/main" id="{42A52B90-EF61-476E-954D-28390719BCD5}"/>
              </a:ext>
            </a:extLst>
          </p:cNvPr>
          <p:cNvSpPr txBox="1"/>
          <p:nvPr/>
        </p:nvSpPr>
        <p:spPr>
          <a:xfrm>
            <a:off x="4057650" y="4127445"/>
            <a:ext cx="1342073" cy="276999"/>
          </a:xfrm>
          <a:prstGeom prst="rect">
            <a:avLst/>
          </a:prstGeom>
          <a:solidFill>
            <a:srgbClr val="E7E6E6"/>
          </a:solidFill>
        </p:spPr>
        <p:txBody>
          <a:bodyPr wrap="square" rtlCol="0">
            <a:spAutoFit/>
          </a:bodyPr>
          <a:lstStyle/>
          <a:p>
            <a:pPr algn="l"/>
            <a:r>
              <a:rPr lang="en-US" sz="1200" dirty="0"/>
              <a:t>Nizhny Novgorod</a:t>
            </a:r>
          </a:p>
        </p:txBody>
      </p:sp>
      <p:sp>
        <p:nvSpPr>
          <p:cNvPr id="23" name="TextBox 22">
            <a:extLst>
              <a:ext uri="{FF2B5EF4-FFF2-40B4-BE49-F238E27FC236}">
                <a16:creationId xmlns:a16="http://schemas.microsoft.com/office/drawing/2014/main" id="{93D98231-B0D4-4AEC-A3FC-939F19E975A7}"/>
              </a:ext>
            </a:extLst>
          </p:cNvPr>
          <p:cNvSpPr txBox="1"/>
          <p:nvPr/>
        </p:nvSpPr>
        <p:spPr>
          <a:xfrm>
            <a:off x="2823209" y="4584604"/>
            <a:ext cx="1342073" cy="276999"/>
          </a:xfrm>
          <a:prstGeom prst="rect">
            <a:avLst/>
          </a:prstGeom>
          <a:solidFill>
            <a:srgbClr val="E7E6E6"/>
          </a:solidFill>
        </p:spPr>
        <p:txBody>
          <a:bodyPr wrap="square" rtlCol="0">
            <a:spAutoFit/>
          </a:bodyPr>
          <a:lstStyle/>
          <a:p>
            <a:pPr algn="ctr"/>
            <a:r>
              <a:rPr lang="en-US" sz="1200" dirty="0"/>
              <a:t>Kazan</a:t>
            </a:r>
          </a:p>
        </p:txBody>
      </p:sp>
      <p:sp>
        <p:nvSpPr>
          <p:cNvPr id="24" name="TextBox 23">
            <a:extLst>
              <a:ext uri="{FF2B5EF4-FFF2-40B4-BE49-F238E27FC236}">
                <a16:creationId xmlns:a16="http://schemas.microsoft.com/office/drawing/2014/main" id="{12694841-783C-4321-9D1B-AD457ACD7714}"/>
              </a:ext>
            </a:extLst>
          </p:cNvPr>
          <p:cNvSpPr txBox="1"/>
          <p:nvPr/>
        </p:nvSpPr>
        <p:spPr>
          <a:xfrm>
            <a:off x="3947160" y="4601094"/>
            <a:ext cx="1342073" cy="276999"/>
          </a:xfrm>
          <a:prstGeom prst="rect">
            <a:avLst/>
          </a:prstGeom>
          <a:solidFill>
            <a:srgbClr val="E7E6E6"/>
          </a:solidFill>
        </p:spPr>
        <p:txBody>
          <a:bodyPr wrap="square" rtlCol="0">
            <a:spAutoFit/>
          </a:bodyPr>
          <a:lstStyle/>
          <a:p>
            <a:pPr algn="ctr"/>
            <a:r>
              <a:rPr lang="en-US" sz="1200" dirty="0"/>
              <a:t>Tatarstan</a:t>
            </a:r>
          </a:p>
        </p:txBody>
      </p:sp>
      <p:sp>
        <p:nvSpPr>
          <p:cNvPr id="25" name="TextBox 24">
            <a:extLst>
              <a:ext uri="{FF2B5EF4-FFF2-40B4-BE49-F238E27FC236}">
                <a16:creationId xmlns:a16="http://schemas.microsoft.com/office/drawing/2014/main" id="{C8B609B5-D126-4A65-8254-F039F2BAE007}"/>
              </a:ext>
            </a:extLst>
          </p:cNvPr>
          <p:cNvSpPr txBox="1"/>
          <p:nvPr/>
        </p:nvSpPr>
        <p:spPr>
          <a:xfrm>
            <a:off x="2715577" y="5066252"/>
            <a:ext cx="1342073" cy="276999"/>
          </a:xfrm>
          <a:prstGeom prst="rect">
            <a:avLst/>
          </a:prstGeom>
          <a:solidFill>
            <a:srgbClr val="E7E6E6"/>
          </a:solidFill>
        </p:spPr>
        <p:txBody>
          <a:bodyPr wrap="square" rtlCol="0">
            <a:spAutoFit/>
          </a:bodyPr>
          <a:lstStyle/>
          <a:p>
            <a:pPr algn="ctr"/>
            <a:r>
              <a:rPr lang="en-US" sz="1200" dirty="0"/>
              <a:t>Chelyabinsk</a:t>
            </a:r>
          </a:p>
        </p:txBody>
      </p:sp>
      <p:sp>
        <p:nvSpPr>
          <p:cNvPr id="26" name="TextBox 25">
            <a:extLst>
              <a:ext uri="{FF2B5EF4-FFF2-40B4-BE49-F238E27FC236}">
                <a16:creationId xmlns:a16="http://schemas.microsoft.com/office/drawing/2014/main" id="{2EE9F797-144F-4753-AC47-6C7E0EF22E52}"/>
              </a:ext>
            </a:extLst>
          </p:cNvPr>
          <p:cNvSpPr txBox="1"/>
          <p:nvPr/>
        </p:nvSpPr>
        <p:spPr>
          <a:xfrm>
            <a:off x="3918108" y="5082691"/>
            <a:ext cx="1342073" cy="276999"/>
          </a:xfrm>
          <a:prstGeom prst="rect">
            <a:avLst/>
          </a:prstGeom>
          <a:solidFill>
            <a:srgbClr val="E7E6E6"/>
          </a:solidFill>
        </p:spPr>
        <p:txBody>
          <a:bodyPr wrap="square" rtlCol="0">
            <a:spAutoFit/>
          </a:bodyPr>
          <a:lstStyle/>
          <a:p>
            <a:pPr algn="ctr"/>
            <a:r>
              <a:rPr lang="en-US" sz="1200" dirty="0"/>
              <a:t>Chelyabinsk</a:t>
            </a:r>
          </a:p>
        </p:txBody>
      </p:sp>
      <p:sp>
        <p:nvSpPr>
          <p:cNvPr id="27" name="TextBox 26">
            <a:extLst>
              <a:ext uri="{FF2B5EF4-FFF2-40B4-BE49-F238E27FC236}">
                <a16:creationId xmlns:a16="http://schemas.microsoft.com/office/drawing/2014/main" id="{B787CEE9-8327-4B07-A30E-5281BC270E4E}"/>
              </a:ext>
            </a:extLst>
          </p:cNvPr>
          <p:cNvSpPr txBox="1"/>
          <p:nvPr/>
        </p:nvSpPr>
        <p:spPr>
          <a:xfrm>
            <a:off x="2847975" y="5574559"/>
            <a:ext cx="1342073" cy="276999"/>
          </a:xfrm>
          <a:prstGeom prst="rect">
            <a:avLst/>
          </a:prstGeom>
          <a:solidFill>
            <a:srgbClr val="E7E6E6"/>
          </a:solidFill>
        </p:spPr>
        <p:txBody>
          <a:bodyPr wrap="square" rtlCol="0">
            <a:spAutoFit/>
          </a:bodyPr>
          <a:lstStyle/>
          <a:p>
            <a:pPr algn="ctr"/>
            <a:r>
              <a:rPr lang="en-US" sz="1200" dirty="0"/>
              <a:t>Omsk</a:t>
            </a:r>
          </a:p>
        </p:txBody>
      </p:sp>
      <p:sp>
        <p:nvSpPr>
          <p:cNvPr id="28" name="TextBox 27">
            <a:extLst>
              <a:ext uri="{FF2B5EF4-FFF2-40B4-BE49-F238E27FC236}">
                <a16:creationId xmlns:a16="http://schemas.microsoft.com/office/drawing/2014/main" id="{23757669-B5D4-477E-95A5-85DC1FAC45B9}"/>
              </a:ext>
            </a:extLst>
          </p:cNvPr>
          <p:cNvSpPr txBox="1"/>
          <p:nvPr/>
        </p:nvSpPr>
        <p:spPr>
          <a:xfrm>
            <a:off x="3954780" y="5590998"/>
            <a:ext cx="1342073" cy="276999"/>
          </a:xfrm>
          <a:prstGeom prst="rect">
            <a:avLst/>
          </a:prstGeom>
          <a:solidFill>
            <a:srgbClr val="E7E6E6"/>
          </a:solidFill>
        </p:spPr>
        <p:txBody>
          <a:bodyPr wrap="square" rtlCol="0">
            <a:spAutoFit/>
          </a:bodyPr>
          <a:lstStyle/>
          <a:p>
            <a:pPr algn="ctr"/>
            <a:r>
              <a:rPr lang="en-US" sz="1200" dirty="0"/>
              <a:t>Omsk</a:t>
            </a:r>
          </a:p>
        </p:txBody>
      </p:sp>
      <p:sp>
        <p:nvSpPr>
          <p:cNvPr id="29" name="TextBox 28">
            <a:extLst>
              <a:ext uri="{FF2B5EF4-FFF2-40B4-BE49-F238E27FC236}">
                <a16:creationId xmlns:a16="http://schemas.microsoft.com/office/drawing/2014/main" id="{8DDBDB8F-FD38-4AAE-947B-FF4277AD1A5E}"/>
              </a:ext>
            </a:extLst>
          </p:cNvPr>
          <p:cNvSpPr txBox="1"/>
          <p:nvPr/>
        </p:nvSpPr>
        <p:spPr>
          <a:xfrm>
            <a:off x="2903220" y="6072595"/>
            <a:ext cx="1342073" cy="276999"/>
          </a:xfrm>
          <a:prstGeom prst="rect">
            <a:avLst/>
          </a:prstGeom>
          <a:solidFill>
            <a:srgbClr val="E7E6E6"/>
          </a:solidFill>
        </p:spPr>
        <p:txBody>
          <a:bodyPr wrap="square" rtlCol="0">
            <a:spAutoFit/>
          </a:bodyPr>
          <a:lstStyle/>
          <a:p>
            <a:pPr algn="ctr"/>
            <a:r>
              <a:rPr lang="en-US" sz="1200" dirty="0"/>
              <a:t>Samara</a:t>
            </a:r>
          </a:p>
        </p:txBody>
      </p:sp>
      <p:sp>
        <p:nvSpPr>
          <p:cNvPr id="30" name="TextBox 29">
            <a:extLst>
              <a:ext uri="{FF2B5EF4-FFF2-40B4-BE49-F238E27FC236}">
                <a16:creationId xmlns:a16="http://schemas.microsoft.com/office/drawing/2014/main" id="{324B4737-35B2-436B-8DCF-5D335569A048}"/>
              </a:ext>
            </a:extLst>
          </p:cNvPr>
          <p:cNvSpPr txBox="1"/>
          <p:nvPr/>
        </p:nvSpPr>
        <p:spPr>
          <a:xfrm>
            <a:off x="3825240" y="6051307"/>
            <a:ext cx="1342073" cy="276999"/>
          </a:xfrm>
          <a:prstGeom prst="rect">
            <a:avLst/>
          </a:prstGeom>
          <a:solidFill>
            <a:srgbClr val="E7E6E6"/>
          </a:solidFill>
        </p:spPr>
        <p:txBody>
          <a:bodyPr wrap="square" rtlCol="0">
            <a:spAutoFit/>
          </a:bodyPr>
          <a:lstStyle/>
          <a:p>
            <a:pPr algn="ctr"/>
            <a:r>
              <a:rPr lang="en-US" sz="1200" dirty="0"/>
              <a:t>Samara</a:t>
            </a:r>
          </a:p>
        </p:txBody>
      </p:sp>
      <p:sp>
        <p:nvSpPr>
          <p:cNvPr id="31" name="TextBox 30">
            <a:extLst>
              <a:ext uri="{FF2B5EF4-FFF2-40B4-BE49-F238E27FC236}">
                <a16:creationId xmlns:a16="http://schemas.microsoft.com/office/drawing/2014/main" id="{63B69F32-3859-4E5F-ADE3-F94E6160B66A}"/>
              </a:ext>
            </a:extLst>
          </p:cNvPr>
          <p:cNvSpPr txBox="1"/>
          <p:nvPr/>
        </p:nvSpPr>
        <p:spPr>
          <a:xfrm>
            <a:off x="2823209" y="6531240"/>
            <a:ext cx="1342073" cy="276999"/>
          </a:xfrm>
          <a:prstGeom prst="rect">
            <a:avLst/>
          </a:prstGeom>
          <a:solidFill>
            <a:srgbClr val="E7E6E6"/>
          </a:solidFill>
        </p:spPr>
        <p:txBody>
          <a:bodyPr wrap="square" rtlCol="0">
            <a:spAutoFit/>
          </a:bodyPr>
          <a:lstStyle/>
          <a:p>
            <a:pPr algn="ctr"/>
            <a:r>
              <a:rPr lang="en-US" sz="1200" dirty="0"/>
              <a:t>Rostov on Don</a:t>
            </a:r>
          </a:p>
        </p:txBody>
      </p:sp>
      <p:sp>
        <p:nvSpPr>
          <p:cNvPr id="32" name="TextBox 31">
            <a:extLst>
              <a:ext uri="{FF2B5EF4-FFF2-40B4-BE49-F238E27FC236}">
                <a16:creationId xmlns:a16="http://schemas.microsoft.com/office/drawing/2014/main" id="{BB935C76-9D0E-4080-BC96-2CE1AA173F97}"/>
              </a:ext>
            </a:extLst>
          </p:cNvPr>
          <p:cNvSpPr txBox="1"/>
          <p:nvPr/>
        </p:nvSpPr>
        <p:spPr>
          <a:xfrm>
            <a:off x="3947159" y="6536339"/>
            <a:ext cx="1342073" cy="276999"/>
          </a:xfrm>
          <a:prstGeom prst="rect">
            <a:avLst/>
          </a:prstGeom>
          <a:solidFill>
            <a:srgbClr val="E7E6E6"/>
          </a:solidFill>
        </p:spPr>
        <p:txBody>
          <a:bodyPr wrap="square" rtlCol="0">
            <a:spAutoFit/>
          </a:bodyPr>
          <a:lstStyle/>
          <a:p>
            <a:pPr algn="ctr"/>
            <a:r>
              <a:rPr lang="en-US" sz="1200" dirty="0"/>
              <a:t>Rostov</a:t>
            </a:r>
          </a:p>
        </p:txBody>
      </p:sp>
      <p:sp>
        <p:nvSpPr>
          <p:cNvPr id="33" name="TextBox 32">
            <a:extLst>
              <a:ext uri="{FF2B5EF4-FFF2-40B4-BE49-F238E27FC236}">
                <a16:creationId xmlns:a16="http://schemas.microsoft.com/office/drawing/2014/main" id="{CA66491F-B97E-4492-81DA-2C95005EBEC5}"/>
              </a:ext>
            </a:extLst>
          </p:cNvPr>
          <p:cNvSpPr txBox="1"/>
          <p:nvPr/>
        </p:nvSpPr>
        <p:spPr>
          <a:xfrm>
            <a:off x="633887" y="4184785"/>
            <a:ext cx="1108710" cy="276999"/>
          </a:xfrm>
          <a:prstGeom prst="rect">
            <a:avLst/>
          </a:prstGeom>
          <a:solidFill>
            <a:srgbClr val="E7E6E6"/>
          </a:solidFill>
        </p:spPr>
        <p:txBody>
          <a:bodyPr wrap="square" rtlCol="0">
            <a:spAutoFit/>
          </a:bodyPr>
          <a:lstStyle/>
          <a:p>
            <a:pPr algn="ctr"/>
            <a:r>
              <a:rPr lang="en-US" sz="1200" dirty="0"/>
              <a:t>Moscow</a:t>
            </a:r>
          </a:p>
        </p:txBody>
      </p:sp>
      <p:sp>
        <p:nvSpPr>
          <p:cNvPr id="34" name="TextBox 33">
            <a:extLst>
              <a:ext uri="{FF2B5EF4-FFF2-40B4-BE49-F238E27FC236}">
                <a16:creationId xmlns:a16="http://schemas.microsoft.com/office/drawing/2014/main" id="{AF28D23C-4A8E-4F2C-8D25-AC1859565242}"/>
              </a:ext>
            </a:extLst>
          </p:cNvPr>
          <p:cNvSpPr txBox="1"/>
          <p:nvPr/>
        </p:nvSpPr>
        <p:spPr>
          <a:xfrm>
            <a:off x="633887" y="4504961"/>
            <a:ext cx="1219200" cy="276999"/>
          </a:xfrm>
          <a:prstGeom prst="rect">
            <a:avLst/>
          </a:prstGeom>
          <a:solidFill>
            <a:srgbClr val="E7E6E6"/>
          </a:solidFill>
        </p:spPr>
        <p:txBody>
          <a:bodyPr wrap="square" rtlCol="0">
            <a:spAutoFit/>
          </a:bodyPr>
          <a:lstStyle/>
          <a:p>
            <a:pPr algn="l"/>
            <a:r>
              <a:rPr lang="en-US" sz="1200" dirty="0"/>
              <a:t>Saint Petersburg</a:t>
            </a:r>
          </a:p>
        </p:txBody>
      </p:sp>
      <p:sp>
        <p:nvSpPr>
          <p:cNvPr id="35" name="TextBox 34">
            <a:extLst>
              <a:ext uri="{FF2B5EF4-FFF2-40B4-BE49-F238E27FC236}">
                <a16:creationId xmlns:a16="http://schemas.microsoft.com/office/drawing/2014/main" id="{3B871227-8999-4254-9336-0045817EAB14}"/>
              </a:ext>
            </a:extLst>
          </p:cNvPr>
          <p:cNvSpPr txBox="1"/>
          <p:nvPr/>
        </p:nvSpPr>
        <p:spPr>
          <a:xfrm>
            <a:off x="7406640" y="2236103"/>
            <a:ext cx="791053" cy="276999"/>
          </a:xfrm>
          <a:prstGeom prst="rect">
            <a:avLst/>
          </a:prstGeom>
          <a:solidFill>
            <a:srgbClr val="E7E6E6"/>
          </a:solidFill>
        </p:spPr>
        <p:txBody>
          <a:bodyPr wrap="square" rtlCol="0">
            <a:spAutoFit/>
          </a:bodyPr>
          <a:lstStyle/>
          <a:p>
            <a:pPr algn="ctr"/>
            <a:r>
              <a:rPr lang="en-US" sz="1200" dirty="0"/>
              <a:t>Ufa</a:t>
            </a:r>
          </a:p>
        </p:txBody>
      </p:sp>
      <p:sp>
        <p:nvSpPr>
          <p:cNvPr id="36" name="TextBox 35">
            <a:extLst>
              <a:ext uri="{FF2B5EF4-FFF2-40B4-BE49-F238E27FC236}">
                <a16:creationId xmlns:a16="http://schemas.microsoft.com/office/drawing/2014/main" id="{3CBCC1EA-F1BC-496D-A56F-564047DC8413}"/>
              </a:ext>
            </a:extLst>
          </p:cNvPr>
          <p:cNvSpPr txBox="1"/>
          <p:nvPr/>
        </p:nvSpPr>
        <p:spPr>
          <a:xfrm>
            <a:off x="2178367" y="1495288"/>
            <a:ext cx="1219200" cy="276999"/>
          </a:xfrm>
          <a:prstGeom prst="rect">
            <a:avLst/>
          </a:prstGeom>
          <a:solidFill>
            <a:srgbClr val="E7E6E6"/>
          </a:solidFill>
        </p:spPr>
        <p:txBody>
          <a:bodyPr wrap="square" rtlCol="0">
            <a:spAutoFit/>
          </a:bodyPr>
          <a:lstStyle/>
          <a:p>
            <a:pPr algn="ctr"/>
            <a:r>
              <a:rPr lang="en-US" sz="1200" dirty="0"/>
              <a:t>Rank</a:t>
            </a:r>
          </a:p>
        </p:txBody>
      </p:sp>
      <p:sp>
        <p:nvSpPr>
          <p:cNvPr id="37" name="TextBox 36">
            <a:extLst>
              <a:ext uri="{FF2B5EF4-FFF2-40B4-BE49-F238E27FC236}">
                <a16:creationId xmlns:a16="http://schemas.microsoft.com/office/drawing/2014/main" id="{AD3BAFFD-2B2B-43FE-A606-575CCDB88C6A}"/>
              </a:ext>
            </a:extLst>
          </p:cNvPr>
          <p:cNvSpPr txBox="1"/>
          <p:nvPr/>
        </p:nvSpPr>
        <p:spPr>
          <a:xfrm>
            <a:off x="3277076" y="1511727"/>
            <a:ext cx="1219200" cy="276999"/>
          </a:xfrm>
          <a:prstGeom prst="rect">
            <a:avLst/>
          </a:prstGeom>
          <a:solidFill>
            <a:srgbClr val="E7E6E6"/>
          </a:solidFill>
        </p:spPr>
        <p:txBody>
          <a:bodyPr wrap="square" rtlCol="0">
            <a:spAutoFit/>
          </a:bodyPr>
          <a:lstStyle/>
          <a:p>
            <a:pPr algn="ctr"/>
            <a:r>
              <a:rPr lang="en-US" sz="1200" dirty="0"/>
              <a:t>Name</a:t>
            </a:r>
          </a:p>
        </p:txBody>
      </p:sp>
      <p:sp>
        <p:nvSpPr>
          <p:cNvPr id="38" name="TextBox 37">
            <a:extLst>
              <a:ext uri="{FF2B5EF4-FFF2-40B4-BE49-F238E27FC236}">
                <a16:creationId xmlns:a16="http://schemas.microsoft.com/office/drawing/2014/main" id="{E1BFA56F-CA1B-4E02-A0BE-EDE10470BC1E}"/>
              </a:ext>
            </a:extLst>
          </p:cNvPr>
          <p:cNvSpPr txBox="1"/>
          <p:nvPr/>
        </p:nvSpPr>
        <p:spPr>
          <a:xfrm>
            <a:off x="4457700" y="1502096"/>
            <a:ext cx="1219200" cy="276999"/>
          </a:xfrm>
          <a:prstGeom prst="rect">
            <a:avLst/>
          </a:prstGeom>
          <a:solidFill>
            <a:srgbClr val="E7E6E6"/>
          </a:solidFill>
        </p:spPr>
        <p:txBody>
          <a:bodyPr wrap="square" rtlCol="0">
            <a:spAutoFit/>
          </a:bodyPr>
          <a:lstStyle/>
          <a:p>
            <a:pPr algn="l"/>
            <a:r>
              <a:rPr lang="en-US" sz="1200" dirty="0"/>
              <a:t>District</a:t>
            </a:r>
          </a:p>
        </p:txBody>
      </p:sp>
      <p:sp>
        <p:nvSpPr>
          <p:cNvPr id="39" name="TextBox 38">
            <a:extLst>
              <a:ext uri="{FF2B5EF4-FFF2-40B4-BE49-F238E27FC236}">
                <a16:creationId xmlns:a16="http://schemas.microsoft.com/office/drawing/2014/main" id="{4B02880F-78DE-492F-AACE-FBCD9275352B}"/>
              </a:ext>
            </a:extLst>
          </p:cNvPr>
          <p:cNvSpPr txBox="1"/>
          <p:nvPr/>
        </p:nvSpPr>
        <p:spPr>
          <a:xfrm>
            <a:off x="5440680" y="1521215"/>
            <a:ext cx="1219200" cy="276999"/>
          </a:xfrm>
          <a:prstGeom prst="rect">
            <a:avLst/>
          </a:prstGeom>
          <a:solidFill>
            <a:srgbClr val="E7E6E6"/>
          </a:solidFill>
        </p:spPr>
        <p:txBody>
          <a:bodyPr wrap="square" rtlCol="0">
            <a:spAutoFit/>
          </a:bodyPr>
          <a:lstStyle/>
          <a:p>
            <a:pPr algn="l"/>
            <a:r>
              <a:rPr lang="en-US" sz="1200" dirty="0"/>
              <a:t>Population</a:t>
            </a:r>
          </a:p>
        </p:txBody>
      </p:sp>
      <p:sp>
        <p:nvSpPr>
          <p:cNvPr id="40" name="TextBox 39">
            <a:extLst>
              <a:ext uri="{FF2B5EF4-FFF2-40B4-BE49-F238E27FC236}">
                <a16:creationId xmlns:a16="http://schemas.microsoft.com/office/drawing/2014/main" id="{E3E47B4F-2C91-48FC-8B71-41032FBED9B5}"/>
              </a:ext>
            </a:extLst>
          </p:cNvPr>
          <p:cNvSpPr txBox="1"/>
          <p:nvPr/>
        </p:nvSpPr>
        <p:spPr>
          <a:xfrm>
            <a:off x="3947159" y="3690552"/>
            <a:ext cx="1219200" cy="276999"/>
          </a:xfrm>
          <a:prstGeom prst="rect">
            <a:avLst/>
          </a:prstGeom>
          <a:solidFill>
            <a:srgbClr val="E7E6E6"/>
          </a:solidFill>
        </p:spPr>
        <p:txBody>
          <a:bodyPr wrap="square" rtlCol="0">
            <a:spAutoFit/>
          </a:bodyPr>
          <a:lstStyle/>
          <a:p>
            <a:pPr algn="ctr"/>
            <a:r>
              <a:rPr lang="en-US" sz="1200" dirty="0"/>
              <a:t>Sverdlovsk</a:t>
            </a:r>
          </a:p>
        </p:txBody>
      </p:sp>
      <p:sp>
        <p:nvSpPr>
          <p:cNvPr id="41" name="TextBox 40">
            <a:extLst>
              <a:ext uri="{FF2B5EF4-FFF2-40B4-BE49-F238E27FC236}">
                <a16:creationId xmlns:a16="http://schemas.microsoft.com/office/drawing/2014/main" id="{577C93A4-C8D4-4996-823C-81AED84A9138}"/>
              </a:ext>
            </a:extLst>
          </p:cNvPr>
          <p:cNvSpPr txBox="1"/>
          <p:nvPr/>
        </p:nvSpPr>
        <p:spPr>
          <a:xfrm>
            <a:off x="6452472" y="1514408"/>
            <a:ext cx="1219200" cy="276999"/>
          </a:xfrm>
          <a:prstGeom prst="rect">
            <a:avLst/>
          </a:prstGeom>
          <a:solidFill>
            <a:srgbClr val="E7E6E6"/>
          </a:solidFill>
        </p:spPr>
        <p:txBody>
          <a:bodyPr wrap="square" rtlCol="0">
            <a:spAutoFit/>
          </a:bodyPr>
          <a:lstStyle/>
          <a:p>
            <a:pPr algn="ctr"/>
            <a:r>
              <a:rPr lang="en-US" sz="1200" dirty="0"/>
              <a:t>Rank</a:t>
            </a:r>
          </a:p>
        </p:txBody>
      </p:sp>
      <p:sp>
        <p:nvSpPr>
          <p:cNvPr id="42" name="TextBox 41">
            <a:extLst>
              <a:ext uri="{FF2B5EF4-FFF2-40B4-BE49-F238E27FC236}">
                <a16:creationId xmlns:a16="http://schemas.microsoft.com/office/drawing/2014/main" id="{2D3E2281-979D-44D4-8D69-ABB319F2576A}"/>
              </a:ext>
            </a:extLst>
          </p:cNvPr>
          <p:cNvSpPr txBox="1"/>
          <p:nvPr/>
        </p:nvSpPr>
        <p:spPr>
          <a:xfrm>
            <a:off x="7551181" y="1530847"/>
            <a:ext cx="1219200" cy="276999"/>
          </a:xfrm>
          <a:prstGeom prst="rect">
            <a:avLst/>
          </a:prstGeom>
          <a:solidFill>
            <a:srgbClr val="E7E6E6"/>
          </a:solidFill>
        </p:spPr>
        <p:txBody>
          <a:bodyPr wrap="square" rtlCol="0">
            <a:spAutoFit/>
          </a:bodyPr>
          <a:lstStyle/>
          <a:p>
            <a:pPr algn="ctr"/>
            <a:r>
              <a:rPr lang="en-US" sz="1200" dirty="0"/>
              <a:t>Name</a:t>
            </a:r>
          </a:p>
        </p:txBody>
      </p:sp>
      <p:sp>
        <p:nvSpPr>
          <p:cNvPr id="43" name="TextBox 42">
            <a:extLst>
              <a:ext uri="{FF2B5EF4-FFF2-40B4-BE49-F238E27FC236}">
                <a16:creationId xmlns:a16="http://schemas.microsoft.com/office/drawing/2014/main" id="{02BA16B4-8484-4700-93F5-ED51C527548E}"/>
              </a:ext>
            </a:extLst>
          </p:cNvPr>
          <p:cNvSpPr txBox="1"/>
          <p:nvPr/>
        </p:nvSpPr>
        <p:spPr>
          <a:xfrm>
            <a:off x="8731805" y="1521216"/>
            <a:ext cx="1219200" cy="276999"/>
          </a:xfrm>
          <a:prstGeom prst="rect">
            <a:avLst/>
          </a:prstGeom>
          <a:solidFill>
            <a:srgbClr val="E7E6E6"/>
          </a:solidFill>
        </p:spPr>
        <p:txBody>
          <a:bodyPr wrap="square" rtlCol="0">
            <a:spAutoFit/>
          </a:bodyPr>
          <a:lstStyle/>
          <a:p>
            <a:pPr algn="l"/>
            <a:r>
              <a:rPr lang="en-US" sz="1200" dirty="0"/>
              <a:t>District</a:t>
            </a:r>
          </a:p>
        </p:txBody>
      </p:sp>
      <p:sp>
        <p:nvSpPr>
          <p:cNvPr id="44" name="TextBox 43">
            <a:extLst>
              <a:ext uri="{FF2B5EF4-FFF2-40B4-BE49-F238E27FC236}">
                <a16:creationId xmlns:a16="http://schemas.microsoft.com/office/drawing/2014/main" id="{AF7B8A02-69C4-4028-9319-6B858AD6886B}"/>
              </a:ext>
            </a:extLst>
          </p:cNvPr>
          <p:cNvSpPr txBox="1"/>
          <p:nvPr/>
        </p:nvSpPr>
        <p:spPr>
          <a:xfrm>
            <a:off x="9684186" y="1530847"/>
            <a:ext cx="1219200" cy="276999"/>
          </a:xfrm>
          <a:prstGeom prst="rect">
            <a:avLst/>
          </a:prstGeom>
          <a:solidFill>
            <a:srgbClr val="E7E6E6"/>
          </a:solidFill>
        </p:spPr>
        <p:txBody>
          <a:bodyPr wrap="square" rtlCol="0">
            <a:spAutoFit/>
          </a:bodyPr>
          <a:lstStyle/>
          <a:p>
            <a:pPr algn="l"/>
            <a:r>
              <a:rPr lang="en-US" sz="1200" dirty="0"/>
              <a:t>Population</a:t>
            </a:r>
          </a:p>
        </p:txBody>
      </p:sp>
      <p:sp>
        <p:nvSpPr>
          <p:cNvPr id="4" name="Rectangle 3">
            <a:extLst>
              <a:ext uri="{FF2B5EF4-FFF2-40B4-BE49-F238E27FC236}">
                <a16:creationId xmlns:a16="http://schemas.microsoft.com/office/drawing/2014/main" id="{F04AB76F-0BFB-48E9-8CBE-EF2FA86C50C4}"/>
              </a:ext>
            </a:extLst>
          </p:cNvPr>
          <p:cNvSpPr/>
          <p:nvPr/>
        </p:nvSpPr>
        <p:spPr>
          <a:xfrm>
            <a:off x="9753967" y="1094730"/>
            <a:ext cx="1901299" cy="461665"/>
          </a:xfrm>
          <a:prstGeom prst="rect">
            <a:avLst/>
          </a:prstGeom>
          <a:solidFill>
            <a:srgbClr val="E7E6E6"/>
          </a:solidFill>
        </p:spPr>
        <p:txBody>
          <a:bodyPr wrap="square">
            <a:spAutoFit/>
          </a:bodyPr>
          <a:lstStyle/>
          <a:p>
            <a:r>
              <a:rPr lang="en-US" sz="1200" dirty="0"/>
              <a:t>Russia’s Largest Cities</a:t>
            </a:r>
          </a:p>
          <a:p>
            <a:r>
              <a:rPr lang="en-US" sz="1200" dirty="0"/>
              <a:t> as of 2019</a:t>
            </a:r>
          </a:p>
        </p:txBody>
      </p:sp>
      <p:sp>
        <p:nvSpPr>
          <p:cNvPr id="45" name="TextBox 44">
            <a:extLst>
              <a:ext uri="{FF2B5EF4-FFF2-40B4-BE49-F238E27FC236}">
                <a16:creationId xmlns:a16="http://schemas.microsoft.com/office/drawing/2014/main" id="{7C33EA40-B2B7-44D5-B724-C4DEF30B1EAD}"/>
              </a:ext>
            </a:extLst>
          </p:cNvPr>
          <p:cNvSpPr txBox="1"/>
          <p:nvPr/>
        </p:nvSpPr>
        <p:spPr>
          <a:xfrm>
            <a:off x="10304145" y="4307605"/>
            <a:ext cx="956310" cy="276999"/>
          </a:xfrm>
          <a:prstGeom prst="rect">
            <a:avLst/>
          </a:prstGeom>
          <a:solidFill>
            <a:srgbClr val="E7E6E6"/>
          </a:solidFill>
        </p:spPr>
        <p:txBody>
          <a:bodyPr wrap="square" rtlCol="0">
            <a:spAutoFit/>
          </a:bodyPr>
          <a:lstStyle/>
          <a:p>
            <a:pPr algn="l"/>
            <a:r>
              <a:rPr lang="en-US" sz="1200" dirty="0"/>
              <a:t>Novosibirsk</a:t>
            </a:r>
          </a:p>
        </p:txBody>
      </p:sp>
      <p:sp>
        <p:nvSpPr>
          <p:cNvPr id="46" name="TextBox 45">
            <a:extLst>
              <a:ext uri="{FF2B5EF4-FFF2-40B4-BE49-F238E27FC236}">
                <a16:creationId xmlns:a16="http://schemas.microsoft.com/office/drawing/2014/main" id="{1FA8E4A9-64CB-49CE-92DF-927CAA5EC4E7}"/>
              </a:ext>
            </a:extLst>
          </p:cNvPr>
          <p:cNvSpPr txBox="1"/>
          <p:nvPr/>
        </p:nvSpPr>
        <p:spPr>
          <a:xfrm>
            <a:off x="10291048" y="4601094"/>
            <a:ext cx="1099185" cy="276999"/>
          </a:xfrm>
          <a:prstGeom prst="rect">
            <a:avLst/>
          </a:prstGeom>
          <a:solidFill>
            <a:srgbClr val="E7E6E6"/>
          </a:solidFill>
        </p:spPr>
        <p:txBody>
          <a:bodyPr wrap="square" rtlCol="0">
            <a:spAutoFit/>
          </a:bodyPr>
          <a:lstStyle/>
          <a:p>
            <a:pPr algn="l"/>
            <a:r>
              <a:rPr lang="en-US" sz="1200" dirty="0"/>
              <a:t>Yekaterinburg</a:t>
            </a:r>
          </a:p>
        </p:txBody>
      </p:sp>
      <p:sp>
        <p:nvSpPr>
          <p:cNvPr id="47" name="TextBox 46">
            <a:extLst>
              <a:ext uri="{FF2B5EF4-FFF2-40B4-BE49-F238E27FC236}">
                <a16:creationId xmlns:a16="http://schemas.microsoft.com/office/drawing/2014/main" id="{2280D6E4-7E90-4008-A78A-0D0D77CED82F}"/>
              </a:ext>
            </a:extLst>
          </p:cNvPr>
          <p:cNvSpPr txBox="1"/>
          <p:nvPr/>
        </p:nvSpPr>
        <p:spPr>
          <a:xfrm>
            <a:off x="8160781" y="6051306"/>
            <a:ext cx="1342073" cy="276999"/>
          </a:xfrm>
          <a:prstGeom prst="rect">
            <a:avLst/>
          </a:prstGeom>
          <a:solidFill>
            <a:srgbClr val="E7E6E6"/>
          </a:solidFill>
        </p:spPr>
        <p:txBody>
          <a:bodyPr wrap="square" rtlCol="0">
            <a:spAutoFit/>
          </a:bodyPr>
          <a:lstStyle/>
          <a:p>
            <a:pPr algn="ctr"/>
            <a:r>
              <a:rPr lang="en-US" sz="1200" dirty="0"/>
              <a:t>Samara</a:t>
            </a:r>
          </a:p>
        </p:txBody>
      </p:sp>
      <p:sp>
        <p:nvSpPr>
          <p:cNvPr id="5" name="Rectangle 4">
            <a:extLst>
              <a:ext uri="{FF2B5EF4-FFF2-40B4-BE49-F238E27FC236}">
                <a16:creationId xmlns:a16="http://schemas.microsoft.com/office/drawing/2014/main" id="{3A404801-89A1-4708-A8AC-812ED88D25D3}"/>
              </a:ext>
            </a:extLst>
          </p:cNvPr>
          <p:cNvSpPr/>
          <p:nvPr/>
        </p:nvSpPr>
        <p:spPr>
          <a:xfrm>
            <a:off x="7124702" y="2700648"/>
            <a:ext cx="929934" cy="276999"/>
          </a:xfrm>
          <a:prstGeom prst="rect">
            <a:avLst/>
          </a:prstGeom>
          <a:solidFill>
            <a:srgbClr val="E7E6E6"/>
          </a:solidFill>
        </p:spPr>
        <p:txBody>
          <a:bodyPr wrap="square" rtlCol="0">
            <a:spAutoFit/>
          </a:bodyPr>
          <a:lstStyle/>
          <a:p>
            <a:pPr algn="ctr"/>
            <a:r>
              <a:rPr lang="en-US" sz="1200" dirty="0"/>
              <a:t>Krasnoyarsk</a:t>
            </a:r>
          </a:p>
        </p:txBody>
      </p:sp>
      <p:sp>
        <p:nvSpPr>
          <p:cNvPr id="48" name="Rectangle 47">
            <a:extLst>
              <a:ext uri="{FF2B5EF4-FFF2-40B4-BE49-F238E27FC236}">
                <a16:creationId xmlns:a16="http://schemas.microsoft.com/office/drawing/2014/main" id="{C17CC4CE-0146-42BC-A01D-594533C99734}"/>
              </a:ext>
            </a:extLst>
          </p:cNvPr>
          <p:cNvSpPr/>
          <p:nvPr/>
        </p:nvSpPr>
        <p:spPr>
          <a:xfrm>
            <a:off x="8305414" y="2695685"/>
            <a:ext cx="929934" cy="276999"/>
          </a:xfrm>
          <a:prstGeom prst="rect">
            <a:avLst/>
          </a:prstGeom>
          <a:solidFill>
            <a:srgbClr val="E7E6E6"/>
          </a:solidFill>
        </p:spPr>
        <p:txBody>
          <a:bodyPr wrap="square" rtlCol="0">
            <a:spAutoFit/>
          </a:bodyPr>
          <a:lstStyle/>
          <a:p>
            <a:pPr algn="ctr"/>
            <a:r>
              <a:rPr lang="en-US" sz="1200" dirty="0"/>
              <a:t>Krasnoyarsk</a:t>
            </a:r>
          </a:p>
        </p:txBody>
      </p:sp>
      <p:sp>
        <p:nvSpPr>
          <p:cNvPr id="7" name="Rectangle 6">
            <a:extLst>
              <a:ext uri="{FF2B5EF4-FFF2-40B4-BE49-F238E27FC236}">
                <a16:creationId xmlns:a16="http://schemas.microsoft.com/office/drawing/2014/main" id="{A8ECDB6C-2893-4A04-8956-73D20F7FD01F}"/>
              </a:ext>
            </a:extLst>
          </p:cNvPr>
          <p:cNvSpPr/>
          <p:nvPr/>
        </p:nvSpPr>
        <p:spPr>
          <a:xfrm>
            <a:off x="7320089" y="3108259"/>
            <a:ext cx="775340" cy="276999"/>
          </a:xfrm>
          <a:prstGeom prst="rect">
            <a:avLst/>
          </a:prstGeom>
          <a:solidFill>
            <a:srgbClr val="E7E6E6"/>
          </a:solidFill>
        </p:spPr>
        <p:txBody>
          <a:bodyPr wrap="square" rtlCol="0">
            <a:spAutoFit/>
          </a:bodyPr>
          <a:lstStyle/>
          <a:p>
            <a:pPr algn="ctr"/>
            <a:r>
              <a:rPr lang="en-US" sz="1200" dirty="0"/>
              <a:t>Voronezh</a:t>
            </a:r>
          </a:p>
        </p:txBody>
      </p:sp>
      <p:sp>
        <p:nvSpPr>
          <p:cNvPr id="49" name="Rectangle 48">
            <a:extLst>
              <a:ext uri="{FF2B5EF4-FFF2-40B4-BE49-F238E27FC236}">
                <a16:creationId xmlns:a16="http://schemas.microsoft.com/office/drawing/2014/main" id="{3ABF5604-F7DA-4E2D-9C89-7D81E4AB526A}"/>
              </a:ext>
            </a:extLst>
          </p:cNvPr>
          <p:cNvSpPr/>
          <p:nvPr/>
        </p:nvSpPr>
        <p:spPr>
          <a:xfrm>
            <a:off x="8467851" y="3194915"/>
            <a:ext cx="775340" cy="276999"/>
          </a:xfrm>
          <a:prstGeom prst="rect">
            <a:avLst/>
          </a:prstGeom>
          <a:solidFill>
            <a:srgbClr val="E7E6E6"/>
          </a:solidFill>
        </p:spPr>
        <p:txBody>
          <a:bodyPr wrap="square" rtlCol="0">
            <a:spAutoFit/>
          </a:bodyPr>
          <a:lstStyle/>
          <a:p>
            <a:pPr algn="ctr"/>
            <a:r>
              <a:rPr lang="en-US" sz="1200" dirty="0"/>
              <a:t>Voronezh</a:t>
            </a:r>
          </a:p>
        </p:txBody>
      </p:sp>
      <p:sp>
        <p:nvSpPr>
          <p:cNvPr id="50" name="Rectangle 49">
            <a:extLst>
              <a:ext uri="{FF2B5EF4-FFF2-40B4-BE49-F238E27FC236}">
                <a16:creationId xmlns:a16="http://schemas.microsoft.com/office/drawing/2014/main" id="{A2FFB7F0-D545-482D-97A1-65F1E4C93B8D}"/>
              </a:ext>
            </a:extLst>
          </p:cNvPr>
          <p:cNvSpPr/>
          <p:nvPr/>
        </p:nvSpPr>
        <p:spPr>
          <a:xfrm>
            <a:off x="7530074" y="3670285"/>
            <a:ext cx="775340" cy="276999"/>
          </a:xfrm>
          <a:prstGeom prst="rect">
            <a:avLst/>
          </a:prstGeom>
          <a:solidFill>
            <a:srgbClr val="E7E6E6"/>
          </a:solidFill>
        </p:spPr>
        <p:txBody>
          <a:bodyPr wrap="square" rtlCol="0">
            <a:spAutoFit/>
          </a:bodyPr>
          <a:lstStyle/>
          <a:p>
            <a:pPr algn="l"/>
            <a:r>
              <a:rPr lang="en-US" sz="1200" dirty="0">
                <a:solidFill>
                  <a:srgbClr val="000000"/>
                </a:solidFill>
              </a:rPr>
              <a:t>Perm</a:t>
            </a:r>
          </a:p>
        </p:txBody>
      </p:sp>
      <p:sp>
        <p:nvSpPr>
          <p:cNvPr id="51" name="Rectangle 50">
            <a:extLst>
              <a:ext uri="{FF2B5EF4-FFF2-40B4-BE49-F238E27FC236}">
                <a16:creationId xmlns:a16="http://schemas.microsoft.com/office/drawing/2014/main" id="{5A7087DB-58EB-4649-B5BA-B2F3F3324423}"/>
              </a:ext>
            </a:extLst>
          </p:cNvPr>
          <p:cNvSpPr/>
          <p:nvPr/>
        </p:nvSpPr>
        <p:spPr>
          <a:xfrm>
            <a:off x="8509375" y="3689211"/>
            <a:ext cx="775340" cy="276999"/>
          </a:xfrm>
          <a:prstGeom prst="rect">
            <a:avLst/>
          </a:prstGeom>
          <a:solidFill>
            <a:srgbClr val="E7E6E6"/>
          </a:solidFill>
        </p:spPr>
        <p:txBody>
          <a:bodyPr wrap="square" rtlCol="0">
            <a:spAutoFit/>
          </a:bodyPr>
          <a:lstStyle/>
          <a:p>
            <a:pPr algn="l"/>
            <a:r>
              <a:rPr lang="en-US" sz="1200" dirty="0">
                <a:solidFill>
                  <a:srgbClr val="000000"/>
                </a:solidFill>
              </a:rPr>
              <a:t>Perm</a:t>
            </a:r>
          </a:p>
        </p:txBody>
      </p:sp>
      <p:sp>
        <p:nvSpPr>
          <p:cNvPr id="52" name="Rectangle 51">
            <a:extLst>
              <a:ext uri="{FF2B5EF4-FFF2-40B4-BE49-F238E27FC236}">
                <a16:creationId xmlns:a16="http://schemas.microsoft.com/office/drawing/2014/main" id="{CC0463BD-5FAB-4590-846D-CCAE4D9E5B96}"/>
              </a:ext>
            </a:extLst>
          </p:cNvPr>
          <p:cNvSpPr/>
          <p:nvPr/>
        </p:nvSpPr>
        <p:spPr>
          <a:xfrm>
            <a:off x="7320089" y="4127444"/>
            <a:ext cx="810415" cy="276999"/>
          </a:xfrm>
          <a:prstGeom prst="rect">
            <a:avLst/>
          </a:prstGeom>
          <a:solidFill>
            <a:srgbClr val="E7E6E6"/>
          </a:solidFill>
        </p:spPr>
        <p:txBody>
          <a:bodyPr wrap="square" rtlCol="0">
            <a:spAutoFit/>
          </a:bodyPr>
          <a:lstStyle/>
          <a:p>
            <a:pPr algn="l"/>
            <a:r>
              <a:rPr lang="en-US" sz="1200" dirty="0">
                <a:solidFill>
                  <a:srgbClr val="000000"/>
                </a:solidFill>
              </a:rPr>
              <a:t>Volgograd</a:t>
            </a:r>
          </a:p>
        </p:txBody>
      </p:sp>
      <p:sp>
        <p:nvSpPr>
          <p:cNvPr id="53" name="Rectangle 52">
            <a:extLst>
              <a:ext uri="{FF2B5EF4-FFF2-40B4-BE49-F238E27FC236}">
                <a16:creationId xmlns:a16="http://schemas.microsoft.com/office/drawing/2014/main" id="{57F54C93-0CDA-48FF-AC70-D6D86C53D406}"/>
              </a:ext>
            </a:extLst>
          </p:cNvPr>
          <p:cNvSpPr/>
          <p:nvPr/>
        </p:nvSpPr>
        <p:spPr>
          <a:xfrm>
            <a:off x="8432776" y="4131917"/>
            <a:ext cx="810415" cy="276999"/>
          </a:xfrm>
          <a:prstGeom prst="rect">
            <a:avLst/>
          </a:prstGeom>
          <a:solidFill>
            <a:srgbClr val="E7E6E6"/>
          </a:solidFill>
        </p:spPr>
        <p:txBody>
          <a:bodyPr wrap="square" rtlCol="0">
            <a:spAutoFit/>
          </a:bodyPr>
          <a:lstStyle/>
          <a:p>
            <a:pPr algn="l"/>
            <a:r>
              <a:rPr lang="en-US" sz="1200" dirty="0">
                <a:solidFill>
                  <a:srgbClr val="000000"/>
                </a:solidFill>
              </a:rPr>
              <a:t>Volgograd</a:t>
            </a:r>
          </a:p>
        </p:txBody>
      </p:sp>
      <p:sp>
        <p:nvSpPr>
          <p:cNvPr id="54" name="Rectangle 53">
            <a:extLst>
              <a:ext uri="{FF2B5EF4-FFF2-40B4-BE49-F238E27FC236}">
                <a16:creationId xmlns:a16="http://schemas.microsoft.com/office/drawing/2014/main" id="{7D2413FD-BC9D-46ED-8EB1-3C0F63765FD5}"/>
              </a:ext>
            </a:extLst>
          </p:cNvPr>
          <p:cNvSpPr/>
          <p:nvPr/>
        </p:nvSpPr>
        <p:spPr>
          <a:xfrm>
            <a:off x="7184004" y="4640826"/>
            <a:ext cx="1013689" cy="276999"/>
          </a:xfrm>
          <a:prstGeom prst="rect">
            <a:avLst/>
          </a:prstGeom>
          <a:solidFill>
            <a:srgbClr val="E7E6E6"/>
          </a:solidFill>
        </p:spPr>
        <p:txBody>
          <a:bodyPr wrap="square" rtlCol="0">
            <a:spAutoFit/>
          </a:bodyPr>
          <a:lstStyle/>
          <a:p>
            <a:pPr algn="ctr"/>
            <a:r>
              <a:rPr lang="en-US" sz="1200" dirty="0"/>
              <a:t>Krasnodar</a:t>
            </a:r>
          </a:p>
        </p:txBody>
      </p:sp>
      <p:sp>
        <p:nvSpPr>
          <p:cNvPr id="55" name="Rectangle 54">
            <a:extLst>
              <a:ext uri="{FF2B5EF4-FFF2-40B4-BE49-F238E27FC236}">
                <a16:creationId xmlns:a16="http://schemas.microsoft.com/office/drawing/2014/main" id="{72FA954F-42CA-4F73-8D76-BFE1EB5BDADE}"/>
              </a:ext>
            </a:extLst>
          </p:cNvPr>
          <p:cNvSpPr/>
          <p:nvPr/>
        </p:nvSpPr>
        <p:spPr>
          <a:xfrm>
            <a:off x="8392718" y="4609469"/>
            <a:ext cx="1013689" cy="276999"/>
          </a:xfrm>
          <a:prstGeom prst="rect">
            <a:avLst/>
          </a:prstGeom>
          <a:solidFill>
            <a:srgbClr val="E7E6E6"/>
          </a:solidFill>
        </p:spPr>
        <p:txBody>
          <a:bodyPr wrap="square" rtlCol="0">
            <a:spAutoFit/>
          </a:bodyPr>
          <a:lstStyle/>
          <a:p>
            <a:pPr algn="ctr"/>
            <a:r>
              <a:rPr lang="en-US" sz="1200" dirty="0"/>
              <a:t>Krasnodar</a:t>
            </a:r>
          </a:p>
        </p:txBody>
      </p:sp>
      <p:sp>
        <p:nvSpPr>
          <p:cNvPr id="56" name="Rectangle 55">
            <a:extLst>
              <a:ext uri="{FF2B5EF4-FFF2-40B4-BE49-F238E27FC236}">
                <a16:creationId xmlns:a16="http://schemas.microsoft.com/office/drawing/2014/main" id="{4704D8B6-08AD-4002-A55C-69AB0CD7C8C5}"/>
              </a:ext>
            </a:extLst>
          </p:cNvPr>
          <p:cNvSpPr/>
          <p:nvPr/>
        </p:nvSpPr>
        <p:spPr>
          <a:xfrm>
            <a:off x="7454804" y="5082691"/>
            <a:ext cx="650819" cy="276999"/>
          </a:xfrm>
          <a:prstGeom prst="rect">
            <a:avLst/>
          </a:prstGeom>
          <a:solidFill>
            <a:srgbClr val="E7E6E6"/>
          </a:solidFill>
        </p:spPr>
        <p:txBody>
          <a:bodyPr wrap="square" rtlCol="0">
            <a:spAutoFit/>
          </a:bodyPr>
          <a:lstStyle/>
          <a:p>
            <a:pPr algn="l"/>
            <a:r>
              <a:rPr lang="en-US" sz="1200" dirty="0"/>
              <a:t>Saratov</a:t>
            </a:r>
          </a:p>
        </p:txBody>
      </p:sp>
      <p:sp>
        <p:nvSpPr>
          <p:cNvPr id="57" name="Rectangle 56">
            <a:extLst>
              <a:ext uri="{FF2B5EF4-FFF2-40B4-BE49-F238E27FC236}">
                <a16:creationId xmlns:a16="http://schemas.microsoft.com/office/drawing/2014/main" id="{51D16490-7A73-43BF-B1C9-990FD2CB6087}"/>
              </a:ext>
            </a:extLst>
          </p:cNvPr>
          <p:cNvSpPr/>
          <p:nvPr/>
        </p:nvSpPr>
        <p:spPr>
          <a:xfrm>
            <a:off x="8506407" y="5075362"/>
            <a:ext cx="650819" cy="276999"/>
          </a:xfrm>
          <a:prstGeom prst="rect">
            <a:avLst/>
          </a:prstGeom>
          <a:solidFill>
            <a:srgbClr val="E7E6E6"/>
          </a:solidFill>
        </p:spPr>
        <p:txBody>
          <a:bodyPr wrap="square" rtlCol="0">
            <a:spAutoFit/>
          </a:bodyPr>
          <a:lstStyle/>
          <a:p>
            <a:pPr algn="l"/>
            <a:r>
              <a:rPr lang="en-US" sz="1200" dirty="0"/>
              <a:t>Saratov</a:t>
            </a:r>
          </a:p>
        </p:txBody>
      </p:sp>
      <p:sp>
        <p:nvSpPr>
          <p:cNvPr id="58" name="Rectangle 57">
            <a:extLst>
              <a:ext uri="{FF2B5EF4-FFF2-40B4-BE49-F238E27FC236}">
                <a16:creationId xmlns:a16="http://schemas.microsoft.com/office/drawing/2014/main" id="{3573D102-3AB3-41CF-B0E3-24AF671C70D9}"/>
              </a:ext>
            </a:extLst>
          </p:cNvPr>
          <p:cNvSpPr/>
          <p:nvPr/>
        </p:nvSpPr>
        <p:spPr>
          <a:xfrm>
            <a:off x="7403823" y="5553361"/>
            <a:ext cx="682623" cy="276999"/>
          </a:xfrm>
          <a:prstGeom prst="rect">
            <a:avLst/>
          </a:prstGeom>
          <a:solidFill>
            <a:srgbClr val="E7E6E6"/>
          </a:solidFill>
        </p:spPr>
        <p:txBody>
          <a:bodyPr wrap="square" rtlCol="0">
            <a:spAutoFit/>
          </a:bodyPr>
          <a:lstStyle/>
          <a:p>
            <a:pPr algn="ctr"/>
            <a:r>
              <a:rPr lang="en-US" sz="1200" dirty="0"/>
              <a:t>Tyumen</a:t>
            </a:r>
          </a:p>
        </p:txBody>
      </p:sp>
      <p:sp>
        <p:nvSpPr>
          <p:cNvPr id="59" name="Rectangle 58">
            <a:extLst>
              <a:ext uri="{FF2B5EF4-FFF2-40B4-BE49-F238E27FC236}">
                <a16:creationId xmlns:a16="http://schemas.microsoft.com/office/drawing/2014/main" id="{547A732C-A062-4F02-A655-E0F2DA65FCB0}"/>
              </a:ext>
            </a:extLst>
          </p:cNvPr>
          <p:cNvSpPr/>
          <p:nvPr/>
        </p:nvSpPr>
        <p:spPr>
          <a:xfrm>
            <a:off x="8552725" y="5529727"/>
            <a:ext cx="682623" cy="276999"/>
          </a:xfrm>
          <a:prstGeom prst="rect">
            <a:avLst/>
          </a:prstGeom>
          <a:solidFill>
            <a:srgbClr val="E7E6E6"/>
          </a:solidFill>
        </p:spPr>
        <p:txBody>
          <a:bodyPr wrap="square" rtlCol="0">
            <a:spAutoFit/>
          </a:bodyPr>
          <a:lstStyle/>
          <a:p>
            <a:pPr algn="ctr"/>
            <a:r>
              <a:rPr lang="en-US" sz="1200" dirty="0"/>
              <a:t>Tyumen</a:t>
            </a:r>
          </a:p>
        </p:txBody>
      </p:sp>
      <p:sp>
        <p:nvSpPr>
          <p:cNvPr id="60" name="Rectangle 59">
            <a:extLst>
              <a:ext uri="{FF2B5EF4-FFF2-40B4-BE49-F238E27FC236}">
                <a16:creationId xmlns:a16="http://schemas.microsoft.com/office/drawing/2014/main" id="{D9E6BF48-4E52-4886-BA76-79411CDBA569}"/>
              </a:ext>
            </a:extLst>
          </p:cNvPr>
          <p:cNvSpPr/>
          <p:nvPr/>
        </p:nvSpPr>
        <p:spPr>
          <a:xfrm>
            <a:off x="7403823" y="6073479"/>
            <a:ext cx="637995" cy="276999"/>
          </a:xfrm>
          <a:prstGeom prst="rect">
            <a:avLst/>
          </a:prstGeom>
          <a:solidFill>
            <a:srgbClr val="E7E6E6"/>
          </a:solidFill>
        </p:spPr>
        <p:txBody>
          <a:bodyPr wrap="square" rtlCol="0">
            <a:spAutoFit/>
          </a:bodyPr>
          <a:lstStyle/>
          <a:p>
            <a:pPr algn="ctr"/>
            <a:r>
              <a:rPr lang="en-US" sz="1200" dirty="0"/>
              <a:t>Tolyatti</a:t>
            </a:r>
          </a:p>
        </p:txBody>
      </p:sp>
      <p:sp>
        <p:nvSpPr>
          <p:cNvPr id="61" name="Rectangle 60">
            <a:extLst>
              <a:ext uri="{FF2B5EF4-FFF2-40B4-BE49-F238E27FC236}">
                <a16:creationId xmlns:a16="http://schemas.microsoft.com/office/drawing/2014/main" id="{EA79F809-3FF6-427B-BBC5-480ADA38E90F}"/>
              </a:ext>
            </a:extLst>
          </p:cNvPr>
          <p:cNvSpPr/>
          <p:nvPr/>
        </p:nvSpPr>
        <p:spPr>
          <a:xfrm>
            <a:off x="8132887" y="2273033"/>
            <a:ext cx="1076898" cy="276999"/>
          </a:xfrm>
          <a:prstGeom prst="rect">
            <a:avLst/>
          </a:prstGeom>
          <a:solidFill>
            <a:srgbClr val="E7E6E6"/>
          </a:solidFill>
        </p:spPr>
        <p:txBody>
          <a:bodyPr wrap="square" rtlCol="0">
            <a:spAutoFit/>
          </a:bodyPr>
          <a:lstStyle/>
          <a:p>
            <a:pPr algn="ctr"/>
            <a:r>
              <a:rPr lang="en-US" sz="1200" dirty="0"/>
              <a:t>Bashkortostan</a:t>
            </a:r>
          </a:p>
        </p:txBody>
      </p:sp>
      <p:sp>
        <p:nvSpPr>
          <p:cNvPr id="62" name="Rectangle 61">
            <a:extLst>
              <a:ext uri="{FF2B5EF4-FFF2-40B4-BE49-F238E27FC236}">
                <a16:creationId xmlns:a16="http://schemas.microsoft.com/office/drawing/2014/main" id="{E2BC9DD8-98D2-41CA-A452-6DA875DD48B4}"/>
              </a:ext>
            </a:extLst>
          </p:cNvPr>
          <p:cNvSpPr/>
          <p:nvPr/>
        </p:nvSpPr>
        <p:spPr>
          <a:xfrm>
            <a:off x="8341313" y="6485842"/>
            <a:ext cx="780983" cy="276999"/>
          </a:xfrm>
          <a:prstGeom prst="rect">
            <a:avLst/>
          </a:prstGeom>
          <a:solidFill>
            <a:srgbClr val="E7E6E6"/>
          </a:solidFill>
        </p:spPr>
        <p:txBody>
          <a:bodyPr wrap="square" rtlCol="0">
            <a:spAutoFit/>
          </a:bodyPr>
          <a:lstStyle/>
          <a:p>
            <a:pPr algn="l"/>
            <a:r>
              <a:rPr lang="en-US" sz="1200" dirty="0"/>
              <a:t>Udmurtia</a:t>
            </a:r>
          </a:p>
        </p:txBody>
      </p:sp>
      <p:sp>
        <p:nvSpPr>
          <p:cNvPr id="63" name="Rectangle 62">
            <a:extLst>
              <a:ext uri="{FF2B5EF4-FFF2-40B4-BE49-F238E27FC236}">
                <a16:creationId xmlns:a16="http://schemas.microsoft.com/office/drawing/2014/main" id="{1182B7DF-6461-4203-B374-74292A48216E}"/>
              </a:ext>
            </a:extLst>
          </p:cNvPr>
          <p:cNvSpPr/>
          <p:nvPr/>
        </p:nvSpPr>
        <p:spPr>
          <a:xfrm>
            <a:off x="7454804" y="6485842"/>
            <a:ext cx="640047" cy="276999"/>
          </a:xfrm>
          <a:prstGeom prst="rect">
            <a:avLst/>
          </a:prstGeom>
          <a:solidFill>
            <a:srgbClr val="E7E6E6"/>
          </a:solidFill>
        </p:spPr>
        <p:txBody>
          <a:bodyPr wrap="square" rtlCol="0">
            <a:spAutoFit/>
          </a:bodyPr>
          <a:lstStyle/>
          <a:p>
            <a:pPr algn="ctr"/>
            <a:r>
              <a:rPr lang="en-US" sz="1200" dirty="0"/>
              <a:t>Izhevsk</a:t>
            </a:r>
          </a:p>
        </p:txBody>
      </p:sp>
    </p:spTree>
    <p:extLst>
      <p:ext uri="{BB962C8B-B14F-4D97-AF65-F5344CB8AC3E}">
        <p14:creationId xmlns:p14="http://schemas.microsoft.com/office/powerpoint/2010/main" val="3027737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2"/>
          <a:stretch>
            <a:fillRect/>
          </a:stretch>
        </p:blipFill>
        <p:spPr>
          <a:xfrm>
            <a:off x="0" y="1"/>
            <a:ext cx="12225669" cy="6858000"/>
          </a:xfrm>
          <a:prstGeom prst="rect">
            <a:avLst/>
          </a:prstGeom>
        </p:spPr>
      </p:pic>
      <p:pic>
        <p:nvPicPr>
          <p:cNvPr id="6" name="תמונה 5"/>
          <p:cNvPicPr>
            <a:picLocks noChangeAspect="1"/>
          </p:cNvPicPr>
          <p:nvPr/>
        </p:nvPicPr>
        <p:blipFill>
          <a:blip r:embed="rId2"/>
          <a:stretch>
            <a:fillRect/>
          </a:stretch>
        </p:blipFill>
        <p:spPr>
          <a:xfrm>
            <a:off x="124408" y="-155509"/>
            <a:ext cx="12225669" cy="6858000"/>
          </a:xfrm>
          <a:prstGeom prst="rect">
            <a:avLst/>
          </a:prstGeom>
        </p:spPr>
      </p:pic>
    </p:spTree>
    <p:extLst>
      <p:ext uri="{BB962C8B-B14F-4D97-AF65-F5344CB8AC3E}">
        <p14:creationId xmlns:p14="http://schemas.microsoft.com/office/powerpoint/2010/main" val="281496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ED3B1441-B493-4F25-A3C9-892E4EBD4A04}"/>
              </a:ext>
            </a:extLst>
          </p:cNvPr>
          <p:cNvPicPr>
            <a:picLocks noChangeAspect="1"/>
          </p:cNvPicPr>
          <p:nvPr/>
        </p:nvPicPr>
        <p:blipFill>
          <a:blip r:embed="rId2"/>
          <a:stretch>
            <a:fillRect/>
          </a:stretch>
        </p:blipFill>
        <p:spPr>
          <a:xfrm>
            <a:off x="1690687" y="666750"/>
            <a:ext cx="8810625" cy="5524500"/>
          </a:xfrm>
          <a:prstGeom prst="rect">
            <a:avLst/>
          </a:prstGeom>
        </p:spPr>
      </p:pic>
      <p:sp>
        <p:nvSpPr>
          <p:cNvPr id="3" name="מלבן 2">
            <a:extLst>
              <a:ext uri="{FF2B5EF4-FFF2-40B4-BE49-F238E27FC236}">
                <a16:creationId xmlns:a16="http://schemas.microsoft.com/office/drawing/2014/main" id="{A53985B9-462F-4CF8-B2D5-B04BC6C948FD}"/>
              </a:ext>
            </a:extLst>
          </p:cNvPr>
          <p:cNvSpPr/>
          <p:nvPr/>
        </p:nvSpPr>
        <p:spPr>
          <a:xfrm>
            <a:off x="4925931" y="99352"/>
            <a:ext cx="2593082" cy="369332"/>
          </a:xfrm>
          <a:prstGeom prst="rect">
            <a:avLst/>
          </a:prstGeom>
        </p:spPr>
        <p:txBody>
          <a:bodyPr wrap="none">
            <a:spAutoFit/>
          </a:bodyPr>
          <a:lstStyle/>
          <a:p>
            <a:pPr algn="ctr"/>
            <a:r>
              <a:rPr lang="en-GB" dirty="0"/>
              <a:t>Russia is larger than Pluto</a:t>
            </a:r>
            <a:endParaRPr lang="he-IL" dirty="0"/>
          </a:p>
        </p:txBody>
      </p:sp>
    </p:spTree>
    <p:extLst>
      <p:ext uri="{BB962C8B-B14F-4D97-AF65-F5344CB8AC3E}">
        <p14:creationId xmlns:p14="http://schemas.microsoft.com/office/powerpoint/2010/main" val="4278404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F724F7F4-92AE-4A9C-9C0E-3B117D6C5D14}"/>
              </a:ext>
            </a:extLst>
          </p:cNvPr>
          <p:cNvSpPr/>
          <p:nvPr/>
        </p:nvSpPr>
        <p:spPr>
          <a:xfrm>
            <a:off x="0" y="211071"/>
            <a:ext cx="12192000" cy="523220"/>
          </a:xfrm>
          <a:prstGeom prst="rect">
            <a:avLst/>
          </a:prstGeom>
        </p:spPr>
        <p:txBody>
          <a:bodyPr wrap="square">
            <a:spAutoFit/>
          </a:bodyPr>
          <a:lstStyle/>
          <a:p>
            <a:pPr algn="ctr"/>
            <a:r>
              <a:rPr lang="en-GB" sz="2800" dirty="0">
                <a:latin typeface="David" panose="020E0502060401010101" pitchFamily="34" charset="-79"/>
                <a:cs typeface="David" panose="020E0502060401010101" pitchFamily="34" charset="-79"/>
              </a:rPr>
              <a:t>Demographics</a:t>
            </a:r>
            <a:endParaRPr lang="he-IL" sz="2800" dirty="0">
              <a:latin typeface="David" panose="020E0502060401010101" pitchFamily="34" charset="-79"/>
              <a:cs typeface="David" panose="020E0502060401010101" pitchFamily="34" charset="-79"/>
            </a:endParaRPr>
          </a:p>
        </p:txBody>
      </p:sp>
      <p:pic>
        <p:nvPicPr>
          <p:cNvPr id="5" name="Picture 4">
            <a:extLst>
              <a:ext uri="{FF2B5EF4-FFF2-40B4-BE49-F238E27FC236}">
                <a16:creationId xmlns:a16="http://schemas.microsoft.com/office/drawing/2014/main" id="{EEBAF40C-644D-4873-A166-2EF342BBF446}"/>
              </a:ext>
            </a:extLst>
          </p:cNvPr>
          <p:cNvPicPr>
            <a:picLocks noChangeAspect="1"/>
          </p:cNvPicPr>
          <p:nvPr/>
        </p:nvPicPr>
        <p:blipFill rotWithShape="1">
          <a:blip r:embed="rId3"/>
          <a:srcRect l="22083" t="36667" r="15834" b="29074"/>
          <a:stretch/>
        </p:blipFill>
        <p:spPr>
          <a:xfrm>
            <a:off x="139207" y="1115290"/>
            <a:ext cx="11913586" cy="4523510"/>
          </a:xfrm>
          <a:prstGeom prst="rect">
            <a:avLst/>
          </a:prstGeom>
        </p:spPr>
      </p:pic>
    </p:spTree>
    <p:extLst>
      <p:ext uri="{BB962C8B-B14F-4D97-AF65-F5344CB8AC3E}">
        <p14:creationId xmlns:p14="http://schemas.microsoft.com/office/powerpoint/2010/main" val="1495656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FFF5B9-599E-4D08-A3CE-F60B8E0FFA0A}"/>
              </a:ext>
            </a:extLst>
          </p:cNvPr>
          <p:cNvSpPr/>
          <p:nvPr/>
        </p:nvSpPr>
        <p:spPr>
          <a:xfrm>
            <a:off x="213360" y="251728"/>
            <a:ext cx="11891010" cy="6186309"/>
          </a:xfrm>
          <a:prstGeom prst="rect">
            <a:avLst/>
          </a:prstGeom>
        </p:spPr>
        <p:txBody>
          <a:bodyPr wrap="square">
            <a:spAutoFit/>
          </a:bodyPr>
          <a:lstStyle/>
          <a:p>
            <a:pPr algn="l" rtl="0"/>
            <a:r>
              <a:rPr lang="en-US" dirty="0"/>
              <a:t>Most of the population is concentrated in the major cities in general (Moscow, St. Petersburg, Novosibirsk and several other major cities), and in the European part of Russia (About 71% of the population).</a:t>
            </a:r>
          </a:p>
          <a:p>
            <a:pPr algn="l" rtl="0"/>
            <a:r>
              <a:rPr lang="en-US" dirty="0"/>
              <a:t>The population is concentrated in the major cities in general (Moscow, Saint Petersburg, Novosibirsk and several other major cities). Severe climates, in vast parts of the country (mostly cold most of the year), which do not allow human habitation.</a:t>
            </a:r>
          </a:p>
          <a:p>
            <a:pPr algn="l" rtl="0"/>
            <a:endParaRPr lang="en-US" dirty="0"/>
          </a:p>
          <a:p>
            <a:pPr algn="l" rtl="0"/>
            <a:r>
              <a:rPr lang="en-US" dirty="0"/>
              <a:t>Part of the Slavic family. About 84% of the country's population belonged to the Hindu European family (of which about 99% were Slavs); about 8.5% belonged to the Turkish peoples; 3.5% belonged to the Caucasian peoples; 2% belonged to the Finno-Ugric peoples; and 0.5% of them were in the Mongolian family.</a:t>
            </a:r>
          </a:p>
          <a:p>
            <a:pPr algn="l" rtl="0"/>
            <a:endParaRPr lang="en-US" dirty="0"/>
          </a:p>
          <a:p>
            <a:pPr algn="l" rtl="0"/>
            <a:r>
              <a:rPr lang="en-US" dirty="0"/>
              <a:t>About 200,000 people migrate to Russia each year, half of whom are Russians from the former Soviet republics. In addition, there are approximately 1.5 million illegal immigrants in Russia, most of them from Central Asia, the Caucasus, Ukraine, Moldova and China.</a:t>
            </a:r>
          </a:p>
          <a:p>
            <a:pPr algn="l" rtl="0"/>
            <a:endParaRPr lang="en-US" dirty="0"/>
          </a:p>
          <a:p>
            <a:pPr algn="l" rtl="0"/>
            <a:r>
              <a:rPr lang="en-US" dirty="0"/>
              <a:t>The number of Muslims is 9.4 million, constituting about 6.5% of the total population.</a:t>
            </a:r>
          </a:p>
          <a:p>
            <a:pPr algn="l" rtl="0"/>
            <a:endParaRPr lang="en-US" dirty="0"/>
          </a:p>
          <a:p>
            <a:pPr algn="l" rtl="0"/>
            <a:r>
              <a:rPr lang="en-US" dirty="0"/>
              <a:t>With the fall of Communism in 1991, 31% of Russians defined themselves as Orthodox Christians. In 1998, their portion of the population rose to approximately 54%. By 2008, they were 72% of the population; 25% define themselves as spiritual but not religious and 13% atheist.</a:t>
            </a:r>
          </a:p>
          <a:p>
            <a:pPr algn="l" rtl="0"/>
            <a:endParaRPr lang="en-US" dirty="0"/>
          </a:p>
          <a:p>
            <a:pPr algn="l" rtl="0"/>
            <a:r>
              <a:rPr lang="en-US" dirty="0"/>
              <a:t>Despite incoming immigration, the population decreases by approximately 700,000-500,000 people each year (depreciation of about 0.5% of the total population per year). Low birth rates (approximately 1.7 children per woman) and high mortality rates (mainly of working-age men).</a:t>
            </a:r>
          </a:p>
        </p:txBody>
      </p:sp>
    </p:spTree>
    <p:extLst>
      <p:ext uri="{BB962C8B-B14F-4D97-AF65-F5344CB8AC3E}">
        <p14:creationId xmlns:p14="http://schemas.microsoft.com/office/powerpoint/2010/main" val="249035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8261DEFE-E6FB-407C-B1CC-C91DA7AEE0C8}"/>
              </a:ext>
            </a:extLst>
          </p:cNvPr>
          <p:cNvSpPr/>
          <p:nvPr/>
        </p:nvSpPr>
        <p:spPr>
          <a:xfrm>
            <a:off x="423436" y="129212"/>
            <a:ext cx="11070064" cy="7478970"/>
          </a:xfrm>
          <a:prstGeom prst="rect">
            <a:avLst/>
          </a:prstGeom>
        </p:spPr>
        <p:txBody>
          <a:bodyPr wrap="square">
            <a:spAutoFit/>
          </a:bodyPr>
          <a:lstStyle/>
          <a:p>
            <a:pPr algn="ctr" rtl="1"/>
            <a:r>
              <a:rPr lang="en-GB" sz="2400" b="1" dirty="0">
                <a:cs typeface="David" panose="020E0502060401010101" pitchFamily="34" charset="-79"/>
              </a:rPr>
              <a:t>The Secret of the Lost People</a:t>
            </a:r>
            <a:endParaRPr lang="he-IL" sz="2400" b="1" u="sng" dirty="0">
              <a:cs typeface="David" panose="020E0502060401010101" pitchFamily="34" charset="-79"/>
            </a:endParaRPr>
          </a:p>
          <a:p>
            <a:pPr algn="ctr" rtl="1"/>
            <a:endParaRPr lang="he-IL" sz="2400" b="1" u="sng" dirty="0">
              <a:cs typeface="David" panose="020E0502060401010101" pitchFamily="34" charset="-79"/>
            </a:endParaRPr>
          </a:p>
          <a:p>
            <a:pPr algn="l" rtl="0"/>
            <a:r>
              <a:rPr lang="en-US" sz="2400" dirty="0">
                <a:cs typeface="David" panose="020E0502060401010101" pitchFamily="34" charset="-79"/>
              </a:rPr>
              <a:t>Something strange is happening in Russia. Two decades ago, the Soviet Union fell, and Russia became a democracy. Since then the world population has grown by almost a third. The population of the United States grew by 23%, China's 17% and Europe's 10%. Israel's population increased by about 70% during this period, due to immigration waves among other reasons. Russia's population has shrunk by 5% - approximately 6 million people.</a:t>
            </a:r>
          </a:p>
          <a:p>
            <a:pPr algn="l" rtl="0"/>
            <a:r>
              <a:rPr lang="en-US" sz="2400" dirty="0">
                <a:cs typeface="David" panose="020E0502060401010101" pitchFamily="34" charset="-79"/>
              </a:rPr>
              <a:t>Here are the numbers:</a:t>
            </a:r>
          </a:p>
          <a:p>
            <a:pPr marL="342900" indent="-342900" algn="l" rtl="0">
              <a:buFont typeface="Arial" panose="020B0604020202020204" pitchFamily="34" charset="0"/>
              <a:buChar char="•"/>
            </a:pPr>
            <a:r>
              <a:rPr lang="en-US" sz="2400" dirty="0">
                <a:cs typeface="David" panose="020E0502060401010101" pitchFamily="34" charset="-79"/>
              </a:rPr>
              <a:t>In 1992, there were 148.5 million people in Russia.</a:t>
            </a:r>
          </a:p>
          <a:p>
            <a:pPr marL="342900" indent="-342900" algn="l" rtl="0">
              <a:buFont typeface="Arial" panose="020B0604020202020204" pitchFamily="34" charset="0"/>
              <a:buChar char="•"/>
            </a:pPr>
            <a:r>
              <a:rPr lang="en-US" sz="2400" dirty="0">
                <a:cs typeface="David" panose="020E0502060401010101" pitchFamily="34" charset="-79"/>
              </a:rPr>
              <a:t>In 2009, there were less than 142 million living there.</a:t>
            </a:r>
          </a:p>
          <a:p>
            <a:pPr marL="342900" indent="-342900" algn="l" rtl="0">
              <a:buFont typeface="Arial" panose="020B0604020202020204" pitchFamily="34" charset="0"/>
              <a:buChar char="•"/>
            </a:pPr>
            <a:r>
              <a:rPr lang="en-US" sz="2400" dirty="0">
                <a:cs typeface="David" panose="020E0502060401010101" pitchFamily="34" charset="-79"/>
              </a:rPr>
              <a:t>In 2013 - the number was about 143 million.</a:t>
            </a:r>
          </a:p>
          <a:p>
            <a:pPr marL="342900" indent="-342900" algn="l" rtl="0">
              <a:buFont typeface="Arial" panose="020B0604020202020204" pitchFamily="34" charset="0"/>
              <a:buChar char="•"/>
            </a:pPr>
            <a:r>
              <a:rPr lang="en-US" sz="2400" dirty="0">
                <a:cs typeface="David" panose="020E0502060401010101" pitchFamily="34" charset="-79"/>
              </a:rPr>
              <a:t>In 2017, there were approximately 144.5 million residents in Russia.</a:t>
            </a:r>
          </a:p>
          <a:p>
            <a:pPr algn="r" rtl="1"/>
            <a:endParaRPr lang="he-IL" sz="2400" dirty="0">
              <a:cs typeface="David" panose="020E0502060401010101" pitchFamily="34" charset="-79"/>
            </a:endParaRPr>
          </a:p>
          <a:p>
            <a:pPr algn="l" rtl="0"/>
            <a:r>
              <a:rPr lang="en-US" sz="2400" dirty="0">
                <a:cs typeface="David" panose="020E0502060401010101" pitchFamily="34" charset="-79"/>
              </a:rPr>
              <a:t>According to the Russian Central Bureau of Statistics, in 2040, when the world population reaches about 9 billion people, Russia will have less than 115 million people. </a:t>
            </a:r>
          </a:p>
          <a:p>
            <a:pPr algn="l" rtl="0"/>
            <a:endParaRPr lang="en-US" sz="2400" dirty="0">
              <a:cs typeface="David" panose="020E0502060401010101" pitchFamily="34" charset="-79"/>
            </a:endParaRPr>
          </a:p>
          <a:p>
            <a:pPr algn="l" rtl="0"/>
            <a:r>
              <a:rPr lang="en-US" sz="2400" dirty="0">
                <a:cs typeface="David" panose="020E0502060401010101" pitchFamily="34" charset="-79"/>
              </a:rPr>
              <a:t>Even stranger:</a:t>
            </a:r>
          </a:p>
          <a:p>
            <a:pPr algn="l" rtl="0"/>
            <a:r>
              <a:rPr lang="en-US" sz="2400" dirty="0">
                <a:cs typeface="David" panose="020E0502060401010101" pitchFamily="34" charset="-79"/>
              </a:rPr>
              <a:t>The Russians have up to two children on average per family just like Western countries - but die like in Third World countries. </a:t>
            </a:r>
            <a:endParaRPr lang="he-IL" sz="2400" dirty="0"/>
          </a:p>
        </p:txBody>
      </p:sp>
    </p:spTree>
    <p:extLst>
      <p:ext uri="{BB962C8B-B14F-4D97-AF65-F5344CB8AC3E}">
        <p14:creationId xmlns:p14="http://schemas.microsoft.com/office/powerpoint/2010/main" val="1369245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תמונה 11">
            <a:extLst>
              <a:ext uri="{FF2B5EF4-FFF2-40B4-BE49-F238E27FC236}">
                <a16:creationId xmlns:a16="http://schemas.microsoft.com/office/drawing/2014/main" id="{4E95A3AF-E069-44A8-B4FF-1FB13E2A3A2D}"/>
              </a:ext>
            </a:extLst>
          </p:cNvPr>
          <p:cNvPicPr>
            <a:picLocks noChangeAspect="1"/>
          </p:cNvPicPr>
          <p:nvPr/>
        </p:nvPicPr>
        <p:blipFill>
          <a:blip r:embed="rId2"/>
          <a:stretch>
            <a:fillRect/>
          </a:stretch>
        </p:blipFill>
        <p:spPr>
          <a:xfrm>
            <a:off x="1328446" y="1936700"/>
            <a:ext cx="9719948" cy="2988884"/>
          </a:xfrm>
          <a:prstGeom prst="rect">
            <a:avLst/>
          </a:prstGeom>
        </p:spPr>
      </p:pic>
    </p:spTree>
    <p:extLst>
      <p:ext uri="{BB962C8B-B14F-4D97-AF65-F5344CB8AC3E}">
        <p14:creationId xmlns:p14="http://schemas.microsoft.com/office/powerpoint/2010/main" val="361690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1C37BD11-E86D-482C-AA32-02871EADC698}"/>
              </a:ext>
            </a:extLst>
          </p:cNvPr>
          <p:cNvSpPr/>
          <p:nvPr/>
        </p:nvSpPr>
        <p:spPr>
          <a:xfrm>
            <a:off x="1029630" y="914400"/>
            <a:ext cx="10169911" cy="4924425"/>
          </a:xfrm>
          <a:prstGeom prst="rect">
            <a:avLst/>
          </a:prstGeom>
        </p:spPr>
        <p:txBody>
          <a:bodyPr wrap="square">
            <a:spAutoFit/>
          </a:bodyPr>
          <a:lstStyle/>
          <a:p>
            <a:pPr algn="ctr"/>
            <a:r>
              <a:rPr lang="en-GB" sz="3200" dirty="0">
                <a:cs typeface="David" panose="020E0502060401010101" pitchFamily="34" charset="-79"/>
              </a:rPr>
              <a:t>Life Expectancy </a:t>
            </a:r>
            <a:endParaRPr lang="he-IL" sz="2400" dirty="0"/>
          </a:p>
          <a:p>
            <a:pPr algn="r"/>
            <a:endParaRPr lang="he-IL" sz="2400" dirty="0"/>
          </a:p>
          <a:p>
            <a:pPr algn="r"/>
            <a:endParaRPr lang="he-IL" sz="2400" dirty="0"/>
          </a:p>
          <a:p>
            <a:pPr algn="r"/>
            <a:endParaRPr lang="he-IL" sz="2400" dirty="0"/>
          </a:p>
          <a:p>
            <a:pPr marL="285750" indent="-285750" algn="l" rtl="0">
              <a:buFont typeface="Arial" panose="020B0604020202020204" pitchFamily="34" charset="0"/>
              <a:buChar char="•"/>
            </a:pPr>
            <a:r>
              <a:rPr lang="en-US" sz="2400" dirty="0"/>
              <a:t>Every fourth male dies before the age of 55.</a:t>
            </a:r>
          </a:p>
          <a:p>
            <a:pPr marL="285750" indent="-285750" algn="l" rtl="0">
              <a:buFont typeface="Arial" panose="020B0604020202020204" pitchFamily="34" charset="0"/>
              <a:buChar char="•"/>
            </a:pPr>
            <a:endParaRPr lang="en-US" sz="2400" dirty="0"/>
          </a:p>
          <a:p>
            <a:pPr marL="285750" indent="-285750" algn="l" rtl="0">
              <a:buFont typeface="Arial" panose="020B0604020202020204" pitchFamily="34" charset="0"/>
              <a:buChar char="•"/>
            </a:pPr>
            <a:r>
              <a:rPr lang="en-US" sz="2400" dirty="0"/>
              <a:t>Life expectancy in Russia, especially that of males, is low relative to other Western countries, and even lower than that prevailing in the Soviet Union.</a:t>
            </a:r>
          </a:p>
          <a:p>
            <a:pPr marL="285750" indent="-285750" algn="l" rtl="0">
              <a:buFont typeface="Arial" panose="020B0604020202020204" pitchFamily="34" charset="0"/>
              <a:buChar char="•"/>
            </a:pPr>
            <a:endParaRPr lang="en-US" sz="2400" dirty="0"/>
          </a:p>
          <a:p>
            <a:pPr marL="285750" indent="-285750" algn="l" rtl="0">
              <a:buFont typeface="Arial" panose="020B0604020202020204" pitchFamily="34" charset="0"/>
              <a:buChar char="•"/>
            </a:pPr>
            <a:r>
              <a:rPr lang="en-US" sz="2400" dirty="0"/>
              <a:t>In 2017, life expectancy in the country was estimated to be approx. 72.7 years, about ten years less than in EU countries. The life expectancy of males was 67.5 years, and  women - 77.6 years.</a:t>
            </a:r>
          </a:p>
          <a:p>
            <a:pPr algn="r" rtl="1"/>
            <a:endParaRPr lang="he-IL" dirty="0"/>
          </a:p>
        </p:txBody>
      </p:sp>
    </p:spTree>
    <p:extLst>
      <p:ext uri="{BB962C8B-B14F-4D97-AF65-F5344CB8AC3E}">
        <p14:creationId xmlns:p14="http://schemas.microsoft.com/office/powerpoint/2010/main" val="96143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341A4A73-774C-409D-8F48-305F2D03DBB1}"/>
              </a:ext>
            </a:extLst>
          </p:cNvPr>
          <p:cNvPicPr>
            <a:picLocks noChangeAspect="1"/>
          </p:cNvPicPr>
          <p:nvPr/>
        </p:nvPicPr>
        <p:blipFill>
          <a:blip r:embed="rId2"/>
          <a:stretch>
            <a:fillRect/>
          </a:stretch>
        </p:blipFill>
        <p:spPr>
          <a:xfrm>
            <a:off x="7756525" y="4345038"/>
            <a:ext cx="2895368" cy="1782711"/>
          </a:xfrm>
          <a:prstGeom prst="rect">
            <a:avLst/>
          </a:prstGeom>
        </p:spPr>
      </p:pic>
      <p:sp>
        <p:nvSpPr>
          <p:cNvPr id="4" name="Rectangle 3">
            <a:extLst>
              <a:ext uri="{FF2B5EF4-FFF2-40B4-BE49-F238E27FC236}">
                <a16:creationId xmlns:a16="http://schemas.microsoft.com/office/drawing/2014/main" id="{06D9CBAE-E0B0-4B55-A31E-C978AADAE512}"/>
              </a:ext>
            </a:extLst>
          </p:cNvPr>
          <p:cNvSpPr/>
          <p:nvPr/>
        </p:nvSpPr>
        <p:spPr>
          <a:xfrm>
            <a:off x="774700" y="539751"/>
            <a:ext cx="10452100" cy="4093428"/>
          </a:xfrm>
          <a:prstGeom prst="rect">
            <a:avLst/>
          </a:prstGeom>
        </p:spPr>
        <p:txBody>
          <a:bodyPr wrap="square">
            <a:spAutoFit/>
          </a:bodyPr>
          <a:lstStyle/>
          <a:p>
            <a:pPr algn="ctr" rtl="0"/>
            <a:r>
              <a:rPr lang="en-US" sz="2000" b="1" u="sng" dirty="0"/>
              <a:t>Reasons Why</a:t>
            </a:r>
            <a:r>
              <a:rPr lang="en-US" sz="2000" dirty="0"/>
              <a:t>:</a:t>
            </a:r>
          </a:p>
          <a:p>
            <a:pPr marL="285750" indent="-285750" algn="l" rtl="0">
              <a:buFont typeface="Arial" panose="020B0604020202020204" pitchFamily="34" charset="0"/>
              <a:buChar char="•"/>
            </a:pPr>
            <a:r>
              <a:rPr lang="en-US" sz="2000" dirty="0"/>
              <a:t>In the 1950s, fertility averaged 3 children per woman, dropping to 1.2 children at a low. Record breaking abortion and contraceptive use number.  The nineties were difficult years in Russia, which had to deal with a disintegrating country and severe economic problems at once. </a:t>
            </a:r>
          </a:p>
          <a:p>
            <a:pPr algn="l" rtl="0"/>
            <a:endParaRPr lang="en-US" sz="2000" dirty="0"/>
          </a:p>
          <a:p>
            <a:pPr marL="285750" indent="-285750" algn="l" rtl="0">
              <a:buFont typeface="Arial" panose="020B0604020202020204" pitchFamily="34" charset="0"/>
              <a:buChar char="•"/>
            </a:pPr>
            <a:r>
              <a:rPr lang="en-US" sz="2000" dirty="0"/>
              <a:t>Health care crisis - 57% of deaths in Russia are caused by heart disease - three times the rate in the United States. Death from AIDS - Nine times, 1% of Russians carry a sexually transmitted disease. Russia also has a leading cancer rate in the West, and death rates from tuberculosis in Russia are at 16 people per 100,000 residents. In comparison, in Israel it is three per million.</a:t>
            </a:r>
          </a:p>
          <a:p>
            <a:pPr marL="285750" indent="-285750" algn="l" rtl="0">
              <a:buFont typeface="Arial" panose="020B0604020202020204" pitchFamily="34" charset="0"/>
              <a:buChar char="•"/>
            </a:pPr>
            <a:endParaRPr lang="en-US" sz="2000" dirty="0"/>
          </a:p>
          <a:p>
            <a:pPr marL="285750" indent="-285750" algn="l" rtl="0">
              <a:buFont typeface="Arial" panose="020B0604020202020204" pitchFamily="34" charset="0"/>
              <a:buChar char="•"/>
            </a:pPr>
            <a:r>
              <a:rPr lang="en-US" sz="2000" dirty="0"/>
              <a:t>A Russian male consumes an average of 18 liters of alcohol per week, twice the amount that experts call excessive and dangerous consumption. 77% of Russian boys over the age of 15 regularly drink vodka, and in the villages, numbers reach 90%.</a:t>
            </a:r>
          </a:p>
        </p:txBody>
      </p:sp>
    </p:spTree>
    <p:extLst>
      <p:ext uri="{BB962C8B-B14F-4D97-AF65-F5344CB8AC3E}">
        <p14:creationId xmlns:p14="http://schemas.microsoft.com/office/powerpoint/2010/main" val="1537357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5643D3D6-C267-4A3F-AB73-8F708185CC15}"/>
              </a:ext>
            </a:extLst>
          </p:cNvPr>
          <p:cNvPicPr>
            <a:picLocks noChangeAspect="1"/>
          </p:cNvPicPr>
          <p:nvPr/>
        </p:nvPicPr>
        <p:blipFill>
          <a:blip r:embed="rId2"/>
          <a:stretch>
            <a:fillRect/>
          </a:stretch>
        </p:blipFill>
        <p:spPr>
          <a:xfrm>
            <a:off x="10109004" y="5005311"/>
            <a:ext cx="1297143" cy="1029587"/>
          </a:xfrm>
          <a:prstGeom prst="rect">
            <a:avLst/>
          </a:prstGeom>
        </p:spPr>
      </p:pic>
      <p:sp>
        <p:nvSpPr>
          <p:cNvPr id="4" name="Rectangle 3">
            <a:extLst>
              <a:ext uri="{FF2B5EF4-FFF2-40B4-BE49-F238E27FC236}">
                <a16:creationId xmlns:a16="http://schemas.microsoft.com/office/drawing/2014/main" id="{F01DB6D1-C93E-470B-873F-EB313464A682}"/>
              </a:ext>
            </a:extLst>
          </p:cNvPr>
          <p:cNvSpPr/>
          <p:nvPr/>
        </p:nvSpPr>
        <p:spPr>
          <a:xfrm>
            <a:off x="978574" y="503347"/>
            <a:ext cx="8749625" cy="5016758"/>
          </a:xfrm>
          <a:prstGeom prst="rect">
            <a:avLst/>
          </a:prstGeom>
        </p:spPr>
        <p:txBody>
          <a:bodyPr wrap="square">
            <a:spAutoFit/>
          </a:bodyPr>
          <a:lstStyle/>
          <a:p>
            <a:pPr algn="ctr" rtl="0"/>
            <a:r>
              <a:rPr lang="en-US" sz="2000" b="1" u="sng" dirty="0"/>
              <a:t>The demographic threat that scares Vladimir Putin:</a:t>
            </a:r>
          </a:p>
          <a:p>
            <a:pPr algn="l" rtl="0"/>
            <a:endParaRPr lang="en-US" sz="2000" dirty="0"/>
          </a:p>
          <a:p>
            <a:pPr marL="285750" indent="-285750" algn="l" rtl="0">
              <a:buFont typeface="Arial" panose="020B0604020202020204" pitchFamily="34" charset="0"/>
              <a:buChar char="•"/>
            </a:pPr>
            <a:r>
              <a:rPr lang="en-US" sz="2000" dirty="0"/>
              <a:t>The Russians have stopped having children. Russia is ranked first in the world in divorce rates, which was 51% in 2012. Women also give birth to less children - today the rate of Russians under 15 is 15%. In China, with tight government birth control, the rate is almost 22%.</a:t>
            </a:r>
          </a:p>
          <a:p>
            <a:pPr marL="285750" indent="-285750" algn="l" rtl="0">
              <a:buFont typeface="Arial" panose="020B0604020202020204" pitchFamily="34" charset="0"/>
              <a:buChar char="•"/>
            </a:pPr>
            <a:r>
              <a:rPr lang="en-US" sz="2000" dirty="0"/>
              <a:t>The number of women in Russia exceeds the number of men by  more than 9 million - 76 million women versus 67 million men.</a:t>
            </a:r>
          </a:p>
          <a:p>
            <a:pPr marL="285750" indent="-285750" algn="l" rtl="0">
              <a:buFont typeface="Arial" panose="020B0604020202020204" pitchFamily="34" charset="0"/>
              <a:buChar char="•"/>
            </a:pPr>
            <a:r>
              <a:rPr lang="en-US" sz="2000" dirty="0"/>
              <a:t>Child abandonment. According to official statistics, in 2004, more than 400,000 Russian children lived in institutions outside their home. That means one in 70 children lives in an orphanage or boarding school. Russia is also a growing global focal point of homeless children.</a:t>
            </a:r>
          </a:p>
          <a:p>
            <a:pPr marL="285750" indent="-285750" algn="l" rtl="0">
              <a:buFont typeface="Arial" panose="020B0604020202020204" pitchFamily="34" charset="0"/>
              <a:buChar char="•"/>
            </a:pPr>
            <a:r>
              <a:rPr lang="en-US" sz="2000" dirty="0"/>
              <a:t>Russia ranks fifth in the world: suicide rate, death rate due to injury -  along with African dictatorships.</a:t>
            </a:r>
          </a:p>
          <a:p>
            <a:pPr marL="285750" indent="-285750" algn="l" rtl="0">
              <a:buFont typeface="Arial" panose="020B0604020202020204" pitchFamily="34" charset="0"/>
              <a:buChar char="•"/>
            </a:pPr>
            <a:r>
              <a:rPr lang="en-US" sz="2000" dirty="0"/>
              <a:t>Every year, over 500,000 deaths related to alcohol consumption occur in Russia</a:t>
            </a:r>
          </a:p>
          <a:p>
            <a:pPr marL="285750" indent="-285750" algn="l" rtl="0">
              <a:buFont typeface="Arial" panose="020B0604020202020204" pitchFamily="34" charset="0"/>
              <a:buChar char="•"/>
            </a:pPr>
            <a:r>
              <a:rPr lang="en-US" sz="2000" dirty="0"/>
              <a:t>25% of Russians die before  age 55 with the main cause being vodka</a:t>
            </a:r>
          </a:p>
        </p:txBody>
      </p:sp>
    </p:spTree>
    <p:extLst>
      <p:ext uri="{BB962C8B-B14F-4D97-AF65-F5344CB8AC3E}">
        <p14:creationId xmlns:p14="http://schemas.microsoft.com/office/powerpoint/2010/main" val="3449708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E3D2A1CD-16F9-4DCC-9F12-82D8F68E39FC}"/>
              </a:ext>
            </a:extLst>
          </p:cNvPr>
          <p:cNvSpPr/>
          <p:nvPr/>
        </p:nvSpPr>
        <p:spPr>
          <a:xfrm>
            <a:off x="1076712" y="961174"/>
            <a:ext cx="9835376" cy="6186309"/>
          </a:xfrm>
          <a:prstGeom prst="rect">
            <a:avLst/>
          </a:prstGeom>
        </p:spPr>
        <p:txBody>
          <a:bodyPr wrap="square">
            <a:spAutoFit/>
          </a:bodyPr>
          <a:lstStyle/>
          <a:p>
            <a:pPr algn="ctr" rtl="1"/>
            <a:r>
              <a:rPr lang="en-GB" b="1" u="sng" dirty="0">
                <a:cs typeface="David" panose="020E0502060401010101" pitchFamily="34" charset="-79"/>
              </a:rPr>
              <a:t>Government Intervention</a:t>
            </a:r>
            <a:endParaRPr lang="he-IL" b="1" u="sng" dirty="0">
              <a:cs typeface="David" panose="020E0502060401010101" pitchFamily="34" charset="-79"/>
            </a:endParaRPr>
          </a:p>
          <a:p>
            <a:pPr algn="r" rtl="1"/>
            <a:endParaRPr lang="he-IL" dirty="0"/>
          </a:p>
          <a:p>
            <a:pPr marL="285750" indent="-285750" algn="l" rtl="0">
              <a:buFont typeface="Arial" panose="020B0604020202020204" pitchFamily="34" charset="0"/>
              <a:buChar char="•"/>
            </a:pPr>
            <a:r>
              <a:rPr lang="en-US" dirty="0"/>
              <a:t>In 2007 Putin announced a new national holiday, "Family Connection Day," which has since been marked on September 12, when citizens are expect to stay home and make babies.</a:t>
            </a:r>
          </a:p>
          <a:p>
            <a:pPr marL="285750" indent="-285750" algn="l" rtl="0">
              <a:buFont typeface="Arial" panose="020B0604020202020204" pitchFamily="34" charset="0"/>
              <a:buChar char="•"/>
            </a:pPr>
            <a:endParaRPr lang="en-US" dirty="0"/>
          </a:p>
          <a:p>
            <a:pPr marL="285750" indent="-285750" algn="l" rtl="0">
              <a:buFont typeface="Arial" panose="020B0604020202020204" pitchFamily="34" charset="0"/>
              <a:buChar char="•"/>
            </a:pPr>
            <a:r>
              <a:rPr lang="en-US" dirty="0"/>
              <a:t>In 2012, Russian President Vladimir Putin announced a plan to increase the population to 154 million. He ordered the allocation of more than $50 billion USD to stabilize the population, encourage birth and improve life expectancy; (Meanwhile, Russia annexed the Crimea and "earned" another 2.5 million residents).</a:t>
            </a:r>
          </a:p>
          <a:p>
            <a:pPr marL="285750" indent="-285750" algn="l" rtl="0">
              <a:buFont typeface="Arial" panose="020B0604020202020204" pitchFamily="34" charset="0"/>
              <a:buChar char="•"/>
            </a:pPr>
            <a:endParaRPr lang="en-US" dirty="0"/>
          </a:p>
          <a:p>
            <a:pPr marL="285750" indent="-285750" algn="l" rtl="0">
              <a:buFont typeface="Arial" panose="020B0604020202020204" pitchFamily="34" charset="0"/>
              <a:buChar char="•"/>
            </a:pPr>
            <a:r>
              <a:rPr lang="en-US" dirty="0"/>
              <a:t>In a World Health Organization report from September 2019, there has been a significant drop in alcohol consumption in the country, a 43% decline since 2003. The country plans to implement a health plan to reach an average life expectancy of 78 years by 2024.</a:t>
            </a:r>
          </a:p>
          <a:p>
            <a:pPr marL="285750" indent="-285750" algn="l" rtl="0">
              <a:buFont typeface="Arial" panose="020B0604020202020204" pitchFamily="34" charset="0"/>
              <a:buChar char="•"/>
            </a:pPr>
            <a:endParaRPr lang="en-US" dirty="0"/>
          </a:p>
          <a:p>
            <a:pPr marL="285750" indent="-285750" algn="l" rtl="0">
              <a:buFont typeface="Arial" panose="020B0604020202020204" pitchFamily="34" charset="0"/>
              <a:buChar char="•"/>
            </a:pPr>
            <a:endParaRPr lang="en-US" dirty="0"/>
          </a:p>
          <a:p>
            <a:pPr marL="285750" indent="-285750" algn="l" rtl="0">
              <a:buFont typeface="Arial" panose="020B0604020202020204" pitchFamily="34" charset="0"/>
              <a:buChar char="•"/>
            </a:pPr>
            <a:r>
              <a:rPr lang="en-US" dirty="0"/>
              <a:t>In recent years there has been a moderate improvement in the fertility rate in Russia, an average of 1.7 children per woman, and an increase in the number of births. However, given the trends in reducing fertility and postponing childbirth throughout the world, it can be estimated that this trend will not last long in Russia.</a:t>
            </a:r>
          </a:p>
          <a:p>
            <a:pPr algn="r" rtl="1"/>
            <a:endParaRPr lang="he-IL" dirty="0"/>
          </a:p>
          <a:p>
            <a:pPr algn="r" rtl="1"/>
            <a:endParaRPr lang="he-IL" dirty="0"/>
          </a:p>
          <a:p>
            <a:pPr algn="r" rtl="1"/>
            <a:endParaRPr lang="he-IL" dirty="0"/>
          </a:p>
        </p:txBody>
      </p:sp>
      <p:pic>
        <p:nvPicPr>
          <p:cNvPr id="5" name="תמונה 4">
            <a:extLst>
              <a:ext uri="{FF2B5EF4-FFF2-40B4-BE49-F238E27FC236}">
                <a16:creationId xmlns:a16="http://schemas.microsoft.com/office/drawing/2014/main" id="{B592A69B-27B3-4BB0-84CA-DA7A61360912}"/>
              </a:ext>
            </a:extLst>
          </p:cNvPr>
          <p:cNvPicPr>
            <a:picLocks noChangeAspect="1"/>
          </p:cNvPicPr>
          <p:nvPr/>
        </p:nvPicPr>
        <p:blipFill>
          <a:blip r:embed="rId2"/>
          <a:stretch>
            <a:fillRect/>
          </a:stretch>
        </p:blipFill>
        <p:spPr>
          <a:xfrm>
            <a:off x="204439" y="1"/>
            <a:ext cx="1963221" cy="1338146"/>
          </a:xfrm>
          <a:prstGeom prst="rect">
            <a:avLst/>
          </a:prstGeom>
        </p:spPr>
      </p:pic>
    </p:spTree>
    <p:extLst>
      <p:ext uri="{BB962C8B-B14F-4D97-AF65-F5344CB8AC3E}">
        <p14:creationId xmlns:p14="http://schemas.microsoft.com/office/powerpoint/2010/main" val="2843314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A8AE04-045D-4F62-96CB-30EF48D7633C}"/>
              </a:ext>
            </a:extLst>
          </p:cNvPr>
          <p:cNvSpPr/>
          <p:nvPr/>
        </p:nvSpPr>
        <p:spPr>
          <a:xfrm>
            <a:off x="1306551" y="1028343"/>
            <a:ext cx="9578897" cy="4801314"/>
          </a:xfrm>
          <a:prstGeom prst="rect">
            <a:avLst/>
          </a:prstGeom>
        </p:spPr>
        <p:txBody>
          <a:bodyPr wrap="square">
            <a:spAutoFit/>
          </a:bodyPr>
          <a:lstStyle/>
          <a:p>
            <a:pPr algn="ctr" rtl="0"/>
            <a:r>
              <a:rPr lang="en-US" b="1" u="sng" dirty="0"/>
              <a:t>Jews in Russia</a:t>
            </a:r>
          </a:p>
          <a:p>
            <a:pPr algn="l" rtl="0"/>
            <a:endParaRPr lang="en-US" dirty="0"/>
          </a:p>
          <a:p>
            <a:pPr algn="l" rtl="0"/>
            <a:r>
              <a:rPr lang="en-US" dirty="0"/>
              <a:t>According to various estimates, the number of Jews in Russia ranges from 230,000 - 1 million people, with half the population living in Moscow, and about a fifth - in Saint Petersburg.</a:t>
            </a:r>
          </a:p>
          <a:p>
            <a:pPr algn="l" rtl="0"/>
            <a:endParaRPr lang="en-US" dirty="0"/>
          </a:p>
          <a:p>
            <a:pPr algn="l" rtl="0"/>
            <a:r>
              <a:rPr lang="en-US" dirty="0"/>
              <a:t>In 1970, the number of Jews in the Soviet Union was estimated at 2.15 million. Following the disintegration of the Soviet Union, millions of Europeans and left Russia Jews (mainly to the United States, Israel and Germany).</a:t>
            </a:r>
          </a:p>
          <a:p>
            <a:pPr algn="l" rtl="0"/>
            <a:endParaRPr lang="en-US" dirty="0"/>
          </a:p>
          <a:p>
            <a:pPr algn="l" rtl="0"/>
            <a:r>
              <a:rPr lang="en-US" dirty="0"/>
              <a:t>"The Russian Jewish Communities Association," headed by Russia’s Chief Rabbi, </a:t>
            </a:r>
            <a:r>
              <a:rPr lang="en-US" dirty="0" err="1"/>
              <a:t>Barel</a:t>
            </a:r>
            <a:r>
              <a:rPr lang="en-US" dirty="0"/>
              <a:t> Lazar, and Israeli tycoon Lev </a:t>
            </a:r>
            <a:r>
              <a:rPr lang="en-US" dirty="0" err="1"/>
              <a:t>Leviev</a:t>
            </a:r>
            <a:r>
              <a:rPr lang="en-US" dirty="0"/>
              <a:t>, is one of the largest Jewish organizations in the country, holding a budget of millions of dollars in budget; thanks to this, the organization funded the establishment of synagogues, schools, community centers and other institutions throughout Russia and the former Soviet Union.</a:t>
            </a:r>
          </a:p>
          <a:p>
            <a:pPr algn="l" rtl="0"/>
            <a:endParaRPr lang="en-US" dirty="0"/>
          </a:p>
          <a:p>
            <a:pPr algn="l" rtl="0"/>
            <a:r>
              <a:rPr lang="en-US" dirty="0"/>
              <a:t>In January 2016, during the Jewish-European Congress, Russian President Vladimir Putin called on Jews suffering from anti-Semitism in Europe to emigrate to Russia [18].</a:t>
            </a:r>
          </a:p>
        </p:txBody>
      </p:sp>
    </p:spTree>
    <p:extLst>
      <p:ext uri="{BB962C8B-B14F-4D97-AF65-F5344CB8AC3E}">
        <p14:creationId xmlns:p14="http://schemas.microsoft.com/office/powerpoint/2010/main" val="661503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2"/>
          <a:stretch>
            <a:fillRect/>
          </a:stretch>
        </p:blipFill>
        <p:spPr>
          <a:xfrm>
            <a:off x="0" y="20848"/>
            <a:ext cx="12191999" cy="6837152"/>
          </a:xfrm>
          <a:prstGeom prst="rect">
            <a:avLst/>
          </a:prstGeom>
        </p:spPr>
      </p:pic>
    </p:spTree>
    <p:extLst>
      <p:ext uri="{BB962C8B-B14F-4D97-AF65-F5344CB8AC3E}">
        <p14:creationId xmlns:p14="http://schemas.microsoft.com/office/powerpoint/2010/main" val="162899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az-Cyrl-AZ" dirty="0">
                <a:solidFill>
                  <a:schemeClr val="tx1"/>
                </a:solidFill>
                <a:effectLst>
                  <a:outerShdw blurRad="38100" dist="38100" dir="2700000" algn="tl">
                    <a:srgbClr val="000000">
                      <a:alpha val="43137"/>
                    </a:srgbClr>
                  </a:outerShdw>
                </a:effectLst>
              </a:rPr>
              <a:t>Россия</a:t>
            </a:r>
            <a:r>
              <a:rPr lang="he-IL" dirty="0">
                <a:solidFill>
                  <a:schemeClr val="tx1"/>
                </a:solidFill>
                <a:effectLst>
                  <a:outerShdw blurRad="38100" dist="38100" dir="2700000" algn="tl">
                    <a:srgbClr val="000000">
                      <a:alpha val="43137"/>
                    </a:srgbClr>
                  </a:outerShdw>
                </a:effectLst>
              </a:rPr>
              <a:t>- </a:t>
            </a:r>
            <a:r>
              <a:rPr lang="en-GB" dirty="0">
                <a:solidFill>
                  <a:schemeClr val="tx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Timeline</a:t>
            </a:r>
            <a:endParaRPr lang="he-IL" dirty="0">
              <a:latin typeface="+mn-lt"/>
            </a:endParaRPr>
          </a:p>
        </p:txBody>
      </p:sp>
    </p:spTree>
    <p:extLst>
      <p:ext uri="{BB962C8B-B14F-4D97-AF65-F5344CB8AC3E}">
        <p14:creationId xmlns:p14="http://schemas.microsoft.com/office/powerpoint/2010/main" val="786821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640" y="549683"/>
            <a:ext cx="10956720" cy="1325563"/>
          </a:xfrm>
        </p:spPr>
        <p:txBody>
          <a:bodyPr>
            <a:normAutofit/>
          </a:bodyPr>
          <a:lstStyle/>
          <a:p>
            <a:pPr algn="ctr" rtl="0"/>
            <a:r>
              <a:rPr lang="en-US" sz="3200" dirty="0"/>
              <a:t>The development of the Russian Empire until World War I</a:t>
            </a:r>
            <a:endParaRPr lang="he-IL" sz="3200" dirty="0"/>
          </a:p>
        </p:txBody>
      </p:sp>
      <p:pic>
        <p:nvPicPr>
          <p:cNvPr id="6" name="תמונה 5">
            <a:extLst>
              <a:ext uri="{FF2B5EF4-FFF2-40B4-BE49-F238E27FC236}">
                <a16:creationId xmlns:a16="http://schemas.microsoft.com/office/drawing/2014/main" id="{58A10313-8997-4B7D-9CA3-66B6B95F73E9}"/>
              </a:ext>
            </a:extLst>
          </p:cNvPr>
          <p:cNvPicPr>
            <a:picLocks noChangeAspect="1"/>
          </p:cNvPicPr>
          <p:nvPr/>
        </p:nvPicPr>
        <p:blipFill rotWithShape="1">
          <a:blip r:embed="rId2"/>
          <a:srcRect l="2960" t="5614" r="3290" b="4211"/>
          <a:stretch/>
        </p:blipFill>
        <p:spPr>
          <a:xfrm>
            <a:off x="9340849" y="1557759"/>
            <a:ext cx="2574739" cy="1393069"/>
          </a:xfrm>
          <a:prstGeom prst="rect">
            <a:avLst/>
          </a:prstGeom>
        </p:spPr>
      </p:pic>
      <p:sp>
        <p:nvSpPr>
          <p:cNvPr id="8" name="Content Placeholder 2">
            <a:extLst>
              <a:ext uri="{FF2B5EF4-FFF2-40B4-BE49-F238E27FC236}">
                <a16:creationId xmlns:a16="http://schemas.microsoft.com/office/drawing/2014/main" id="{0EC9793B-791E-4E5E-8EC4-6B0BBAE4D49E}"/>
              </a:ext>
            </a:extLst>
          </p:cNvPr>
          <p:cNvSpPr>
            <a:spLocks noGrp="1"/>
          </p:cNvSpPr>
          <p:nvPr>
            <p:ph idx="1"/>
          </p:nvPr>
        </p:nvSpPr>
        <p:spPr>
          <a:xfrm>
            <a:off x="9302085" y="2995379"/>
            <a:ext cx="2652266" cy="442985"/>
          </a:xfrm>
        </p:spPr>
        <p:txBody>
          <a:bodyPr vert="horz" lIns="91440" tIns="45720" rIns="91440" bIns="45720" rtlCol="1" anchor="ctr">
            <a:normAutofit fontScale="25000" lnSpcReduction="20000"/>
          </a:bodyPr>
          <a:lstStyle/>
          <a:p>
            <a:pPr algn="ctr" rtl="0">
              <a:spcBef>
                <a:spcPct val="0"/>
              </a:spcBef>
              <a:buNone/>
            </a:pPr>
            <a:r>
              <a:rPr lang="en-US" sz="7200" b="0"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Grand Duchy of Moscow</a:t>
            </a:r>
            <a:endParaRPr lang="en-US" sz="2400" b="0"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grpSp>
        <p:nvGrpSpPr>
          <p:cNvPr id="15" name="קבוצה 14">
            <a:extLst>
              <a:ext uri="{FF2B5EF4-FFF2-40B4-BE49-F238E27FC236}">
                <a16:creationId xmlns:a16="http://schemas.microsoft.com/office/drawing/2014/main" id="{8002D6BD-CA22-47B9-B24D-D7ECFEB77C78}"/>
              </a:ext>
            </a:extLst>
          </p:cNvPr>
          <p:cNvGrpSpPr/>
          <p:nvPr/>
        </p:nvGrpSpPr>
        <p:grpSpPr>
          <a:xfrm>
            <a:off x="6408442" y="1557759"/>
            <a:ext cx="2652266" cy="1961492"/>
            <a:chOff x="6408442" y="1557759"/>
            <a:chExt cx="2652266" cy="1961492"/>
          </a:xfrm>
        </p:grpSpPr>
        <p:pic>
          <p:nvPicPr>
            <p:cNvPr id="13" name="תמונה 12">
              <a:extLst>
                <a:ext uri="{FF2B5EF4-FFF2-40B4-BE49-F238E27FC236}">
                  <a16:creationId xmlns:a16="http://schemas.microsoft.com/office/drawing/2014/main" id="{924A77D3-F7BC-4FB4-9204-A8E9597E02C1}"/>
                </a:ext>
              </a:extLst>
            </p:cNvPr>
            <p:cNvPicPr>
              <a:picLocks noChangeAspect="1"/>
            </p:cNvPicPr>
            <p:nvPr/>
          </p:nvPicPr>
          <p:blipFill rotWithShape="1">
            <a:blip r:embed="rId3"/>
            <a:srcRect l="3516" r="3047" b="6389"/>
            <a:stretch/>
          </p:blipFill>
          <p:spPr>
            <a:xfrm>
              <a:off x="6488883" y="1557759"/>
              <a:ext cx="2471974" cy="1393069"/>
            </a:xfrm>
            <a:prstGeom prst="rect">
              <a:avLst/>
            </a:prstGeom>
          </p:spPr>
        </p:pic>
        <p:sp>
          <p:nvSpPr>
            <p:cNvPr id="14" name="Content Placeholder 2">
              <a:extLst>
                <a:ext uri="{FF2B5EF4-FFF2-40B4-BE49-F238E27FC236}">
                  <a16:creationId xmlns:a16="http://schemas.microsoft.com/office/drawing/2014/main" id="{78D57D5D-5870-45DE-BB3A-769C63EE0512}"/>
                </a:ext>
              </a:extLst>
            </p:cNvPr>
            <p:cNvSpPr txBox="1">
              <a:spLocks/>
            </p:cNvSpPr>
            <p:nvPr/>
          </p:nvSpPr>
          <p:spPr>
            <a:xfrm>
              <a:off x="6408442" y="2962498"/>
              <a:ext cx="2652266" cy="556753"/>
            </a:xfrm>
            <a:prstGeom prst="rect">
              <a:avLst/>
            </a:prstGeom>
          </p:spPr>
          <p:txBody>
            <a:bodyPr vert="horz" lIns="91440" tIns="45720" rIns="91440" bIns="45720" rtlCol="1" anchor="ctr">
              <a:normAutofit fontScale="85000" lnSpcReduction="20000"/>
            </a:bodyPr>
            <a:lstStyle>
              <a:lvl1pPr marL="228600" indent="-228600" algn="r" defTabSz="914400" rtl="1" eaLnBrk="1" latinLnBrk="0" hangingPunct="1">
                <a:lnSpc>
                  <a:spcPct val="90000"/>
                </a:lnSpc>
                <a:spcBef>
                  <a:spcPts val="1000"/>
                </a:spcBef>
                <a:buFont typeface="Arial" panose="020B0604020202020204" pitchFamily="34" charset="0"/>
                <a:buChar char="•"/>
                <a:defRPr lang="he-IL" sz="2800" b="1" kern="1200">
                  <a:solidFill>
                    <a:srgbClr val="0070C0"/>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lang="he-IL"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lang="he-IL"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lang="he-IL"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lang="he-IL"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spcBef>
                  <a:spcPct val="0"/>
                </a:spcBef>
                <a:buNone/>
              </a:pPr>
              <a:r>
                <a:rPr lang="en-US" sz="2400" b="0"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Victory over the Mongols</a:t>
              </a:r>
              <a:endParaRPr lang="he-IL" sz="2400" b="0"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grpSp>
      <p:grpSp>
        <p:nvGrpSpPr>
          <p:cNvPr id="18" name="קבוצה 17">
            <a:extLst>
              <a:ext uri="{FF2B5EF4-FFF2-40B4-BE49-F238E27FC236}">
                <a16:creationId xmlns:a16="http://schemas.microsoft.com/office/drawing/2014/main" id="{4B8C0FED-8707-4BC5-99C0-43E54F12E27D}"/>
              </a:ext>
            </a:extLst>
          </p:cNvPr>
          <p:cNvGrpSpPr/>
          <p:nvPr/>
        </p:nvGrpSpPr>
        <p:grpSpPr>
          <a:xfrm>
            <a:off x="3402310" y="1557760"/>
            <a:ext cx="2906554" cy="1961491"/>
            <a:chOff x="3402310" y="1557760"/>
            <a:chExt cx="2906554" cy="1961491"/>
          </a:xfrm>
        </p:grpSpPr>
        <p:pic>
          <p:nvPicPr>
            <p:cNvPr id="16" name="תמונה 15">
              <a:extLst>
                <a:ext uri="{FF2B5EF4-FFF2-40B4-BE49-F238E27FC236}">
                  <a16:creationId xmlns:a16="http://schemas.microsoft.com/office/drawing/2014/main" id="{9CC4FB6D-C39C-4526-89CE-EAAC79BE3FF9}"/>
                </a:ext>
              </a:extLst>
            </p:cNvPr>
            <p:cNvPicPr>
              <a:picLocks noChangeAspect="1"/>
            </p:cNvPicPr>
            <p:nvPr/>
          </p:nvPicPr>
          <p:blipFill rotWithShape="1">
            <a:blip r:embed="rId4"/>
            <a:srcRect l="3372" r="3394" b="5810"/>
            <a:stretch/>
          </p:blipFill>
          <p:spPr>
            <a:xfrm>
              <a:off x="3624026" y="1557760"/>
              <a:ext cx="2471974" cy="1404738"/>
            </a:xfrm>
            <a:prstGeom prst="rect">
              <a:avLst/>
            </a:prstGeom>
          </p:spPr>
        </p:pic>
        <p:sp>
          <p:nvSpPr>
            <p:cNvPr id="17" name="Content Placeholder 2">
              <a:extLst>
                <a:ext uri="{FF2B5EF4-FFF2-40B4-BE49-F238E27FC236}">
                  <a16:creationId xmlns:a16="http://schemas.microsoft.com/office/drawing/2014/main" id="{0F3BC6AF-A801-4D59-8B49-CEB9A1E1C894}"/>
                </a:ext>
              </a:extLst>
            </p:cNvPr>
            <p:cNvSpPr txBox="1">
              <a:spLocks/>
            </p:cNvSpPr>
            <p:nvPr/>
          </p:nvSpPr>
          <p:spPr>
            <a:xfrm>
              <a:off x="3402310" y="2962498"/>
              <a:ext cx="2906554" cy="556753"/>
            </a:xfrm>
            <a:prstGeom prst="rect">
              <a:avLst/>
            </a:prstGeom>
          </p:spPr>
          <p:txBody>
            <a:bodyPr vert="horz" lIns="91440" tIns="45720" rIns="91440" bIns="45720" rtlCol="1" anchor="ctr">
              <a:normAutofit fontScale="85000" lnSpcReduction="20000"/>
            </a:bodyPr>
            <a:lstStyle>
              <a:lvl1pPr marL="228600" indent="-228600" algn="r" defTabSz="914400" rtl="1" eaLnBrk="1" latinLnBrk="0" hangingPunct="1">
                <a:lnSpc>
                  <a:spcPct val="90000"/>
                </a:lnSpc>
                <a:spcBef>
                  <a:spcPts val="1000"/>
                </a:spcBef>
                <a:buFont typeface="Arial" panose="020B0604020202020204" pitchFamily="34" charset="0"/>
                <a:buChar char="•"/>
                <a:defRPr lang="he-IL" sz="2800" b="1" kern="1200">
                  <a:solidFill>
                    <a:srgbClr val="0070C0"/>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lang="he-IL"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lang="he-IL"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lang="he-IL"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lang="he-IL"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spcBef>
                  <a:spcPct val="0"/>
                </a:spcBef>
                <a:buNone/>
              </a:pPr>
              <a:r>
                <a:rPr lang="en-US" sz="2400" b="0"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Ivan the Terrible - the first Czar</a:t>
              </a:r>
              <a:endParaRPr lang="he-IL" sz="2400" b="0"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grpSp>
      <p:pic>
        <p:nvPicPr>
          <p:cNvPr id="19" name="תמונה 18">
            <a:extLst>
              <a:ext uri="{FF2B5EF4-FFF2-40B4-BE49-F238E27FC236}">
                <a16:creationId xmlns:a16="http://schemas.microsoft.com/office/drawing/2014/main" id="{EB9F81C0-0FE6-4F50-A47E-3A326277A400}"/>
              </a:ext>
            </a:extLst>
          </p:cNvPr>
          <p:cNvPicPr>
            <a:picLocks noChangeAspect="1"/>
          </p:cNvPicPr>
          <p:nvPr/>
        </p:nvPicPr>
        <p:blipFill rotWithShape="1">
          <a:blip r:embed="rId5"/>
          <a:srcRect l="3510" r="3325"/>
          <a:stretch/>
        </p:blipFill>
        <p:spPr>
          <a:xfrm>
            <a:off x="617894" y="1458332"/>
            <a:ext cx="2471975" cy="1492496"/>
          </a:xfrm>
          <a:prstGeom prst="rect">
            <a:avLst/>
          </a:prstGeom>
        </p:spPr>
      </p:pic>
      <p:sp>
        <p:nvSpPr>
          <p:cNvPr id="20" name="Content Placeholder 2">
            <a:extLst>
              <a:ext uri="{FF2B5EF4-FFF2-40B4-BE49-F238E27FC236}">
                <a16:creationId xmlns:a16="http://schemas.microsoft.com/office/drawing/2014/main" id="{BF066D87-6FC0-4F1C-84B2-0D1346B7D5B9}"/>
              </a:ext>
            </a:extLst>
          </p:cNvPr>
          <p:cNvSpPr txBox="1">
            <a:spLocks/>
          </p:cNvSpPr>
          <p:nvPr/>
        </p:nvSpPr>
        <p:spPr>
          <a:xfrm>
            <a:off x="324589" y="2808215"/>
            <a:ext cx="2906554" cy="556753"/>
          </a:xfrm>
          <a:prstGeom prst="rect">
            <a:avLst/>
          </a:prstGeom>
        </p:spPr>
        <p:txBody>
          <a:bodyPr vert="horz" lIns="91440" tIns="45720" rIns="91440" bIns="45720" rtlCol="1" anchor="ctr">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lang="he-IL" sz="2800" b="1" kern="1200">
                <a:solidFill>
                  <a:srgbClr val="0070C0"/>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lang="he-IL"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lang="he-IL"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lang="he-IL"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lang="he-IL"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spcBef>
                <a:spcPct val="0"/>
              </a:spcBef>
              <a:buFont typeface="Arial" panose="020B0604020202020204" pitchFamily="34" charset="0"/>
              <a:buNone/>
            </a:pPr>
            <a:r>
              <a:rPr lang="en-US" sz="2400" b="0"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Romanov Dynasty</a:t>
            </a:r>
            <a:endParaRPr lang="he-IL" sz="2400" b="0"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sp>
        <p:nvSpPr>
          <p:cNvPr id="22" name="Content Placeholder 2">
            <a:extLst>
              <a:ext uri="{FF2B5EF4-FFF2-40B4-BE49-F238E27FC236}">
                <a16:creationId xmlns:a16="http://schemas.microsoft.com/office/drawing/2014/main" id="{9959DDB0-B653-4EFA-A60F-A1314BA013C1}"/>
              </a:ext>
            </a:extLst>
          </p:cNvPr>
          <p:cNvSpPr txBox="1">
            <a:spLocks/>
          </p:cNvSpPr>
          <p:nvPr/>
        </p:nvSpPr>
        <p:spPr>
          <a:xfrm>
            <a:off x="412823" y="4714851"/>
            <a:ext cx="2652266" cy="556753"/>
          </a:xfrm>
          <a:prstGeom prst="rect">
            <a:avLst/>
          </a:prstGeom>
        </p:spPr>
        <p:txBody>
          <a:bodyPr vert="horz" lIns="91440" tIns="45720" rIns="91440" bIns="45720" rtlCol="1" anchor="ctr">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lang="he-IL" sz="2800" b="1" kern="1200">
                <a:solidFill>
                  <a:srgbClr val="0070C0"/>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lang="he-IL"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lang="he-IL"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lang="he-IL"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lang="he-IL"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spcBef>
                <a:spcPct val="0"/>
              </a:spcBef>
              <a:buFont typeface="Arial" panose="020B0604020202020204" pitchFamily="34" charset="0"/>
              <a:buNone/>
            </a:pPr>
            <a:r>
              <a:rPr lang="en-US" sz="2400" b="0"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Last Emperor</a:t>
            </a:r>
            <a:endParaRPr lang="he-IL" sz="2400" b="0"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23" name="תמונה 22">
            <a:extLst>
              <a:ext uri="{FF2B5EF4-FFF2-40B4-BE49-F238E27FC236}">
                <a16:creationId xmlns:a16="http://schemas.microsoft.com/office/drawing/2014/main" id="{43FCAE4B-0DF3-4929-9651-B82F629BA62D}"/>
              </a:ext>
            </a:extLst>
          </p:cNvPr>
          <p:cNvPicPr>
            <a:picLocks noChangeAspect="1"/>
          </p:cNvPicPr>
          <p:nvPr/>
        </p:nvPicPr>
        <p:blipFill rotWithShape="1">
          <a:blip r:embed="rId6"/>
          <a:srcRect l="3303" r="3394"/>
          <a:stretch/>
        </p:blipFill>
        <p:spPr>
          <a:xfrm>
            <a:off x="617640" y="3429000"/>
            <a:ext cx="2447449" cy="1475509"/>
          </a:xfrm>
          <a:prstGeom prst="rect">
            <a:avLst/>
          </a:prstGeom>
        </p:spPr>
      </p:pic>
      <p:pic>
        <p:nvPicPr>
          <p:cNvPr id="24" name="תמונה 23">
            <a:extLst>
              <a:ext uri="{FF2B5EF4-FFF2-40B4-BE49-F238E27FC236}">
                <a16:creationId xmlns:a16="http://schemas.microsoft.com/office/drawing/2014/main" id="{6E8710D2-66F9-4105-8835-D3E4DAFD8246}"/>
              </a:ext>
            </a:extLst>
          </p:cNvPr>
          <p:cNvPicPr>
            <a:picLocks noChangeAspect="1"/>
          </p:cNvPicPr>
          <p:nvPr/>
        </p:nvPicPr>
        <p:blipFill rotWithShape="1">
          <a:blip r:embed="rId7"/>
          <a:srcRect l="3509" r="3395"/>
          <a:stretch/>
        </p:blipFill>
        <p:spPr>
          <a:xfrm>
            <a:off x="6498588" y="3469492"/>
            <a:ext cx="2471974" cy="1493599"/>
          </a:xfrm>
          <a:prstGeom prst="rect">
            <a:avLst/>
          </a:prstGeom>
        </p:spPr>
      </p:pic>
      <p:sp>
        <p:nvSpPr>
          <p:cNvPr id="25" name="Content Placeholder 2">
            <a:extLst>
              <a:ext uri="{FF2B5EF4-FFF2-40B4-BE49-F238E27FC236}">
                <a16:creationId xmlns:a16="http://schemas.microsoft.com/office/drawing/2014/main" id="{AE6C46EC-E803-4AD7-948C-F17225DE6F1D}"/>
              </a:ext>
            </a:extLst>
          </p:cNvPr>
          <p:cNvSpPr txBox="1">
            <a:spLocks/>
          </p:cNvSpPr>
          <p:nvPr/>
        </p:nvSpPr>
        <p:spPr>
          <a:xfrm>
            <a:off x="6308591" y="4904509"/>
            <a:ext cx="2652266" cy="556753"/>
          </a:xfrm>
          <a:prstGeom prst="rect">
            <a:avLst/>
          </a:prstGeom>
        </p:spPr>
        <p:txBody>
          <a:bodyPr vert="horz" lIns="91440" tIns="45720" rIns="91440" bIns="45720" rtlCol="1" anchor="ctr">
            <a:normAutofit fontScale="92500"/>
          </a:bodyPr>
          <a:lstStyle>
            <a:lvl1pPr marL="228600" indent="-228600" algn="r" defTabSz="914400" rtl="1" eaLnBrk="1" latinLnBrk="0" hangingPunct="1">
              <a:lnSpc>
                <a:spcPct val="90000"/>
              </a:lnSpc>
              <a:spcBef>
                <a:spcPts val="1000"/>
              </a:spcBef>
              <a:buFont typeface="Arial" panose="020B0604020202020204" pitchFamily="34" charset="0"/>
              <a:buChar char="•"/>
              <a:defRPr lang="he-IL" sz="2800" b="1" kern="1200">
                <a:solidFill>
                  <a:srgbClr val="0070C0"/>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lang="he-IL"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lang="he-IL"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lang="he-IL"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lang="he-IL"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spcBef>
                <a:spcPct val="0"/>
              </a:spcBef>
              <a:buNone/>
            </a:pPr>
            <a:r>
              <a:rPr lang="en-US" sz="2400" b="0"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Napoleonic Invasion</a:t>
            </a:r>
            <a:endParaRPr lang="he-IL" sz="2400" b="0"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26" name="תמונה 25">
            <a:extLst>
              <a:ext uri="{FF2B5EF4-FFF2-40B4-BE49-F238E27FC236}">
                <a16:creationId xmlns:a16="http://schemas.microsoft.com/office/drawing/2014/main" id="{7FA1BC0C-C1A8-478F-9AA0-F9B15F185A68}"/>
              </a:ext>
            </a:extLst>
          </p:cNvPr>
          <p:cNvPicPr>
            <a:picLocks noChangeAspect="1"/>
          </p:cNvPicPr>
          <p:nvPr/>
        </p:nvPicPr>
        <p:blipFill rotWithShape="1">
          <a:blip r:embed="rId8"/>
          <a:srcRect l="3441" t="857" r="3189"/>
          <a:stretch/>
        </p:blipFill>
        <p:spPr>
          <a:xfrm>
            <a:off x="3624027" y="3429000"/>
            <a:ext cx="2471974" cy="1476445"/>
          </a:xfrm>
          <a:prstGeom prst="rect">
            <a:avLst/>
          </a:prstGeom>
        </p:spPr>
      </p:pic>
      <p:sp>
        <p:nvSpPr>
          <p:cNvPr id="27" name="Content Placeholder 2">
            <a:extLst>
              <a:ext uri="{FF2B5EF4-FFF2-40B4-BE49-F238E27FC236}">
                <a16:creationId xmlns:a16="http://schemas.microsoft.com/office/drawing/2014/main" id="{BA471193-ACF7-45EC-A292-0B475842D9E9}"/>
              </a:ext>
            </a:extLst>
          </p:cNvPr>
          <p:cNvSpPr txBox="1">
            <a:spLocks/>
          </p:cNvSpPr>
          <p:nvPr/>
        </p:nvSpPr>
        <p:spPr>
          <a:xfrm>
            <a:off x="3431097" y="4962810"/>
            <a:ext cx="2652266" cy="556753"/>
          </a:xfrm>
          <a:prstGeom prst="rect">
            <a:avLst/>
          </a:prstGeom>
        </p:spPr>
        <p:txBody>
          <a:bodyPr vert="horz" lIns="91440" tIns="45720" rIns="91440" bIns="45720" rtlCol="1" anchor="ctr">
            <a:normAutofit fontScale="85000" lnSpcReduction="20000"/>
          </a:bodyPr>
          <a:lstStyle>
            <a:lvl1pPr marL="228600" indent="-228600" algn="r" defTabSz="914400" rtl="1" eaLnBrk="1" latinLnBrk="0" hangingPunct="1">
              <a:lnSpc>
                <a:spcPct val="90000"/>
              </a:lnSpc>
              <a:spcBef>
                <a:spcPts val="1000"/>
              </a:spcBef>
              <a:buFont typeface="Arial" panose="020B0604020202020204" pitchFamily="34" charset="0"/>
              <a:buChar char="•"/>
              <a:defRPr lang="he-IL" sz="2800" b="1" kern="1200">
                <a:solidFill>
                  <a:srgbClr val="0070C0"/>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lang="he-IL"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lang="he-IL"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lang="he-IL"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lang="he-IL"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spcBef>
                <a:spcPct val="0"/>
              </a:spcBef>
              <a:buNone/>
            </a:pPr>
            <a:r>
              <a:rPr lang="en-US" sz="2400" b="0"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Assassination of Alexander II</a:t>
            </a:r>
            <a:endParaRPr lang="he-IL" sz="2400" b="0"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28" name="תמונה 27">
            <a:extLst>
              <a:ext uri="{FF2B5EF4-FFF2-40B4-BE49-F238E27FC236}">
                <a16:creationId xmlns:a16="http://schemas.microsoft.com/office/drawing/2014/main" id="{0E13E354-44BD-4C45-81BF-54AECCB0D0C5}"/>
              </a:ext>
            </a:extLst>
          </p:cNvPr>
          <p:cNvPicPr>
            <a:picLocks noChangeAspect="1"/>
          </p:cNvPicPr>
          <p:nvPr/>
        </p:nvPicPr>
        <p:blipFill rotWithShape="1">
          <a:blip r:embed="rId9"/>
          <a:srcRect l="3386" r="3386"/>
          <a:stretch/>
        </p:blipFill>
        <p:spPr>
          <a:xfrm>
            <a:off x="9440584" y="3469493"/>
            <a:ext cx="2475004" cy="1493318"/>
          </a:xfrm>
          <a:prstGeom prst="rect">
            <a:avLst/>
          </a:prstGeom>
        </p:spPr>
      </p:pic>
      <p:sp>
        <p:nvSpPr>
          <p:cNvPr id="29" name="Content Placeholder 2">
            <a:extLst>
              <a:ext uri="{FF2B5EF4-FFF2-40B4-BE49-F238E27FC236}">
                <a16:creationId xmlns:a16="http://schemas.microsoft.com/office/drawing/2014/main" id="{ED1A7550-3A98-4F4D-8C7E-E129565F132D}"/>
              </a:ext>
            </a:extLst>
          </p:cNvPr>
          <p:cNvSpPr txBox="1">
            <a:spLocks/>
          </p:cNvSpPr>
          <p:nvPr/>
        </p:nvSpPr>
        <p:spPr>
          <a:xfrm>
            <a:off x="9326864" y="4982755"/>
            <a:ext cx="2588723" cy="719776"/>
          </a:xfrm>
          <a:prstGeom prst="rect">
            <a:avLst/>
          </a:prstGeom>
        </p:spPr>
        <p:txBody>
          <a:bodyPr vert="horz" lIns="91440" tIns="45720" rIns="91440" bIns="45720" rtlCol="1" anchor="ctr">
            <a:normAutofit fontScale="92500"/>
          </a:bodyPr>
          <a:lstStyle>
            <a:lvl1pPr marL="228600" indent="-228600" algn="r" defTabSz="914400" rtl="1" eaLnBrk="1" latinLnBrk="0" hangingPunct="1">
              <a:lnSpc>
                <a:spcPct val="90000"/>
              </a:lnSpc>
              <a:spcBef>
                <a:spcPts val="1000"/>
              </a:spcBef>
              <a:buFont typeface="Arial" panose="020B0604020202020204" pitchFamily="34" charset="0"/>
              <a:buChar char="•"/>
              <a:defRPr lang="he-IL" sz="2800" b="1" kern="1200">
                <a:solidFill>
                  <a:srgbClr val="0070C0"/>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lang="he-IL"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lang="he-IL"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lang="he-IL"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lang="he-IL"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spcBef>
                <a:spcPct val="0"/>
              </a:spcBef>
              <a:buNone/>
            </a:pPr>
            <a:r>
              <a:rPr lang="en-US" sz="2400" b="0"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Peter the Great</a:t>
            </a:r>
          </a:p>
          <a:p>
            <a:pPr algn="ctr" rtl="0">
              <a:spcBef>
                <a:spcPct val="0"/>
              </a:spcBef>
              <a:buNone/>
            </a:pPr>
            <a:r>
              <a:rPr lang="en-US" sz="2400" b="0"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Russian Empire</a:t>
            </a:r>
            <a:endParaRPr lang="he-IL" sz="2400" b="0"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30183984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3817" y="691152"/>
            <a:ext cx="10515600" cy="921187"/>
          </a:xfrm>
        </p:spPr>
        <p:txBody>
          <a:bodyPr/>
          <a:lstStyle/>
          <a:p>
            <a:pPr algn="l" rtl="0"/>
            <a:r>
              <a:rPr lang="en-US" dirty="0"/>
              <a:t>The 19</a:t>
            </a:r>
            <a:r>
              <a:rPr lang="en-US" baseline="30000" dirty="0"/>
              <a:t>th</a:t>
            </a:r>
            <a:r>
              <a:rPr lang="en-US" dirty="0"/>
              <a:t> Century</a:t>
            </a:r>
            <a:endParaRPr lang="he-IL" dirty="0"/>
          </a:p>
        </p:txBody>
      </p:sp>
      <p:sp>
        <p:nvSpPr>
          <p:cNvPr id="4" name="Rectangle 3">
            <a:extLst>
              <a:ext uri="{FF2B5EF4-FFF2-40B4-BE49-F238E27FC236}">
                <a16:creationId xmlns:a16="http://schemas.microsoft.com/office/drawing/2014/main" id="{9EC85A68-87E9-4365-B1BA-A78855C2128D}"/>
              </a:ext>
            </a:extLst>
          </p:cNvPr>
          <p:cNvSpPr/>
          <p:nvPr/>
        </p:nvSpPr>
        <p:spPr>
          <a:xfrm>
            <a:off x="965200" y="1612339"/>
            <a:ext cx="9575800" cy="3477875"/>
          </a:xfrm>
          <a:prstGeom prst="rect">
            <a:avLst/>
          </a:prstGeom>
        </p:spPr>
        <p:txBody>
          <a:bodyPr wrap="square">
            <a:spAutoFit/>
          </a:bodyPr>
          <a:lstStyle/>
          <a:p>
            <a:pPr marL="285750" indent="-285750" algn="l" rtl="0">
              <a:buFont typeface="Arial" panose="020B0604020202020204" pitchFamily="34" charset="0"/>
              <a:buChar char="•"/>
            </a:pPr>
            <a:r>
              <a:rPr lang="en-US" sz="2000" dirty="0">
                <a:solidFill>
                  <a:srgbClr val="0070C0"/>
                </a:solidFill>
              </a:rPr>
              <a:t>This century shapes the reality in which the socialist forces are formed as well as the birth of the Soviet Union</a:t>
            </a:r>
          </a:p>
          <a:p>
            <a:pPr marL="285750" indent="-285750" algn="l" rtl="0">
              <a:buFont typeface="Arial" panose="020B0604020202020204" pitchFamily="34" charset="0"/>
              <a:buChar char="•"/>
            </a:pPr>
            <a:r>
              <a:rPr lang="en-US" sz="2000" dirty="0">
                <a:solidFill>
                  <a:srgbClr val="0070C0"/>
                </a:solidFill>
              </a:rPr>
              <a:t>In the 18th century the Russians win the Great Northern War against Sweden and become a European superpower</a:t>
            </a:r>
          </a:p>
          <a:p>
            <a:pPr marL="285750" indent="-285750" algn="l" rtl="0">
              <a:buFont typeface="Arial" panose="020B0604020202020204" pitchFamily="34" charset="0"/>
              <a:buChar char="•"/>
            </a:pPr>
            <a:r>
              <a:rPr lang="en-US" sz="2000" dirty="0">
                <a:solidFill>
                  <a:srgbClr val="0070C0"/>
                </a:solidFill>
              </a:rPr>
              <a:t>1812 – Napoleon fails to invade Russia </a:t>
            </a:r>
          </a:p>
          <a:p>
            <a:pPr marL="285750" indent="-285750" algn="l" rtl="0">
              <a:buFont typeface="Arial" panose="020B0604020202020204" pitchFamily="34" charset="0"/>
              <a:buChar char="•"/>
            </a:pPr>
            <a:r>
              <a:rPr lang="en-US" sz="2000" dirty="0">
                <a:solidFill>
                  <a:srgbClr val="0070C0"/>
                </a:solidFill>
              </a:rPr>
              <a:t>In the 19</a:t>
            </a:r>
            <a:r>
              <a:rPr lang="en-US" sz="2000" baseline="30000" dirty="0">
                <a:solidFill>
                  <a:srgbClr val="0070C0"/>
                </a:solidFill>
              </a:rPr>
              <a:t>th</a:t>
            </a:r>
            <a:r>
              <a:rPr lang="en-US" sz="2000" dirty="0">
                <a:solidFill>
                  <a:srgbClr val="0070C0"/>
                </a:solidFill>
              </a:rPr>
              <a:t>  century, Russia didn’t embrace the industrial revolution and lost power in relation to Western European countries.</a:t>
            </a:r>
          </a:p>
          <a:p>
            <a:pPr marL="285750" indent="-285750" algn="l" rtl="0">
              <a:buFont typeface="Arial" panose="020B0604020202020204" pitchFamily="34" charset="0"/>
              <a:buChar char="•"/>
            </a:pPr>
            <a:r>
              <a:rPr lang="en-US" sz="2000" dirty="0">
                <a:solidFill>
                  <a:srgbClr val="0070C0"/>
                </a:solidFill>
              </a:rPr>
              <a:t>Crimean War – Victory of industrialized West over agricultural Russia</a:t>
            </a:r>
          </a:p>
          <a:p>
            <a:pPr marL="285750" indent="-285750" algn="l" rtl="0">
              <a:buFont typeface="Arial" panose="020B0604020202020204" pitchFamily="34" charset="0"/>
              <a:buChar char="•"/>
            </a:pPr>
            <a:r>
              <a:rPr lang="en-US" sz="2000" dirty="0">
                <a:solidFill>
                  <a:srgbClr val="0070C0"/>
                </a:solidFill>
              </a:rPr>
              <a:t>Alexander II – Reforms and Emancipation.</a:t>
            </a:r>
          </a:p>
          <a:p>
            <a:pPr marL="285750" indent="-285750" algn="l" rtl="0">
              <a:buFont typeface="Arial" panose="020B0604020202020204" pitchFamily="34" charset="0"/>
              <a:buChar char="•"/>
            </a:pPr>
            <a:r>
              <a:rPr lang="en-US" sz="2000" dirty="0">
                <a:solidFill>
                  <a:srgbClr val="0070C0"/>
                </a:solidFill>
              </a:rPr>
              <a:t>1881 - Alexander II murdered by extremists</a:t>
            </a:r>
          </a:p>
          <a:p>
            <a:pPr marL="285750" indent="-285750" algn="l" rtl="0">
              <a:buFont typeface="Arial" panose="020B0604020202020204" pitchFamily="34" charset="0"/>
              <a:buChar char="•"/>
            </a:pPr>
            <a:r>
              <a:rPr lang="en-US" sz="2000" dirty="0">
                <a:solidFill>
                  <a:srgbClr val="0070C0"/>
                </a:solidFill>
              </a:rPr>
              <a:t>1905 – A loss in the Russian-Japanese War and a failed attempt to revolt against the Tsar</a:t>
            </a:r>
          </a:p>
        </p:txBody>
      </p:sp>
    </p:spTree>
    <p:extLst>
      <p:ext uri="{BB962C8B-B14F-4D97-AF65-F5344CB8AC3E}">
        <p14:creationId xmlns:p14="http://schemas.microsoft.com/office/powerpoint/2010/main" val="2464331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648" y="4324838"/>
            <a:ext cx="11139854" cy="930447"/>
          </a:xfrm>
        </p:spPr>
        <p:txBody>
          <a:bodyPr vert="horz" lIns="91440" tIns="45720" rIns="91440" bIns="45720" rtlCol="0" anchor="b">
            <a:normAutofit/>
          </a:bodyPr>
          <a:lstStyle/>
          <a:p>
            <a:pPr algn="ctr" rtl="0"/>
            <a:r>
              <a:rPr lang="en-US" dirty="0">
                <a:solidFill>
                  <a:srgbClr val="FF0000"/>
                </a:solidFill>
              </a:rPr>
              <a:t>The Birth of the Soviet Union</a:t>
            </a:r>
          </a:p>
        </p:txBody>
      </p:sp>
      <p:pic>
        <p:nvPicPr>
          <p:cNvPr id="5" name="תמונה 4">
            <a:extLst>
              <a:ext uri="{FF2B5EF4-FFF2-40B4-BE49-F238E27FC236}">
                <a16:creationId xmlns:a16="http://schemas.microsoft.com/office/drawing/2014/main" id="{FDD18DDD-0925-4618-94A2-BA09BE01E8FC}"/>
              </a:ext>
            </a:extLst>
          </p:cNvPr>
          <p:cNvPicPr>
            <a:picLocks noChangeAspect="1"/>
          </p:cNvPicPr>
          <p:nvPr/>
        </p:nvPicPr>
        <p:blipFill rotWithShape="1">
          <a:blip r:embed="rId2"/>
          <a:srcRect l="3948" t="2807" r="4078"/>
          <a:stretch/>
        </p:blipFill>
        <p:spPr>
          <a:xfrm>
            <a:off x="8490634" y="1330079"/>
            <a:ext cx="3425609" cy="2036246"/>
          </a:xfrm>
          <a:prstGeom prst="rect">
            <a:avLst/>
          </a:prstGeom>
        </p:spPr>
      </p:pic>
      <p:pic>
        <p:nvPicPr>
          <p:cNvPr id="6" name="תמונה 5">
            <a:extLst>
              <a:ext uri="{FF2B5EF4-FFF2-40B4-BE49-F238E27FC236}">
                <a16:creationId xmlns:a16="http://schemas.microsoft.com/office/drawing/2014/main" id="{4863EFA5-7751-48FC-9C1A-60AD77F769B7}"/>
              </a:ext>
            </a:extLst>
          </p:cNvPr>
          <p:cNvPicPr>
            <a:picLocks noChangeAspect="1"/>
          </p:cNvPicPr>
          <p:nvPr/>
        </p:nvPicPr>
        <p:blipFill rotWithShape="1">
          <a:blip r:embed="rId3"/>
          <a:srcRect l="3750" r="2238" b="7182"/>
          <a:stretch/>
        </p:blipFill>
        <p:spPr>
          <a:xfrm>
            <a:off x="390868" y="1336990"/>
            <a:ext cx="3526659" cy="1983745"/>
          </a:xfrm>
          <a:prstGeom prst="rect">
            <a:avLst/>
          </a:prstGeom>
        </p:spPr>
      </p:pic>
      <p:pic>
        <p:nvPicPr>
          <p:cNvPr id="4" name="תמונה 3">
            <a:extLst>
              <a:ext uri="{FF2B5EF4-FFF2-40B4-BE49-F238E27FC236}">
                <a16:creationId xmlns:a16="http://schemas.microsoft.com/office/drawing/2014/main" id="{5B520DD2-3993-445A-BE87-57854B73DA44}"/>
              </a:ext>
            </a:extLst>
          </p:cNvPr>
          <p:cNvPicPr>
            <a:picLocks noChangeAspect="1"/>
          </p:cNvPicPr>
          <p:nvPr/>
        </p:nvPicPr>
        <p:blipFill rotWithShape="1">
          <a:blip r:embed="rId4"/>
          <a:srcRect l="3948" r="4078"/>
          <a:stretch/>
        </p:blipFill>
        <p:spPr>
          <a:xfrm>
            <a:off x="4404617" y="1334982"/>
            <a:ext cx="3423916" cy="2094018"/>
          </a:xfrm>
          <a:prstGeom prst="rect">
            <a:avLst/>
          </a:prstGeom>
        </p:spPr>
      </p:pic>
    </p:spTree>
    <p:extLst>
      <p:ext uri="{BB962C8B-B14F-4D97-AF65-F5344CB8AC3E}">
        <p14:creationId xmlns:p14="http://schemas.microsoft.com/office/powerpoint/2010/main" val="3857420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854" y="919934"/>
            <a:ext cx="9178146" cy="1692794"/>
          </a:xfrm>
        </p:spPr>
        <p:txBody>
          <a:bodyPr vert="horz" lIns="91440" tIns="45720" rIns="91440" bIns="45720" rtlCol="0" anchor="ctr">
            <a:normAutofit/>
          </a:bodyPr>
          <a:lstStyle/>
          <a:p>
            <a:pPr algn="l" rtl="0"/>
            <a:r>
              <a:rPr lang="en-US" sz="4000" dirty="0">
                <a:latin typeface="+mj-lt"/>
                <a:cs typeface="+mj-cs"/>
              </a:rPr>
              <a:t>The Formation of the Soviet Union</a:t>
            </a:r>
          </a:p>
        </p:txBody>
      </p:sp>
      <p:pic>
        <p:nvPicPr>
          <p:cNvPr id="4" name="Picture 8" descr="Image result for לנין">
            <a:extLst>
              <a:ext uri="{FF2B5EF4-FFF2-40B4-BE49-F238E27FC236}">
                <a16:creationId xmlns:a16="http://schemas.microsoft.com/office/drawing/2014/main" id="{8A4A683C-6F0A-4844-865C-204BC0C650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34"/>
          <a:stretch/>
        </p:blipFill>
        <p:spPr bwMode="auto">
          <a:xfrm>
            <a:off x="9774728" y="0"/>
            <a:ext cx="2417272" cy="26258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8DF9BDB-C4BB-4994-9BD2-3AAFC1E69C9C}"/>
              </a:ext>
            </a:extLst>
          </p:cNvPr>
          <p:cNvSpPr/>
          <p:nvPr/>
        </p:nvSpPr>
        <p:spPr>
          <a:xfrm>
            <a:off x="662376" y="2213948"/>
            <a:ext cx="10437423" cy="2677656"/>
          </a:xfrm>
          <a:prstGeom prst="rect">
            <a:avLst/>
          </a:prstGeom>
        </p:spPr>
        <p:txBody>
          <a:bodyPr wrap="square">
            <a:spAutoFit/>
          </a:bodyPr>
          <a:lstStyle/>
          <a:p>
            <a:pPr marL="285750" indent="-285750" algn="l" rtl="0">
              <a:buFont typeface="Arial" panose="020B0604020202020204" pitchFamily="34" charset="0"/>
              <a:buChar char="•"/>
            </a:pPr>
            <a:r>
              <a:rPr lang="en-US" sz="2400" dirty="0"/>
              <a:t>The economic collapse and social tensions peaked during the First World War</a:t>
            </a:r>
          </a:p>
          <a:p>
            <a:pPr marL="285750" indent="-285750" algn="l" rtl="0">
              <a:buFont typeface="Arial" panose="020B0604020202020204" pitchFamily="34" charset="0"/>
              <a:buChar char="•"/>
            </a:pPr>
            <a:r>
              <a:rPr lang="en-US" sz="2400" dirty="0"/>
              <a:t>The February 1917 Revolution ousted Nicholas II from power, replacing him with a liberal government</a:t>
            </a:r>
          </a:p>
          <a:p>
            <a:pPr marL="285750" indent="-285750" algn="l" rtl="0">
              <a:buFont typeface="Arial" panose="020B0604020202020204" pitchFamily="34" charset="0"/>
              <a:buChar char="•"/>
            </a:pPr>
            <a:r>
              <a:rPr lang="en-US" sz="2400" dirty="0"/>
              <a:t>In October 1917, the socialist revolution began during which Lenin came to power as the Bolshevik leader</a:t>
            </a:r>
          </a:p>
          <a:p>
            <a:pPr marL="285750" indent="-285750" algn="l" rtl="0">
              <a:buFont typeface="Arial" panose="020B0604020202020204" pitchFamily="34" charset="0"/>
              <a:buChar char="•"/>
            </a:pPr>
            <a:r>
              <a:rPr lang="en-US" sz="2400" dirty="0"/>
              <a:t>The revolution marked the beginning of a violent civil war that lasted until 1921</a:t>
            </a:r>
          </a:p>
          <a:p>
            <a:pPr marL="285750" indent="-285750" algn="l" rtl="0">
              <a:buFont typeface="Arial" panose="020B0604020202020204" pitchFamily="34" charset="0"/>
              <a:buChar char="•"/>
            </a:pPr>
            <a:r>
              <a:rPr lang="en-US" sz="2400" dirty="0"/>
              <a:t>On December 30th, 1922, the "Soviet Union" was established</a:t>
            </a:r>
          </a:p>
        </p:txBody>
      </p:sp>
    </p:spTree>
    <p:extLst>
      <p:ext uri="{BB962C8B-B14F-4D97-AF65-F5344CB8AC3E}">
        <p14:creationId xmlns:p14="http://schemas.microsoft.com/office/powerpoint/2010/main" val="3845486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58594"/>
            <a:ext cx="10515600" cy="1325563"/>
          </a:xfrm>
        </p:spPr>
        <p:txBody>
          <a:bodyPr>
            <a:normAutofit/>
          </a:bodyPr>
          <a:lstStyle/>
          <a:p>
            <a:pPr algn="ctr"/>
            <a:r>
              <a:rPr lang="en-US" sz="4000" dirty="0">
                <a:solidFill>
                  <a:srgbClr val="FF0000"/>
                </a:solidFill>
              </a:rPr>
              <a:t>U</a:t>
            </a:r>
            <a:r>
              <a:rPr lang="en-US" sz="4000" dirty="0"/>
              <a:t>nion of </a:t>
            </a:r>
            <a:r>
              <a:rPr lang="en-US" sz="4000" dirty="0">
                <a:solidFill>
                  <a:srgbClr val="FF0000"/>
                </a:solidFill>
              </a:rPr>
              <a:t>S</a:t>
            </a:r>
            <a:r>
              <a:rPr lang="en-US" sz="4000" dirty="0"/>
              <a:t>oviet </a:t>
            </a:r>
            <a:r>
              <a:rPr lang="en-US" sz="4000" dirty="0">
                <a:solidFill>
                  <a:srgbClr val="FF0000"/>
                </a:solidFill>
              </a:rPr>
              <a:t>S</a:t>
            </a:r>
            <a:r>
              <a:rPr lang="en-US" sz="4000" dirty="0"/>
              <a:t>ocialist </a:t>
            </a:r>
            <a:r>
              <a:rPr lang="en-US" sz="4000" dirty="0">
                <a:solidFill>
                  <a:srgbClr val="FF0000"/>
                </a:solidFill>
              </a:rPr>
              <a:t>R</a:t>
            </a:r>
            <a:r>
              <a:rPr lang="en-US" sz="4000" dirty="0"/>
              <a:t>epublics</a:t>
            </a:r>
            <a:endParaRPr lang="he-IL" sz="4000" dirty="0"/>
          </a:p>
        </p:txBody>
      </p:sp>
      <p:pic>
        <p:nvPicPr>
          <p:cNvPr id="4" name="Picture 8">
            <a:extLst>
              <a:ext uri="{FF2B5EF4-FFF2-40B4-BE49-F238E27FC236}">
                <a16:creationId xmlns:a16="http://schemas.microsoft.com/office/drawing/2014/main" id="{F830B8DC-3A81-44DA-8F44-8605E970ECCE}"/>
              </a:ext>
            </a:extLst>
          </p:cNvPr>
          <p:cNvPicPr>
            <a:picLocks noChangeAspect="1"/>
          </p:cNvPicPr>
          <p:nvPr/>
        </p:nvPicPr>
        <p:blipFill>
          <a:blip r:embed="rId2"/>
          <a:stretch>
            <a:fillRect/>
          </a:stretch>
        </p:blipFill>
        <p:spPr>
          <a:xfrm>
            <a:off x="8782" y="4579153"/>
            <a:ext cx="1658836" cy="2224641"/>
          </a:xfrm>
          <a:prstGeom prst="rect">
            <a:avLst/>
          </a:prstGeom>
        </p:spPr>
      </p:pic>
      <p:pic>
        <p:nvPicPr>
          <p:cNvPr id="1026" name="Picture 2" descr="Image result for סטלין">
            <a:extLst>
              <a:ext uri="{FF2B5EF4-FFF2-40B4-BE49-F238E27FC236}">
                <a16:creationId xmlns:a16="http://schemas.microsoft.com/office/drawing/2014/main" id="{7C87981B-9A8C-4E54-9B9D-5A9B87212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7618" y="4675726"/>
            <a:ext cx="1460593" cy="21280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AFF0297-73DE-4388-8858-868A635F7DC2}"/>
              </a:ext>
            </a:extLst>
          </p:cNvPr>
          <p:cNvSpPr/>
          <p:nvPr/>
        </p:nvSpPr>
        <p:spPr>
          <a:xfrm>
            <a:off x="670668" y="1853211"/>
            <a:ext cx="10683132" cy="2677656"/>
          </a:xfrm>
          <a:prstGeom prst="rect">
            <a:avLst/>
          </a:prstGeom>
        </p:spPr>
        <p:txBody>
          <a:bodyPr wrap="square">
            <a:spAutoFit/>
          </a:bodyPr>
          <a:lstStyle/>
          <a:p>
            <a:pPr marL="285750" indent="-285750" algn="l" rtl="0">
              <a:buFont typeface="Arial" panose="020B0604020202020204" pitchFamily="34" charset="0"/>
              <a:buChar char="•"/>
            </a:pPr>
            <a:r>
              <a:rPr lang="en-US" sz="2400" dirty="0">
                <a:solidFill>
                  <a:srgbClr val="0070C0"/>
                </a:solidFill>
              </a:rPr>
              <a:t>Lenin died in 1924 thus started the battles of ideology and succession. </a:t>
            </a:r>
          </a:p>
          <a:p>
            <a:pPr marL="285750" indent="-285750" algn="l" rtl="0">
              <a:buFont typeface="Arial" panose="020B0604020202020204" pitchFamily="34" charset="0"/>
              <a:buChar char="•"/>
            </a:pPr>
            <a:r>
              <a:rPr lang="en-US" sz="2400" dirty="0">
                <a:solidFill>
                  <a:srgbClr val="0070C0"/>
                </a:solidFill>
              </a:rPr>
              <a:t>One definite winner rose from these battles - Stalin - </a:t>
            </a:r>
            <a:r>
              <a:rPr lang="en-US" sz="2400" dirty="0" err="1">
                <a:solidFill>
                  <a:srgbClr val="0070C0"/>
                </a:solidFill>
              </a:rPr>
              <a:t>Сталин</a:t>
            </a:r>
            <a:r>
              <a:rPr lang="en-US" sz="2400" dirty="0">
                <a:solidFill>
                  <a:srgbClr val="0070C0"/>
                </a:solidFill>
              </a:rPr>
              <a:t> - the man of steel </a:t>
            </a:r>
          </a:p>
          <a:p>
            <a:pPr marL="285750" indent="-285750" algn="l" rtl="0">
              <a:buFont typeface="Arial" panose="020B0604020202020204" pitchFamily="34" charset="0"/>
              <a:buChar char="•"/>
            </a:pPr>
            <a:r>
              <a:rPr lang="en-US" sz="2400" dirty="0">
                <a:solidFill>
                  <a:srgbClr val="0070C0"/>
                </a:solidFill>
              </a:rPr>
              <a:t>The Five-Year Plans - Stalin  led a policy of rapid industrialization at the expense of the common person </a:t>
            </a:r>
          </a:p>
          <a:p>
            <a:pPr marL="285750" indent="-285750" algn="l" rtl="0">
              <a:buFont typeface="Arial" panose="020B0604020202020204" pitchFamily="34" charset="0"/>
              <a:buChar char="•"/>
            </a:pPr>
            <a:r>
              <a:rPr lang="en-US" sz="2400" dirty="0">
                <a:solidFill>
                  <a:srgbClr val="0070C0"/>
                </a:solidFill>
              </a:rPr>
              <a:t>The cleansing policy - Stalin had a tough policy against anyone he thought might be rebellious</a:t>
            </a:r>
          </a:p>
          <a:p>
            <a:pPr marL="285750" indent="-285750" algn="l" rtl="0">
              <a:buFont typeface="Arial" panose="020B0604020202020204" pitchFamily="34" charset="0"/>
              <a:buChar char="•"/>
            </a:pPr>
            <a:r>
              <a:rPr lang="en-US" sz="2400" dirty="0">
                <a:solidFill>
                  <a:srgbClr val="0070C0"/>
                </a:solidFill>
              </a:rPr>
              <a:t>August 1939 - Ribbentrop-Molotov Agreement</a:t>
            </a:r>
          </a:p>
        </p:txBody>
      </p:sp>
    </p:spTree>
    <p:extLst>
      <p:ext uri="{BB962C8B-B14F-4D97-AF65-F5344CB8AC3E}">
        <p14:creationId xmlns:p14="http://schemas.microsoft.com/office/powerpoint/2010/main" val="476333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58594"/>
            <a:ext cx="10515600" cy="1325563"/>
          </a:xfrm>
        </p:spPr>
        <p:txBody>
          <a:bodyPr>
            <a:normAutofit/>
          </a:bodyPr>
          <a:lstStyle/>
          <a:p>
            <a:pPr algn="ctr"/>
            <a:r>
              <a:rPr lang="en-US" sz="4000" dirty="0"/>
              <a:t>World War 2</a:t>
            </a:r>
            <a:endParaRPr lang="he-IL" sz="4000" dirty="0"/>
          </a:p>
        </p:txBody>
      </p:sp>
      <p:sp>
        <p:nvSpPr>
          <p:cNvPr id="4" name="Rectangle 3">
            <a:extLst>
              <a:ext uri="{FF2B5EF4-FFF2-40B4-BE49-F238E27FC236}">
                <a16:creationId xmlns:a16="http://schemas.microsoft.com/office/drawing/2014/main" id="{AFBEA855-8BB5-462E-8049-FD3945B34ED7}"/>
              </a:ext>
            </a:extLst>
          </p:cNvPr>
          <p:cNvSpPr/>
          <p:nvPr/>
        </p:nvSpPr>
        <p:spPr>
          <a:xfrm>
            <a:off x="838200" y="1720840"/>
            <a:ext cx="10515600" cy="3416320"/>
          </a:xfrm>
          <a:prstGeom prst="rect">
            <a:avLst/>
          </a:prstGeom>
        </p:spPr>
        <p:txBody>
          <a:bodyPr wrap="square">
            <a:spAutoFit/>
          </a:bodyPr>
          <a:lstStyle/>
          <a:p>
            <a:pPr marL="285750" indent="-285750" algn="l" rtl="0">
              <a:buFont typeface="Arial" panose="020B0604020202020204" pitchFamily="34" charset="0"/>
              <a:buChar char="•"/>
            </a:pPr>
            <a:r>
              <a:rPr lang="en-US" sz="2400" dirty="0">
                <a:solidFill>
                  <a:srgbClr val="0070C0"/>
                </a:solidFill>
              </a:rPr>
              <a:t>Despite the anti-Nazi sentiment that characterized Stalin during the 1930s, in August 1939 he signed the "Ribbentrop-Molotov" agreement.</a:t>
            </a:r>
          </a:p>
          <a:p>
            <a:pPr marL="285750" indent="-285750" algn="l" rtl="0">
              <a:buFont typeface="Arial" panose="020B0604020202020204" pitchFamily="34" charset="0"/>
              <a:buChar char="•"/>
            </a:pPr>
            <a:r>
              <a:rPr lang="en-US" sz="2400" dirty="0">
                <a:solidFill>
                  <a:srgbClr val="0070C0"/>
                </a:solidFill>
              </a:rPr>
              <a:t>On September 17, 1939, the Soviets invaded Poland up to a pre-agreed line with the Nazis</a:t>
            </a:r>
          </a:p>
          <a:p>
            <a:pPr marL="285750" indent="-285750" algn="l" rtl="0">
              <a:buFont typeface="Arial" panose="020B0604020202020204" pitchFamily="34" charset="0"/>
              <a:buChar char="•"/>
            </a:pPr>
            <a:r>
              <a:rPr lang="en-US" sz="2400" dirty="0">
                <a:solidFill>
                  <a:srgbClr val="0070C0"/>
                </a:solidFill>
              </a:rPr>
              <a:t>December 1939 - losses in battles against Little Finland  made Stalin realize that the Red Army is vulnerable and weak</a:t>
            </a:r>
          </a:p>
          <a:p>
            <a:pPr marL="285750" indent="-285750" algn="l" rtl="0">
              <a:buFont typeface="Arial" panose="020B0604020202020204" pitchFamily="34" charset="0"/>
              <a:buChar char="•"/>
            </a:pPr>
            <a:r>
              <a:rPr lang="en-US" sz="2400" dirty="0">
                <a:solidFill>
                  <a:srgbClr val="0070C0"/>
                </a:solidFill>
              </a:rPr>
              <a:t>June 22, 1941 - Operation Barbarossa during which the Nazis invaded the Soviet Union</a:t>
            </a:r>
          </a:p>
          <a:p>
            <a:pPr marL="285750" indent="-285750" algn="l" rtl="0">
              <a:buFont typeface="Arial" panose="020B0604020202020204" pitchFamily="34" charset="0"/>
              <a:buChar char="•"/>
            </a:pPr>
            <a:r>
              <a:rPr lang="en-US" sz="2400" dirty="0">
                <a:solidFill>
                  <a:srgbClr val="0070C0"/>
                </a:solidFill>
              </a:rPr>
              <a:t>July 3rd, 1941 – Stalin addresses the nation&gt; National Patriot</a:t>
            </a:r>
          </a:p>
        </p:txBody>
      </p:sp>
    </p:spTree>
    <p:extLst>
      <p:ext uri="{BB962C8B-B14F-4D97-AF65-F5344CB8AC3E}">
        <p14:creationId xmlns:p14="http://schemas.microsoft.com/office/powerpoint/2010/main" val="35954360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58594"/>
            <a:ext cx="10515600" cy="1325563"/>
          </a:xfrm>
        </p:spPr>
        <p:txBody>
          <a:bodyPr>
            <a:normAutofit/>
          </a:bodyPr>
          <a:lstStyle/>
          <a:p>
            <a:pPr algn="ctr"/>
            <a:r>
              <a:rPr lang="en-US" sz="4000" dirty="0"/>
              <a:t>World War 2</a:t>
            </a:r>
            <a:endParaRPr lang="he-IL" sz="4000" dirty="0"/>
          </a:p>
        </p:txBody>
      </p:sp>
      <p:pic>
        <p:nvPicPr>
          <p:cNvPr id="4" name="Picture 7">
            <a:extLst>
              <a:ext uri="{FF2B5EF4-FFF2-40B4-BE49-F238E27FC236}">
                <a16:creationId xmlns:a16="http://schemas.microsoft.com/office/drawing/2014/main" id="{28CC6394-15ED-48CB-B08C-CEE6786150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4277" y="4423072"/>
            <a:ext cx="3607723" cy="1909350"/>
          </a:xfrm>
          <a:prstGeom prst="rect">
            <a:avLst/>
          </a:prstGeom>
        </p:spPr>
      </p:pic>
      <p:pic>
        <p:nvPicPr>
          <p:cNvPr id="2050" name="Picture 2">
            <a:extLst>
              <a:ext uri="{FF2B5EF4-FFF2-40B4-BE49-F238E27FC236}">
                <a16:creationId xmlns:a16="http://schemas.microsoft.com/office/drawing/2014/main" id="{BCD51EB5-CB34-468D-87F5-EF9B9B645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3133" y="4423072"/>
            <a:ext cx="5101144" cy="18364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3D0A5CA-0DD6-4815-927B-D886001D98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98" y="4423071"/>
            <a:ext cx="3558046" cy="18364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03C8D10-76C6-4F88-BC6A-2F83350D746F}"/>
              </a:ext>
            </a:extLst>
          </p:cNvPr>
          <p:cNvSpPr/>
          <p:nvPr/>
        </p:nvSpPr>
        <p:spPr>
          <a:xfrm>
            <a:off x="492066" y="1740196"/>
            <a:ext cx="10760134" cy="2308324"/>
          </a:xfrm>
          <a:prstGeom prst="rect">
            <a:avLst/>
          </a:prstGeom>
        </p:spPr>
        <p:txBody>
          <a:bodyPr wrap="square">
            <a:spAutoFit/>
          </a:bodyPr>
          <a:lstStyle/>
          <a:p>
            <a:pPr marL="285750" indent="-285750" algn="l" rtl="0">
              <a:buFont typeface="Arial" panose="020B0604020202020204" pitchFamily="34" charset="0"/>
              <a:buChar char="•"/>
            </a:pPr>
            <a:r>
              <a:rPr lang="en-US" sz="2400" dirty="0">
                <a:solidFill>
                  <a:srgbClr val="0070C0"/>
                </a:solidFill>
              </a:rPr>
              <a:t>In the Soviet chronicles, this war became known as the "Great Patriotic War"</a:t>
            </a:r>
          </a:p>
          <a:p>
            <a:pPr marL="285750" indent="-285750" algn="l" rtl="0">
              <a:buFont typeface="Arial" panose="020B0604020202020204" pitchFamily="34" charset="0"/>
              <a:buChar char="•"/>
            </a:pPr>
            <a:r>
              <a:rPr lang="en-US" sz="2400" dirty="0">
                <a:solidFill>
                  <a:srgbClr val="0070C0"/>
                </a:solidFill>
              </a:rPr>
              <a:t>Over the years, the Soviets suffered painful losses along with significant victories  spearheaded by the Berlin occupation in May 1945</a:t>
            </a:r>
          </a:p>
          <a:p>
            <a:pPr marL="285750" indent="-285750" algn="l" rtl="0">
              <a:buFont typeface="Arial" panose="020B0604020202020204" pitchFamily="34" charset="0"/>
              <a:buChar char="•"/>
            </a:pPr>
            <a:r>
              <a:rPr lang="en-US" sz="2400" dirty="0">
                <a:solidFill>
                  <a:srgbClr val="0070C0"/>
                </a:solidFill>
              </a:rPr>
              <a:t>The war was quite bloody for the Soviets - some 27 million combatants and civilians dead.</a:t>
            </a:r>
          </a:p>
          <a:p>
            <a:pPr marL="285750" indent="-285750" algn="l" rtl="0">
              <a:buFont typeface="Arial" panose="020B0604020202020204" pitchFamily="34" charset="0"/>
              <a:buChar char="•"/>
            </a:pPr>
            <a:r>
              <a:rPr lang="en-US" sz="2400" dirty="0">
                <a:solidFill>
                  <a:srgbClr val="0070C0"/>
                </a:solidFill>
              </a:rPr>
              <a:t>The war ended with a worldwide recognition of the Soviet Union's supremacy</a:t>
            </a:r>
          </a:p>
        </p:txBody>
      </p:sp>
      <p:sp>
        <p:nvSpPr>
          <p:cNvPr id="13" name="Content Placeholder 2">
            <a:extLst>
              <a:ext uri="{FF2B5EF4-FFF2-40B4-BE49-F238E27FC236}">
                <a16:creationId xmlns:a16="http://schemas.microsoft.com/office/drawing/2014/main" id="{457E50F6-9FE7-4BBA-A2E4-5832571CD5EE}"/>
              </a:ext>
            </a:extLst>
          </p:cNvPr>
          <p:cNvSpPr txBox="1">
            <a:spLocks/>
          </p:cNvSpPr>
          <p:nvPr/>
        </p:nvSpPr>
        <p:spPr>
          <a:xfrm>
            <a:off x="4063588" y="6367966"/>
            <a:ext cx="3940233" cy="522692"/>
          </a:xfrm>
          <a:prstGeom prst="rect">
            <a:avLst/>
          </a:prstGeom>
          <a:solidFill>
            <a:schemeClr val="bg1"/>
          </a:solidFill>
        </p:spPr>
        <p:txBody>
          <a:bodyPr vert="horz" lIns="91440" tIns="45720" rIns="91440" bIns="45720" rtlCol="1">
            <a:normAutofit fontScale="92500" lnSpcReduction="20000"/>
          </a:bodyPr>
          <a:lstStyle>
            <a:lvl1pPr marL="228600" indent="-228600" algn="r" defTabSz="914400" rtl="1" eaLnBrk="1" latinLnBrk="0" hangingPunct="1">
              <a:lnSpc>
                <a:spcPct val="90000"/>
              </a:lnSpc>
              <a:spcBef>
                <a:spcPts val="1000"/>
              </a:spcBef>
              <a:buFont typeface="Arial" panose="020B0604020202020204" pitchFamily="34" charset="0"/>
              <a:buChar char="•"/>
              <a:defRPr lang="he-IL" sz="2800" b="1" kern="1200">
                <a:solidFill>
                  <a:srgbClr val="0070C0"/>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lang="he-IL"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lang="he-IL"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lang="he-IL"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lang="he-IL"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tx1"/>
                </a:solidFill>
              </a:rPr>
              <a:t>The Battle of Stalingrad  - the bloodiest battle in war history</a:t>
            </a:r>
            <a:endParaRPr lang="he-IL" sz="2000" dirty="0">
              <a:solidFill>
                <a:schemeClr val="tx1"/>
              </a:solidFill>
            </a:endParaRPr>
          </a:p>
        </p:txBody>
      </p:sp>
      <p:sp>
        <p:nvSpPr>
          <p:cNvPr id="14" name="Content Placeholder 2">
            <a:extLst>
              <a:ext uri="{FF2B5EF4-FFF2-40B4-BE49-F238E27FC236}">
                <a16:creationId xmlns:a16="http://schemas.microsoft.com/office/drawing/2014/main" id="{BAABA0FF-18DD-4A43-9CFB-E7E65D40EA02}"/>
              </a:ext>
            </a:extLst>
          </p:cNvPr>
          <p:cNvSpPr txBox="1">
            <a:spLocks/>
          </p:cNvSpPr>
          <p:nvPr/>
        </p:nvSpPr>
        <p:spPr>
          <a:xfrm>
            <a:off x="-248792" y="6367966"/>
            <a:ext cx="3940233" cy="522692"/>
          </a:xfrm>
          <a:prstGeom prst="rect">
            <a:avLst/>
          </a:prstGeom>
          <a:solidFill>
            <a:schemeClr val="bg1"/>
          </a:solidFill>
        </p:spPr>
        <p:txBody>
          <a:bodyPr vert="horz" lIns="91440" tIns="45720" rIns="91440" bIns="45720" rtlCol="1">
            <a:normAutofit fontScale="92500" lnSpcReduction="20000"/>
          </a:bodyPr>
          <a:lstStyle>
            <a:lvl1pPr marL="228600" indent="-228600" algn="r" defTabSz="914400" rtl="1" eaLnBrk="1" latinLnBrk="0" hangingPunct="1">
              <a:lnSpc>
                <a:spcPct val="90000"/>
              </a:lnSpc>
              <a:spcBef>
                <a:spcPts val="1000"/>
              </a:spcBef>
              <a:buFont typeface="Arial" panose="020B0604020202020204" pitchFamily="34" charset="0"/>
              <a:buChar char="•"/>
              <a:defRPr lang="he-IL" sz="2800" b="1" kern="1200">
                <a:solidFill>
                  <a:srgbClr val="0070C0"/>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lang="he-IL"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lang="he-IL"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lang="he-IL"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lang="he-IL"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tx1"/>
                </a:solidFill>
              </a:rPr>
              <a:t>The Siege over Leningrad – the deadliest siege over a city in history</a:t>
            </a:r>
            <a:endParaRPr lang="he-IL" sz="2000" dirty="0">
              <a:solidFill>
                <a:schemeClr val="tx1"/>
              </a:solidFill>
            </a:endParaRPr>
          </a:p>
        </p:txBody>
      </p:sp>
    </p:spTree>
    <p:extLst>
      <p:ext uri="{BB962C8B-B14F-4D97-AF65-F5344CB8AC3E}">
        <p14:creationId xmlns:p14="http://schemas.microsoft.com/office/powerpoint/2010/main" val="35128131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7100"/>
            <a:ext cx="8993909" cy="1325563"/>
          </a:xfrm>
        </p:spPr>
        <p:txBody>
          <a:bodyPr>
            <a:normAutofit/>
          </a:bodyPr>
          <a:lstStyle/>
          <a:p>
            <a:pPr algn="l" rtl="0"/>
            <a:r>
              <a:rPr lang="en-US" sz="4000" dirty="0"/>
              <a:t>The Cold War</a:t>
            </a:r>
            <a:endParaRPr lang="he-IL" sz="4000" dirty="0"/>
          </a:p>
        </p:txBody>
      </p:sp>
      <p:pic>
        <p:nvPicPr>
          <p:cNvPr id="4098" name="Picture 2">
            <a:extLst>
              <a:ext uri="{FF2B5EF4-FFF2-40B4-BE49-F238E27FC236}">
                <a16:creationId xmlns:a16="http://schemas.microsoft.com/office/drawing/2014/main" id="{44484895-D145-4190-AF64-95E714BE2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13" y="4736480"/>
            <a:ext cx="2628271" cy="215794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E2EE4024-84BC-496F-BD33-10ADC53F4A05}"/>
              </a:ext>
            </a:extLst>
          </p:cNvPr>
          <p:cNvSpPr txBox="1">
            <a:spLocks/>
          </p:cNvSpPr>
          <p:nvPr/>
        </p:nvSpPr>
        <p:spPr>
          <a:xfrm>
            <a:off x="2574758" y="6395800"/>
            <a:ext cx="3940233" cy="522692"/>
          </a:xfrm>
          <a:prstGeom prst="rect">
            <a:avLst/>
          </a:prstGeom>
          <a:solidFill>
            <a:schemeClr val="bg1"/>
          </a:solidFill>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lang="he-IL" sz="2800" b="1" kern="1200">
                <a:solidFill>
                  <a:srgbClr val="0070C0"/>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lang="he-IL"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lang="he-IL"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lang="he-IL"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lang="he-IL"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tx1"/>
                </a:solidFill>
              </a:rPr>
              <a:t>Sputnik – First Satellite 1957</a:t>
            </a:r>
            <a:endParaRPr lang="he-IL" sz="2000" dirty="0">
              <a:solidFill>
                <a:schemeClr val="tx1"/>
              </a:solidFill>
            </a:endParaRPr>
          </a:p>
        </p:txBody>
      </p:sp>
      <p:sp>
        <p:nvSpPr>
          <p:cNvPr id="4" name="Rectangle 3">
            <a:extLst>
              <a:ext uri="{FF2B5EF4-FFF2-40B4-BE49-F238E27FC236}">
                <a16:creationId xmlns:a16="http://schemas.microsoft.com/office/drawing/2014/main" id="{4DF082BE-2781-4DD1-8E28-08C4183C4A7F}"/>
              </a:ext>
            </a:extLst>
          </p:cNvPr>
          <p:cNvSpPr/>
          <p:nvPr/>
        </p:nvSpPr>
        <p:spPr>
          <a:xfrm>
            <a:off x="901700" y="1258605"/>
            <a:ext cx="10109200" cy="3477875"/>
          </a:xfrm>
          <a:prstGeom prst="rect">
            <a:avLst/>
          </a:prstGeom>
        </p:spPr>
        <p:txBody>
          <a:bodyPr wrap="square">
            <a:spAutoFit/>
          </a:bodyPr>
          <a:lstStyle/>
          <a:p>
            <a:pPr marL="285750" indent="-285750" algn="l" rtl="0">
              <a:buFont typeface="Arial" panose="020B0604020202020204" pitchFamily="34" charset="0"/>
              <a:buChar char="•"/>
            </a:pPr>
            <a:r>
              <a:rPr lang="en-US" sz="2000" dirty="0">
                <a:solidFill>
                  <a:srgbClr val="0070C0"/>
                </a:solidFill>
              </a:rPr>
              <a:t>At the end of the Second World War, two blocs of counter-ideology soon formed:</a:t>
            </a:r>
          </a:p>
          <a:p>
            <a:pPr marL="742950" lvl="1" indent="-285750" algn="l" rtl="0">
              <a:buFont typeface="Arial" panose="020B0604020202020204" pitchFamily="34" charset="0"/>
              <a:buChar char="•"/>
            </a:pPr>
            <a:r>
              <a:rPr lang="en-US" sz="2000" dirty="0"/>
              <a:t>American capitalism versus Soviet communism</a:t>
            </a:r>
          </a:p>
          <a:p>
            <a:pPr marL="285750" indent="-285750" algn="l" rtl="0">
              <a:buFont typeface="Arial" panose="020B0604020202020204" pitchFamily="34" charset="0"/>
              <a:buChar char="•"/>
            </a:pPr>
            <a:r>
              <a:rPr lang="en-US" sz="2000" dirty="0">
                <a:solidFill>
                  <a:srgbClr val="0070C0"/>
                </a:solidFill>
              </a:rPr>
              <a:t>The war reached every aspect of life from the military through culture to technology and science</a:t>
            </a:r>
          </a:p>
          <a:p>
            <a:pPr marL="285750" indent="-285750" algn="l" rtl="0">
              <a:buFont typeface="Arial" panose="020B0604020202020204" pitchFamily="34" charset="0"/>
              <a:buChar char="•"/>
            </a:pPr>
            <a:r>
              <a:rPr lang="en-US" sz="2000" dirty="0">
                <a:solidFill>
                  <a:srgbClr val="0070C0"/>
                </a:solidFill>
              </a:rPr>
              <a:t>The Russian Revolution was exported around the world - Korea, China, Vietnam, Cuba and more</a:t>
            </a:r>
          </a:p>
          <a:p>
            <a:pPr marL="285750" indent="-285750" algn="l" rtl="0">
              <a:buFont typeface="Arial" panose="020B0604020202020204" pitchFamily="34" charset="0"/>
              <a:buChar char="•"/>
            </a:pPr>
            <a:r>
              <a:rPr lang="en-US" sz="2000" dirty="0">
                <a:solidFill>
                  <a:srgbClr val="0070C0"/>
                </a:solidFill>
              </a:rPr>
              <a:t>In March 1953, Stalin died, and was succeeded by Khrushchev, who began to carry out domestic reforms remedying some of Stalin's wrongs until 1964.</a:t>
            </a:r>
          </a:p>
          <a:p>
            <a:pPr marL="285750" indent="-285750" algn="l" rtl="0">
              <a:buFont typeface="Arial" panose="020B0604020202020204" pitchFamily="34" charset="0"/>
              <a:buChar char="•"/>
            </a:pPr>
            <a:r>
              <a:rPr lang="en-US" sz="2000" dirty="0">
                <a:solidFill>
                  <a:srgbClr val="0070C0"/>
                </a:solidFill>
              </a:rPr>
              <a:t>The 1950s and 1960s were characterized by a space race and a nuclear race between the powers</a:t>
            </a:r>
          </a:p>
          <a:p>
            <a:pPr marL="285750" indent="-285750" algn="l" rtl="0">
              <a:buFont typeface="Arial" panose="020B0604020202020204" pitchFamily="34" charset="0"/>
              <a:buChar char="•"/>
            </a:pPr>
            <a:r>
              <a:rPr lang="en-US" sz="2000" dirty="0">
                <a:solidFill>
                  <a:srgbClr val="0070C0"/>
                </a:solidFill>
              </a:rPr>
              <a:t>For the most part, friction was not direct but through emissaries all over the world </a:t>
            </a:r>
          </a:p>
        </p:txBody>
      </p:sp>
    </p:spTree>
    <p:extLst>
      <p:ext uri="{BB962C8B-B14F-4D97-AF65-F5344CB8AC3E}">
        <p14:creationId xmlns:p14="http://schemas.microsoft.com/office/powerpoint/2010/main" val="4290822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תמונה שמכילה אדם, איש, חליפה, חזית&#10;&#10;התיאור נוצר באופן אוטומטי">
            <a:extLst>
              <a:ext uri="{FF2B5EF4-FFF2-40B4-BE49-F238E27FC236}">
                <a16:creationId xmlns:a16="http://schemas.microsoft.com/office/drawing/2014/main" id="{5D8F754E-BA16-40A5-9A70-4286122EA6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77"/>
          <a:stretch/>
        </p:blipFill>
        <p:spPr bwMode="auto">
          <a:xfrm>
            <a:off x="98510" y="2596696"/>
            <a:ext cx="2401430" cy="30920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572721" y="403952"/>
            <a:ext cx="5721484" cy="1325563"/>
          </a:xfrm>
        </p:spPr>
        <p:txBody>
          <a:bodyPr vert="horz" lIns="91440" tIns="45720" rIns="91440" bIns="45720" rtlCol="0" anchor="ctr">
            <a:normAutofit/>
          </a:bodyPr>
          <a:lstStyle/>
          <a:p>
            <a:pPr algn="l" rtl="0"/>
            <a:r>
              <a:rPr lang="en-US" dirty="0"/>
              <a:t>The Cold War</a:t>
            </a:r>
            <a:endParaRPr lang="en-US" dirty="0">
              <a:latin typeface="+mj-lt"/>
              <a:cs typeface="+mj-cs"/>
            </a:endParaRPr>
          </a:p>
        </p:txBody>
      </p:sp>
      <p:pic>
        <p:nvPicPr>
          <p:cNvPr id="6" name="Picture 4" descr="מפת הפלישה לאפגניסטן">
            <a:extLst>
              <a:ext uri="{FF2B5EF4-FFF2-40B4-BE49-F238E27FC236}">
                <a16:creationId xmlns:a16="http://schemas.microsoft.com/office/drawing/2014/main" id="{93DA445B-0D7D-4221-8999-6968492711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6918"/>
            <a:ext cx="2622884" cy="16996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6752717-3F9D-4744-A5AF-AEF9977628E9}"/>
              </a:ext>
            </a:extLst>
          </p:cNvPr>
          <p:cNvSpPr/>
          <p:nvPr/>
        </p:nvSpPr>
        <p:spPr>
          <a:xfrm>
            <a:off x="2968299" y="1560401"/>
            <a:ext cx="8962956" cy="2862322"/>
          </a:xfrm>
          <a:prstGeom prst="rect">
            <a:avLst/>
          </a:prstGeom>
        </p:spPr>
        <p:txBody>
          <a:bodyPr wrap="square">
            <a:spAutoFit/>
          </a:bodyPr>
          <a:lstStyle/>
          <a:p>
            <a:pPr marL="285750" indent="-285750" algn="l" rtl="0">
              <a:buFont typeface="Arial" panose="020B0604020202020204" pitchFamily="34" charset="0"/>
              <a:buChar char="•"/>
            </a:pPr>
            <a:r>
              <a:rPr lang="en-US" sz="2000" dirty="0">
                <a:solidFill>
                  <a:srgbClr val="0070C0"/>
                </a:solidFill>
              </a:rPr>
              <a:t>The 1970s and 1980s were characterized by a significant economic slowdown</a:t>
            </a:r>
          </a:p>
          <a:p>
            <a:pPr marL="285750" indent="-285750" algn="l" rtl="0">
              <a:buFont typeface="Arial" panose="020B0604020202020204" pitchFamily="34" charset="0"/>
              <a:buChar char="•"/>
            </a:pPr>
            <a:r>
              <a:rPr lang="en-US" sz="2000" dirty="0">
                <a:solidFill>
                  <a:srgbClr val="0070C0"/>
                </a:solidFill>
              </a:rPr>
              <a:t>Several reforms were made to make the industry simpler and consumer-based - but these steps were not implemented as required</a:t>
            </a:r>
          </a:p>
          <a:p>
            <a:pPr marL="285750" indent="-285750" algn="l" rtl="0">
              <a:buFont typeface="Arial" panose="020B0604020202020204" pitchFamily="34" charset="0"/>
              <a:buChar char="•"/>
            </a:pPr>
            <a:r>
              <a:rPr lang="en-US" sz="2000" dirty="0">
                <a:solidFill>
                  <a:srgbClr val="0070C0"/>
                </a:solidFill>
              </a:rPr>
              <a:t>In 1979, the Soviets got heavily involved in Afghanistan at a cost of much blood, money and dignity</a:t>
            </a:r>
          </a:p>
          <a:p>
            <a:pPr marL="285750" indent="-285750" algn="l" rtl="0">
              <a:buFont typeface="Arial" panose="020B0604020202020204" pitchFamily="34" charset="0"/>
              <a:buChar char="•"/>
            </a:pPr>
            <a:r>
              <a:rPr lang="en-US" sz="2000" dirty="0">
                <a:solidFill>
                  <a:srgbClr val="0070C0"/>
                </a:solidFill>
              </a:rPr>
              <a:t>In 1985 Gorbachev came to power. He instituted a policy of openness (Glasnost) and Perestroika (rebuilding)</a:t>
            </a:r>
          </a:p>
          <a:p>
            <a:pPr marL="285750" indent="-285750" algn="l" rtl="0">
              <a:buFont typeface="Arial" panose="020B0604020202020204" pitchFamily="34" charset="0"/>
              <a:buChar char="•"/>
            </a:pPr>
            <a:r>
              <a:rPr lang="en-US" sz="2000" dirty="0">
                <a:solidFill>
                  <a:srgbClr val="0070C0"/>
                </a:solidFill>
              </a:rPr>
              <a:t>Gorbachev changes policy allowing a wave of national aspirations to arise</a:t>
            </a:r>
          </a:p>
          <a:p>
            <a:pPr marL="285750" indent="-285750" algn="l" rtl="0">
              <a:buFont typeface="Arial" panose="020B0604020202020204" pitchFamily="34" charset="0"/>
              <a:buChar char="•"/>
            </a:pPr>
            <a:r>
              <a:rPr lang="en-US" sz="2000" dirty="0">
                <a:solidFill>
                  <a:srgbClr val="0070C0"/>
                </a:solidFill>
              </a:rPr>
              <a:t>1991 - The end of the Soviet era&gt; Yeltsin in power and Russia becomes democratic</a:t>
            </a:r>
          </a:p>
        </p:txBody>
      </p:sp>
    </p:spTree>
    <p:extLst>
      <p:ext uri="{BB962C8B-B14F-4D97-AF65-F5344CB8AC3E}">
        <p14:creationId xmlns:p14="http://schemas.microsoft.com/office/powerpoint/2010/main" val="1017316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מציין מיקום תוכן 3"/>
          <p:cNvPicPr>
            <a:picLocks noChangeAspect="1"/>
          </p:cNvPicPr>
          <p:nvPr/>
        </p:nvPicPr>
        <p:blipFill>
          <a:blip r:embed="rId2"/>
          <a:stretch>
            <a:fillRect/>
          </a:stretch>
        </p:blipFill>
        <p:spPr>
          <a:xfrm>
            <a:off x="0" y="0"/>
            <a:ext cx="12083143" cy="4963886"/>
          </a:xfrm>
          <a:prstGeom prst="rect">
            <a:avLst/>
          </a:prstGeom>
        </p:spPr>
      </p:pic>
      <p:pic>
        <p:nvPicPr>
          <p:cNvPr id="4" name="מציין מיקום תוכן 3"/>
          <p:cNvPicPr>
            <a:picLocks noGrp="1" noChangeAspect="1"/>
          </p:cNvPicPr>
          <p:nvPr>
            <p:ph idx="1"/>
          </p:nvPr>
        </p:nvPicPr>
        <p:blipFill>
          <a:blip r:embed="rId3"/>
          <a:stretch>
            <a:fillRect/>
          </a:stretch>
        </p:blipFill>
        <p:spPr>
          <a:xfrm>
            <a:off x="0" y="3027560"/>
            <a:ext cx="12192000" cy="3830440"/>
          </a:xfrm>
          <a:prstGeom prst="rect">
            <a:avLst/>
          </a:prstGeom>
        </p:spPr>
      </p:pic>
    </p:spTree>
    <p:extLst>
      <p:ext uri="{BB962C8B-B14F-4D97-AF65-F5344CB8AC3E}">
        <p14:creationId xmlns:p14="http://schemas.microsoft.com/office/powerpoint/2010/main" val="265961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3817" y="691152"/>
            <a:ext cx="10515600" cy="921187"/>
          </a:xfrm>
        </p:spPr>
        <p:txBody>
          <a:bodyPr/>
          <a:lstStyle/>
          <a:p>
            <a:pPr algn="l"/>
            <a:r>
              <a:rPr lang="en-US" dirty="0"/>
              <a:t>The 1990s</a:t>
            </a:r>
            <a:endParaRPr lang="he-IL" dirty="0"/>
          </a:p>
        </p:txBody>
      </p:sp>
      <p:sp>
        <p:nvSpPr>
          <p:cNvPr id="4" name="Rectangle 3">
            <a:extLst>
              <a:ext uri="{FF2B5EF4-FFF2-40B4-BE49-F238E27FC236}">
                <a16:creationId xmlns:a16="http://schemas.microsoft.com/office/drawing/2014/main" id="{916999A5-80D9-43D2-B80A-03B55816C3D0}"/>
              </a:ext>
            </a:extLst>
          </p:cNvPr>
          <p:cNvSpPr/>
          <p:nvPr/>
        </p:nvSpPr>
        <p:spPr>
          <a:xfrm>
            <a:off x="1273817" y="1674674"/>
            <a:ext cx="10007600" cy="2677656"/>
          </a:xfrm>
          <a:prstGeom prst="rect">
            <a:avLst/>
          </a:prstGeom>
        </p:spPr>
        <p:txBody>
          <a:bodyPr wrap="square">
            <a:spAutoFit/>
          </a:bodyPr>
          <a:lstStyle/>
          <a:p>
            <a:pPr marL="285750" indent="-285750" algn="l" rtl="0">
              <a:buFont typeface="Arial" panose="020B0604020202020204" pitchFamily="34" charset="0"/>
              <a:buChar char="•"/>
            </a:pPr>
            <a:r>
              <a:rPr lang="en-US" sz="2400" dirty="0">
                <a:solidFill>
                  <a:srgbClr val="0070C0"/>
                </a:solidFill>
              </a:rPr>
              <a:t>Yeltsin was elected democratically for two terms</a:t>
            </a:r>
          </a:p>
          <a:p>
            <a:pPr marL="285750" indent="-285750" algn="l" rtl="0">
              <a:buFont typeface="Arial" panose="020B0604020202020204" pitchFamily="34" charset="0"/>
              <a:buChar char="•"/>
            </a:pPr>
            <a:r>
              <a:rPr lang="en-US" sz="2400" dirty="0">
                <a:solidFill>
                  <a:srgbClr val="0070C0"/>
                </a:solidFill>
              </a:rPr>
              <a:t>Radical reforms led to profound changes in the structure of society, the economy and politics</a:t>
            </a:r>
          </a:p>
          <a:p>
            <a:pPr marL="285750" indent="-285750" algn="l" rtl="0">
              <a:buFont typeface="Arial" panose="020B0604020202020204" pitchFamily="34" charset="0"/>
              <a:buChar char="•"/>
            </a:pPr>
            <a:r>
              <a:rPr lang="en-US" sz="2400" dirty="0">
                <a:solidFill>
                  <a:srgbClr val="0070C0"/>
                </a:solidFill>
              </a:rPr>
              <a:t>A decade of instability - alongside the changes, separatists fighting to restore the old rule and attempts by Chechens to achieve independence</a:t>
            </a:r>
          </a:p>
          <a:p>
            <a:pPr marL="285750" indent="-285750" algn="l" rtl="0">
              <a:buFont typeface="Arial" panose="020B0604020202020204" pitchFamily="34" charset="0"/>
              <a:buChar char="•"/>
            </a:pPr>
            <a:r>
              <a:rPr lang="en-US" sz="2400" dirty="0">
                <a:solidFill>
                  <a:srgbClr val="0070C0"/>
                </a:solidFill>
              </a:rPr>
              <a:t>Despite this, with Russia's entry into 21st century socialism collapsed, the Communist Party was outlawed, and the Supreme Soviet was dispersed</a:t>
            </a:r>
          </a:p>
        </p:txBody>
      </p:sp>
    </p:spTree>
    <p:extLst>
      <p:ext uri="{BB962C8B-B14F-4D97-AF65-F5344CB8AC3E}">
        <p14:creationId xmlns:p14="http://schemas.microsoft.com/office/powerpoint/2010/main" val="32928481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3817" y="691152"/>
            <a:ext cx="10515600" cy="921187"/>
          </a:xfrm>
        </p:spPr>
        <p:txBody>
          <a:bodyPr/>
          <a:lstStyle/>
          <a:p>
            <a:pPr algn="l"/>
            <a:r>
              <a:rPr lang="en-US" dirty="0"/>
              <a:t>Putin</a:t>
            </a:r>
            <a:endParaRPr lang="he-IL" dirty="0"/>
          </a:p>
        </p:txBody>
      </p:sp>
      <p:sp>
        <p:nvSpPr>
          <p:cNvPr id="4" name="Rectangle 3">
            <a:extLst>
              <a:ext uri="{FF2B5EF4-FFF2-40B4-BE49-F238E27FC236}">
                <a16:creationId xmlns:a16="http://schemas.microsoft.com/office/drawing/2014/main" id="{07C4DFB6-6DCF-4443-8891-619083802BCA}"/>
              </a:ext>
            </a:extLst>
          </p:cNvPr>
          <p:cNvSpPr/>
          <p:nvPr/>
        </p:nvSpPr>
        <p:spPr>
          <a:xfrm>
            <a:off x="491484" y="1612339"/>
            <a:ext cx="11386834" cy="2862322"/>
          </a:xfrm>
          <a:prstGeom prst="rect">
            <a:avLst/>
          </a:prstGeom>
        </p:spPr>
        <p:txBody>
          <a:bodyPr wrap="square">
            <a:spAutoFit/>
          </a:bodyPr>
          <a:lstStyle/>
          <a:p>
            <a:pPr marL="285750" indent="-285750" algn="l" rtl="0">
              <a:buFont typeface="Arial" panose="020B0604020202020204" pitchFamily="34" charset="0"/>
              <a:buChar char="•"/>
            </a:pPr>
            <a:r>
              <a:rPr lang="en-US" sz="2000" dirty="0">
                <a:solidFill>
                  <a:srgbClr val="0070C0"/>
                </a:solidFill>
              </a:rPr>
              <a:t>Putin comes to power in 2000 and continues on Yeltsin's line of recovery of the Russian economy</a:t>
            </a:r>
          </a:p>
          <a:p>
            <a:pPr marL="285750" indent="-285750" algn="l" rtl="0">
              <a:buFont typeface="Arial" panose="020B0604020202020204" pitchFamily="34" charset="0"/>
              <a:buChar char="•"/>
            </a:pPr>
            <a:r>
              <a:rPr lang="en-US" sz="2000" dirty="0">
                <a:solidFill>
                  <a:srgbClr val="0070C0"/>
                </a:solidFill>
              </a:rPr>
              <a:t>At the same time the Russian government becomes centralized, dominating both society and the media;  human rights narrowed down</a:t>
            </a:r>
          </a:p>
          <a:p>
            <a:pPr marL="285750" indent="-285750" algn="l" rtl="0">
              <a:buFont typeface="Arial" panose="020B0604020202020204" pitchFamily="34" charset="0"/>
              <a:buChar char="•"/>
            </a:pPr>
            <a:r>
              <a:rPr lang="en-US" sz="2000" dirty="0">
                <a:solidFill>
                  <a:srgbClr val="0070C0"/>
                </a:solidFill>
              </a:rPr>
              <a:t>Putin continues to maintain high level of control as he becomes a single ruler who enjoys broad domestic support</a:t>
            </a:r>
          </a:p>
          <a:p>
            <a:pPr marL="285750" indent="-285750" algn="l" rtl="0">
              <a:buFont typeface="Arial" panose="020B0604020202020204" pitchFamily="34" charset="0"/>
              <a:buChar char="•"/>
            </a:pPr>
            <a:r>
              <a:rPr lang="en-US" sz="2000" dirty="0">
                <a:solidFill>
                  <a:srgbClr val="0070C0"/>
                </a:solidFill>
              </a:rPr>
              <a:t>For the first time in years, the Russians begin to expand their military operations - Georgia (2008), Crimea (2014) and Syria (2015)</a:t>
            </a:r>
          </a:p>
          <a:p>
            <a:pPr marL="285750" indent="-285750" algn="l" rtl="0">
              <a:buFont typeface="Arial" panose="020B0604020202020204" pitchFamily="34" charset="0"/>
              <a:buChar char="•"/>
            </a:pPr>
            <a:r>
              <a:rPr lang="en-US" sz="2000" dirty="0">
                <a:solidFill>
                  <a:srgbClr val="0070C0"/>
                </a:solidFill>
              </a:rPr>
              <a:t>The invasion of the Crimea leads to Western sanctions on Russia, leading the economy to recession</a:t>
            </a:r>
          </a:p>
          <a:p>
            <a:pPr marL="285750" indent="-285750" algn="l" rtl="0">
              <a:buFont typeface="Arial" panose="020B0604020202020204" pitchFamily="34" charset="0"/>
              <a:buChar char="•"/>
            </a:pPr>
            <a:r>
              <a:rPr lang="en-US" sz="2000" dirty="0">
                <a:solidFill>
                  <a:srgbClr val="0070C0"/>
                </a:solidFill>
              </a:rPr>
              <a:t>Putin positions Russia  as a significant international power again</a:t>
            </a:r>
          </a:p>
        </p:txBody>
      </p:sp>
    </p:spTree>
    <p:extLst>
      <p:ext uri="{BB962C8B-B14F-4D97-AF65-F5344CB8AC3E}">
        <p14:creationId xmlns:p14="http://schemas.microsoft.com/office/powerpoint/2010/main" val="16785836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משנה 3"/>
          <p:cNvSpPr>
            <a:spLocks noGrp="1"/>
          </p:cNvSpPr>
          <p:nvPr>
            <p:ph type="subTitle" idx="1"/>
          </p:nvPr>
        </p:nvSpPr>
        <p:spPr>
          <a:xfrm>
            <a:off x="1404257" y="1892981"/>
            <a:ext cx="9144000" cy="1655762"/>
          </a:xfrm>
        </p:spPr>
        <p:txBody>
          <a:bodyPr>
            <a:normAutofit/>
          </a:bodyPr>
          <a:lstStyle/>
          <a:p>
            <a:r>
              <a:rPr lang="en-GB" sz="5400" b="1" dirty="0"/>
              <a:t>The Russian Military and the Russian Military Strategy</a:t>
            </a:r>
            <a:endParaRPr lang="he-IL" sz="5400" b="1" dirty="0"/>
          </a:p>
        </p:txBody>
      </p:sp>
    </p:spTree>
    <p:extLst>
      <p:ext uri="{BB962C8B-B14F-4D97-AF65-F5344CB8AC3E}">
        <p14:creationId xmlns:p14="http://schemas.microsoft.com/office/powerpoint/2010/main" val="13581744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מעוגל 4"/>
          <p:cNvSpPr/>
          <p:nvPr/>
        </p:nvSpPr>
        <p:spPr>
          <a:xfrm>
            <a:off x="2245499" y="1628800"/>
            <a:ext cx="7632848" cy="1008112"/>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t>Protecting Russia's national security and interests</a:t>
            </a:r>
            <a:endParaRPr lang="he-IL" sz="2800" b="1" dirty="0"/>
          </a:p>
        </p:txBody>
      </p:sp>
      <p:sp>
        <p:nvSpPr>
          <p:cNvPr id="6" name="מלבן מעוגל 5"/>
          <p:cNvSpPr/>
          <p:nvPr/>
        </p:nvSpPr>
        <p:spPr>
          <a:xfrm>
            <a:off x="2245499" y="2852936"/>
            <a:ext cx="7632848" cy="1008112"/>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t>Strategic Deterrence (nuclear and non-nuclear)</a:t>
            </a:r>
            <a:endParaRPr lang="he-IL" sz="2800" b="1" dirty="0"/>
          </a:p>
        </p:txBody>
      </p:sp>
      <p:sp>
        <p:nvSpPr>
          <p:cNvPr id="7" name="מלבן מעוגל 6"/>
          <p:cNvSpPr/>
          <p:nvPr/>
        </p:nvSpPr>
        <p:spPr>
          <a:xfrm>
            <a:off x="2279576" y="4077072"/>
            <a:ext cx="7632848" cy="1008112"/>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dirty="0"/>
              <a:t>A vital component of the restoration and preservation of power and a key instrument in global policy</a:t>
            </a:r>
            <a:endParaRPr lang="he-IL" sz="2400" b="1" dirty="0"/>
          </a:p>
        </p:txBody>
      </p:sp>
      <p:sp>
        <p:nvSpPr>
          <p:cNvPr id="8" name="כותרת 1">
            <a:extLst>
              <a:ext uri="{FF2B5EF4-FFF2-40B4-BE49-F238E27FC236}">
                <a16:creationId xmlns:a16="http://schemas.microsoft.com/office/drawing/2014/main" id="{7994F15F-36CA-4186-9F91-99C9C24BAD19}"/>
              </a:ext>
            </a:extLst>
          </p:cNvPr>
          <p:cNvSpPr txBox="1">
            <a:spLocks/>
          </p:cNvSpPr>
          <p:nvPr/>
        </p:nvSpPr>
        <p:spPr>
          <a:xfrm>
            <a:off x="2108200" y="381050"/>
            <a:ext cx="8229600" cy="850106"/>
          </a:xfrm>
          <a:prstGeom prst="rect">
            <a:avLst/>
          </a:prstGeom>
        </p:spPr>
        <p:txBody>
          <a:bodyPr vert="horz" lIns="91440" tIns="45720" rIns="91440" bIns="45720" rtlCol="1" anchor="ctr">
            <a:normAutofit fontScale="85000" lnSpcReduction="1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mn-lt"/>
                <a:cs typeface="Guttman Hatzvi" pitchFamily="2" charset="-79"/>
              </a:rPr>
              <a:t>Russian Armed Forces – Purpose and Mission</a:t>
            </a:r>
            <a:endParaRPr lang="he-IL" sz="4000" dirty="0">
              <a:latin typeface="+mn-lt"/>
              <a:cs typeface="Guttman Hatzvi" pitchFamily="2" charset="-79"/>
            </a:endParaRPr>
          </a:p>
        </p:txBody>
      </p:sp>
    </p:spTree>
    <p:extLst>
      <p:ext uri="{BB962C8B-B14F-4D97-AF65-F5344CB8AC3E}">
        <p14:creationId xmlns:p14="http://schemas.microsoft.com/office/powerpoint/2010/main" val="31593991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Elbow Connector 95"/>
          <p:cNvCxnSpPr>
            <a:stCxn id="8" idx="2"/>
          </p:cNvCxnSpPr>
          <p:nvPr/>
        </p:nvCxnSpPr>
        <p:spPr>
          <a:xfrm rot="5400000">
            <a:off x="5544344" y="4756944"/>
            <a:ext cx="2408238" cy="0"/>
          </a:xfrm>
          <a:prstGeom prst="bentConnector3">
            <a:avLst/>
          </a:prstGeom>
        </p:spPr>
        <p:style>
          <a:lnRef idx="1">
            <a:schemeClr val="dk1"/>
          </a:lnRef>
          <a:fillRef idx="0">
            <a:schemeClr val="dk1"/>
          </a:fillRef>
          <a:effectRef idx="0">
            <a:schemeClr val="dk1"/>
          </a:effectRef>
          <a:fontRef idx="minor">
            <a:schemeClr val="tx1"/>
          </a:fontRef>
        </p:style>
      </p:cxnSp>
      <p:sp>
        <p:nvSpPr>
          <p:cNvPr id="15363" name="כותרת 1"/>
          <p:cNvSpPr>
            <a:spLocks noGrp="1"/>
          </p:cNvSpPr>
          <p:nvPr>
            <p:ph type="title"/>
          </p:nvPr>
        </p:nvSpPr>
        <p:spPr>
          <a:xfrm>
            <a:off x="2019300" y="-128588"/>
            <a:ext cx="8229600" cy="1143001"/>
          </a:xfrm>
          <a:ln>
            <a:solidFill>
              <a:schemeClr val="bg1"/>
            </a:solidFill>
            <a:miter lim="800000"/>
            <a:headEnd/>
            <a:tailEnd/>
          </a:ln>
        </p:spPr>
        <p:txBody>
          <a:bodyPr/>
          <a:lstStyle/>
          <a:p>
            <a:pPr algn="ctr"/>
            <a:r>
              <a:rPr lang="en-US" altLang="he-IL" sz="2800" dirty="0">
                <a:latin typeface="+mn-lt"/>
                <a:cs typeface="Guttman Hatzvi" panose="02010401010101010101" pitchFamily="2" charset="-79"/>
              </a:rPr>
              <a:t>The Russian Armed Forces</a:t>
            </a:r>
            <a:endParaRPr lang="he-IL" altLang="he-IL" sz="2800" dirty="0">
              <a:latin typeface="+mn-lt"/>
              <a:cs typeface="Guttman Hatzvi" panose="02010401010101010101" pitchFamily="2" charset="-79"/>
            </a:endParaRPr>
          </a:p>
        </p:txBody>
      </p:sp>
      <p:sp>
        <p:nvSpPr>
          <p:cNvPr id="6" name="מלבן מעוגל 5"/>
          <p:cNvSpPr/>
          <p:nvPr/>
        </p:nvSpPr>
        <p:spPr>
          <a:xfrm>
            <a:off x="5368926" y="658814"/>
            <a:ext cx="2595565" cy="98107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defRPr/>
            </a:pPr>
            <a:r>
              <a:rPr lang="en-US" sz="1400" b="1" dirty="0">
                <a:solidFill>
                  <a:schemeClr val="tx1"/>
                </a:solidFill>
              </a:rPr>
              <a:t>President of the Russian Federation and Commander-in-Chief of the Armed Forces</a:t>
            </a:r>
            <a:endParaRPr lang="he-IL" sz="1400" b="1" dirty="0">
              <a:solidFill>
                <a:schemeClr val="tx1"/>
              </a:solidFill>
              <a:effectLst>
                <a:outerShdw blurRad="38100" dist="38100" dir="2700000" algn="tl">
                  <a:srgbClr val="000000">
                    <a:alpha val="43137"/>
                  </a:srgbClr>
                </a:outerShdw>
              </a:effectLst>
            </a:endParaRPr>
          </a:p>
        </p:txBody>
      </p:sp>
      <p:sp>
        <p:nvSpPr>
          <p:cNvPr id="7" name="מלבן מעוגל 6"/>
          <p:cNvSpPr/>
          <p:nvPr/>
        </p:nvSpPr>
        <p:spPr>
          <a:xfrm>
            <a:off x="5811838" y="1779588"/>
            <a:ext cx="1871662" cy="792162"/>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dirty="0">
                <a:solidFill>
                  <a:prstClr val="white"/>
                </a:solidFill>
                <a:effectLst>
                  <a:outerShdw blurRad="38100" dist="38100" dir="2700000" algn="tl">
                    <a:srgbClr val="000000">
                      <a:alpha val="43137"/>
                    </a:srgbClr>
                  </a:outerShdw>
                </a:effectLst>
              </a:rPr>
              <a:t>Ministry of Defense</a:t>
            </a:r>
            <a:endParaRPr lang="he-IL" dirty="0">
              <a:solidFill>
                <a:prstClr val="white"/>
              </a:solidFill>
              <a:effectLst>
                <a:outerShdw blurRad="38100" dist="38100" dir="2700000" algn="tl">
                  <a:srgbClr val="000000">
                    <a:alpha val="43137"/>
                  </a:srgbClr>
                </a:outerShdw>
              </a:effectLst>
            </a:endParaRPr>
          </a:p>
        </p:txBody>
      </p:sp>
      <p:sp>
        <p:nvSpPr>
          <p:cNvPr id="8" name="מלבן מעוגל 7"/>
          <p:cNvSpPr/>
          <p:nvPr/>
        </p:nvSpPr>
        <p:spPr>
          <a:xfrm>
            <a:off x="5811838" y="2760663"/>
            <a:ext cx="1871662" cy="79216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dirty="0">
                <a:solidFill>
                  <a:prstClr val="white"/>
                </a:solidFill>
                <a:effectLst>
                  <a:outerShdw blurRad="38100" dist="38100" dir="2700000" algn="tl">
                    <a:srgbClr val="000000">
                      <a:alpha val="43137"/>
                    </a:srgbClr>
                  </a:outerShdw>
                </a:effectLst>
              </a:rPr>
              <a:t>The General Staff</a:t>
            </a:r>
            <a:endParaRPr lang="he-IL" dirty="0">
              <a:solidFill>
                <a:prstClr val="white"/>
              </a:solidFill>
              <a:effectLst>
                <a:outerShdw blurRad="38100" dist="38100" dir="2700000" algn="tl">
                  <a:srgbClr val="000000">
                    <a:alpha val="43137"/>
                  </a:srgbClr>
                </a:outerShdw>
              </a:effectLst>
            </a:endParaRPr>
          </a:p>
        </p:txBody>
      </p:sp>
      <p:sp>
        <p:nvSpPr>
          <p:cNvPr id="9" name="מלבן מעוגל 8"/>
          <p:cNvSpPr/>
          <p:nvPr/>
        </p:nvSpPr>
        <p:spPr>
          <a:xfrm>
            <a:off x="3246438" y="5011738"/>
            <a:ext cx="1223962" cy="792162"/>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dirty="0">
                <a:solidFill>
                  <a:prstClr val="white"/>
                </a:solidFill>
                <a:effectLst>
                  <a:outerShdw blurRad="38100" dist="38100" dir="2700000" algn="tl">
                    <a:srgbClr val="000000">
                      <a:alpha val="43137"/>
                    </a:srgbClr>
                  </a:outerShdw>
                </a:effectLst>
              </a:rPr>
              <a:t>Ground Forces</a:t>
            </a:r>
            <a:endParaRPr lang="he-IL" dirty="0">
              <a:solidFill>
                <a:prstClr val="white"/>
              </a:solidFill>
              <a:effectLst>
                <a:outerShdw blurRad="38100" dist="38100" dir="2700000" algn="tl">
                  <a:srgbClr val="000000">
                    <a:alpha val="43137"/>
                  </a:srgbClr>
                </a:outerShdw>
              </a:effectLst>
            </a:endParaRPr>
          </a:p>
        </p:txBody>
      </p:sp>
      <p:sp>
        <p:nvSpPr>
          <p:cNvPr id="10" name="מלבן מעוגל 9"/>
          <p:cNvSpPr/>
          <p:nvPr/>
        </p:nvSpPr>
        <p:spPr>
          <a:xfrm>
            <a:off x="5008563" y="5010151"/>
            <a:ext cx="1079500" cy="792163"/>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dirty="0">
                <a:solidFill>
                  <a:prstClr val="white"/>
                </a:solidFill>
                <a:effectLst>
                  <a:outerShdw blurRad="38100" dist="38100" dir="2700000" algn="tl">
                    <a:srgbClr val="000000">
                      <a:alpha val="43137"/>
                    </a:srgbClr>
                  </a:outerShdw>
                </a:effectLst>
              </a:rPr>
              <a:t>Navy</a:t>
            </a:r>
            <a:endParaRPr lang="he-IL" dirty="0">
              <a:solidFill>
                <a:prstClr val="white"/>
              </a:solidFill>
              <a:effectLst>
                <a:outerShdw blurRad="38100" dist="38100" dir="2700000" algn="tl">
                  <a:srgbClr val="000000">
                    <a:alpha val="43137"/>
                  </a:srgbClr>
                </a:outerShdw>
              </a:effectLst>
            </a:endParaRPr>
          </a:p>
        </p:txBody>
      </p:sp>
      <p:sp>
        <p:nvSpPr>
          <p:cNvPr id="11" name="מלבן מעוגל 10"/>
          <p:cNvSpPr/>
          <p:nvPr/>
        </p:nvSpPr>
        <p:spPr>
          <a:xfrm>
            <a:off x="6353176" y="5010151"/>
            <a:ext cx="1535113" cy="792163"/>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dirty="0">
                <a:solidFill>
                  <a:prstClr val="white"/>
                </a:solidFill>
                <a:effectLst>
                  <a:outerShdw blurRad="38100" dist="38100" dir="2700000" algn="tl">
                    <a:srgbClr val="000000">
                      <a:alpha val="43137"/>
                    </a:srgbClr>
                  </a:outerShdw>
                </a:effectLst>
              </a:rPr>
              <a:t>Air and Space Forces</a:t>
            </a:r>
            <a:endParaRPr lang="he-IL" dirty="0">
              <a:solidFill>
                <a:prstClr val="white"/>
              </a:solidFill>
              <a:effectLst>
                <a:outerShdw blurRad="38100" dist="38100" dir="2700000" algn="tl">
                  <a:srgbClr val="000000">
                    <a:alpha val="43137"/>
                  </a:srgbClr>
                </a:outerShdw>
              </a:effectLst>
            </a:endParaRPr>
          </a:p>
        </p:txBody>
      </p:sp>
      <p:sp>
        <p:nvSpPr>
          <p:cNvPr id="12" name="מלבן מעוגל 11"/>
          <p:cNvSpPr/>
          <p:nvPr/>
        </p:nvSpPr>
        <p:spPr>
          <a:xfrm>
            <a:off x="3856039" y="5961063"/>
            <a:ext cx="1512887" cy="792162"/>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GB" dirty="0">
                <a:solidFill>
                  <a:prstClr val="white"/>
                </a:solidFill>
                <a:effectLst>
                  <a:outerShdw blurRad="38100" dist="38100" dir="2700000" algn="tl">
                    <a:srgbClr val="000000">
                      <a:alpha val="43137"/>
                    </a:srgbClr>
                  </a:outerShdw>
                </a:effectLst>
              </a:rPr>
              <a:t>Strategic Missile Forces</a:t>
            </a:r>
            <a:endParaRPr lang="he-IL" dirty="0">
              <a:solidFill>
                <a:prstClr val="white"/>
              </a:solidFill>
              <a:effectLst>
                <a:outerShdw blurRad="38100" dist="38100" dir="2700000" algn="tl">
                  <a:srgbClr val="000000">
                    <a:alpha val="43137"/>
                  </a:srgbClr>
                </a:outerShdw>
              </a:effectLst>
            </a:endParaRPr>
          </a:p>
        </p:txBody>
      </p:sp>
      <p:sp>
        <p:nvSpPr>
          <p:cNvPr id="13" name="מלבן מעוגל 12"/>
          <p:cNvSpPr/>
          <p:nvPr/>
        </p:nvSpPr>
        <p:spPr>
          <a:xfrm>
            <a:off x="5764213" y="5961063"/>
            <a:ext cx="1655762" cy="792162"/>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defRPr/>
            </a:pPr>
            <a:r>
              <a:rPr lang="en-GB" dirty="0">
                <a:solidFill>
                  <a:prstClr val="white"/>
                </a:solidFill>
                <a:effectLst>
                  <a:outerShdw blurRad="38100" dist="38100" dir="2700000" algn="tl">
                    <a:srgbClr val="000000">
                      <a:alpha val="43137"/>
                    </a:srgbClr>
                  </a:outerShdw>
                </a:effectLst>
              </a:rPr>
              <a:t> Airborne Forces  (VDV)</a:t>
            </a:r>
            <a:endParaRPr lang="he-IL" dirty="0">
              <a:solidFill>
                <a:prstClr val="white"/>
              </a:solidFill>
              <a:effectLst>
                <a:outerShdw blurRad="38100" dist="38100" dir="2700000" algn="tl">
                  <a:srgbClr val="000000">
                    <a:alpha val="43137"/>
                  </a:srgbClr>
                </a:outerShdw>
              </a:effectLst>
            </a:endParaRPr>
          </a:p>
        </p:txBody>
      </p:sp>
      <p:sp>
        <p:nvSpPr>
          <p:cNvPr id="28" name="מלבן מעוגל 27"/>
          <p:cNvSpPr/>
          <p:nvPr/>
        </p:nvSpPr>
        <p:spPr>
          <a:xfrm>
            <a:off x="8896350" y="5013326"/>
            <a:ext cx="1657350" cy="792163"/>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dirty="0">
                <a:solidFill>
                  <a:prstClr val="white"/>
                </a:solidFill>
                <a:effectLst>
                  <a:outerShdw blurRad="38100" dist="38100" dir="2700000" algn="tl">
                    <a:srgbClr val="000000">
                      <a:alpha val="43137"/>
                    </a:srgbClr>
                  </a:outerShdw>
                </a:effectLst>
              </a:rPr>
              <a:t>Commands</a:t>
            </a:r>
            <a:endParaRPr lang="he-IL" dirty="0">
              <a:solidFill>
                <a:prstClr val="white"/>
              </a:solidFill>
              <a:effectLst>
                <a:outerShdw blurRad="38100" dist="38100" dir="2700000" algn="tl">
                  <a:srgbClr val="000000">
                    <a:alpha val="43137"/>
                  </a:srgbClr>
                </a:outerShdw>
              </a:effectLst>
            </a:endParaRPr>
          </a:p>
        </p:txBody>
      </p:sp>
      <p:sp>
        <p:nvSpPr>
          <p:cNvPr id="26" name="מלבן מעוגל 6"/>
          <p:cNvSpPr/>
          <p:nvPr/>
        </p:nvSpPr>
        <p:spPr>
          <a:xfrm>
            <a:off x="2863850" y="2884489"/>
            <a:ext cx="1036638" cy="1063625"/>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1200" dirty="0"/>
              <a:t>SVR</a:t>
            </a:r>
            <a:endParaRPr lang="he-IL" sz="1200" dirty="0"/>
          </a:p>
        </p:txBody>
      </p:sp>
      <p:sp>
        <p:nvSpPr>
          <p:cNvPr id="29" name="מלבן מעוגל 6"/>
          <p:cNvSpPr/>
          <p:nvPr/>
        </p:nvSpPr>
        <p:spPr>
          <a:xfrm>
            <a:off x="1600201" y="1717676"/>
            <a:ext cx="949325" cy="1077913"/>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1200" dirty="0">
                <a:solidFill>
                  <a:prstClr val="white"/>
                </a:solidFill>
                <a:effectLst>
                  <a:outerShdw blurRad="38100" dist="38100" dir="2700000" algn="tl">
                    <a:srgbClr val="000000">
                      <a:alpha val="43137"/>
                    </a:srgbClr>
                  </a:outerShdw>
                </a:effectLst>
              </a:rPr>
              <a:t>Federal Security Bureau</a:t>
            </a:r>
            <a:endParaRPr lang="he-IL" sz="1200" dirty="0">
              <a:solidFill>
                <a:prstClr val="white"/>
              </a:solidFill>
              <a:effectLst>
                <a:outerShdw blurRad="38100" dist="38100" dir="2700000" algn="tl">
                  <a:srgbClr val="000000">
                    <a:alpha val="43137"/>
                  </a:srgbClr>
                </a:outerShdw>
              </a:effectLst>
            </a:endParaRPr>
          </a:p>
        </p:txBody>
      </p:sp>
      <p:sp>
        <p:nvSpPr>
          <p:cNvPr id="30" name="מלבן מעוגל 8"/>
          <p:cNvSpPr/>
          <p:nvPr/>
        </p:nvSpPr>
        <p:spPr>
          <a:xfrm>
            <a:off x="1714501" y="5010151"/>
            <a:ext cx="1223963" cy="792163"/>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1200" dirty="0"/>
              <a:t>Military Intelligence</a:t>
            </a:r>
            <a:endParaRPr lang="he-IL" sz="1200" dirty="0"/>
          </a:p>
          <a:p>
            <a:pPr algn="ctr">
              <a:defRPr/>
            </a:pPr>
            <a:r>
              <a:rPr lang="en-US" sz="1200" dirty="0"/>
              <a:t>GRU</a:t>
            </a:r>
            <a:endParaRPr lang="he-IL" sz="1200" dirty="0"/>
          </a:p>
        </p:txBody>
      </p:sp>
      <p:cxnSp>
        <p:nvCxnSpPr>
          <p:cNvPr id="14" name="Elbow Connector 13"/>
          <p:cNvCxnSpPr>
            <a:cxnSpLocks/>
            <a:stCxn id="6" idx="1"/>
            <a:endCxn id="29" idx="0"/>
          </p:cNvCxnSpPr>
          <p:nvPr/>
        </p:nvCxnSpPr>
        <p:spPr>
          <a:xfrm rot="10800000" flipV="1">
            <a:off x="2074864" y="1149352"/>
            <a:ext cx="3294062" cy="568324"/>
          </a:xfrm>
          <a:prstGeom prst="bentConnector2">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8" name="Elbow Connector 17"/>
          <p:cNvCxnSpPr>
            <a:cxnSpLocks/>
            <a:stCxn id="6" idx="1"/>
            <a:endCxn id="26" idx="0"/>
          </p:cNvCxnSpPr>
          <p:nvPr/>
        </p:nvCxnSpPr>
        <p:spPr>
          <a:xfrm rot="10800000" flipV="1">
            <a:off x="3382170" y="1149351"/>
            <a:ext cx="1986757" cy="1735137"/>
          </a:xfrm>
          <a:prstGeom prst="bentConnector2">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32" name="מלבן מעוגל 6"/>
          <p:cNvSpPr/>
          <p:nvPr/>
        </p:nvSpPr>
        <p:spPr>
          <a:xfrm>
            <a:off x="9725026" y="1600201"/>
            <a:ext cx="904875" cy="79216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1400" dirty="0">
                <a:solidFill>
                  <a:prstClr val="white"/>
                </a:solidFill>
                <a:effectLst>
                  <a:outerShdw blurRad="38100" dist="38100" dir="2700000" algn="tl">
                    <a:srgbClr val="000000">
                      <a:alpha val="43137"/>
                    </a:srgbClr>
                  </a:outerShdw>
                </a:effectLst>
              </a:rPr>
              <a:t>Ministry of Interior</a:t>
            </a:r>
            <a:endParaRPr lang="he-IL" sz="1400" dirty="0">
              <a:solidFill>
                <a:prstClr val="white"/>
              </a:solidFill>
              <a:effectLst>
                <a:outerShdw blurRad="38100" dist="38100" dir="2700000" algn="tl">
                  <a:srgbClr val="000000">
                    <a:alpha val="43137"/>
                  </a:srgbClr>
                </a:outerShdw>
              </a:effectLst>
            </a:endParaRPr>
          </a:p>
        </p:txBody>
      </p:sp>
      <p:cxnSp>
        <p:nvCxnSpPr>
          <p:cNvPr id="35" name="Elbow Connector 34"/>
          <p:cNvCxnSpPr>
            <a:cxnSpLocks/>
            <a:stCxn id="6" idx="3"/>
            <a:endCxn id="32" idx="0"/>
          </p:cNvCxnSpPr>
          <p:nvPr/>
        </p:nvCxnSpPr>
        <p:spPr>
          <a:xfrm>
            <a:off x="7964491" y="1149352"/>
            <a:ext cx="2212973" cy="450849"/>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מלבן מעוגל 6"/>
          <p:cNvSpPr/>
          <p:nvPr/>
        </p:nvSpPr>
        <p:spPr>
          <a:xfrm>
            <a:off x="3654425" y="1914525"/>
            <a:ext cx="1873250" cy="801688"/>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t>Ministry of Emergency Situations</a:t>
            </a:r>
          </a:p>
        </p:txBody>
      </p:sp>
      <p:cxnSp>
        <p:nvCxnSpPr>
          <p:cNvPr id="43" name="Elbow Connector 42"/>
          <p:cNvCxnSpPr>
            <a:stCxn id="8" idx="2"/>
            <a:endCxn id="28" idx="0"/>
          </p:cNvCxnSpPr>
          <p:nvPr/>
        </p:nvCxnSpPr>
        <p:spPr>
          <a:xfrm rot="16200000" flipH="1">
            <a:off x="7506494" y="2794794"/>
            <a:ext cx="1460500" cy="2976562"/>
          </a:xfrm>
          <a:prstGeom prst="bentConnector3">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45" name="Elbow Connector 44"/>
          <p:cNvCxnSpPr>
            <a:stCxn id="8" idx="2"/>
            <a:endCxn id="11" idx="0"/>
          </p:cNvCxnSpPr>
          <p:nvPr/>
        </p:nvCxnSpPr>
        <p:spPr>
          <a:xfrm rot="16200000" flipH="1">
            <a:off x="6205539" y="4095751"/>
            <a:ext cx="1457325" cy="371475"/>
          </a:xfrm>
          <a:prstGeom prst="bentConnector3">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48" name="Elbow Connector 47"/>
          <p:cNvCxnSpPr>
            <a:stCxn id="8" idx="2"/>
            <a:endCxn id="30" idx="0"/>
          </p:cNvCxnSpPr>
          <p:nvPr/>
        </p:nvCxnSpPr>
        <p:spPr>
          <a:xfrm rot="5400000">
            <a:off x="3809207" y="2070894"/>
            <a:ext cx="1457325" cy="4421188"/>
          </a:xfrm>
          <a:prstGeom prst="bentConnector3">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50" name="Elbow Connector 49"/>
          <p:cNvCxnSpPr>
            <a:stCxn id="8" idx="2"/>
            <a:endCxn id="10" idx="0"/>
          </p:cNvCxnSpPr>
          <p:nvPr/>
        </p:nvCxnSpPr>
        <p:spPr>
          <a:xfrm rot="5400000">
            <a:off x="5419726" y="3681413"/>
            <a:ext cx="1457325" cy="1200150"/>
          </a:xfrm>
          <a:prstGeom prst="bentConnector3">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52" name="Elbow Connector 51"/>
          <p:cNvCxnSpPr>
            <a:stCxn id="8" idx="2"/>
            <a:endCxn id="9" idx="0"/>
          </p:cNvCxnSpPr>
          <p:nvPr/>
        </p:nvCxnSpPr>
        <p:spPr>
          <a:xfrm rot="5400000">
            <a:off x="4573588" y="2836863"/>
            <a:ext cx="1458913" cy="2890838"/>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7" idx="2"/>
            <a:endCxn id="8" idx="0"/>
          </p:cNvCxnSpPr>
          <p:nvPr/>
        </p:nvCxnSpPr>
        <p:spPr>
          <a:xfrm>
            <a:off x="6748463" y="2571751"/>
            <a:ext cx="0" cy="18891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57" name="Straight Connector 56"/>
          <p:cNvCxnSpPr>
            <a:cxnSpLocks/>
            <a:endCxn id="7" idx="0"/>
          </p:cNvCxnSpPr>
          <p:nvPr/>
        </p:nvCxnSpPr>
        <p:spPr>
          <a:xfrm>
            <a:off x="6741715" y="1639889"/>
            <a:ext cx="5954" cy="1396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Elbow Connector 64"/>
          <p:cNvCxnSpPr>
            <a:cxnSpLocks/>
            <a:stCxn id="6" idx="1"/>
            <a:endCxn id="41" idx="0"/>
          </p:cNvCxnSpPr>
          <p:nvPr/>
        </p:nvCxnSpPr>
        <p:spPr>
          <a:xfrm rot="10800000" flipV="1">
            <a:off x="4591050" y="1149351"/>
            <a:ext cx="777876" cy="765173"/>
          </a:xfrm>
          <a:prstGeom prst="bentConnector2">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6" name="מלבן מעוגל 6"/>
          <p:cNvSpPr/>
          <p:nvPr/>
        </p:nvSpPr>
        <p:spPr>
          <a:xfrm>
            <a:off x="4073525" y="2874964"/>
            <a:ext cx="1036638" cy="1063625"/>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dirty="0">
                <a:solidFill>
                  <a:prstClr val="white"/>
                </a:solidFill>
                <a:effectLst>
                  <a:outerShdw blurRad="38100" dist="38100" dir="2700000" algn="tl">
                    <a:srgbClr val="000000">
                      <a:alpha val="43137"/>
                    </a:srgbClr>
                  </a:outerShdw>
                </a:effectLst>
              </a:rPr>
              <a:t>MCHS Forces</a:t>
            </a:r>
            <a:endParaRPr lang="he-IL" dirty="0">
              <a:solidFill>
                <a:prstClr val="white"/>
              </a:solidFill>
              <a:effectLst>
                <a:outerShdw blurRad="38100" dist="38100" dir="2700000" algn="tl">
                  <a:srgbClr val="000000">
                    <a:alpha val="43137"/>
                  </a:srgbClr>
                </a:outerShdw>
              </a:effectLst>
            </a:endParaRPr>
          </a:p>
        </p:txBody>
      </p:sp>
      <p:sp>
        <p:nvSpPr>
          <p:cNvPr id="69" name="מלבן מעוגל 6"/>
          <p:cNvSpPr/>
          <p:nvPr/>
        </p:nvSpPr>
        <p:spPr>
          <a:xfrm>
            <a:off x="1581150" y="2967039"/>
            <a:ext cx="1036638" cy="1063625"/>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dirty="0">
                <a:solidFill>
                  <a:prstClr val="white"/>
                </a:solidFill>
                <a:effectLst>
                  <a:outerShdw blurRad="38100" dist="38100" dir="2700000" algn="tl">
                    <a:srgbClr val="000000">
                      <a:alpha val="43137"/>
                    </a:srgbClr>
                  </a:outerShdw>
                </a:effectLst>
              </a:rPr>
              <a:t>Border Police</a:t>
            </a:r>
            <a:endParaRPr lang="he-IL" dirty="0">
              <a:solidFill>
                <a:prstClr val="white"/>
              </a:solidFill>
              <a:effectLst>
                <a:outerShdw blurRad="38100" dist="38100" dir="2700000" algn="tl">
                  <a:srgbClr val="000000">
                    <a:alpha val="43137"/>
                  </a:srgbClr>
                </a:outerShdw>
              </a:effectLst>
            </a:endParaRPr>
          </a:p>
        </p:txBody>
      </p:sp>
      <p:sp>
        <p:nvSpPr>
          <p:cNvPr id="78" name="מלבן מעוגל 6"/>
          <p:cNvSpPr/>
          <p:nvPr/>
        </p:nvSpPr>
        <p:spPr>
          <a:xfrm>
            <a:off x="7772400" y="1639888"/>
            <a:ext cx="1873250" cy="792162"/>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t>Presidential Security Service</a:t>
            </a:r>
          </a:p>
        </p:txBody>
      </p:sp>
      <p:cxnSp>
        <p:nvCxnSpPr>
          <p:cNvPr id="80" name="Elbow Connector 79"/>
          <p:cNvCxnSpPr>
            <a:cxnSpLocks/>
            <a:stCxn id="6" idx="3"/>
            <a:endCxn id="78" idx="0"/>
          </p:cNvCxnSpPr>
          <p:nvPr/>
        </p:nvCxnSpPr>
        <p:spPr>
          <a:xfrm>
            <a:off x="7964491" y="1149352"/>
            <a:ext cx="744534" cy="490536"/>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מלבן מעוגל 6"/>
          <p:cNvSpPr/>
          <p:nvPr/>
        </p:nvSpPr>
        <p:spPr>
          <a:xfrm>
            <a:off x="9725026" y="2760663"/>
            <a:ext cx="892175" cy="792162"/>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1600" dirty="0">
                <a:solidFill>
                  <a:prstClr val="white"/>
                </a:solidFill>
                <a:effectLst>
                  <a:outerShdw blurRad="38100" dist="38100" dir="2700000" algn="tl">
                    <a:srgbClr val="000000">
                      <a:alpha val="43137"/>
                    </a:srgbClr>
                  </a:outerShdw>
                </a:effectLst>
              </a:rPr>
              <a:t>Police</a:t>
            </a:r>
            <a:endParaRPr lang="he-IL" sz="1600" dirty="0">
              <a:solidFill>
                <a:prstClr val="white"/>
              </a:solidFill>
              <a:effectLst>
                <a:outerShdw blurRad="38100" dist="38100" dir="2700000" algn="tl">
                  <a:srgbClr val="000000">
                    <a:alpha val="43137"/>
                  </a:srgbClr>
                </a:outerShdw>
              </a:effectLst>
            </a:endParaRPr>
          </a:p>
        </p:txBody>
      </p:sp>
      <p:cxnSp>
        <p:nvCxnSpPr>
          <p:cNvPr id="83" name="Straight Connector 82"/>
          <p:cNvCxnSpPr>
            <a:stCxn id="41" idx="2"/>
            <a:endCxn id="66" idx="0"/>
          </p:cNvCxnSpPr>
          <p:nvPr/>
        </p:nvCxnSpPr>
        <p:spPr>
          <a:xfrm>
            <a:off x="4591050" y="2716213"/>
            <a:ext cx="1588" cy="158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32" idx="2"/>
            <a:endCxn id="81" idx="0"/>
          </p:cNvCxnSpPr>
          <p:nvPr/>
        </p:nvCxnSpPr>
        <p:spPr>
          <a:xfrm flipH="1">
            <a:off x="10171113" y="2392363"/>
            <a:ext cx="6350" cy="368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stCxn id="29" idx="2"/>
            <a:endCxn id="69" idx="0"/>
          </p:cNvCxnSpPr>
          <p:nvPr/>
        </p:nvCxnSpPr>
        <p:spPr>
          <a:xfrm>
            <a:off x="2074863" y="2795588"/>
            <a:ext cx="23812" cy="17145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98" name="Elbow Connector 97"/>
          <p:cNvCxnSpPr>
            <a:stCxn id="8" idx="2"/>
            <a:endCxn id="12" idx="0"/>
          </p:cNvCxnSpPr>
          <p:nvPr/>
        </p:nvCxnSpPr>
        <p:spPr>
          <a:xfrm rot="5400000">
            <a:off x="4475957" y="3688557"/>
            <a:ext cx="2408238" cy="2136775"/>
          </a:xfrm>
          <a:prstGeom prst="bentConnector3">
            <a:avLst>
              <a:gd name="adj1" fmla="val 30028"/>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35561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9419" y="1556793"/>
            <a:ext cx="9013162" cy="4960481"/>
          </a:xfrm>
          <a:prstGeom prst="rect">
            <a:avLst/>
          </a:prstGeom>
        </p:spPr>
      </p:pic>
      <p:sp>
        <p:nvSpPr>
          <p:cNvPr id="7" name="TextBox 6"/>
          <p:cNvSpPr txBox="1"/>
          <p:nvPr/>
        </p:nvSpPr>
        <p:spPr>
          <a:xfrm>
            <a:off x="2567608" y="4931876"/>
            <a:ext cx="1728192" cy="584775"/>
          </a:xfrm>
          <a:prstGeom prst="rect">
            <a:avLst/>
          </a:prstGeom>
          <a:solidFill>
            <a:schemeClr val="bg1"/>
          </a:solidFill>
        </p:spPr>
        <p:txBody>
          <a:bodyPr wrap="square" rtlCol="1">
            <a:spAutoFit/>
          </a:bodyPr>
          <a:lstStyle/>
          <a:p>
            <a:pPr algn="ctr"/>
            <a:r>
              <a:rPr lang="en-GB" sz="1600" b="1" dirty="0"/>
              <a:t>Southern Command</a:t>
            </a:r>
            <a:endParaRPr lang="he-IL" sz="1600" b="1" dirty="0"/>
          </a:p>
        </p:txBody>
      </p:sp>
      <p:sp>
        <p:nvSpPr>
          <p:cNvPr id="8" name="TextBox 7"/>
          <p:cNvSpPr txBox="1"/>
          <p:nvPr/>
        </p:nvSpPr>
        <p:spPr>
          <a:xfrm>
            <a:off x="4367808" y="3698478"/>
            <a:ext cx="2160240" cy="338554"/>
          </a:xfrm>
          <a:prstGeom prst="rect">
            <a:avLst/>
          </a:prstGeom>
          <a:solidFill>
            <a:schemeClr val="bg1"/>
          </a:solidFill>
        </p:spPr>
        <p:txBody>
          <a:bodyPr wrap="square" rtlCol="1">
            <a:spAutoFit/>
          </a:bodyPr>
          <a:lstStyle/>
          <a:p>
            <a:pPr algn="ctr"/>
            <a:r>
              <a:rPr lang="en-GB" sz="1600" b="1" dirty="0"/>
              <a:t>Central Command</a:t>
            </a:r>
            <a:endParaRPr lang="he-IL" sz="1600" b="1" dirty="0"/>
          </a:p>
        </p:txBody>
      </p:sp>
      <p:sp>
        <p:nvSpPr>
          <p:cNvPr id="9" name="TextBox 8"/>
          <p:cNvSpPr txBox="1"/>
          <p:nvPr/>
        </p:nvSpPr>
        <p:spPr>
          <a:xfrm>
            <a:off x="7121451" y="3562264"/>
            <a:ext cx="2160240" cy="338554"/>
          </a:xfrm>
          <a:prstGeom prst="rect">
            <a:avLst/>
          </a:prstGeom>
          <a:solidFill>
            <a:schemeClr val="bg1"/>
          </a:solidFill>
        </p:spPr>
        <p:txBody>
          <a:bodyPr wrap="square" rtlCol="1">
            <a:spAutoFit/>
          </a:bodyPr>
          <a:lstStyle/>
          <a:p>
            <a:pPr algn="ctr"/>
            <a:r>
              <a:rPr lang="en-GB" sz="1600" b="1" dirty="0"/>
              <a:t>Eastern Command</a:t>
            </a:r>
            <a:endParaRPr lang="he-IL" sz="1600" b="1" dirty="0"/>
          </a:p>
        </p:txBody>
      </p:sp>
      <p:sp>
        <p:nvSpPr>
          <p:cNvPr id="10" name="TextBox 9"/>
          <p:cNvSpPr txBox="1"/>
          <p:nvPr/>
        </p:nvSpPr>
        <p:spPr>
          <a:xfrm>
            <a:off x="4583832" y="1556792"/>
            <a:ext cx="2160240" cy="338554"/>
          </a:xfrm>
          <a:prstGeom prst="rect">
            <a:avLst/>
          </a:prstGeom>
          <a:solidFill>
            <a:schemeClr val="bg1"/>
          </a:solidFill>
        </p:spPr>
        <p:txBody>
          <a:bodyPr wrap="square" rtlCol="1">
            <a:spAutoFit/>
          </a:bodyPr>
          <a:lstStyle/>
          <a:p>
            <a:pPr algn="ctr"/>
            <a:r>
              <a:rPr lang="en-GB" sz="1600" b="1" dirty="0"/>
              <a:t>Northern Command</a:t>
            </a:r>
            <a:endParaRPr lang="he-IL" sz="1600" b="1" dirty="0"/>
          </a:p>
        </p:txBody>
      </p:sp>
      <p:sp>
        <p:nvSpPr>
          <p:cNvPr id="3" name="אליפסה 2"/>
          <p:cNvSpPr/>
          <p:nvPr/>
        </p:nvSpPr>
        <p:spPr>
          <a:xfrm rot="3381205">
            <a:off x="3688865" y="985695"/>
            <a:ext cx="1713467" cy="2480027"/>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אליפסה 10"/>
          <p:cNvSpPr/>
          <p:nvPr/>
        </p:nvSpPr>
        <p:spPr>
          <a:xfrm rot="3381205">
            <a:off x="6440285" y="1853775"/>
            <a:ext cx="454922" cy="486155"/>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אליפסה 11"/>
          <p:cNvSpPr/>
          <p:nvPr/>
        </p:nvSpPr>
        <p:spPr>
          <a:xfrm rot="3381205">
            <a:off x="7760948" y="1962712"/>
            <a:ext cx="639186" cy="861681"/>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TextBox 4"/>
          <p:cNvSpPr txBox="1"/>
          <p:nvPr/>
        </p:nvSpPr>
        <p:spPr>
          <a:xfrm>
            <a:off x="2495600" y="2996952"/>
            <a:ext cx="1728192" cy="584775"/>
          </a:xfrm>
          <a:prstGeom prst="rect">
            <a:avLst/>
          </a:prstGeom>
          <a:solidFill>
            <a:schemeClr val="bg1"/>
          </a:solidFill>
        </p:spPr>
        <p:txBody>
          <a:bodyPr wrap="square" rtlCol="1">
            <a:spAutoFit/>
          </a:bodyPr>
          <a:lstStyle/>
          <a:p>
            <a:pPr algn="ctr"/>
            <a:r>
              <a:rPr lang="en-GB" sz="1600" b="1" dirty="0"/>
              <a:t>Western Command</a:t>
            </a:r>
            <a:endParaRPr lang="he-IL" sz="1600" b="1" dirty="0"/>
          </a:p>
        </p:txBody>
      </p:sp>
      <p:sp>
        <p:nvSpPr>
          <p:cNvPr id="13" name="כותרת 1">
            <a:extLst>
              <a:ext uri="{FF2B5EF4-FFF2-40B4-BE49-F238E27FC236}">
                <a16:creationId xmlns:a16="http://schemas.microsoft.com/office/drawing/2014/main" id="{6650C412-1228-41B5-937C-877A7231B951}"/>
              </a:ext>
            </a:extLst>
          </p:cNvPr>
          <p:cNvSpPr txBox="1">
            <a:spLocks/>
          </p:cNvSpPr>
          <p:nvPr/>
        </p:nvSpPr>
        <p:spPr>
          <a:xfrm>
            <a:off x="1828748" y="1830767"/>
            <a:ext cx="8621381" cy="922114"/>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latin typeface="+mn-lt"/>
                <a:cs typeface="Guttman Hatzvi" pitchFamily="2" charset="-79"/>
              </a:rPr>
              <a:t>Strategic Joint Forces Commands</a:t>
            </a:r>
            <a:endParaRPr lang="he-IL" sz="4000" dirty="0">
              <a:latin typeface="+mn-lt"/>
              <a:cs typeface="Guttman Hatzvi" pitchFamily="2" charset="-79"/>
            </a:endParaRPr>
          </a:p>
        </p:txBody>
      </p:sp>
    </p:spTree>
    <p:extLst>
      <p:ext uri="{BB962C8B-B14F-4D97-AF65-F5344CB8AC3E}">
        <p14:creationId xmlns:p14="http://schemas.microsoft.com/office/powerpoint/2010/main" val="16744344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דיאגרמה 3"/>
          <p:cNvGraphicFramePr/>
          <p:nvPr>
            <p:extLst>
              <p:ext uri="{D42A27DB-BD31-4B8C-83A1-F6EECF244321}">
                <p14:modId xmlns:p14="http://schemas.microsoft.com/office/powerpoint/2010/main" val="728827130"/>
              </p:ext>
            </p:extLst>
          </p:nvPr>
        </p:nvGraphicFramePr>
        <p:xfrm>
          <a:off x="1881158" y="1397000"/>
          <a:ext cx="8358246" cy="48180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כותרת 1">
            <a:extLst>
              <a:ext uri="{FF2B5EF4-FFF2-40B4-BE49-F238E27FC236}">
                <a16:creationId xmlns:a16="http://schemas.microsoft.com/office/drawing/2014/main" id="{2B27597C-FA87-4652-AA9B-B8EC94A83402}"/>
              </a:ext>
            </a:extLst>
          </p:cNvPr>
          <p:cNvSpPr txBox="1">
            <a:spLocks/>
          </p:cNvSpPr>
          <p:nvPr/>
        </p:nvSpPr>
        <p:spPr>
          <a:xfrm>
            <a:off x="379442" y="185737"/>
            <a:ext cx="10515600"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mn-lt"/>
                <a:cs typeface="Guttman Hatzvi" pitchFamily="2" charset="-79"/>
              </a:rPr>
              <a:t>Force Build-up Trends</a:t>
            </a:r>
            <a:endParaRPr lang="he-IL" dirty="0">
              <a:latin typeface="+mn-lt"/>
              <a:cs typeface="Guttman Hatzvi" pitchFamily="2" charset="-79"/>
            </a:endParaRPr>
          </a:p>
        </p:txBody>
      </p:sp>
    </p:spTree>
    <p:extLst>
      <p:ext uri="{BB962C8B-B14F-4D97-AF65-F5344CB8AC3E}">
        <p14:creationId xmlns:p14="http://schemas.microsoft.com/office/powerpoint/2010/main" val="5644561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דיאגרמה 3"/>
          <p:cNvGraphicFramePr/>
          <p:nvPr>
            <p:extLst>
              <p:ext uri="{D42A27DB-BD31-4B8C-83A1-F6EECF244321}">
                <p14:modId xmlns:p14="http://schemas.microsoft.com/office/powerpoint/2010/main" val="4284323305"/>
              </p:ext>
            </p:extLst>
          </p:nvPr>
        </p:nvGraphicFramePr>
        <p:xfrm>
          <a:off x="1881158" y="1397000"/>
          <a:ext cx="8358246" cy="48180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כותרת 1">
            <a:extLst>
              <a:ext uri="{FF2B5EF4-FFF2-40B4-BE49-F238E27FC236}">
                <a16:creationId xmlns:a16="http://schemas.microsoft.com/office/drawing/2014/main" id="{93E1B11E-5337-41D3-BCB9-42922B4B0006}"/>
              </a:ext>
            </a:extLst>
          </p:cNvPr>
          <p:cNvSpPr txBox="1">
            <a:spLocks/>
          </p:cNvSpPr>
          <p:nvPr/>
        </p:nvSpPr>
        <p:spPr>
          <a:xfrm>
            <a:off x="379442" y="185737"/>
            <a:ext cx="10515600"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mn-lt"/>
                <a:cs typeface="Guttman Hatzvi" pitchFamily="2" charset="-79"/>
              </a:rPr>
              <a:t>Force Build up Trends for 2018-2025</a:t>
            </a:r>
            <a:endParaRPr lang="he-IL" dirty="0">
              <a:latin typeface="+mn-lt"/>
              <a:cs typeface="Guttman Hatzvi" pitchFamily="2" charset="-79"/>
            </a:endParaRPr>
          </a:p>
        </p:txBody>
      </p:sp>
    </p:spTree>
    <p:extLst>
      <p:ext uri="{BB962C8B-B14F-4D97-AF65-F5344CB8AC3E}">
        <p14:creationId xmlns:p14="http://schemas.microsoft.com/office/powerpoint/2010/main" val="12594113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88640"/>
            <a:ext cx="7886700" cy="716756"/>
          </a:xfrm>
        </p:spPr>
        <p:txBody>
          <a:bodyPr>
            <a:noAutofit/>
          </a:bodyPr>
          <a:lstStyle/>
          <a:p>
            <a:pPr algn="ctr"/>
            <a:r>
              <a:rPr lang="en-US" dirty="0">
                <a:latin typeface="+mn-lt"/>
                <a:cs typeface="Guttman Hatzvi" pitchFamily="2" charset="-79"/>
              </a:rPr>
              <a:t>Constraints</a:t>
            </a:r>
            <a:endParaRPr lang="he-IL" dirty="0">
              <a:latin typeface="+mn-lt"/>
              <a:cs typeface="Guttman Hatzvi" pitchFamily="2" charset="-79"/>
            </a:endParaRPr>
          </a:p>
        </p:txBody>
      </p:sp>
      <p:sp>
        <p:nvSpPr>
          <p:cNvPr id="5" name="Rectangle 4">
            <a:extLst>
              <a:ext uri="{FF2B5EF4-FFF2-40B4-BE49-F238E27FC236}">
                <a16:creationId xmlns:a16="http://schemas.microsoft.com/office/drawing/2014/main" id="{6903ABC9-BC94-40E2-8B79-100B2C5FADAF}"/>
              </a:ext>
            </a:extLst>
          </p:cNvPr>
          <p:cNvSpPr/>
          <p:nvPr/>
        </p:nvSpPr>
        <p:spPr>
          <a:xfrm>
            <a:off x="1393371" y="1345160"/>
            <a:ext cx="7739743" cy="3644203"/>
          </a:xfrm>
          <a:prstGeom prst="rect">
            <a:avLst/>
          </a:prstGeom>
        </p:spPr>
        <p:txBody>
          <a:bodyPr wrap="square">
            <a:spAutoFit/>
          </a:bodyPr>
          <a:lstStyle/>
          <a:p>
            <a:pPr marL="342900" marR="0" lvl="0" indent="-342900" algn="l" rtl="0">
              <a:lnSpc>
                <a:spcPct val="107000"/>
              </a:lnSpc>
              <a:spcBef>
                <a:spcPts val="0"/>
              </a:spcBef>
              <a:spcAft>
                <a:spcPts val="800"/>
              </a:spcAft>
              <a:buFont typeface="Arial" panose="020B0604020202020204" pitchFamily="34" charset="0"/>
              <a:buChar char="•"/>
              <a:tabLst>
                <a:tab pos="457200" algn="l"/>
              </a:tabLst>
            </a:pPr>
            <a:r>
              <a:rPr lang="en-US" sz="2400" dirty="0">
                <a:latin typeface="Calibri" panose="020F0502020204030204" pitchFamily="34" charset="0"/>
                <a:ea typeface="Calibri" panose="020F0502020204030204" pitchFamily="34" charset="0"/>
                <a:cs typeface="Times New Roman" panose="02020603050405020304" pitchFamily="18" charset="0"/>
              </a:rPr>
              <a:t>Border Length</a:t>
            </a:r>
            <a:r>
              <a:rPr lang="en-US" sz="2400" dirty="0">
                <a:latin typeface="Arial" panose="020B0604020202020204" pitchFamily="34"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lnSpc>
                <a:spcPct val="107000"/>
              </a:lnSpc>
              <a:spcBef>
                <a:spcPts val="0"/>
              </a:spcBef>
              <a:spcAft>
                <a:spcPts val="800"/>
              </a:spcAft>
              <a:buFont typeface="Arial" panose="020B0604020202020204" pitchFamily="34" charset="0"/>
              <a:buChar char="•"/>
              <a:tabLst>
                <a:tab pos="457200" algn="l"/>
              </a:tabLst>
            </a:pPr>
            <a:r>
              <a:rPr lang="en-US" sz="2400" dirty="0">
                <a:latin typeface="Calibri" panose="020F0502020204030204" pitchFamily="34" charset="0"/>
                <a:ea typeface="Calibri" panose="020F0502020204030204" pitchFamily="34" charset="0"/>
                <a:cs typeface="Times New Roman" panose="02020603050405020304" pitchFamily="18" charset="0"/>
              </a:rPr>
              <a:t>Unconnected</a:t>
            </a:r>
            <a:r>
              <a:rPr lang="en-US" sz="2400" dirty="0">
                <a:latin typeface="Arial" panose="020B060402020202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operational</a:t>
            </a:r>
            <a:r>
              <a:rPr lang="en-US" sz="2400" dirty="0">
                <a:latin typeface="Arial" panose="020B060402020202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areas (lack of transportation infrastructure; geography)</a:t>
            </a:r>
          </a:p>
          <a:p>
            <a:pPr marL="342900" marR="0" lvl="0" indent="-342900" algn="l" rtl="0">
              <a:lnSpc>
                <a:spcPct val="107000"/>
              </a:lnSpc>
              <a:spcBef>
                <a:spcPts val="0"/>
              </a:spcBef>
              <a:spcAft>
                <a:spcPts val="800"/>
              </a:spcAft>
              <a:buFont typeface="Arial" panose="020B0604020202020204" pitchFamily="34" charset="0"/>
              <a:buChar char="•"/>
              <a:tabLst>
                <a:tab pos="457200" algn="l"/>
              </a:tabLst>
            </a:pPr>
            <a:r>
              <a:rPr lang="en-US" sz="2400" dirty="0">
                <a:latin typeface="Calibri" panose="020F0502020204030204" pitchFamily="34" charset="0"/>
                <a:ea typeface="Calibri" panose="020F0502020204030204" pitchFamily="34" charset="0"/>
                <a:cs typeface="Times New Roman" panose="02020603050405020304" pitchFamily="18" charset="0"/>
              </a:rPr>
              <a:t>The Economy</a:t>
            </a:r>
          </a:p>
          <a:p>
            <a:pPr marL="342900" marR="0" lvl="0" indent="-342900" algn="l" rtl="0">
              <a:lnSpc>
                <a:spcPct val="107000"/>
              </a:lnSpc>
              <a:spcBef>
                <a:spcPts val="0"/>
              </a:spcBef>
              <a:spcAft>
                <a:spcPts val="800"/>
              </a:spcAft>
              <a:buFont typeface="Arial" panose="020B0604020202020204" pitchFamily="34" charset="0"/>
              <a:buChar char="•"/>
              <a:tabLst>
                <a:tab pos="457200" algn="l"/>
              </a:tabLst>
            </a:pPr>
            <a:r>
              <a:rPr lang="en-US" sz="2400" dirty="0">
                <a:latin typeface="Calibri" panose="020F0502020204030204" pitchFamily="34" charset="0"/>
                <a:ea typeface="Calibri" panose="020F0502020204030204" pitchFamily="34" charset="0"/>
                <a:cs typeface="Times New Roman" panose="02020603050405020304" pitchFamily="18" charset="0"/>
              </a:rPr>
              <a:t>Shortage</a:t>
            </a:r>
            <a:r>
              <a:rPr lang="en-US" sz="2400" dirty="0">
                <a:latin typeface="Arial" panose="020B060402020202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of</a:t>
            </a:r>
            <a:r>
              <a:rPr lang="en-US" sz="2400" dirty="0">
                <a:latin typeface="Arial" panose="020B060402020202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human resources (professionals for military positions)</a:t>
            </a:r>
          </a:p>
          <a:p>
            <a:pPr marL="342900" marR="0" lvl="0" indent="-342900" algn="l" rtl="0">
              <a:lnSpc>
                <a:spcPct val="107000"/>
              </a:lnSpc>
              <a:spcBef>
                <a:spcPts val="0"/>
              </a:spcBef>
              <a:spcAft>
                <a:spcPts val="800"/>
              </a:spcAft>
              <a:buFont typeface="Arial" panose="020B0604020202020204" pitchFamily="34" charset="0"/>
              <a:buChar char="•"/>
              <a:tabLst>
                <a:tab pos="457200" algn="l"/>
              </a:tabLst>
            </a:pPr>
            <a:r>
              <a:rPr lang="en-US" sz="2400" dirty="0">
                <a:latin typeface="Calibri" panose="020F0502020204030204" pitchFamily="34" charset="0"/>
                <a:ea typeface="Calibri" panose="020F0502020204030204" pitchFamily="34" charset="0"/>
                <a:cs typeface="Times New Roman" panose="02020603050405020304" pitchFamily="18" charset="0"/>
              </a:rPr>
              <a:t>Technological</a:t>
            </a:r>
            <a:r>
              <a:rPr lang="en-US" sz="2400" dirty="0">
                <a:latin typeface="Arial" panose="020B060402020202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gaps</a:t>
            </a:r>
            <a:r>
              <a:rPr lang="en-US" sz="2400" dirty="0">
                <a:latin typeface="Arial" panose="020B060402020202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and</a:t>
            </a:r>
            <a:r>
              <a:rPr lang="en-US" sz="2400" dirty="0">
                <a:latin typeface="Arial" panose="020B060402020202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lack</a:t>
            </a:r>
            <a:r>
              <a:rPr lang="en-US" sz="2400" dirty="0">
                <a:latin typeface="Arial" panose="020B060402020202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of</a:t>
            </a:r>
            <a:r>
              <a:rPr lang="en-US" sz="2400" dirty="0">
                <a:latin typeface="Arial" panose="020B060402020202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(loss</a:t>
            </a:r>
            <a:r>
              <a:rPr lang="en-US" sz="2400" dirty="0">
                <a:latin typeface="Arial" panose="020B060402020202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of)</a:t>
            </a:r>
            <a:r>
              <a:rPr lang="en-US" sz="2400" dirty="0">
                <a:latin typeface="Arial" panose="020B060402020202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suitable</a:t>
            </a:r>
            <a:r>
              <a:rPr lang="en-US" sz="2400" dirty="0">
                <a:latin typeface="Arial" panose="020B060402020202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production</a:t>
            </a:r>
            <a:r>
              <a:rPr lang="en-US" sz="2400" dirty="0">
                <a:latin typeface="Arial" panose="020B060402020202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infrastructure</a:t>
            </a:r>
          </a:p>
        </p:txBody>
      </p:sp>
    </p:spTree>
    <p:extLst>
      <p:ext uri="{BB962C8B-B14F-4D97-AF65-F5344CB8AC3E}">
        <p14:creationId xmlns:p14="http://schemas.microsoft.com/office/powerpoint/2010/main" val="31908086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9305" y="1409613"/>
            <a:ext cx="6719939" cy="4579514"/>
          </a:xfrm>
          <a:prstGeom prst="rect">
            <a:avLst/>
          </a:prstGeom>
        </p:spPr>
      </p:pic>
      <p:sp>
        <p:nvSpPr>
          <p:cNvPr id="5" name="Oval 4"/>
          <p:cNvSpPr/>
          <p:nvPr/>
        </p:nvSpPr>
        <p:spPr>
          <a:xfrm rot="19954431">
            <a:off x="8474990" y="2461325"/>
            <a:ext cx="860156" cy="99964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p>
        </p:txBody>
      </p:sp>
      <p:sp>
        <p:nvSpPr>
          <p:cNvPr id="6" name="Oval 5"/>
          <p:cNvSpPr/>
          <p:nvPr/>
        </p:nvSpPr>
        <p:spPr>
          <a:xfrm rot="17220363">
            <a:off x="8696932" y="3390485"/>
            <a:ext cx="608756" cy="1049160"/>
          </a:xfrm>
          <a:prstGeom prst="ellipse">
            <a:avLst/>
          </a:prstGeom>
          <a:noFill/>
          <a:ln w="3810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p>
        </p:txBody>
      </p:sp>
      <p:sp>
        <p:nvSpPr>
          <p:cNvPr id="7" name="Oval 6"/>
          <p:cNvSpPr/>
          <p:nvPr/>
        </p:nvSpPr>
        <p:spPr>
          <a:xfrm rot="5400000">
            <a:off x="5127355" y="2333466"/>
            <a:ext cx="697426" cy="836909"/>
          </a:xfrm>
          <a:prstGeom prst="ellipse">
            <a:avLst/>
          </a:prstGeom>
          <a:noFill/>
          <a:ln w="3810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p>
        </p:txBody>
      </p:sp>
      <p:sp>
        <p:nvSpPr>
          <p:cNvPr id="8" name="Oval 7"/>
          <p:cNvSpPr/>
          <p:nvPr/>
        </p:nvSpPr>
        <p:spPr>
          <a:xfrm rot="5400000">
            <a:off x="3360547" y="3007641"/>
            <a:ext cx="209230" cy="209228"/>
          </a:xfrm>
          <a:prstGeom prst="ellipse">
            <a:avLst/>
          </a:prstGeom>
          <a:solidFill>
            <a:schemeClr val="accent4">
              <a:lumMod val="60000"/>
              <a:lumOff val="4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p>
        </p:txBody>
      </p:sp>
      <p:sp>
        <p:nvSpPr>
          <p:cNvPr id="9" name="Oval 8"/>
          <p:cNvSpPr/>
          <p:nvPr/>
        </p:nvSpPr>
        <p:spPr>
          <a:xfrm rot="5400000">
            <a:off x="3151319" y="4016969"/>
            <a:ext cx="209230" cy="209228"/>
          </a:xfrm>
          <a:prstGeom prst="ellipse">
            <a:avLst/>
          </a:prstGeom>
          <a:solidFill>
            <a:schemeClr val="accent4">
              <a:lumMod val="60000"/>
              <a:lumOff val="4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p>
        </p:txBody>
      </p:sp>
      <p:sp>
        <p:nvSpPr>
          <p:cNvPr id="10" name="Title 1">
            <a:extLst>
              <a:ext uri="{FF2B5EF4-FFF2-40B4-BE49-F238E27FC236}">
                <a16:creationId xmlns:a16="http://schemas.microsoft.com/office/drawing/2014/main" id="{24DFB8CC-85CA-4AA9-A713-5CAB6545AB11}"/>
              </a:ext>
            </a:extLst>
          </p:cNvPr>
          <p:cNvSpPr txBox="1">
            <a:spLocks/>
          </p:cNvSpPr>
          <p:nvPr/>
        </p:nvSpPr>
        <p:spPr>
          <a:xfrm>
            <a:off x="2057238" y="851416"/>
            <a:ext cx="8077523" cy="435203"/>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a:cs typeface="+mn-cs"/>
              </a:rPr>
              <a:t>Defense Zone (Separate Defense Zone/”Island Area”/”Special Area”</a:t>
            </a:r>
            <a:endParaRPr lang="he-IL" sz="2700" b="1" dirty="0">
              <a:cs typeface="+mn-cs"/>
            </a:endParaRPr>
          </a:p>
        </p:txBody>
      </p:sp>
    </p:spTree>
    <p:extLst>
      <p:ext uri="{BB962C8B-B14F-4D97-AF65-F5344CB8AC3E}">
        <p14:creationId xmlns:p14="http://schemas.microsoft.com/office/powerpoint/2010/main" val="4010813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1"/>
          <p:cNvSpPr txBox="1">
            <a:spLocks/>
          </p:cNvSpPr>
          <p:nvPr/>
        </p:nvSpPr>
        <p:spPr>
          <a:xfrm>
            <a:off x="926125" y="-180343"/>
            <a:ext cx="480227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en-US" dirty="0"/>
              <a:t>Russia’s approach:</a:t>
            </a:r>
            <a:endParaRPr lang="he-IL" dirty="0"/>
          </a:p>
        </p:txBody>
      </p:sp>
      <p:sp>
        <p:nvSpPr>
          <p:cNvPr id="5" name="מציין מיקום תוכן 2"/>
          <p:cNvSpPr txBox="1">
            <a:spLocks/>
          </p:cNvSpPr>
          <p:nvPr/>
        </p:nvSpPr>
        <p:spPr>
          <a:xfrm>
            <a:off x="190919" y="782294"/>
            <a:ext cx="11228195" cy="3739464"/>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US" dirty="0"/>
              <a:t>Surrounded by enemy / hostile powers</a:t>
            </a:r>
          </a:p>
          <a:p>
            <a:pPr algn="l" rtl="0"/>
            <a:r>
              <a:rPr lang="en-US" dirty="0" err="1"/>
              <a:t>Conspiratory</a:t>
            </a:r>
            <a:endParaRPr lang="en-US" dirty="0"/>
          </a:p>
          <a:p>
            <a:pPr algn="l" rtl="0"/>
            <a:r>
              <a:rPr lang="en-US" dirty="0"/>
              <a:t>Interests based: Cooperation when useful, until it’s not – Afghanistan as case study</a:t>
            </a:r>
          </a:p>
          <a:p>
            <a:pPr algn="l" rtl="0"/>
            <a:r>
              <a:rPr lang="en-US" dirty="0"/>
              <a:t>Willing to play outside western rules</a:t>
            </a:r>
          </a:p>
          <a:p>
            <a:pPr algn="l" rtl="0"/>
            <a:r>
              <a:rPr lang="en-US" dirty="0"/>
              <a:t>Instrumental use of damage ability</a:t>
            </a:r>
            <a:endParaRPr lang="he-IL" dirty="0"/>
          </a:p>
        </p:txBody>
      </p:sp>
      <p:pic>
        <p:nvPicPr>
          <p:cNvPr id="6" name="מציין מיקום תוכן 3"/>
          <p:cNvPicPr>
            <a:picLocks noChangeAspect="1"/>
          </p:cNvPicPr>
          <p:nvPr/>
        </p:nvPicPr>
        <p:blipFill>
          <a:blip r:embed="rId2"/>
          <a:stretch>
            <a:fillRect/>
          </a:stretch>
        </p:blipFill>
        <p:spPr>
          <a:xfrm>
            <a:off x="6954288" y="4039437"/>
            <a:ext cx="5228492" cy="2818563"/>
          </a:xfrm>
          <a:prstGeom prst="rect">
            <a:avLst/>
          </a:prstGeom>
        </p:spPr>
      </p:pic>
      <p:pic>
        <p:nvPicPr>
          <p:cNvPr id="7" name="מציין מיקום תוכן 4"/>
          <p:cNvPicPr>
            <a:picLocks noChangeAspect="1"/>
          </p:cNvPicPr>
          <p:nvPr/>
        </p:nvPicPr>
        <p:blipFill>
          <a:blip r:embed="rId3"/>
          <a:stretch>
            <a:fillRect/>
          </a:stretch>
        </p:blipFill>
        <p:spPr>
          <a:xfrm>
            <a:off x="5857" y="3979147"/>
            <a:ext cx="4103919" cy="2878853"/>
          </a:xfrm>
          <a:prstGeom prst="rect">
            <a:avLst/>
          </a:prstGeom>
        </p:spPr>
      </p:pic>
    </p:spTree>
    <p:extLst>
      <p:ext uri="{BB962C8B-B14F-4D97-AF65-F5344CB8AC3E}">
        <p14:creationId xmlns:p14="http://schemas.microsoft.com/office/powerpoint/2010/main" val="3494871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מציין מיקום תוכן 8"/>
          <p:cNvGraphicFramePr>
            <a:graphicFrameLocks noGrp="1"/>
          </p:cNvGraphicFramePr>
          <p:nvPr>
            <p:ph idx="1"/>
            <p:extLst>
              <p:ext uri="{D42A27DB-BD31-4B8C-83A1-F6EECF244321}">
                <p14:modId xmlns:p14="http://schemas.microsoft.com/office/powerpoint/2010/main" val="2400357211"/>
              </p:ext>
            </p:extLst>
          </p:nvPr>
        </p:nvGraphicFramePr>
        <p:xfrm>
          <a:off x="344424" y="2283823"/>
          <a:ext cx="11655552" cy="3931920"/>
        </p:xfrm>
        <a:graphic>
          <a:graphicData uri="http://schemas.openxmlformats.org/drawingml/2006/table">
            <a:tbl>
              <a:tblPr rtl="1" firstRow="1" bandRow="1">
                <a:tableStyleId>{2D5ABB26-0587-4C30-8999-92F81FD0307C}</a:tableStyleId>
              </a:tblPr>
              <a:tblGrid>
                <a:gridCol w="5827776">
                  <a:extLst>
                    <a:ext uri="{9D8B030D-6E8A-4147-A177-3AD203B41FA5}">
                      <a16:colId xmlns:a16="http://schemas.microsoft.com/office/drawing/2014/main" val="384033270"/>
                    </a:ext>
                  </a:extLst>
                </a:gridCol>
                <a:gridCol w="5827776">
                  <a:extLst>
                    <a:ext uri="{9D8B030D-6E8A-4147-A177-3AD203B41FA5}">
                      <a16:colId xmlns:a16="http://schemas.microsoft.com/office/drawing/2014/main" val="2871582749"/>
                    </a:ext>
                  </a:extLst>
                </a:gridCol>
              </a:tblGrid>
              <a:tr h="370840">
                <a:tc>
                  <a:txBody>
                    <a:bodyPr/>
                    <a:lstStyle/>
                    <a:p>
                      <a:pPr marL="285750" indent="-285750" rtl="1">
                        <a:buFont typeface="Arial" panose="020B0604020202020204" pitchFamily="34" charset="0"/>
                        <a:buChar char="•"/>
                      </a:pPr>
                      <a:endParaRPr lang="he-IL" sz="2800" dirty="0"/>
                    </a:p>
                  </a:txBody>
                  <a:tcPr>
                    <a:lnL>
                      <a:noFill/>
                    </a:lnL>
                    <a:lnR>
                      <a:noFill/>
                    </a:lnR>
                    <a:lnT>
                      <a:noFill/>
                    </a:lnT>
                    <a:lnB>
                      <a:noFill/>
                    </a:lnB>
                    <a:lnTlToBr w="12700" cmpd="sng">
                      <a:noFill/>
                      <a:prstDash val="solid"/>
                    </a:lnTlToBr>
                    <a:lnBlToTr w="12700" cmpd="sng">
                      <a:noFill/>
                      <a:prstDash val="solid"/>
                    </a:lnBlToTr>
                  </a:tcPr>
                </a:tc>
                <a:tc>
                  <a:txBody>
                    <a:bodyPr/>
                    <a:lstStyle/>
                    <a:p>
                      <a:pPr marL="285750" indent="-285750" algn="l" rtl="0">
                        <a:buFont typeface="Arial" panose="020B0604020202020204" pitchFamily="34" charset="0"/>
                        <a:buChar char="•"/>
                      </a:pPr>
                      <a:r>
                        <a:rPr lang="en-US" sz="2800" dirty="0"/>
                        <a:t>Sanctions</a:t>
                      </a:r>
                    </a:p>
                    <a:p>
                      <a:pPr marL="285750" indent="-285750" algn="l" rtl="0">
                        <a:buFont typeface="Arial" panose="020B0604020202020204" pitchFamily="34" charset="0"/>
                        <a:buChar char="•"/>
                      </a:pPr>
                      <a:r>
                        <a:rPr lang="en-US" sz="2800" dirty="0"/>
                        <a:t>US influence in Central, East &amp; South Asia</a:t>
                      </a:r>
                    </a:p>
                    <a:p>
                      <a:pPr marL="285750" indent="-285750" algn="l" rtl="0">
                        <a:buFont typeface="Arial" panose="020B0604020202020204" pitchFamily="34" charset="0"/>
                        <a:buChar char="•"/>
                      </a:pPr>
                      <a:r>
                        <a:rPr lang="en-US" sz="2800" dirty="0"/>
                        <a:t>US presence &amp; influence</a:t>
                      </a:r>
                      <a:r>
                        <a:rPr lang="en-US" sz="2800" baseline="0" dirty="0"/>
                        <a:t> all over the Middle East – </a:t>
                      </a:r>
                    </a:p>
                    <a:p>
                      <a:pPr marL="742950" lvl="1" indent="-285750" algn="l" rtl="0">
                        <a:buFont typeface="Arial" panose="020B0604020202020204" pitchFamily="34" charset="0"/>
                        <a:buChar char="•"/>
                      </a:pPr>
                      <a:r>
                        <a:rPr lang="en-US" sz="2800" baseline="0" dirty="0"/>
                        <a:t>Syria, </a:t>
                      </a:r>
                    </a:p>
                    <a:p>
                      <a:pPr marL="742950" lvl="1" indent="-285750" algn="l" rtl="0">
                        <a:buFont typeface="Arial" panose="020B0604020202020204" pitchFamily="34" charset="0"/>
                        <a:buChar char="•"/>
                      </a:pPr>
                      <a:r>
                        <a:rPr lang="en-US" sz="2800" baseline="0" dirty="0"/>
                        <a:t>Afghanistan, </a:t>
                      </a:r>
                    </a:p>
                    <a:p>
                      <a:pPr marL="742950" lvl="1" indent="-285750" algn="l" rtl="0">
                        <a:buFont typeface="Arial" panose="020B0604020202020204" pitchFamily="34" charset="0"/>
                        <a:buChar char="•"/>
                      </a:pPr>
                      <a:r>
                        <a:rPr lang="en-US" sz="2800" baseline="0" dirty="0"/>
                        <a:t>Iraq, </a:t>
                      </a:r>
                    </a:p>
                    <a:p>
                      <a:pPr marL="742950" lvl="1" indent="-285750" algn="l" rtl="0">
                        <a:buFont typeface="Arial" panose="020B0604020202020204" pitchFamily="34" charset="0"/>
                        <a:buChar char="•"/>
                      </a:pPr>
                      <a:r>
                        <a:rPr lang="en-US" sz="2800" baseline="0" dirty="0"/>
                        <a:t>Lebanon</a:t>
                      </a:r>
                      <a:endParaRPr lang="he-IL" sz="2800" dirty="0"/>
                    </a:p>
                  </a:txBody>
                  <a:tcPr>
                    <a:lnL>
                      <a:noFill/>
                    </a:lnL>
                  </a:tcPr>
                </a:tc>
                <a:extLst>
                  <a:ext uri="{0D108BD9-81ED-4DB2-BD59-A6C34878D82A}">
                    <a16:rowId xmlns:a16="http://schemas.microsoft.com/office/drawing/2014/main" val="1151055278"/>
                  </a:ext>
                </a:extLst>
              </a:tr>
            </a:tbl>
          </a:graphicData>
        </a:graphic>
      </p:graphicFrame>
      <p:pic>
        <p:nvPicPr>
          <p:cNvPr id="8" name="תמונה 7"/>
          <p:cNvPicPr>
            <a:picLocks noChangeAspect="1"/>
          </p:cNvPicPr>
          <p:nvPr/>
        </p:nvPicPr>
        <p:blipFill rotWithShape="1">
          <a:blip r:embed="rId3"/>
          <a:srcRect b="7973"/>
          <a:stretch/>
        </p:blipFill>
        <p:spPr>
          <a:xfrm>
            <a:off x="0" y="0"/>
            <a:ext cx="12192000" cy="1647930"/>
          </a:xfrm>
          <a:prstGeom prst="rect">
            <a:avLst/>
          </a:prstGeom>
        </p:spPr>
      </p:pic>
    </p:spTree>
    <p:extLst>
      <p:ext uri="{BB962C8B-B14F-4D97-AF65-F5344CB8AC3E}">
        <p14:creationId xmlns:p14="http://schemas.microsoft.com/office/powerpoint/2010/main" val="1479376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מציין מיקום תוכן 8"/>
          <p:cNvGraphicFramePr>
            <a:graphicFrameLocks noGrp="1"/>
          </p:cNvGraphicFramePr>
          <p:nvPr>
            <p:ph idx="1"/>
            <p:extLst>
              <p:ext uri="{D42A27DB-BD31-4B8C-83A1-F6EECF244321}">
                <p14:modId xmlns:p14="http://schemas.microsoft.com/office/powerpoint/2010/main" val="878791449"/>
              </p:ext>
            </p:extLst>
          </p:nvPr>
        </p:nvGraphicFramePr>
        <p:xfrm>
          <a:off x="231648" y="2874137"/>
          <a:ext cx="11777471" cy="3078480"/>
        </p:xfrm>
        <a:graphic>
          <a:graphicData uri="http://schemas.openxmlformats.org/drawingml/2006/table">
            <a:tbl>
              <a:tblPr rtl="1" firstRow="1" bandRow="1">
                <a:tableStyleId>{2D5ABB26-0587-4C30-8999-92F81FD0307C}</a:tableStyleId>
              </a:tblPr>
              <a:tblGrid>
                <a:gridCol w="972819">
                  <a:extLst>
                    <a:ext uri="{9D8B030D-6E8A-4147-A177-3AD203B41FA5}">
                      <a16:colId xmlns:a16="http://schemas.microsoft.com/office/drawing/2014/main" val="384033270"/>
                    </a:ext>
                  </a:extLst>
                </a:gridCol>
                <a:gridCol w="10804652">
                  <a:extLst>
                    <a:ext uri="{9D8B030D-6E8A-4147-A177-3AD203B41FA5}">
                      <a16:colId xmlns:a16="http://schemas.microsoft.com/office/drawing/2014/main" val="2871582749"/>
                    </a:ext>
                  </a:extLst>
                </a:gridCol>
              </a:tblGrid>
              <a:tr h="370840">
                <a:tc>
                  <a:txBody>
                    <a:bodyPr/>
                    <a:lstStyle/>
                    <a:p>
                      <a:pPr rtl="1"/>
                      <a:endParaRPr lang="he-IL" sz="2800" dirty="0"/>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aseline="0" dirty="0"/>
                        <a:t>Russia considers itself </a:t>
                      </a:r>
                      <a:r>
                        <a:rPr lang="en-US" sz="2800" b="1" baseline="0" dirty="0"/>
                        <a:t>European</a:t>
                      </a:r>
                      <a:r>
                        <a:rPr lang="en-US" sz="2800" baseline="0" dirty="0"/>
                        <a:t> (not Asian)</a:t>
                      </a:r>
                    </a:p>
                    <a:p>
                      <a:pPr algn="l" rtl="0"/>
                      <a:r>
                        <a:rPr lang="en-US" sz="2800" dirty="0"/>
                        <a:t>EU</a:t>
                      </a:r>
                      <a:r>
                        <a:rPr lang="en-US" sz="2800" baseline="0" dirty="0"/>
                        <a:t> is Russia’s no. 1 trading partner</a:t>
                      </a:r>
                    </a:p>
                    <a:p>
                      <a:pPr algn="l" rtl="0"/>
                      <a:r>
                        <a:rPr lang="en-US" sz="2800" baseline="0" dirty="0"/>
                        <a:t>Views EU and European states as US’s shadow (despite the obvious rift and challenges in US – EU relations)</a:t>
                      </a:r>
                    </a:p>
                    <a:p>
                      <a:pPr algn="l" rtl="0"/>
                      <a:r>
                        <a:rPr lang="en-US" sz="2800" baseline="0" dirty="0" err="1"/>
                        <a:t>Nordstream</a:t>
                      </a:r>
                      <a:r>
                        <a:rPr lang="en-US" sz="2800" baseline="0" dirty="0"/>
                        <a:t> 2 – major and real Strategic, Economic,  Geopolitical (US sanctions on Germany! – </a:t>
                      </a:r>
                      <a:r>
                        <a:rPr lang="en-US" sz="2800" baseline="0" dirty="0" err="1"/>
                        <a:t>allseas</a:t>
                      </a:r>
                      <a:r>
                        <a:rPr lang="en-US" sz="2800" baseline="0" dirty="0"/>
                        <a:t> withdrew) interest, yet willing to bear the costs for drawing the wedge between US and Europe.</a:t>
                      </a:r>
                      <a:endParaRPr lang="he-IL" sz="2800" dirty="0"/>
                    </a:p>
                  </a:txBody>
                  <a:tcPr>
                    <a:lnL>
                      <a:noFill/>
                    </a:lnL>
                  </a:tcPr>
                </a:tc>
                <a:extLst>
                  <a:ext uri="{0D108BD9-81ED-4DB2-BD59-A6C34878D82A}">
                    <a16:rowId xmlns:a16="http://schemas.microsoft.com/office/drawing/2014/main" val="1151055278"/>
                  </a:ext>
                </a:extLst>
              </a:tr>
            </a:tbl>
          </a:graphicData>
        </a:graphic>
      </p:graphicFrame>
      <p:pic>
        <p:nvPicPr>
          <p:cNvPr id="1030" name="Picture 6" descr="Image result for russia eu"/>
          <p:cNvPicPr>
            <a:picLocks noChangeAspect="1" noChangeArrowheads="1"/>
          </p:cNvPicPr>
          <p:nvPr/>
        </p:nvPicPr>
        <p:blipFill rotWithShape="1">
          <a:blip r:embed="rId2">
            <a:extLst>
              <a:ext uri="{28A0092B-C50C-407E-A947-70E740481C1C}">
                <a14:useLocalDpi xmlns:a14="http://schemas.microsoft.com/office/drawing/2010/main" val="0"/>
              </a:ext>
            </a:extLst>
          </a:blip>
          <a:srcRect l="-638" t="20532" r="319" b="11898"/>
          <a:stretch/>
        </p:blipFill>
        <p:spPr bwMode="auto">
          <a:xfrm>
            <a:off x="-85343" y="0"/>
            <a:ext cx="12277344"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55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t="7318" b="17073"/>
          <a:stretch/>
        </p:blipFill>
        <p:spPr>
          <a:xfrm>
            <a:off x="0" y="292608"/>
            <a:ext cx="12192000" cy="1533017"/>
          </a:xfrm>
          <a:prstGeom prst="rect">
            <a:avLst/>
          </a:prstGeom>
        </p:spPr>
      </p:pic>
      <p:graphicFrame>
        <p:nvGraphicFramePr>
          <p:cNvPr id="5" name="מציין מיקום תוכן 4"/>
          <p:cNvGraphicFramePr>
            <a:graphicFrameLocks noGrp="1"/>
          </p:cNvGraphicFramePr>
          <p:nvPr>
            <p:ph idx="1"/>
          </p:nvPr>
        </p:nvGraphicFramePr>
        <p:xfrm>
          <a:off x="1228344" y="2556637"/>
          <a:ext cx="10515600" cy="370840"/>
        </p:xfrm>
        <a:graphic>
          <a:graphicData uri="http://schemas.openxmlformats.org/drawingml/2006/table">
            <a:tbl>
              <a:tblPr rtl="1" firstRow="1" bandRow="1">
                <a:tableStyleId>{5C22544A-7EE6-4342-B048-85BDC9FD1C3A}</a:tableStyleId>
              </a:tblPr>
              <a:tblGrid>
                <a:gridCol w="5257800">
                  <a:extLst>
                    <a:ext uri="{9D8B030D-6E8A-4147-A177-3AD203B41FA5}">
                      <a16:colId xmlns:a16="http://schemas.microsoft.com/office/drawing/2014/main" val="500249923"/>
                    </a:ext>
                  </a:extLst>
                </a:gridCol>
                <a:gridCol w="5257800">
                  <a:extLst>
                    <a:ext uri="{9D8B030D-6E8A-4147-A177-3AD203B41FA5}">
                      <a16:colId xmlns:a16="http://schemas.microsoft.com/office/drawing/2014/main" val="34608496"/>
                    </a:ext>
                  </a:extLst>
                </a:gridCol>
              </a:tblGrid>
              <a:tr h="370840">
                <a:tc>
                  <a:txBody>
                    <a:bodyPr/>
                    <a:lstStyle/>
                    <a:p>
                      <a:pPr rtl="1"/>
                      <a:endParaRPr lang="he-IL"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rtl="1"/>
                      <a:endParaRPr lang="he-IL"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3891078"/>
                  </a:ext>
                </a:extLst>
              </a:tr>
            </a:tbl>
          </a:graphicData>
        </a:graphic>
      </p:graphicFrame>
      <p:graphicFrame>
        <p:nvGraphicFramePr>
          <p:cNvPr id="6" name="טבלה 5"/>
          <p:cNvGraphicFramePr>
            <a:graphicFrameLocks noGrp="1"/>
          </p:cNvGraphicFramePr>
          <p:nvPr>
            <p:extLst>
              <p:ext uri="{D42A27DB-BD31-4B8C-83A1-F6EECF244321}">
                <p14:modId xmlns:p14="http://schemas.microsoft.com/office/powerpoint/2010/main" val="3299758375"/>
              </p:ext>
            </p:extLst>
          </p:nvPr>
        </p:nvGraphicFramePr>
        <p:xfrm>
          <a:off x="490694" y="2472056"/>
          <a:ext cx="11210612" cy="2651760"/>
        </p:xfrm>
        <a:graphic>
          <a:graphicData uri="http://schemas.openxmlformats.org/drawingml/2006/table">
            <a:tbl>
              <a:tblPr rtl="1" firstRow="1" bandRow="1">
                <a:tableStyleId>{5C22544A-7EE6-4342-B048-85BDC9FD1C3A}</a:tableStyleId>
              </a:tblPr>
              <a:tblGrid>
                <a:gridCol w="1084106">
                  <a:extLst>
                    <a:ext uri="{9D8B030D-6E8A-4147-A177-3AD203B41FA5}">
                      <a16:colId xmlns:a16="http://schemas.microsoft.com/office/drawing/2014/main" val="3075986176"/>
                    </a:ext>
                  </a:extLst>
                </a:gridCol>
                <a:gridCol w="10126506">
                  <a:extLst>
                    <a:ext uri="{9D8B030D-6E8A-4147-A177-3AD203B41FA5}">
                      <a16:colId xmlns:a16="http://schemas.microsoft.com/office/drawing/2014/main" val="28636050"/>
                    </a:ext>
                  </a:extLst>
                </a:gridCol>
              </a:tblGrid>
              <a:tr h="370840">
                <a:tc>
                  <a:txBody>
                    <a:bodyPr/>
                    <a:lstStyle/>
                    <a:p>
                      <a:pPr rtl="1"/>
                      <a:endParaRPr lang="he-IL" sz="24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rtl="0"/>
                      <a:r>
                        <a:rPr lang="en-US" sz="2400" b="0" dirty="0">
                          <a:solidFill>
                            <a:schemeClr val="tx1"/>
                          </a:solidFill>
                        </a:rPr>
                        <a:t>US – China trade war – major opportunity for Russia</a:t>
                      </a:r>
                    </a:p>
                    <a:p>
                      <a:pPr algn="l" rtl="0"/>
                      <a:r>
                        <a:rPr lang="en-US" sz="2400" b="0" dirty="0">
                          <a:solidFill>
                            <a:schemeClr val="tx1"/>
                          </a:solidFill>
                        </a:rPr>
                        <a:t>June 2019 – </a:t>
                      </a:r>
                      <a:r>
                        <a:rPr lang="en-US" sz="2400" b="0" i="0" kern="1200" dirty="0">
                          <a:solidFill>
                            <a:schemeClr val="tx1"/>
                          </a:solidFill>
                          <a:effectLst/>
                          <a:latin typeface="+mn-lt"/>
                          <a:ea typeface="+mn-ea"/>
                          <a:cs typeface="+mn-cs"/>
                        </a:rPr>
                        <a:t>bombshell agreement: bilateral trade and cross-border payments using the ruble and the yuan, bypassing the U.S. dollar.</a:t>
                      </a:r>
                    </a:p>
                    <a:p>
                      <a:pPr algn="l" rtl="0"/>
                      <a:r>
                        <a:rPr lang="en-US" sz="2400" b="0" i="0" kern="1200" dirty="0">
                          <a:solidFill>
                            <a:schemeClr val="tx1"/>
                          </a:solidFill>
                          <a:effectLst/>
                          <a:latin typeface="+mn-lt"/>
                          <a:ea typeface="+mn-ea"/>
                          <a:cs typeface="+mn-cs"/>
                        </a:rPr>
                        <a:t>8 visits by Xi in Russia since 2013</a:t>
                      </a:r>
                    </a:p>
                    <a:p>
                      <a:pPr algn="l" rtl="0"/>
                      <a:r>
                        <a:rPr lang="en-US" sz="2400" b="0" dirty="0">
                          <a:solidFill>
                            <a:schemeClr val="tx1"/>
                          </a:solidFill>
                        </a:rPr>
                        <a:t>Sales of Gas</a:t>
                      </a:r>
                      <a:r>
                        <a:rPr lang="en-US" sz="2400" b="0" baseline="0" dirty="0">
                          <a:solidFill>
                            <a:schemeClr val="tx1"/>
                          </a:solidFill>
                        </a:rPr>
                        <a:t> &amp; Oil – alternative to Europe</a:t>
                      </a:r>
                    </a:p>
                    <a:p>
                      <a:pPr algn="l" rtl="0"/>
                      <a:r>
                        <a:rPr lang="en-US" sz="2400" b="0" baseline="0" dirty="0">
                          <a:solidFill>
                            <a:schemeClr val="tx1"/>
                          </a:solidFill>
                        </a:rPr>
                        <a:t>Alliance with China on Intl arena – including promoting agreements that will limit the western democracies freedom of action (START, Cyber, Terror)</a:t>
                      </a:r>
                      <a:endParaRPr lang="he-IL" sz="24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94979626"/>
                  </a:ext>
                </a:extLst>
              </a:tr>
            </a:tbl>
          </a:graphicData>
        </a:graphic>
      </p:graphicFrame>
    </p:spTree>
    <p:extLst>
      <p:ext uri="{BB962C8B-B14F-4D97-AF65-F5344CB8AC3E}">
        <p14:creationId xmlns:p14="http://schemas.microsoft.com/office/powerpoint/2010/main" val="406801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a:blip r:embed="rId2"/>
          <a:stretch>
            <a:fillRect/>
          </a:stretch>
        </p:blipFill>
        <p:spPr>
          <a:xfrm>
            <a:off x="7106609" y="2084065"/>
            <a:ext cx="2974543" cy="2689870"/>
          </a:xfrm>
          <a:prstGeom prst="rect">
            <a:avLst/>
          </a:prstGeom>
        </p:spPr>
      </p:pic>
      <p:graphicFrame>
        <p:nvGraphicFramePr>
          <p:cNvPr id="6" name="מציין מיקום תוכן 5"/>
          <p:cNvGraphicFramePr>
            <a:graphicFrameLocks noGrp="1"/>
          </p:cNvGraphicFramePr>
          <p:nvPr>
            <p:ph idx="1"/>
            <p:extLst>
              <p:ext uri="{D42A27DB-BD31-4B8C-83A1-F6EECF244321}">
                <p14:modId xmlns:p14="http://schemas.microsoft.com/office/powerpoint/2010/main" val="3081410618"/>
              </p:ext>
            </p:extLst>
          </p:nvPr>
        </p:nvGraphicFramePr>
        <p:xfrm>
          <a:off x="474740" y="1256045"/>
          <a:ext cx="9131672" cy="5943600"/>
        </p:xfrm>
        <a:graphic>
          <a:graphicData uri="http://schemas.openxmlformats.org/drawingml/2006/table">
            <a:tbl>
              <a:tblPr rtl="1" firstRow="1" bandRow="1">
                <a:tableStyleId>{5C22544A-7EE6-4342-B048-85BDC9FD1C3A}</a:tableStyleId>
              </a:tblPr>
              <a:tblGrid>
                <a:gridCol w="4528478">
                  <a:extLst>
                    <a:ext uri="{9D8B030D-6E8A-4147-A177-3AD203B41FA5}">
                      <a16:colId xmlns:a16="http://schemas.microsoft.com/office/drawing/2014/main" val="1198197733"/>
                    </a:ext>
                  </a:extLst>
                </a:gridCol>
                <a:gridCol w="4603194">
                  <a:extLst>
                    <a:ext uri="{9D8B030D-6E8A-4147-A177-3AD203B41FA5}">
                      <a16:colId xmlns:a16="http://schemas.microsoft.com/office/drawing/2014/main" val="1009645452"/>
                    </a:ext>
                  </a:extLst>
                </a:gridCol>
              </a:tblGrid>
              <a:tr h="5481340">
                <a:tc>
                  <a:txBody>
                    <a:bodyPr/>
                    <a:lstStyle/>
                    <a:p>
                      <a:pPr algn="l" rtl="0"/>
                      <a:endParaRPr lang="en-US" sz="2400" b="0" baseline="0" dirty="0">
                        <a:solidFill>
                          <a:sysClr val="windowText" lastClr="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rtl="0"/>
                      <a:r>
                        <a:rPr lang="en-US" sz="2400" b="0" dirty="0">
                          <a:solidFill>
                            <a:sysClr val="windowText" lastClr="000000"/>
                          </a:solidFill>
                        </a:rPr>
                        <a:t>History &amp; Interests – instrumental</a:t>
                      </a:r>
                      <a:r>
                        <a:rPr lang="en-US" sz="2400" b="0" baseline="0" dirty="0">
                          <a:solidFill>
                            <a:sysClr val="windowText" lastClr="000000"/>
                          </a:solidFill>
                        </a:rPr>
                        <a:t> </a:t>
                      </a:r>
                      <a:r>
                        <a:rPr lang="en-US" sz="2400" b="0" dirty="0">
                          <a:solidFill>
                            <a:sysClr val="windowText" lastClr="000000"/>
                          </a:solidFill>
                        </a:rPr>
                        <a:t>lack of ideology: </a:t>
                      </a:r>
                    </a:p>
                    <a:p>
                      <a:pPr algn="l" rtl="0"/>
                      <a:r>
                        <a:rPr lang="en-US" sz="2400" b="0" dirty="0">
                          <a:solidFill>
                            <a:sysClr val="windowText" lastClr="000000"/>
                          </a:solidFill>
                        </a:rPr>
                        <a:t>Syria as a Playing field</a:t>
                      </a:r>
                      <a:r>
                        <a:rPr lang="en-US" sz="2400" b="0" baseline="0" dirty="0">
                          <a:solidFill>
                            <a:sysClr val="windowText" lastClr="000000"/>
                          </a:solidFill>
                        </a:rPr>
                        <a:t> </a:t>
                      </a:r>
                      <a:r>
                        <a:rPr lang="he-IL" sz="2400" b="0" baseline="0" dirty="0">
                          <a:solidFill>
                            <a:sysClr val="windowText" lastClr="000000"/>
                          </a:solidFill>
                        </a:rPr>
                        <a:t>&amp;</a:t>
                      </a:r>
                      <a:endParaRPr lang="en-US" sz="2400" b="0" baseline="0" dirty="0">
                        <a:solidFill>
                          <a:sysClr val="windowText" lastClr="000000"/>
                        </a:solidFill>
                      </a:endParaRPr>
                    </a:p>
                    <a:p>
                      <a:pPr algn="l" rtl="0"/>
                      <a:r>
                        <a:rPr lang="en-US" sz="2400" b="0" baseline="0" dirty="0">
                          <a:solidFill>
                            <a:sysClr val="windowText" lastClr="000000"/>
                          </a:solidFill>
                        </a:rPr>
                        <a:t>Testing ground / lab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baseline="0" dirty="0">
                          <a:solidFill>
                            <a:sysClr val="windowText" lastClr="000000"/>
                          </a:solidFill>
                        </a:rPr>
                        <a:t>Russia talks to </a:t>
                      </a:r>
                      <a:r>
                        <a:rPr lang="en-US" sz="2400" b="1" baseline="0" dirty="0">
                          <a:solidFill>
                            <a:sysClr val="windowText" lastClr="000000"/>
                          </a:solidFill>
                        </a:rPr>
                        <a:t>everyone</a:t>
                      </a:r>
                      <a:r>
                        <a:rPr lang="en-US" sz="2400" b="0" baseline="0" dirty="0">
                          <a:solidFill>
                            <a:sysClr val="windowText" lastClr="000000"/>
                          </a:solidFill>
                        </a:rPr>
                        <a:t> (India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baseline="0" dirty="0">
                          <a:solidFill>
                            <a:sysClr val="windowText" lastClr="000000"/>
                          </a:solidFill>
                        </a:rPr>
                        <a:t>and China, Egypt, Iran, KSA, Iraq,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baseline="0" dirty="0">
                          <a:solidFill>
                            <a:sysClr val="windowText" lastClr="000000"/>
                          </a:solidFill>
                        </a:rPr>
                        <a:t>Qatar, Bahrein) </a:t>
                      </a:r>
                      <a:endParaRPr lang="he-IL" sz="2400" b="0" baseline="0" dirty="0">
                        <a:solidFill>
                          <a:sysClr val="windowText" lastClr="000000"/>
                        </a:solidFill>
                      </a:endParaRPr>
                    </a:p>
                    <a:p>
                      <a:pPr algn="l" rtl="0"/>
                      <a:r>
                        <a:rPr lang="en-US" sz="2400" b="0" baseline="0" dirty="0">
                          <a:solidFill>
                            <a:sysClr val="windowText" lastClr="000000"/>
                          </a:solidFill>
                        </a:rPr>
                        <a:t>Terror threat </a:t>
                      </a:r>
                    </a:p>
                    <a:p>
                      <a:pPr algn="l" rtl="0"/>
                      <a:r>
                        <a:rPr lang="en-US" sz="2400" b="0" baseline="0" dirty="0">
                          <a:solidFill>
                            <a:sysClr val="windowText" lastClr="000000"/>
                          </a:solidFill>
                        </a:rPr>
                        <a:t>Arms sales</a:t>
                      </a:r>
                    </a:p>
                    <a:p>
                      <a:pPr algn="l" rtl="0"/>
                      <a:r>
                        <a:rPr lang="en-US" sz="2400" b="0" baseline="0" dirty="0">
                          <a:solidFill>
                            <a:sysClr val="windowText" lastClr="000000"/>
                          </a:solidFill>
                        </a:rPr>
                        <a:t>Nuclear power plants (Egypt, Turkey, Iran)</a:t>
                      </a:r>
                    </a:p>
                    <a:p>
                      <a:pPr algn="l" rtl="0"/>
                      <a:r>
                        <a:rPr lang="en-US" sz="2400" b="0" baseline="0" dirty="0">
                          <a:solidFill>
                            <a:sysClr val="windowText" lastClr="000000"/>
                          </a:solidFill>
                        </a:rPr>
                        <a:t>Hot water port in </a:t>
                      </a:r>
                      <a:r>
                        <a:rPr lang="en-US" sz="2400" b="0" baseline="0" dirty="0" err="1">
                          <a:solidFill>
                            <a:sysClr val="windowText" lastClr="000000"/>
                          </a:solidFill>
                        </a:rPr>
                        <a:t>Tartus</a:t>
                      </a:r>
                      <a:r>
                        <a:rPr lang="en-US" sz="2400" b="0" baseline="0" dirty="0">
                          <a:solidFill>
                            <a:sysClr val="windowText" lastClr="000000"/>
                          </a:solidFill>
                        </a:rPr>
                        <a:t> – permanent long term presence:</a:t>
                      </a:r>
                    </a:p>
                    <a:p>
                      <a:pPr marL="342900" indent="-342900" algn="l" rtl="0">
                        <a:buFont typeface="Arial" panose="020B0604020202020204" pitchFamily="34" charset="0"/>
                        <a:buChar char="•"/>
                      </a:pPr>
                      <a:r>
                        <a:rPr lang="en-US" sz="2400" b="0" baseline="0" dirty="0">
                          <a:solidFill>
                            <a:sysClr val="windowText" lastClr="000000"/>
                          </a:solidFill>
                        </a:rPr>
                        <a:t>Military – maritime balance</a:t>
                      </a:r>
                    </a:p>
                    <a:p>
                      <a:pPr marL="342900" indent="-342900" algn="l" rtl="0">
                        <a:buFont typeface="Arial" panose="020B0604020202020204" pitchFamily="34" charset="0"/>
                        <a:buChar char="•"/>
                      </a:pPr>
                      <a:r>
                        <a:rPr lang="en-US" sz="2400" b="0" baseline="0" dirty="0">
                          <a:solidFill>
                            <a:sysClr val="windowText" lastClr="000000"/>
                          </a:solidFill>
                        </a:rPr>
                        <a:t>Economic / civil – hot water port</a:t>
                      </a:r>
                    </a:p>
                    <a:p>
                      <a:pPr marL="342900" indent="-342900" algn="l" rtl="0">
                        <a:buFont typeface="Arial" panose="020B0604020202020204" pitchFamily="34" charset="0"/>
                        <a:buChar char="•"/>
                      </a:pPr>
                      <a:r>
                        <a:rPr lang="en-US" sz="2400" b="0" baseline="0" dirty="0">
                          <a:solidFill>
                            <a:sysClr val="windowText" lastClr="000000"/>
                          </a:solidFill>
                        </a:rPr>
                        <a:t>Geopolitical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6662873"/>
                  </a:ext>
                </a:extLst>
              </a:tr>
            </a:tbl>
          </a:graphicData>
        </a:graphic>
      </p:graphicFrame>
      <p:pic>
        <p:nvPicPr>
          <p:cNvPr id="5" name="תמונה 4"/>
          <p:cNvPicPr>
            <a:picLocks noChangeAspect="1"/>
          </p:cNvPicPr>
          <p:nvPr/>
        </p:nvPicPr>
        <p:blipFill>
          <a:blip r:embed="rId3"/>
          <a:stretch>
            <a:fillRect/>
          </a:stretch>
        </p:blipFill>
        <p:spPr>
          <a:xfrm>
            <a:off x="0" y="1"/>
            <a:ext cx="12168554" cy="1256044"/>
          </a:xfrm>
          <a:prstGeom prst="rect">
            <a:avLst/>
          </a:prstGeom>
        </p:spPr>
      </p:pic>
    </p:spTree>
    <p:extLst>
      <p:ext uri="{BB962C8B-B14F-4D97-AF65-F5344CB8AC3E}">
        <p14:creationId xmlns:p14="http://schemas.microsoft.com/office/powerpoint/2010/main" val="238421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2038</TotalTime>
  <Words>4352</Words>
  <Application>Microsoft Office PowerPoint</Application>
  <PresentationFormat>Widescreen</PresentationFormat>
  <Paragraphs>473</Paragraphs>
  <Slides>49</Slides>
  <Notes>11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49</vt:i4>
      </vt:variant>
    </vt:vector>
  </HeadingPairs>
  <TitlesOfParts>
    <vt:vector size="55" baseType="lpstr">
      <vt:lpstr>Arial</vt:lpstr>
      <vt:lpstr>Calibri</vt:lpstr>
      <vt:lpstr>Calibri Light</vt:lpstr>
      <vt:lpstr>David</vt:lpstr>
      <vt:lpstr>ערכת נושא Office</vt:lpstr>
      <vt:lpstr>1_ערכת נושא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Russia’s Largest Cities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Россия- Timeline</vt:lpstr>
      <vt:lpstr>The development of the Russian Empire until World War I</vt:lpstr>
      <vt:lpstr>The 19th Century</vt:lpstr>
      <vt:lpstr>The Birth of the Soviet Union</vt:lpstr>
      <vt:lpstr>The Formation of the Soviet Union</vt:lpstr>
      <vt:lpstr>Union of Soviet Socialist Republics</vt:lpstr>
      <vt:lpstr>World War 2</vt:lpstr>
      <vt:lpstr>World War 2</vt:lpstr>
      <vt:lpstr>The Cold War</vt:lpstr>
      <vt:lpstr>The Cold War</vt:lpstr>
      <vt:lpstr>The 1990s</vt:lpstr>
      <vt:lpstr>Putin</vt:lpstr>
      <vt:lpstr>PowerPoint Presentation</vt:lpstr>
      <vt:lpstr>PowerPoint Presentation</vt:lpstr>
      <vt:lpstr>The Russian Armed Forces</vt:lpstr>
      <vt:lpstr>PowerPoint Presentation</vt:lpstr>
      <vt:lpstr>PowerPoint Presentation</vt:lpstr>
      <vt:lpstr>PowerPoint Presentation</vt:lpstr>
      <vt:lpstr>Constraints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טופוגרפיה, אוצרות טבע, משאבים אזורי זמן, הגירה, תכנון ערים</dc:title>
  <dc:creator>user</dc:creator>
  <cp:lastModifiedBy>Laila</cp:lastModifiedBy>
  <cp:revision>72</cp:revision>
  <dcterms:created xsi:type="dcterms:W3CDTF">2020-02-24T17:09:12Z</dcterms:created>
  <dcterms:modified xsi:type="dcterms:W3CDTF">2020-03-18T19:39:27Z</dcterms:modified>
</cp:coreProperties>
</file>