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7">
  <p:sldMasterIdLst>
    <p:sldMasterId id="2147483648" r:id="rId1"/>
    <p:sldMasterId id="2147483673" r:id="rId2"/>
  </p:sldMasterIdLst>
  <p:notesMasterIdLst>
    <p:notesMasterId r:id="rId41"/>
  </p:notesMasterIdLst>
  <p:sldIdLst>
    <p:sldId id="284" r:id="rId3"/>
    <p:sldId id="285" r:id="rId4"/>
    <p:sldId id="356" r:id="rId5"/>
    <p:sldId id="357" r:id="rId6"/>
    <p:sldId id="419" r:id="rId7"/>
    <p:sldId id="411" r:id="rId8"/>
    <p:sldId id="421" r:id="rId9"/>
    <p:sldId id="399" r:id="rId10"/>
    <p:sldId id="422" r:id="rId11"/>
    <p:sldId id="287" r:id="rId12"/>
    <p:sldId id="288" r:id="rId13"/>
    <p:sldId id="289" r:id="rId14"/>
    <p:sldId id="423" r:id="rId15"/>
    <p:sldId id="338" r:id="rId16"/>
    <p:sldId id="257" r:id="rId17"/>
    <p:sldId id="339" r:id="rId18"/>
    <p:sldId id="340" r:id="rId19"/>
    <p:sldId id="425" r:id="rId20"/>
    <p:sldId id="429" r:id="rId21"/>
    <p:sldId id="430" r:id="rId22"/>
    <p:sldId id="431" r:id="rId23"/>
    <p:sldId id="424" r:id="rId24"/>
    <p:sldId id="427" r:id="rId25"/>
    <p:sldId id="432" r:id="rId26"/>
    <p:sldId id="436" r:id="rId27"/>
    <p:sldId id="428" r:id="rId28"/>
    <p:sldId id="346" r:id="rId29"/>
    <p:sldId id="347" r:id="rId30"/>
    <p:sldId id="426" r:id="rId31"/>
    <p:sldId id="263" r:id="rId32"/>
    <p:sldId id="344" r:id="rId33"/>
    <p:sldId id="265" r:id="rId34"/>
    <p:sldId id="266" r:id="rId35"/>
    <p:sldId id="292" r:id="rId36"/>
    <p:sldId id="433" r:id="rId37"/>
    <p:sldId id="434" r:id="rId38"/>
    <p:sldId id="337" r:id="rId39"/>
    <p:sldId id="323" r:id="rId40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>
        <p:scale>
          <a:sx n="85" d="100"/>
          <a:sy n="85" d="100"/>
        </p:scale>
        <p:origin x="738" y="-40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1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DF2A47-A71E-4350-B6A7-8C11D35BFAF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CC4776-8284-4793-87E9-48C330B044C4}">
      <dgm:prSet phldrT="[טקסט]"/>
      <dgm:spPr/>
      <dgm:t>
        <a:bodyPr/>
        <a:lstStyle/>
        <a:p>
          <a:pPr rtl="1"/>
          <a:r>
            <a:rPr lang="he-IL" b="1" dirty="0"/>
            <a:t>ביטחון לאומי</a:t>
          </a:r>
        </a:p>
      </dgm:t>
    </dgm:pt>
    <dgm:pt modelId="{EFD52162-0978-455C-8608-EA56BA0293A3}" type="par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ECD8E95C-A316-4B13-996C-6BDF5F94ED2D}" type="sibTrans" cxnId="{714DA8FA-02C6-4898-8F68-7C3A17DDB92F}">
      <dgm:prSet/>
      <dgm:spPr/>
      <dgm:t>
        <a:bodyPr/>
        <a:lstStyle/>
        <a:p>
          <a:pPr rtl="1"/>
          <a:endParaRPr lang="he-IL"/>
        </a:p>
      </dgm:t>
    </dgm:pt>
    <dgm:pt modelId="{3CCA654D-9E39-412B-8988-76E519E4EB4C}" type="pres">
      <dgm:prSet presAssocID="{F0DF2A47-A71E-4350-B6A7-8C11D35BFA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1B64D2C-6B49-4672-950B-4E369788A6C5}" type="pres">
      <dgm:prSet presAssocID="{85CC4776-8284-4793-87E9-48C330B044C4}" presName="hierRoot1" presStyleCnt="0">
        <dgm:presLayoutVars>
          <dgm:hierBranch val="init"/>
        </dgm:presLayoutVars>
      </dgm:prSet>
      <dgm:spPr/>
    </dgm:pt>
    <dgm:pt modelId="{C7793CB4-8422-4B60-A1C7-EDB79D1DCDE9}" type="pres">
      <dgm:prSet presAssocID="{85CC4776-8284-4793-87E9-48C330B044C4}" presName="rootComposite1" presStyleCnt="0"/>
      <dgm:spPr/>
    </dgm:pt>
    <dgm:pt modelId="{FECDCE72-2DEE-4BDC-89DF-46928C90D55A}" type="pres">
      <dgm:prSet presAssocID="{85CC4776-8284-4793-87E9-48C330B044C4}" presName="rootText1" presStyleLbl="node0" presStyleIdx="0" presStyleCnt="1" custLinFactNeighborX="-922" custLinFactNeighborY="-15940">
        <dgm:presLayoutVars>
          <dgm:chPref val="3"/>
        </dgm:presLayoutVars>
      </dgm:prSet>
      <dgm:spPr/>
    </dgm:pt>
    <dgm:pt modelId="{77B78EBB-1F1A-4DFA-8AE1-4075E957885A}" type="pres">
      <dgm:prSet presAssocID="{85CC4776-8284-4793-87E9-48C330B044C4}" presName="rootConnector1" presStyleLbl="node1" presStyleIdx="0" presStyleCnt="0"/>
      <dgm:spPr/>
    </dgm:pt>
    <dgm:pt modelId="{801316DB-CB6E-4180-9C34-819A8ACBCD60}" type="pres">
      <dgm:prSet presAssocID="{85CC4776-8284-4793-87E9-48C330B044C4}" presName="hierChild2" presStyleCnt="0"/>
      <dgm:spPr/>
    </dgm:pt>
    <dgm:pt modelId="{6C5F663D-91BE-4CAD-B4CD-90301C3746D9}" type="pres">
      <dgm:prSet presAssocID="{85CC4776-8284-4793-87E9-48C330B044C4}" presName="hierChild3" presStyleCnt="0"/>
      <dgm:spPr/>
    </dgm:pt>
  </dgm:ptLst>
  <dgm:cxnLst>
    <dgm:cxn modelId="{343F7AA7-7A11-46C2-B7FD-54EB7226D38C}" type="presOf" srcId="{F0DF2A47-A71E-4350-B6A7-8C11D35BFAFE}" destId="{3CCA654D-9E39-412B-8988-76E519E4EB4C}" srcOrd="0" destOrd="0" presId="urn:microsoft.com/office/officeart/2005/8/layout/orgChart1"/>
    <dgm:cxn modelId="{124381C6-82BB-45B4-AD8D-31D5C5E6524E}" type="presOf" srcId="{85CC4776-8284-4793-87E9-48C330B044C4}" destId="{77B78EBB-1F1A-4DFA-8AE1-4075E957885A}" srcOrd="1" destOrd="0" presId="urn:microsoft.com/office/officeart/2005/8/layout/orgChart1"/>
    <dgm:cxn modelId="{31B678CB-0CEE-49C4-A540-28C006C006FB}" type="presOf" srcId="{85CC4776-8284-4793-87E9-48C330B044C4}" destId="{FECDCE72-2DEE-4BDC-89DF-46928C90D55A}" srcOrd="0" destOrd="0" presId="urn:microsoft.com/office/officeart/2005/8/layout/orgChart1"/>
    <dgm:cxn modelId="{714DA8FA-02C6-4898-8F68-7C3A17DDB92F}" srcId="{F0DF2A47-A71E-4350-B6A7-8C11D35BFAFE}" destId="{85CC4776-8284-4793-87E9-48C330B044C4}" srcOrd="0" destOrd="0" parTransId="{EFD52162-0978-455C-8608-EA56BA0293A3}" sibTransId="{ECD8E95C-A316-4B13-996C-6BDF5F94ED2D}"/>
    <dgm:cxn modelId="{1A204BF8-3E14-4907-9248-12EFEAE99B35}" type="presParOf" srcId="{3CCA654D-9E39-412B-8988-76E519E4EB4C}" destId="{E1B64D2C-6B49-4672-950B-4E369788A6C5}" srcOrd="0" destOrd="0" presId="urn:microsoft.com/office/officeart/2005/8/layout/orgChart1"/>
    <dgm:cxn modelId="{B509874C-C155-4608-BB60-B5F7EC77881F}" type="presParOf" srcId="{E1B64D2C-6B49-4672-950B-4E369788A6C5}" destId="{C7793CB4-8422-4B60-A1C7-EDB79D1DCDE9}" srcOrd="0" destOrd="0" presId="urn:microsoft.com/office/officeart/2005/8/layout/orgChart1"/>
    <dgm:cxn modelId="{51A7353A-3BE9-4B14-A697-506E94F9C768}" type="presParOf" srcId="{C7793CB4-8422-4B60-A1C7-EDB79D1DCDE9}" destId="{FECDCE72-2DEE-4BDC-89DF-46928C90D55A}" srcOrd="0" destOrd="0" presId="urn:microsoft.com/office/officeart/2005/8/layout/orgChart1"/>
    <dgm:cxn modelId="{7F337402-48A1-4368-9775-3654DDDF99F4}" type="presParOf" srcId="{C7793CB4-8422-4B60-A1C7-EDB79D1DCDE9}" destId="{77B78EBB-1F1A-4DFA-8AE1-4075E957885A}" srcOrd="1" destOrd="0" presId="urn:microsoft.com/office/officeart/2005/8/layout/orgChart1"/>
    <dgm:cxn modelId="{278DF0FE-8F64-4244-8B83-A1B950843713}" type="presParOf" srcId="{E1B64D2C-6B49-4672-950B-4E369788A6C5}" destId="{801316DB-CB6E-4180-9C34-819A8ACBCD60}" srcOrd="1" destOrd="0" presId="urn:microsoft.com/office/officeart/2005/8/layout/orgChart1"/>
    <dgm:cxn modelId="{14B9C472-16ED-45DD-9A35-BCD8F1D58487}" type="presParOf" srcId="{E1B64D2C-6B49-4672-950B-4E369788A6C5}" destId="{6C5F663D-91BE-4CAD-B4CD-90301C374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90D80-BCFC-4FDC-9F46-2EE94A9A9FA7}" type="doc">
      <dgm:prSet loTypeId="urn:microsoft.com/office/officeart/2005/8/layout/matrix2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86343145-84DF-4602-A3D7-3F0F3515FC9C}">
      <dgm:prSet phldrT="[טקסט]"/>
      <dgm:spPr/>
      <dgm:t>
        <a:bodyPr/>
        <a:lstStyle/>
        <a:p>
          <a:pPr rtl="1"/>
          <a:endParaRPr lang="he-IL" dirty="0"/>
        </a:p>
      </dgm:t>
    </dgm:pt>
    <dgm:pt modelId="{F9F4F9D3-9F82-47C6-BD6D-237FECB2933E}" type="par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BA68635-36F5-4337-A067-333D1C41A524}" type="sibTrans" cxnId="{0CC81C50-FCAF-42E8-908E-8F978E6AC2AA}">
      <dgm:prSet/>
      <dgm:spPr/>
      <dgm:t>
        <a:bodyPr/>
        <a:lstStyle/>
        <a:p>
          <a:pPr rtl="1"/>
          <a:endParaRPr lang="he-IL"/>
        </a:p>
      </dgm:t>
    </dgm:pt>
    <dgm:pt modelId="{E14831D9-FA74-4358-B620-5193BD473058}" type="pres">
      <dgm:prSet presAssocID="{2BE90D80-BCFC-4FDC-9F46-2EE94A9A9FA7}" presName="matrix" presStyleCnt="0">
        <dgm:presLayoutVars>
          <dgm:chMax val="1"/>
          <dgm:dir/>
          <dgm:resizeHandles val="exact"/>
        </dgm:presLayoutVars>
      </dgm:prSet>
      <dgm:spPr/>
    </dgm:pt>
    <dgm:pt modelId="{71D87C55-FDE2-4463-ABDF-E0058BD2C7EC}" type="pres">
      <dgm:prSet presAssocID="{2BE90D80-BCFC-4FDC-9F46-2EE94A9A9FA7}" presName="axisShape" presStyleLbl="bgShp" presStyleIdx="0" presStyleCnt="1"/>
      <dgm:spPr/>
    </dgm:pt>
    <dgm:pt modelId="{0B6DCBB3-2071-403B-93E0-39A797DFD8B5}" type="pres">
      <dgm:prSet presAssocID="{2BE90D80-BCFC-4FDC-9F46-2EE94A9A9FA7}" presName="rect1" presStyleLbl="node1" presStyleIdx="0" presStyleCnt="4" custScaleX="112763" custScaleY="106184">
        <dgm:presLayoutVars>
          <dgm:chMax val="0"/>
          <dgm:chPref val="0"/>
          <dgm:bulletEnabled val="1"/>
        </dgm:presLayoutVars>
      </dgm:prSet>
      <dgm:spPr/>
    </dgm:pt>
    <dgm:pt modelId="{CC8DEB66-DBC2-4F13-B382-8F53DA4A30BE}" type="pres">
      <dgm:prSet presAssocID="{2BE90D80-BCFC-4FDC-9F46-2EE94A9A9FA7}" presName="rect2" presStyleLbl="node1" presStyleIdx="1" presStyleCnt="4" custScaleX="113955" custScaleY="106184" custLinFactNeighborX="230">
        <dgm:presLayoutVars>
          <dgm:chMax val="0"/>
          <dgm:chPref val="0"/>
          <dgm:bulletEnabled val="1"/>
        </dgm:presLayoutVars>
      </dgm:prSet>
      <dgm:spPr/>
    </dgm:pt>
    <dgm:pt modelId="{EDC65D9C-0795-4201-95F3-ABEBC415865E}" type="pres">
      <dgm:prSet presAssocID="{2BE90D80-BCFC-4FDC-9F46-2EE94A9A9FA7}" presName="rect3" presStyleLbl="node1" presStyleIdx="2" presStyleCnt="4" custScaleX="110921" custScaleY="110921">
        <dgm:presLayoutVars>
          <dgm:chMax val="0"/>
          <dgm:chPref val="0"/>
          <dgm:bulletEnabled val="1"/>
        </dgm:presLayoutVars>
      </dgm:prSet>
      <dgm:spPr/>
    </dgm:pt>
    <dgm:pt modelId="{6255D35A-0082-4949-B7EE-310D7600AA1E}" type="pres">
      <dgm:prSet presAssocID="{2BE90D80-BCFC-4FDC-9F46-2EE94A9A9FA7}" presName="rect4" presStyleLbl="node1" presStyleIdx="3" presStyleCnt="4" custScaleX="113157" custScaleY="113157" custLinFactNeighborX="1118" custLinFactNeighborY="1118">
        <dgm:presLayoutVars>
          <dgm:chMax val="0"/>
          <dgm:chPref val="0"/>
          <dgm:bulletEnabled val="1"/>
        </dgm:presLayoutVars>
      </dgm:prSet>
      <dgm:spPr/>
    </dgm:pt>
  </dgm:ptLst>
  <dgm:cxnLst>
    <dgm:cxn modelId="{C7DE8F0E-2B33-45D3-9CB8-0613C4F41996}" type="presOf" srcId="{2BE90D80-BCFC-4FDC-9F46-2EE94A9A9FA7}" destId="{E14831D9-FA74-4358-B620-5193BD473058}" srcOrd="0" destOrd="0" presId="urn:microsoft.com/office/officeart/2005/8/layout/matrix2"/>
    <dgm:cxn modelId="{62D90C41-7B90-4C9E-92A1-DFD18BAD57CA}" type="presOf" srcId="{86343145-84DF-4602-A3D7-3F0F3515FC9C}" destId="{0B6DCBB3-2071-403B-93E0-39A797DFD8B5}" srcOrd="0" destOrd="0" presId="urn:microsoft.com/office/officeart/2005/8/layout/matrix2"/>
    <dgm:cxn modelId="{0CC81C50-FCAF-42E8-908E-8F978E6AC2AA}" srcId="{2BE90D80-BCFC-4FDC-9F46-2EE94A9A9FA7}" destId="{86343145-84DF-4602-A3D7-3F0F3515FC9C}" srcOrd="0" destOrd="0" parTransId="{F9F4F9D3-9F82-47C6-BD6D-237FECB2933E}" sibTransId="{EBA68635-36F5-4337-A067-333D1C41A524}"/>
    <dgm:cxn modelId="{D4ED9030-1CBE-4E47-AD76-4DDDCB8F7DEF}" type="presParOf" srcId="{E14831D9-FA74-4358-B620-5193BD473058}" destId="{71D87C55-FDE2-4463-ABDF-E0058BD2C7EC}" srcOrd="0" destOrd="0" presId="urn:microsoft.com/office/officeart/2005/8/layout/matrix2"/>
    <dgm:cxn modelId="{5758DBD2-495B-44E6-864E-12BD1C14A2EB}" type="presParOf" srcId="{E14831D9-FA74-4358-B620-5193BD473058}" destId="{0B6DCBB3-2071-403B-93E0-39A797DFD8B5}" srcOrd="1" destOrd="0" presId="urn:microsoft.com/office/officeart/2005/8/layout/matrix2"/>
    <dgm:cxn modelId="{3200BE8A-9FA6-40E9-9656-0B7FB84D9FD4}" type="presParOf" srcId="{E14831D9-FA74-4358-B620-5193BD473058}" destId="{CC8DEB66-DBC2-4F13-B382-8F53DA4A30BE}" srcOrd="2" destOrd="0" presId="urn:microsoft.com/office/officeart/2005/8/layout/matrix2"/>
    <dgm:cxn modelId="{A8D8D7B6-2E5F-4240-B399-AD9D14283D08}" type="presParOf" srcId="{E14831D9-FA74-4358-B620-5193BD473058}" destId="{EDC65D9C-0795-4201-95F3-ABEBC415865E}" srcOrd="3" destOrd="0" presId="urn:microsoft.com/office/officeart/2005/8/layout/matrix2"/>
    <dgm:cxn modelId="{A1441A7A-6C84-4423-A78D-53FF686845E9}" type="presParOf" srcId="{E14831D9-FA74-4358-B620-5193BD473058}" destId="{6255D35A-0082-4949-B7EE-310D7600AA1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DCE72-2DEE-4BDC-89DF-46928C90D55A}">
      <dsp:nvSpPr>
        <dsp:cNvPr id="0" name=""/>
        <dsp:cNvSpPr/>
      </dsp:nvSpPr>
      <dsp:spPr>
        <a:xfrm>
          <a:off x="2016202" y="0"/>
          <a:ext cx="4525112" cy="22625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6500" b="1" kern="1200" dirty="0"/>
            <a:t>ביטחון לאומי</a:t>
          </a:r>
        </a:p>
      </dsp:txBody>
      <dsp:txXfrm>
        <a:off x="2016202" y="0"/>
        <a:ext cx="4525112" cy="22625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D87C55-FDE2-4463-ABDF-E0058BD2C7EC}">
      <dsp:nvSpPr>
        <dsp:cNvPr id="0" name=""/>
        <dsp:cNvSpPr/>
      </dsp:nvSpPr>
      <dsp:spPr>
        <a:xfrm>
          <a:off x="1643074" y="0"/>
          <a:ext cx="5429288" cy="54292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B6DCBB3-2071-403B-93E0-39A797DFD8B5}">
      <dsp:nvSpPr>
        <dsp:cNvPr id="0" name=""/>
        <dsp:cNvSpPr/>
      </dsp:nvSpPr>
      <dsp:spPr>
        <a:xfrm>
          <a:off x="1857389" y="285754"/>
          <a:ext cx="2448891" cy="23060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500" kern="1200" dirty="0"/>
        </a:p>
      </dsp:txBody>
      <dsp:txXfrm>
        <a:off x="1969959" y="398324"/>
        <a:ext cx="2223751" cy="2080874"/>
      </dsp:txXfrm>
    </dsp:sp>
    <dsp:sp modelId="{CC8DEB66-DBC2-4F13-B382-8F53DA4A30BE}">
      <dsp:nvSpPr>
        <dsp:cNvPr id="0" name=""/>
        <dsp:cNvSpPr/>
      </dsp:nvSpPr>
      <dsp:spPr>
        <a:xfrm>
          <a:off x="4401206" y="285754"/>
          <a:ext cx="2474778" cy="2306014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C65D9C-0795-4201-95F3-ABEBC415865E}">
      <dsp:nvSpPr>
        <dsp:cNvPr id="0" name=""/>
        <dsp:cNvSpPr/>
      </dsp:nvSpPr>
      <dsp:spPr>
        <a:xfrm>
          <a:off x="1877391" y="2786082"/>
          <a:ext cx="2408888" cy="2408888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55D35A-0082-4949-B7EE-310D7600AA1E}">
      <dsp:nvSpPr>
        <dsp:cNvPr id="0" name=""/>
        <dsp:cNvSpPr/>
      </dsp:nvSpPr>
      <dsp:spPr>
        <a:xfrm>
          <a:off x="4429156" y="2786082"/>
          <a:ext cx="2457447" cy="245744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6921E6-5313-4A91-BE2E-58CDA9E66F8A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E41FF8-E97A-462E-BF6E-00C69126A1F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6821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C84A8-D166-427A-8318-C24CFBD30826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4357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971F0-2A35-4987-B5A8-835387C8831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F708-94C4-44A1-B92F-727C66634376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44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7188-FCDA-42A6-8B25-69BBDC0496FB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06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64A09-5FD0-4E13-A197-783AEE555C4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937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E210-C747-4285-979C-6C75DB184BC2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73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44744-DF8E-4730-96E4-0D47CF71F155}" type="datetime1">
              <a:rPr lang="en-US" smtClean="0"/>
              <a:t>10/28/2018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6DF84-FD00-41A5-A13B-C2ECDBFC932C}" type="datetime1">
              <a:rPr lang="en-US" smtClean="0"/>
              <a:t>10/28/2018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3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0F1-955D-4579-9745-18DF883854CE}" type="datetime1">
              <a:rPr lang="en-US" smtClean="0"/>
              <a:t>10/28/2018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57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2040-48AF-4BC4-BE5A-A306316F4167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3F11E-CA99-449B-9D99-C3FA95BF9BC9}" type="datetime1">
              <a:rPr lang="en-US" smtClean="0"/>
              <a:t>10/28/2018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16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CDB1C-CD44-4CE2-8DA3-E9129F2F895D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06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D7B1-6618-4651-A1D1-38158DE335CA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457200" y="6404296"/>
            <a:ext cx="2133600" cy="26924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514350">
              <a:defRPr sz="675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92265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EC375-CE24-45D5-AC34-E150FC6A4F2B}" type="datetimeFigureOut">
              <a:rPr lang="he-IL" smtClean="0"/>
              <a:t>י"ט/חשון/תשע"ט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63241-7BBC-4321-A830-FA8EC0EC9EFF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9EF2-3A7B-46C8-9566-F46B8F12C241}" type="datetime1">
              <a:rPr lang="en-US" smtClean="0"/>
              <a:t>10/28/2018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5515-DD70-42B6-A74B-EE91C4A6A7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8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ultural_diplomacy" TargetMode="External"/><Relationship Id="rId13" Type="http://schemas.openxmlformats.org/officeDocument/2006/relationships/hyperlink" Target="https://en.wikipedia.org/wiki/Dollar_diplomacy" TargetMode="External"/><Relationship Id="rId18" Type="http://schemas.openxmlformats.org/officeDocument/2006/relationships/hyperlink" Target="https://en.wikipedia.org/wiki/Gift_basket_diplomacy" TargetMode="External"/><Relationship Id="rId26" Type="http://schemas.openxmlformats.org/officeDocument/2006/relationships/hyperlink" Target="https://en.wikipedia.org/wiki/Public_diplomacy_of_the_United_States" TargetMode="External"/><Relationship Id="rId3" Type="http://schemas.openxmlformats.org/officeDocument/2006/relationships/hyperlink" Target="https://en.wikipedia.org/wiki/Checkbook_diplomacy" TargetMode="External"/><Relationship Id="rId21" Type="http://schemas.openxmlformats.org/officeDocument/2006/relationships/hyperlink" Target="https://en.wikipedia.org/wiki/Gunboat_diplomacy" TargetMode="External"/><Relationship Id="rId34" Type="http://schemas.openxmlformats.org/officeDocument/2006/relationships/hyperlink" Target="https://en.wikipedia.org/wiki/Trade_mission" TargetMode="External"/><Relationship Id="rId7" Type="http://schemas.openxmlformats.org/officeDocument/2006/relationships/hyperlink" Target="https://en.wikipedia.org/wiki/Cricket_diplomacy" TargetMode="External"/><Relationship Id="rId12" Type="http://schemas.openxmlformats.org/officeDocument/2006/relationships/hyperlink" Target="https://en.wikipedia.org/wiki/Digital_diplomacy" TargetMode="External"/><Relationship Id="rId17" Type="http://schemas.openxmlformats.org/officeDocument/2006/relationships/hyperlink" Target="https://en.wikipedia.org/wiki/Freelance_diplomacy" TargetMode="External"/><Relationship Id="rId25" Type="http://schemas.openxmlformats.org/officeDocument/2006/relationships/hyperlink" Target="https://en.wikipedia.org/wiki/Public_diplomacy" TargetMode="External"/><Relationship Id="rId33" Type="http://schemas.openxmlformats.org/officeDocument/2006/relationships/hyperlink" Target="https://en.wikipedia.org/wiki/Track_II_diplomacy" TargetMode="External"/><Relationship Id="rId2" Type="http://schemas.openxmlformats.org/officeDocument/2006/relationships/hyperlink" Target="https://en.wikipedia.org/wiki/Appeasement" TargetMode="External"/><Relationship Id="rId16" Type="http://schemas.openxmlformats.org/officeDocument/2006/relationships/hyperlink" Target="https://en.wikipedia.org/wiki/Facebook_diplomacy" TargetMode="External"/><Relationship Id="rId20" Type="http://schemas.openxmlformats.org/officeDocument/2006/relationships/hyperlink" Target="https://en.wikipedia.org/wiki/Guerrilla_diplomacy" TargetMode="External"/><Relationship Id="rId29" Type="http://schemas.openxmlformats.org/officeDocument/2006/relationships/hyperlink" Target="https://en.wikipedia.org/wiki/Science_diplomacy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n.wikipedia.org/wiki/Commercial_diplomacy" TargetMode="External"/><Relationship Id="rId11" Type="http://schemas.openxmlformats.org/officeDocument/2006/relationships/hyperlink" Target="https://en.wikipedia.org/wiki/Deference" TargetMode="External"/><Relationship Id="rId24" Type="http://schemas.openxmlformats.org/officeDocument/2006/relationships/hyperlink" Target="https://en.wikipedia.org/wiki/Ping-pong_diplomacy" TargetMode="External"/><Relationship Id="rId32" Type="http://schemas.openxmlformats.org/officeDocument/2006/relationships/hyperlink" Target="https://en.wikipedia.org/wiki/Team_Canada_Mission" TargetMode="External"/><Relationship Id="rId5" Type="http://schemas.openxmlformats.org/officeDocument/2006/relationships/hyperlink" Target="https://en.wikipedia.org/wiki/Coercive_diplomacy" TargetMode="External"/><Relationship Id="rId15" Type="http://schemas.openxmlformats.org/officeDocument/2006/relationships/hyperlink" Target="https://en.wikipedia.org/wiki/Engagement_(diplomacy)" TargetMode="External"/><Relationship Id="rId23" Type="http://schemas.openxmlformats.org/officeDocument/2006/relationships/hyperlink" Target="https://en.wikipedia.org/wiki/Pilgrimage_diplomacy" TargetMode="External"/><Relationship Id="rId28" Type="http://schemas.openxmlformats.org/officeDocument/2006/relationships/hyperlink" Target="https://en.wikipedia.org/wiki/Regional_diplomacy" TargetMode="External"/><Relationship Id="rId10" Type="http://schemas.openxmlformats.org/officeDocument/2006/relationships/hyperlink" Target="https://en.wikipedia.org/wiki/Defence_diplomacy" TargetMode="External"/><Relationship Id="rId19" Type="http://schemas.openxmlformats.org/officeDocument/2006/relationships/hyperlink" Target="https://en.wikipedia.org/wiki/Global_Innovation_through_Science_and_Technology_initiative" TargetMode="External"/><Relationship Id="rId31" Type="http://schemas.openxmlformats.org/officeDocument/2006/relationships/hyperlink" Target="https://en.wikipedia.org/wiki/Stadium_diplomacy" TargetMode="External"/><Relationship Id="rId4" Type="http://schemas.openxmlformats.org/officeDocument/2006/relationships/hyperlink" Target="https://en.wikipedia.org/wiki/Citizen_diplomacy" TargetMode="External"/><Relationship Id="rId9" Type="http://schemas.openxmlformats.org/officeDocument/2006/relationships/hyperlink" Target="https://en.wikipedia.org/wiki/United_States_cyber-diplomacy" TargetMode="External"/><Relationship Id="rId14" Type="http://schemas.openxmlformats.org/officeDocument/2006/relationships/hyperlink" Target="https://en.wikipedia.org/wiki/Economic_diplomacy" TargetMode="External"/><Relationship Id="rId22" Type="http://schemas.openxmlformats.org/officeDocument/2006/relationships/hyperlink" Target="https://en.wikipedia.org/wiki/Paradiplomacy" TargetMode="External"/><Relationship Id="rId27" Type="http://schemas.openxmlformats.org/officeDocument/2006/relationships/hyperlink" Target="https://en.wikipedia.org/wiki/Public_talks" TargetMode="External"/><Relationship Id="rId30" Type="http://schemas.openxmlformats.org/officeDocument/2006/relationships/hyperlink" Target="https://en.wikipedia.org/wiki/Shuttle_diplomacy" TargetMode="External"/><Relationship Id="rId35" Type="http://schemas.openxmlformats.org/officeDocument/2006/relationships/hyperlink" Target="https://en.wikipedia.org/wiki/Transformational_Diplomacy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27.xml"/><Relationship Id="rId7" Type="http://schemas.openxmlformats.org/officeDocument/2006/relationships/slide" Target="slide31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slide" Target="slide32.xml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ivethings.org/leslie-nicholas/index.html" TargetMode="External"/><Relationship Id="rId2" Type="http://schemas.openxmlformats.org/officeDocument/2006/relationships/hyperlink" Target="http://www.thefivethings.org/tony-jackson/index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196752"/>
            <a:ext cx="8820472" cy="3384376"/>
          </a:xfrm>
        </p:spPr>
        <p:txBody>
          <a:bodyPr>
            <a:normAutofit fontScale="90000"/>
          </a:bodyPr>
          <a:lstStyle/>
          <a:p>
            <a:r>
              <a:rPr lang="he-IL" sz="6000" dirty="0">
                <a:solidFill>
                  <a:prstClr val="black"/>
                </a:solidFill>
                <a:cs typeface="Arial"/>
              </a:rPr>
              <a:t>פתיחת קורס מדיניות חוץ ודיפלומטיה</a:t>
            </a:r>
            <a:br>
              <a:rPr lang="he-IL" sz="6000" dirty="0">
                <a:solidFill>
                  <a:prstClr val="black"/>
                </a:solidFill>
                <a:cs typeface="Arial"/>
              </a:rPr>
            </a:br>
            <a:r>
              <a:rPr lang="he-IL" sz="6000" b="1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מבוא למערכת הבינ"ל ולדיפלומטיה במאה ה-21</a:t>
            </a:r>
            <a:br>
              <a:rPr lang="he-IL" sz="6000" dirty="0">
                <a:solidFill>
                  <a:prstClr val="black"/>
                </a:solidFill>
                <a:cs typeface="Arial"/>
              </a:rPr>
            </a:br>
            <a:br>
              <a:rPr lang="he-IL" dirty="0">
                <a:solidFill>
                  <a:prstClr val="black"/>
                </a:solidFill>
                <a:cs typeface="Arial"/>
              </a:rPr>
            </a:b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-161764" y="4995841"/>
            <a:ext cx="9144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מב"ל מחזור מ"ו</a:t>
            </a:r>
          </a:p>
          <a:p>
            <a:pPr algn="ctr"/>
            <a:r>
              <a:rPr lang="he-IL" sz="2800" dirty="0"/>
              <a:t>31/10/2019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C8D17-B2D5-4DC3-B57F-3955578DC6D2}" type="slidenum">
              <a:rPr lang="he-IL" smtClean="0"/>
              <a:pPr/>
              <a:t>1</a:t>
            </a:fld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2718811" y="6075144"/>
            <a:ext cx="338285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ערן עציון </a:t>
            </a:r>
            <a:r>
              <a:rPr lang="en-US" b="1" dirty="0"/>
              <a:t>eranetzion1@gmail.com</a:t>
            </a:r>
            <a:endParaRPr lang="he-IL" b="1" dirty="0"/>
          </a:p>
          <a:p>
            <a:pPr algn="ctr"/>
            <a:r>
              <a:rPr lang="en-US" b="1" dirty="0"/>
              <a:t>GS2A</a:t>
            </a:r>
            <a:endParaRPr lang="he-IL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בטחון לאומי – ההקשר הרחב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2915816" y="1052736"/>
            <a:ext cx="3312368" cy="165618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/>
              <a:t>עוצמה לאומית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/>
              <a:t>חוסן לאומי</a:t>
            </a:r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4365104"/>
          <a:ext cx="8640960" cy="226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חץ למטה 10"/>
          <p:cNvSpPr/>
          <p:nvPr/>
        </p:nvSpPr>
        <p:spPr>
          <a:xfrm>
            <a:off x="4369624" y="2722568"/>
            <a:ext cx="432048" cy="142651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הסבר ענן 11"/>
          <p:cNvSpPr/>
          <p:nvPr/>
        </p:nvSpPr>
        <p:spPr>
          <a:xfrm>
            <a:off x="6443663" y="620713"/>
            <a:ext cx="2449512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ערכים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תרבות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היסטוריה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דת</a:t>
            </a:r>
          </a:p>
        </p:txBody>
      </p:sp>
      <p:sp>
        <p:nvSpPr>
          <p:cNvPr id="13" name="הסבר ענן 12"/>
          <p:cNvSpPr/>
          <p:nvPr/>
        </p:nvSpPr>
        <p:spPr>
          <a:xfrm>
            <a:off x="250825" y="620713"/>
            <a:ext cx="2449513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חוקה/ חוקי יסוד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מיבנה המשטר</a:t>
            </a:r>
          </a:p>
        </p:txBody>
      </p:sp>
      <p:sp>
        <p:nvSpPr>
          <p:cNvPr id="8" name="הסבר ענן 7"/>
          <p:cNvSpPr/>
          <p:nvPr/>
        </p:nvSpPr>
        <p:spPr>
          <a:xfrm>
            <a:off x="6227763" y="2565400"/>
            <a:ext cx="2447925" cy="1079500"/>
          </a:xfrm>
          <a:prstGeom prst="cloudCallout">
            <a:avLst>
              <a:gd name="adj1" fmla="val -56509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בטחון גלובלי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Global security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&amp; Peace</a:t>
            </a:r>
            <a:endParaRPr lang="he-IL" b="1" dirty="0"/>
          </a:p>
        </p:txBody>
      </p:sp>
      <p:sp>
        <p:nvSpPr>
          <p:cNvPr id="9" name="הסבר ענן 8"/>
          <p:cNvSpPr/>
          <p:nvPr/>
        </p:nvSpPr>
        <p:spPr>
          <a:xfrm>
            <a:off x="468313" y="2420938"/>
            <a:ext cx="2447925" cy="1079500"/>
          </a:xfrm>
          <a:prstGeom prst="cloudCallout">
            <a:avLst>
              <a:gd name="adj1" fmla="val 53865"/>
              <a:gd name="adj2" fmla="val 72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Human Security &amp; Human rights</a:t>
            </a:r>
            <a:endParaRPr lang="he-IL" b="1" dirty="0"/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F295BB-9816-4C42-8EE9-CE017C25F7D4}" type="slidenum">
              <a:rPr lang="he-IL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854968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מרכיבי תפיסת בטחון לאומי</a:t>
            </a:r>
          </a:p>
        </p:txBody>
      </p:sp>
      <p:sp>
        <p:nvSpPr>
          <p:cNvPr id="5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לכידות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חברתית</a:t>
            </a:r>
          </a:p>
        </p:txBody>
      </p:sp>
      <p:sp>
        <p:nvSpPr>
          <p:cNvPr id="8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אסטרטגיה כלכלית לאומית</a:t>
            </a:r>
          </a:p>
        </p:txBody>
      </p:sp>
      <p:sp>
        <p:nvSpPr>
          <p:cNvPr id="11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מדינית-דיפלומטית</a:t>
            </a:r>
          </a:p>
        </p:txBody>
      </p:sp>
      <p:sp>
        <p:nvSpPr>
          <p:cNvPr id="12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צבאית</a:t>
            </a:r>
          </a:p>
        </p:txBody>
      </p:sp>
      <p:sp>
        <p:nvSpPr>
          <p:cNvPr id="9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 מדיניות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חוץ</a:t>
            </a:r>
          </a:p>
        </p:txBody>
      </p:sp>
      <p:sp>
        <p:nvSpPr>
          <p:cNvPr id="10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>
              <a:rot lat="19476217" lon="18883145" rev="3609743"/>
            </a:camera>
            <a:lightRig rig="threePt" dir="t"/>
          </a:scene3d>
          <a:sp3d>
            <a:bevelT w="450850" h="228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בטחון</a:t>
            </a:r>
          </a:p>
        </p:txBody>
      </p:sp>
      <p:sp>
        <p:nvSpPr>
          <p:cNvPr id="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יעדי </a:t>
            </a:r>
            <a:r>
              <a:rPr lang="he-IL" sz="2600" b="1" dirty="0" err="1"/>
              <a:t>הבטחון</a:t>
            </a:r>
            <a:r>
              <a:rPr lang="he-IL" sz="2600" b="1" dirty="0"/>
              <a:t> הלאומי</a:t>
            </a:r>
            <a:endParaRPr lang="he-IL" sz="2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"מדינה יהודית-דמוקרטית בגבולות בטוחים ומוכרים"</a:t>
            </a:r>
          </a:p>
        </p:txBody>
      </p:sp>
      <p:sp>
        <p:nvSpPr>
          <p:cNvPr id="13" name="מציין מיקום של מספר שקופית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7EA8B-038B-4AED-A778-81058BDECE69}" type="slidenum">
              <a:rPr lang="he-IL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87624" y="1268760"/>
            <a:ext cx="4464496" cy="4392488"/>
          </a:xfrm>
          <a:prstGeom prst="ellipse">
            <a:avLst/>
          </a:prstGeom>
          <a:solidFill>
            <a:srgbClr val="3366FF"/>
          </a:solidFill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15" name="Oval 8"/>
          <p:cNvSpPr/>
          <p:nvPr/>
        </p:nvSpPr>
        <p:spPr>
          <a:xfrm>
            <a:off x="1979712" y="3068961"/>
            <a:ext cx="2808312" cy="259228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 מדיניות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חוץ</a:t>
            </a:r>
          </a:p>
        </p:txBody>
      </p:sp>
      <p:sp>
        <p:nvSpPr>
          <p:cNvPr id="9" name="Oval 8"/>
          <p:cNvSpPr/>
          <p:nvPr/>
        </p:nvSpPr>
        <p:spPr>
          <a:xfrm>
            <a:off x="1763713" y="3716338"/>
            <a:ext cx="2943225" cy="158432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רכה"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מדינאות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דיפלומטיה ציבורית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כלכלה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תרבות</a:t>
            </a:r>
            <a:endParaRPr lang="en-US" dirty="0"/>
          </a:p>
        </p:txBody>
      </p:sp>
      <p:sp>
        <p:nvSpPr>
          <p:cNvPr id="16" name="Oval 9"/>
          <p:cNvSpPr/>
          <p:nvPr/>
        </p:nvSpPr>
        <p:spPr>
          <a:xfrm>
            <a:off x="4716016" y="2996952"/>
            <a:ext cx="2808312" cy="2592287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תפיסת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בטחון</a:t>
            </a:r>
          </a:p>
        </p:txBody>
      </p:sp>
      <p:sp>
        <p:nvSpPr>
          <p:cNvPr id="11" name="Oval 4"/>
          <p:cNvSpPr/>
          <p:nvPr/>
        </p:nvSpPr>
        <p:spPr>
          <a:xfrm>
            <a:off x="606227" y="1323386"/>
            <a:ext cx="3016335" cy="2681677"/>
          </a:xfrm>
          <a:prstGeom prst="ellipse">
            <a:avLst/>
          </a:prstGeom>
          <a:solidFill>
            <a:srgbClr val="FFC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אסטרטגיית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לכידות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חברתית</a:t>
            </a:r>
          </a:p>
        </p:txBody>
      </p:sp>
      <p:sp>
        <p:nvSpPr>
          <p:cNvPr id="12" name="Oval 7"/>
          <p:cNvSpPr/>
          <p:nvPr/>
        </p:nvSpPr>
        <p:spPr>
          <a:xfrm>
            <a:off x="5896883" y="1286142"/>
            <a:ext cx="3067606" cy="2502898"/>
          </a:xfrm>
          <a:prstGeom prst="ellipse">
            <a:avLst/>
          </a:prstGeom>
          <a:solidFill>
            <a:srgbClr val="00B05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TopU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אסטרטגיה כלכלית לאומית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dirty="0"/>
              <a:t>לאומית</a:t>
            </a:r>
          </a:p>
        </p:txBody>
      </p:sp>
      <p:sp>
        <p:nvSpPr>
          <p:cNvPr id="13" name="Oval 10"/>
          <p:cNvSpPr/>
          <p:nvPr/>
        </p:nvSpPr>
        <p:spPr>
          <a:xfrm>
            <a:off x="2699792" y="4752528"/>
            <a:ext cx="2376264" cy="1844824"/>
          </a:xfrm>
          <a:prstGeom prst="ellipse">
            <a:avLst/>
          </a:prstGeom>
          <a:solidFill>
            <a:srgbClr val="0070C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Righ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מדינית-דיפלומטית</a:t>
            </a:r>
          </a:p>
        </p:txBody>
      </p:sp>
      <p:sp>
        <p:nvSpPr>
          <p:cNvPr id="14" name="Oval 11"/>
          <p:cNvSpPr/>
          <p:nvPr/>
        </p:nvSpPr>
        <p:spPr>
          <a:xfrm>
            <a:off x="4427984" y="4797720"/>
            <a:ext cx="2376264" cy="1844824"/>
          </a:xfrm>
          <a:prstGeom prst="ellipse">
            <a:avLst/>
          </a:prstGeom>
          <a:solidFill>
            <a:srgbClr val="C0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HeroicExtremeLeftFacing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600" b="1" dirty="0"/>
              <a:t>מערכה</a:t>
            </a:r>
            <a:r>
              <a:rPr lang="he-IL" sz="2600" dirty="0"/>
              <a:t> </a:t>
            </a:r>
            <a:r>
              <a:rPr lang="he-IL" sz="2600" b="1" dirty="0"/>
              <a:t>צבאית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72008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מדיניות החוץ מול מדיניות </a:t>
            </a:r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הבטחון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139952" y="1340768"/>
            <a:ext cx="4464496" cy="4392488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08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bliqueTopRigh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2200" dirty="0"/>
          </a:p>
        </p:txBody>
      </p:sp>
      <p:sp>
        <p:nvSpPr>
          <p:cNvPr id="6" name="Oval 5"/>
          <p:cNvSpPr/>
          <p:nvPr/>
        </p:nvSpPr>
        <p:spPr>
          <a:xfrm>
            <a:off x="5867400" y="1628775"/>
            <a:ext cx="2233613" cy="22320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בטחון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הרתעה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הכרעה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התגוננות</a:t>
            </a:r>
          </a:p>
        </p:txBody>
      </p:sp>
      <p:sp>
        <p:nvSpPr>
          <p:cNvPr id="8" name="Oval 7"/>
          <p:cNvSpPr/>
          <p:nvPr/>
        </p:nvSpPr>
        <p:spPr>
          <a:xfrm>
            <a:off x="1979563" y="1680828"/>
            <a:ext cx="2305050" cy="18002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מדיניות חוץ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br>
              <a:rPr lang="en-US" sz="2400" b="1" dirty="0"/>
            </a:br>
            <a:r>
              <a:rPr lang="he-IL" sz="2400" b="1" dirty="0"/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400" b="1" dirty="0"/>
              <a:t>?</a:t>
            </a:r>
            <a:endParaRPr lang="he-IL" sz="2400" dirty="0"/>
          </a:p>
        </p:txBody>
      </p:sp>
      <p:sp>
        <p:nvSpPr>
          <p:cNvPr id="10" name="Oval 9"/>
          <p:cNvSpPr/>
          <p:nvPr/>
        </p:nvSpPr>
        <p:spPr>
          <a:xfrm>
            <a:off x="4140200" y="1773238"/>
            <a:ext cx="1295400" cy="33115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שת"פ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בינ"ל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("רך"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ו"קשה")</a:t>
            </a:r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E65C1-B1FD-4809-AEDC-2C48FE60B9BB}" type="slidenum">
              <a:rPr lang="he-IL"/>
              <a:pPr>
                <a:defRPr/>
              </a:pPr>
              <a:t>12</a:t>
            </a:fld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5580063" y="4140200"/>
            <a:ext cx="2016125" cy="13763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b="1" dirty="0"/>
              <a:t>"עוצמה קשה"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צבא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dirty="0"/>
              <a:t>ושירותים</a:t>
            </a:r>
          </a:p>
        </p:txBody>
      </p:sp>
      <p:sp>
        <p:nvSpPr>
          <p:cNvPr id="17" name="Oval 6"/>
          <p:cNvSpPr/>
          <p:nvPr/>
        </p:nvSpPr>
        <p:spPr>
          <a:xfrm>
            <a:off x="3203848" y="908720"/>
            <a:ext cx="3240360" cy="3240360"/>
          </a:xfrm>
          <a:prstGeom prst="ellipse">
            <a:avLst/>
          </a:prstGeom>
          <a:solidFill>
            <a:srgbClr val="3366FF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bliqueTopLef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200" b="1" dirty="0"/>
              <a:t>יעדי </a:t>
            </a:r>
            <a:r>
              <a:rPr lang="he-IL" sz="3200" b="1" dirty="0" err="1"/>
              <a:t>הבטחון</a:t>
            </a:r>
            <a:r>
              <a:rPr lang="he-IL" sz="3200" b="1" dirty="0"/>
              <a:t> הלאומי</a:t>
            </a:r>
            <a:endParaRPr lang="he-IL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200" dirty="0"/>
              <a:t>"מדינה יהודית-דמוקרטית בגבולות בטוחים ומוכרים"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>
                <a:solidFill>
                  <a:schemeClr val="accent1">
                    <a:lumMod val="75000"/>
                  </a:schemeClr>
                </a:solidFill>
              </a:rPr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37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112110" y="1882878"/>
            <a:ext cx="6661278" cy="359313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 dirty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Global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3987055" y="3226637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43145" y="4200273"/>
            <a:ext cx="1620180" cy="559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Demographic &amp; Environmental </a:t>
            </a:r>
            <a:b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</a:b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Crises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83577" y="4524255"/>
            <a:ext cx="202255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Global Political Awakening</a:t>
            </a:r>
          </a:p>
          <a:p>
            <a:pPr algn="ctr" defTabSz="514350" rtl="0"/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DemoCrisis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91110" y="4102420"/>
            <a:ext cx="1620180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Blurred lines between Domestic &amp; Foreign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4"/>
            <a:ext cx="1174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G-Zero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02699" y="2781849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Regional Powers (global ambitions)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96261" y="2068051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Ad-hoc </a:t>
            </a:r>
          </a:p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coalitions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0109" y="3707883"/>
            <a:ext cx="1174631" cy="5599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Terrorism and religious</a:t>
            </a:r>
          </a:p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extremism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0811" y="4657141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Diff. attitudes to use of force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63325" y="3914089"/>
            <a:ext cx="155800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“Transparent “</a:t>
            </a:r>
            <a:b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</a:br>
            <a:r>
              <a:rPr lang="en-US" sz="1600" b="1" kern="0" dirty="0">
                <a:gradFill flip="none" rotWithShape="1">
                  <a:gsLst>
                    <a:gs pos="0">
                      <a:srgbClr val="5B9BD5">
                        <a:shade val="30000"/>
                        <a:satMod val="115000"/>
                      </a:srgbClr>
                    </a:gs>
                    <a:gs pos="50000">
                      <a:srgbClr val="5B9BD5">
                        <a:shade val="67500"/>
                        <a:satMod val="115000"/>
                      </a:srgbClr>
                    </a:gs>
                    <a:gs pos="100000">
                      <a:srgbClr val="5B9BD5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glow rad="228600">
                    <a:srgbClr val="4472C4">
                      <a:satMod val="175000"/>
                      <a:alpha val="40000"/>
                    </a:srgbClr>
                  </a:glow>
                  <a:reflection blurRad="6350" stA="60000" endA="900" endPos="60000" dist="29997" dir="5400000" sy="-100000" algn="bl" rotWithShape="0"/>
                </a:effectLst>
                <a:latin typeface="Calibri" panose="020F0502020204030204"/>
              </a:rPr>
              <a:t>world</a:t>
            </a:r>
            <a:endParaRPr lang="he-IL" sz="1600" b="1" kern="0" dirty="0">
              <a:gradFill flip="none" rotWithShape="1">
                <a:gsLst>
                  <a:gs pos="0">
                    <a:srgbClr val="5B9BD5">
                      <a:shade val="30000"/>
                      <a:satMod val="115000"/>
                    </a:srgbClr>
                  </a:gs>
                  <a:gs pos="50000">
                    <a:srgbClr val="5B9BD5">
                      <a:shade val="67500"/>
                      <a:satMod val="115000"/>
                    </a:srgbClr>
                  </a:gs>
                  <a:gs pos="100000">
                    <a:srgbClr val="5B9BD5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glow rad="228600">
                  <a:srgbClr val="4472C4">
                    <a:satMod val="175000"/>
                    <a:alpha val="40000"/>
                  </a:srgbClr>
                </a:glow>
                <a:reflection blurRad="6350" stA="60000" endA="900" endPos="60000" dist="29997" dir="5400000" sy="-10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08840" y="2545142"/>
            <a:ext cx="1336649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Multi-Crisis </a:t>
            </a:r>
            <a:b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</a:b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world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5817" y="2125098"/>
            <a:ext cx="1174631" cy="4040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Old Intl’ rules and </a:t>
            </a:r>
            <a:r>
              <a:rPr lang="en-US" sz="1013" b="1" kern="0" dirty="0" err="1">
                <a:solidFill>
                  <a:srgbClr val="5B9BD5"/>
                </a:solidFill>
                <a:latin typeface="Calibri" panose="020F0502020204030204"/>
              </a:rPr>
              <a:t>inst</a:t>
            </a:r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’ contested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14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6202" y="2902008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TechCentury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80107" y="3234599"/>
            <a:ext cx="174169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De-Globalization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08840" y="3838402"/>
            <a:ext cx="1741694" cy="248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013" b="1" kern="0" dirty="0">
                <a:solidFill>
                  <a:srgbClr val="5B9BD5"/>
                </a:solidFill>
                <a:latin typeface="Calibri" panose="020F0502020204030204"/>
              </a:rPr>
              <a:t>Energy Revolutions</a:t>
            </a:r>
            <a:endParaRPr lang="he-IL" sz="1013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72298" y="3169693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Capitalism 2.0?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5AA0A2-F4DA-4CC3-A89E-6A962C8C30F2}"/>
              </a:ext>
            </a:extLst>
          </p:cNvPr>
          <p:cNvSpPr txBox="1"/>
          <p:nvPr/>
        </p:nvSpPr>
        <p:spPr>
          <a:xfrm>
            <a:off x="3660840" y="3526846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“Truth Decay”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85035-297A-465A-892F-76EF122E91C2}"/>
              </a:ext>
            </a:extLst>
          </p:cNvPr>
          <p:cNvSpPr txBox="1"/>
          <p:nvPr/>
        </p:nvSpPr>
        <p:spPr>
          <a:xfrm>
            <a:off x="1940326" y="2358310"/>
            <a:ext cx="17416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</a:t>
            </a:r>
            <a:r>
              <a:rPr lang="en-US" b="1" kern="0" dirty="0" err="1">
                <a:solidFill>
                  <a:srgbClr val="5B9BD5"/>
                </a:solidFill>
                <a:latin typeface="Calibri" panose="020F0502020204030204"/>
              </a:rPr>
              <a:t>Frienemies</a:t>
            </a:r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2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41" grpId="0"/>
      <p:bldP spid="42" grpId="0"/>
      <p:bldP spid="43" grpId="0"/>
      <p:bldP spid="45" grpId="0"/>
      <p:bldP spid="48" grpId="0"/>
      <p:bldP spid="50" grpId="0"/>
      <p:bldP spid="20" grpId="0"/>
      <p:bldP spid="21" grpId="0"/>
      <p:bldP spid="24" grpId="0"/>
      <p:bldP spid="25" grpId="0"/>
      <p:bldP spid="26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Centralized financial power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7804" t="12000" r="17090"/>
          <a:stretch/>
        </p:blipFill>
        <p:spPr>
          <a:xfrm>
            <a:off x="273050" y="2286000"/>
            <a:ext cx="8413750" cy="33528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648200" y="6179403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Sources: The Economist  Jan 14, 2014</a:t>
            </a:r>
          </a:p>
          <a:p>
            <a:r>
              <a:rPr lang="fi-FI" sz="1200" dirty="0"/>
              <a:t>http://</a:t>
            </a:r>
            <a:r>
              <a:rPr lang="fi-FI" sz="800" dirty="0"/>
              <a:t>en.wikipedia.org/wiki/List_of_government_budgets_by_country</a:t>
            </a:r>
          </a:p>
          <a:p>
            <a:r>
              <a:rPr lang="fi-FI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2821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regional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49"/>
            <a:ext cx="18695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“Americana”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Sykes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Picot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 “Two State Solution”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Post JCPOA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16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3276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אליפסה 3"/>
          <p:cNvSpPr/>
          <p:nvPr/>
        </p:nvSpPr>
        <p:spPr>
          <a:xfrm>
            <a:off x="1330111" y="1882878"/>
            <a:ext cx="6443276" cy="33464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514350"/>
            <a:endParaRPr lang="he-IL" sz="1013" kern="0">
              <a:ln w="0"/>
              <a:solidFill>
                <a:srgbClr val="5B9BD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72235" y="1352107"/>
            <a:ext cx="4629150" cy="642938"/>
          </a:xfrm>
        </p:spPr>
        <p:txBody>
          <a:bodyPr vert="horz" lIns="51435" tIns="25718" rIns="51435" bIns="25718" rtlCol="1" anchor="ctr">
            <a:normAutofit/>
          </a:bodyPr>
          <a:lstStyle/>
          <a:p>
            <a:pPr rtl="0"/>
            <a:r>
              <a:rPr lang="en-US" sz="2250" dirty="0"/>
              <a:t>Israel &amp; Internal Trends</a:t>
            </a:r>
            <a:endParaRPr lang="he-IL" sz="2250" dirty="0"/>
          </a:p>
        </p:txBody>
      </p:sp>
      <p:sp>
        <p:nvSpPr>
          <p:cNvPr id="19" name="TextBox 18"/>
          <p:cNvSpPr txBox="1"/>
          <p:nvPr/>
        </p:nvSpPr>
        <p:spPr>
          <a:xfrm>
            <a:off x="4045441" y="3506534"/>
            <a:ext cx="1174631" cy="3347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sz="1575" i="1" kern="0" dirty="0">
                <a:solidFill>
                  <a:sysClr val="windowText" lastClr="000000"/>
                </a:solidFill>
                <a:latin typeface="Calibri" panose="020F0502020204030204"/>
              </a:rPr>
              <a:t>ISRAEL</a:t>
            </a:r>
            <a:endParaRPr lang="he-IL" sz="1575" i="1" kern="0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30991" y="4699350"/>
            <a:ext cx="18695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Democratic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45441" y="2011345"/>
            <a:ext cx="117463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Jewish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Identity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2183" y="2909650"/>
            <a:ext cx="194421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“Start-Up</a:t>
            </a:r>
          </a:p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Nation”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8688" y="3101948"/>
            <a:ext cx="117463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4350" rtl="0"/>
            <a:r>
              <a:rPr lang="en-US" b="1" kern="0" dirty="0">
                <a:solidFill>
                  <a:srgbClr val="5B9BD5"/>
                </a:solidFill>
                <a:latin typeface="Calibri" panose="020F0502020204030204"/>
              </a:rPr>
              <a:t>Inequality</a:t>
            </a:r>
            <a:endParaRPr lang="he-IL" b="1" kern="0" dirty="0">
              <a:solidFill>
                <a:srgbClr val="5B9BD5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/>
            <a:fld id="{1D1F5515-DD70-42B6-A74B-EE91C4A6A7E8}" type="slidenum">
              <a:rPr lang="en-US" sz="1013" kern="0">
                <a:solidFill>
                  <a:sysClr val="windowText" lastClr="000000"/>
                </a:solidFill>
                <a:latin typeface="Calibri" panose="020F0502020204030204"/>
              </a:rPr>
              <a:pPr defTabSz="514350"/>
              <a:t>17</a:t>
            </a:fld>
            <a:endParaRPr lang="en-US" sz="1013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08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7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56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98C18D-6CB0-460B-A6EF-91A10184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הגדרות של דיפלומטיה</a:t>
            </a:r>
          </a:p>
        </p:txBody>
      </p:sp>
      <p:pic>
        <p:nvPicPr>
          <p:cNvPr id="3074" name="Picture 2" descr="×ª××¦××ª ×ª××× × ×¢×××¨ âªdiplomacy + definitionsâ¬â">
            <a:extLst>
              <a:ext uri="{FF2B5EF4-FFF2-40B4-BE49-F238E27FC236}">
                <a16:creationId xmlns:a16="http://schemas.microsoft.com/office/drawing/2014/main" id="{25645BB9-C06B-4141-9173-BB16ADEC4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20" y="1675227"/>
            <a:ext cx="4763359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9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Disclaimer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תכני המצגת משקפים </a:t>
            </a:r>
            <a:r>
              <a:rPr lang="he-IL" u="sng" dirty="0"/>
              <a:t>הערכות ועמדות אישיות של המרצה, ושלו בלבד</a:t>
            </a:r>
          </a:p>
          <a:p>
            <a:r>
              <a:rPr lang="he-IL" dirty="0"/>
              <a:t>תכנים אלו </a:t>
            </a:r>
            <a:r>
              <a:rPr lang="he-IL" u="sng" dirty="0"/>
              <a:t>אינם מייצגים את הערכות ועמדות משרד החוץ, או כל ארגון אחר שבו עבד או עובד המרצה</a:t>
            </a:r>
            <a:endParaRPr lang="he-I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×ª××¦××ª ×ª××× × ×¢×××¨ âªirish diplomacy + definitionsâ¬â">
            <a:extLst>
              <a:ext uri="{FF2B5EF4-FFF2-40B4-BE49-F238E27FC236}">
                <a16:creationId xmlns:a16="http://schemas.microsoft.com/office/drawing/2014/main" id="{2BE26447-8969-4BEA-9FFF-B96DCDD41C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55" y="643466"/>
            <a:ext cx="7428089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931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1A98CC95-4094-4384-A031-2CBCAA6B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Diplomacy in the ‘Age of the Unthinkable’</a:t>
            </a:r>
            <a:endParaRPr lang="he-IL" dirty="0"/>
          </a:p>
        </p:txBody>
      </p:sp>
      <p:sp>
        <p:nvSpPr>
          <p:cNvPr id="4" name="Rectangle 3"/>
          <p:cNvSpPr/>
          <p:nvPr/>
        </p:nvSpPr>
        <p:spPr>
          <a:xfrm>
            <a:off x="0" y="980728"/>
            <a:ext cx="71642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/>
              <a:t>In the past we might have believed that the best preparation for a career in foreign policy was a fluency with European history, an ability to speak French or Russian, an understanding of the roots of world order. </a:t>
            </a:r>
            <a:r>
              <a:rPr lang="en-US" sz="2000" dirty="0">
                <a:solidFill>
                  <a:srgbClr val="FF0000"/>
                </a:solidFill>
              </a:rPr>
              <a:t>The future demands a different resume</a:t>
            </a:r>
            <a:r>
              <a:rPr lang="en-US" sz="2000" dirty="0"/>
              <a:t>. Today the ideal candidates for foreign-policy power should be able to </a:t>
            </a:r>
            <a:r>
              <a:rPr lang="en-US" sz="2000" dirty="0">
                <a:solidFill>
                  <a:srgbClr val="FF0000"/>
                </a:solidFill>
              </a:rPr>
              <a:t>speak and think in revolutionary terms</a:t>
            </a:r>
            <a:r>
              <a:rPr lang="en-US" sz="2000" dirty="0"/>
              <a:t>. They should have </a:t>
            </a:r>
            <a:r>
              <a:rPr lang="en-US" sz="2000" dirty="0">
                <a:solidFill>
                  <a:srgbClr val="FF0000"/>
                </a:solidFill>
              </a:rPr>
              <a:t>expertise in some area of the world</a:t>
            </a:r>
            <a:r>
              <a:rPr lang="en-US" sz="2000" dirty="0"/>
              <a:t> – be it China or the Internet or bioengineering – where </a:t>
            </a:r>
            <a:r>
              <a:rPr lang="en-US" sz="2000" dirty="0">
                <a:solidFill>
                  <a:srgbClr val="FF0000"/>
                </a:solidFill>
              </a:rPr>
              <a:t>fast change and unpredictability are the dominant facts of life</a:t>
            </a:r>
            <a:r>
              <a:rPr lang="en-US" sz="2000" dirty="0"/>
              <a:t>. They should have experienced the unforgiving </a:t>
            </a:r>
            <a:r>
              <a:rPr lang="en-US" sz="2000" dirty="0">
                <a:solidFill>
                  <a:srgbClr val="FF0000"/>
                </a:solidFill>
              </a:rPr>
              <a:t>demands for precision and care </a:t>
            </a:r>
            <a:r>
              <a:rPr lang="en-US" sz="2000" dirty="0"/>
              <a:t>that characterize </a:t>
            </a:r>
            <a:r>
              <a:rPr lang="en-US" sz="2000" dirty="0">
                <a:solidFill>
                  <a:srgbClr val="FF0000"/>
                </a:solidFill>
              </a:rPr>
              <a:t>real negotiation</a:t>
            </a:r>
            <a:r>
              <a:rPr lang="en-US" sz="2000" dirty="0"/>
              <a:t> – as well as the magical effect of </a:t>
            </a:r>
            <a:r>
              <a:rPr lang="en-US" sz="2000" dirty="0">
                <a:solidFill>
                  <a:srgbClr val="FF0000"/>
                </a:solidFill>
              </a:rPr>
              <a:t>risk-taking at the right moments</a:t>
            </a:r>
            <a:r>
              <a:rPr lang="en-US" sz="2000" dirty="0"/>
              <a:t>. They should have mastered the </a:t>
            </a:r>
            <a:r>
              <a:rPr lang="en-US" sz="2000" dirty="0">
                <a:solidFill>
                  <a:srgbClr val="FF0000"/>
                </a:solidFill>
              </a:rPr>
              <a:t>essential skill of the next fifty years: crisis management</a:t>
            </a:r>
            <a:r>
              <a:rPr lang="en-US" sz="2000" dirty="0"/>
              <a:t>…Most of all however, </a:t>
            </a:r>
            <a:r>
              <a:rPr lang="en-US" sz="2000" dirty="0">
                <a:solidFill>
                  <a:srgbClr val="FF0000"/>
                </a:solidFill>
              </a:rPr>
              <a:t>we need policy makers and thinkers who have that intuitive revolutionary feel  for the inescapable demands of innovation</a:t>
            </a:r>
            <a:r>
              <a:rPr lang="en-US" sz="2000" dirty="0"/>
              <a:t>…believing for instance, that the triumph of democracy and capitalism is inevitable should disqualify you immediately from a serious position in foreign policy. </a:t>
            </a:r>
          </a:p>
          <a:p>
            <a:pPr algn="l" rtl="0"/>
            <a:r>
              <a:rPr lang="en-US" sz="2000" dirty="0"/>
              <a:t>(Joshua Cooper </a:t>
            </a:r>
            <a:r>
              <a:rPr lang="en-US" sz="2000" dirty="0" err="1"/>
              <a:t>Ramo</a:t>
            </a:r>
            <a:r>
              <a:rPr lang="en-US" sz="2000" dirty="0"/>
              <a:t>)</a:t>
            </a:r>
          </a:p>
        </p:txBody>
      </p:sp>
      <p:pic>
        <p:nvPicPr>
          <p:cNvPr id="1026" name="Picture 2" descr="http://www.thirdwave-websites.com/blog/age-of-the-unthinkab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1579" y="3568799"/>
            <a:ext cx="2066925" cy="1876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222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51922-0B3C-43ED-99F6-11AF339A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Schultz on Diplomacy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528D-F058-4B93-8EF0-8874EDA9A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The conduct of diplomacy requires a clear understanding of what is happening and the ability to make a clear record of it and report it honestly and in depth. This may seem obvious and easy. It is not: it requires </a:t>
            </a:r>
            <a:r>
              <a:rPr lang="en-US" b="1" dirty="0"/>
              <a:t>exceptional intellectual skills and qualities of character and discipline</a:t>
            </a:r>
            <a:r>
              <a:rPr lang="en-US" dirty="0"/>
              <a:t>. As former Senator Daniel Patrick Moynihan describes, “The true diplomatist [is] aware of </a:t>
            </a:r>
            <a:r>
              <a:rPr lang="en-US" b="1" dirty="0"/>
              <a:t>how much subsequently depends on what clearly can be established to have taken place</a:t>
            </a:r>
            <a:r>
              <a:rPr lang="en-US" dirty="0"/>
              <a:t>. If it seems simple in the archives, try it in the maelstrom.”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49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D40014-C6FF-4F81-963D-C291687ED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43" y="1014750"/>
            <a:ext cx="6469313" cy="48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20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C30B7-2706-42CB-85D0-776CDE2D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זנים של דיפלומטיה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97720-4316-46E2-9703-3095F8DD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992" y="1437652"/>
            <a:ext cx="4040188" cy="395128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" tooltip="Appeasement"/>
              </a:rPr>
              <a:t>Appeasement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3" tooltip="Checkbook diplomacy"/>
              </a:rPr>
              <a:t>Checkbook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4" tooltip="Citizen diplomacy"/>
              </a:rPr>
              <a:t>Citizen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5" tooltip="Coercive diplomacy"/>
              </a:rPr>
              <a:t>Coercive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6" tooltip="Commercial diplomacy"/>
              </a:rPr>
              <a:t>Commercial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7" tooltip="Cricket diplomacy"/>
              </a:rPr>
              <a:t>Cricket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8" tooltip="Cultural diplomacy"/>
              </a:rPr>
              <a:t>Cultural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9" tooltip="United States cyber-diplomacy"/>
              </a:rPr>
              <a:t>United States cyber-diplomacy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</a:p>
          <a:p>
            <a:pPr algn="l" rtl="0"/>
            <a:r>
              <a:rPr lang="en-US" sz="3700" dirty="0" err="1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Defence</a:t>
            </a:r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0" tooltip="Defence diplomacy"/>
              </a:rPr>
              <a:t>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1" tooltip="Deference"/>
              </a:rPr>
              <a:t>Deference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2" tooltip="Digital diplomacy"/>
              </a:rPr>
              <a:t>Digital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3" tooltip="Dollar diplomacy"/>
              </a:rPr>
              <a:t>Dollar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4" tooltip="Economic diplomacy"/>
              </a:rPr>
              <a:t>Economic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5" tooltip="Engagement (diplomacy)"/>
              </a:rPr>
              <a:t>Engagement (diplomacy)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6" tooltip="Facebook diplomacy"/>
              </a:rPr>
              <a:t>Facebook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7" tooltip="Freelance diplomacy"/>
              </a:rPr>
              <a:t>Freelance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b="1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8" tooltip="Gift basket diplomacy"/>
              </a:rPr>
              <a:t>Gift basket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19" tooltip="Global Innovation through Science and Technology initiative"/>
              </a:rPr>
              <a:t>Global Innovation through Science and Technology initiative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0" tooltip="Guerrilla diplomacy"/>
              </a:rPr>
              <a:t>Guerrilla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3700" dirty="0">
                <a:solidFill>
                  <a:srgbClr val="0B0080"/>
                </a:solidFill>
                <a:latin typeface="Arial" panose="020B0604020202020204" pitchFamily="34" charset="0"/>
                <a:hlinkClick r:id="rId21" tooltip="Gunboat diplomacy"/>
              </a:rPr>
              <a:t>Gunboat diplomacy</a:t>
            </a:r>
            <a:endParaRPr lang="en-US" sz="37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B04A7-2345-420F-B19D-599BC60BCE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16016" y="1453356"/>
            <a:ext cx="4041775" cy="3951288"/>
          </a:xfrm>
        </p:spPr>
        <p:txBody>
          <a:bodyPr>
            <a:normAutofit fontScale="25000" lnSpcReduction="20000"/>
          </a:bodyPr>
          <a:lstStyle/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</a:p>
          <a:p>
            <a:pPr algn="l" rtl="0"/>
            <a:r>
              <a:rPr lang="en-US" sz="4800" dirty="0" err="1">
                <a:solidFill>
                  <a:srgbClr val="0B0080"/>
                </a:solidFill>
                <a:latin typeface="Arial" panose="020B0604020202020204" pitchFamily="34" charset="0"/>
                <a:hlinkClick r:id="rId22" tooltip="Paradiplomacy"/>
              </a:rPr>
              <a:t>Paradiplomacy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3" tooltip="Pilgrimage diplomacy"/>
              </a:rPr>
              <a:t>Pilgrimage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4" tooltip="Ping-pong diplomacy"/>
              </a:rPr>
              <a:t>Ping-pong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5" tooltip="Public diplomacy"/>
              </a:rPr>
              <a:t>Public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6" tooltip="Public diplomacy of the United States"/>
              </a:rPr>
              <a:t>Public diplomacy of the United States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7" tooltip="Public talks"/>
              </a:rPr>
              <a:t>Public talks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8" tooltip="Regional diplomacy"/>
              </a:rPr>
              <a:t>Regional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29" tooltip="Science diplomacy"/>
              </a:rPr>
              <a:t>Science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0" tooltip="Shuttle diplomacy"/>
              </a:rPr>
              <a:t>Shuttle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1" tooltip="Stadium diplomacy"/>
              </a:rPr>
              <a:t>Stadium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b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2" tooltip="Team Canada Mission"/>
              </a:rPr>
              <a:t>Team Canada Mission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3" tooltip="Track II diplomacy"/>
              </a:rPr>
              <a:t>Track II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4" tooltip="Trade mission"/>
              </a:rPr>
              <a:t>Trade mission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r>
              <a:rPr lang="en-US" sz="4800" dirty="0">
                <a:solidFill>
                  <a:srgbClr val="0B0080"/>
                </a:solidFill>
                <a:latin typeface="Arial" panose="020B0604020202020204" pitchFamily="34" charset="0"/>
                <a:hlinkClick r:id="rId35" tooltip="Transformational Diplomacy"/>
              </a:rPr>
              <a:t>Transformational Diplomacy</a:t>
            </a:r>
            <a:endParaRPr lang="en-US" sz="4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98E9-BAC3-47B9-AB16-20269E7C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e-IL" dirty="0"/>
              <a:t>עשרת הדיברות לדיפלומט במאה ה-21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383CC-AD27-4AD0-B23B-9E7A99B38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Know where you come from.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It’s not always about us.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Master the fundamentals.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Stay ahead of the curve.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Promote economic renewal.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Connect leverage to strategy.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Don’t just admire</a:t>
            </a:r>
            <a:r>
              <a:rPr lang="en-US" dirty="0"/>
              <a:t> </a:t>
            </a:r>
            <a:r>
              <a:rPr lang="en-US" b="1" dirty="0"/>
              <a:t>the problem — offer a solution.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Speak truth to power.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/>
              <a:t>Accept risk.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Tiempos"/>
              </a:rPr>
              <a:t>Remain optimistic.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05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5975100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51A9E-7E06-4E6B-B7EF-B667D9037BA8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384548" y="785794"/>
            <a:ext cx="2340000" cy="43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עיצוב מדיניות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8288" y="785794"/>
            <a:ext cx="2340000" cy="43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יישום מדיניות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373460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חברת תוכן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65488" y="1571612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חברת הולכה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383970" y="2357430"/>
            <a:ext cx="2340000" cy="7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חלק ממערך הבטחון הלאומי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65488" y="2357430"/>
            <a:ext cx="2340000" cy="79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squar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עוד משרד ממשלתי אזרחי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375404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265488" y="3500438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מנהלי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6384548" y="4211446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פונקציונלי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164" name="Text Box 12"/>
          <p:cNvSpPr txBox="1">
            <a:spLocks noChangeArrowheads="1"/>
          </p:cNvSpPr>
          <p:nvPr/>
        </p:nvSpPr>
        <p:spPr bwMode="auto">
          <a:xfrm>
            <a:off x="259168" y="4211446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גאוגרפי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384548" y="4997264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מטה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60002" y="4997264"/>
            <a:ext cx="2340000" cy="432000"/>
          </a:xfrm>
          <a:prstGeom prst="rect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נציגויות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6384548" y="5705462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ואסטרטגיה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260002" y="5708834"/>
            <a:ext cx="2340000" cy="792000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810000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הסברה ושירותים בחו"ל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itle 29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תפיסת הפעלה – מרחב האפשרויות</a:t>
            </a:r>
          </a:p>
        </p:txBody>
      </p:sp>
      <p:grpSp>
        <p:nvGrpSpPr>
          <p:cNvPr id="2" name="קבוצה 97"/>
          <p:cNvGrpSpPr/>
          <p:nvPr/>
        </p:nvGrpSpPr>
        <p:grpSpPr>
          <a:xfrm>
            <a:off x="3031894" y="563050"/>
            <a:ext cx="3060000" cy="794248"/>
            <a:chOff x="4500562" y="2553814"/>
            <a:chExt cx="3060000" cy="1080000"/>
          </a:xfrm>
        </p:grpSpPr>
        <p:sp>
          <p:nvSpPr>
            <p:cNvPr id="99" name="מלבן 9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00" name="מחבר ישר 9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מחבר ישר 10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מחבר ישר 10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מחבר ישר 10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מחבר ישר 10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מחבר ישר 10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מחבר ישר 10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מחבר ישר 10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מחבר ישר 10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מחבר ישר 10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מחבר ישר 10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מחבר ישר 11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מחבר ישר 11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מחבר ישר 11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מחבר ישר 11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מחבר ישר 11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מחבר ישר 11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מחבר ישר 11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מחבר ישר 11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מלבן מעוגל 118"/>
          <p:cNvSpPr/>
          <p:nvPr/>
        </p:nvSpPr>
        <p:spPr>
          <a:xfrm>
            <a:off x="4357686" y="714356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קבוצה 119"/>
          <p:cNvGrpSpPr/>
          <p:nvPr/>
        </p:nvGrpSpPr>
        <p:grpSpPr>
          <a:xfrm>
            <a:off x="3031894" y="1357298"/>
            <a:ext cx="3060000" cy="794248"/>
            <a:chOff x="4500562" y="2553814"/>
            <a:chExt cx="3060000" cy="1080000"/>
          </a:xfrm>
        </p:grpSpPr>
        <p:sp>
          <p:nvSpPr>
            <p:cNvPr id="121" name="מלבן 12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22" name="מחבר ישר 12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מחבר ישר 12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מחבר ישר 12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מחבר ישר 12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מחבר ישר 12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מחבר ישר 12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מחבר ישר 12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מחבר ישר 12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מחבר ישר 12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מחבר ישר 13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מחבר ישר 13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מחבר ישר 13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מחבר ישר 13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מחבר ישר 13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מחבר ישר 13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מחבר ישר 13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מחבר ישר 13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מחבר ישר 13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מחבר ישר 13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מלבן מעוגל 140"/>
          <p:cNvSpPr/>
          <p:nvPr/>
        </p:nvSpPr>
        <p:spPr>
          <a:xfrm>
            <a:off x="4378706" y="149303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קבוצה 141"/>
          <p:cNvGrpSpPr/>
          <p:nvPr/>
        </p:nvGrpSpPr>
        <p:grpSpPr>
          <a:xfrm>
            <a:off x="3040272" y="2296450"/>
            <a:ext cx="3060000" cy="794248"/>
            <a:chOff x="4500562" y="2553814"/>
            <a:chExt cx="3060000" cy="1080000"/>
          </a:xfrm>
        </p:grpSpPr>
        <p:sp>
          <p:nvSpPr>
            <p:cNvPr id="143" name="מלבן 142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44" name="מחבר ישר 143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מחבר ישר 144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מחבר ישר 145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מחבר ישר 146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מחבר ישר 147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מחבר ישר 148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מחבר ישר 149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מחבר ישר 150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מחבר ישר 151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מחבר ישר 152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מחבר ישר 153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מחבר ישר 154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מחבר ישר 155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מחבר ישר 156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מחבר ישר 157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מחבר ישר 158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מחבר ישר 159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מחבר ישר 160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מחבר ישר 161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מלבן מעוגל 162"/>
          <p:cNvSpPr/>
          <p:nvPr/>
        </p:nvSpPr>
        <p:spPr>
          <a:xfrm>
            <a:off x="4397594" y="2432189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קבוצה 163"/>
          <p:cNvGrpSpPr/>
          <p:nvPr/>
        </p:nvGrpSpPr>
        <p:grpSpPr>
          <a:xfrm>
            <a:off x="3041596" y="3185236"/>
            <a:ext cx="3060000" cy="794248"/>
            <a:chOff x="4500562" y="2553814"/>
            <a:chExt cx="3060000" cy="1080000"/>
          </a:xfrm>
        </p:grpSpPr>
        <p:sp>
          <p:nvSpPr>
            <p:cNvPr id="165" name="מלבן 164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66" name="מחבר ישר 165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מחבר ישר 166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מחבר ישר 167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מחבר ישר 168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מחבר ישר 169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מחבר ישר 170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מחבר ישר 171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מחבר ישר 172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מחבר ישר 173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מחבר ישר 174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מחבר ישר 175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מחבר ישר 176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מחבר ישר 177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מחבר ישר 178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מחבר ישר 179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מחבר ישר 180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מחבר ישר 181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מחבר ישר 182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מחבר ישר 183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5" name="מלבן מעוגל 184"/>
          <p:cNvSpPr/>
          <p:nvPr/>
        </p:nvSpPr>
        <p:spPr>
          <a:xfrm>
            <a:off x="4388408" y="332097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קבוצה 185"/>
          <p:cNvGrpSpPr/>
          <p:nvPr/>
        </p:nvGrpSpPr>
        <p:grpSpPr>
          <a:xfrm>
            <a:off x="3040272" y="3962676"/>
            <a:ext cx="3060000" cy="794248"/>
            <a:chOff x="4500562" y="2553814"/>
            <a:chExt cx="3060000" cy="1080000"/>
          </a:xfrm>
        </p:grpSpPr>
        <p:sp>
          <p:nvSpPr>
            <p:cNvPr id="187" name="מלבן 186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88" name="מחבר ישר 187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מחבר ישר 188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מחבר ישר 189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מחבר ישר 190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מחבר ישר 191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מחבר ישר 192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מחבר ישר 193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מחבר ישר 194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מחבר ישר 195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מחבר ישר 196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מחבר ישר 197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מחבר ישר 198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מחבר ישר 199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מחבר ישר 200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מחבר ישר 201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מחבר ישר 202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מחבר ישר 203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מחבר ישר 204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מחבר ישר 205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מלבן מעוגל 206"/>
          <p:cNvSpPr/>
          <p:nvPr/>
        </p:nvSpPr>
        <p:spPr>
          <a:xfrm>
            <a:off x="4397594" y="4098415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קבוצה 207"/>
          <p:cNvGrpSpPr/>
          <p:nvPr/>
        </p:nvGrpSpPr>
        <p:grpSpPr>
          <a:xfrm>
            <a:off x="3042404" y="4777892"/>
            <a:ext cx="3060000" cy="794248"/>
            <a:chOff x="4500562" y="2553814"/>
            <a:chExt cx="3060000" cy="1080000"/>
          </a:xfrm>
        </p:grpSpPr>
        <p:sp>
          <p:nvSpPr>
            <p:cNvPr id="209" name="מלבן 208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10" name="מחבר ישר 209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מחבר ישר 210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מחבר ישר 211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מחבר ישר 212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מחבר ישר 213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מחבר ישר 214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מחבר ישר 215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מחבר ישר 216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ישר 217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מחבר ישר 218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מחבר ישר 219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מחבר ישר 220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מחבר ישר 221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מחבר ישר 222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מחבר ישר 223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מחבר ישר 224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מחבר ישר 225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מחבר ישר 226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מחבר ישר 227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9" name="מלבן מעוגל 228"/>
          <p:cNvSpPr/>
          <p:nvPr/>
        </p:nvSpPr>
        <p:spPr>
          <a:xfrm>
            <a:off x="4389216" y="4913631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קבוצה 229"/>
          <p:cNvGrpSpPr/>
          <p:nvPr/>
        </p:nvGrpSpPr>
        <p:grpSpPr>
          <a:xfrm>
            <a:off x="3041596" y="5635148"/>
            <a:ext cx="3060000" cy="794248"/>
            <a:chOff x="4500562" y="2553814"/>
            <a:chExt cx="3060000" cy="1080000"/>
          </a:xfrm>
        </p:grpSpPr>
        <p:sp>
          <p:nvSpPr>
            <p:cNvPr id="231" name="מלבן 230"/>
            <p:cNvSpPr/>
            <p:nvPr/>
          </p:nvSpPr>
          <p:spPr>
            <a:xfrm>
              <a:off x="4500562" y="2898976"/>
              <a:ext cx="3060000" cy="36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32" name="מחבר ישר 231"/>
            <p:cNvCxnSpPr/>
            <p:nvPr/>
          </p:nvCxnSpPr>
          <p:spPr>
            <a:xfrm rot="5400000">
              <a:off x="5487655" y="3093814"/>
              <a:ext cx="108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מחבר ישר 232"/>
            <p:cNvCxnSpPr/>
            <p:nvPr/>
          </p:nvCxnSpPr>
          <p:spPr>
            <a:xfrm rot="5400000">
              <a:off x="5820055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מחבר ישר 233"/>
            <p:cNvCxnSpPr/>
            <p:nvPr/>
          </p:nvCxnSpPr>
          <p:spPr>
            <a:xfrm rot="5400000">
              <a:off x="59620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מחבר ישר 234"/>
            <p:cNvCxnSpPr/>
            <p:nvPr/>
          </p:nvCxnSpPr>
          <p:spPr>
            <a:xfrm rot="5400000">
              <a:off x="6114490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מחבר ישר 235"/>
            <p:cNvCxnSpPr/>
            <p:nvPr/>
          </p:nvCxnSpPr>
          <p:spPr>
            <a:xfrm rot="5400000">
              <a:off x="6266890" y="308023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מחבר ישר 236"/>
            <p:cNvCxnSpPr/>
            <p:nvPr/>
          </p:nvCxnSpPr>
          <p:spPr>
            <a:xfrm rot="5400000">
              <a:off x="6419290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מחבר ישר 237"/>
            <p:cNvCxnSpPr/>
            <p:nvPr/>
          </p:nvCxnSpPr>
          <p:spPr>
            <a:xfrm rot="5400000">
              <a:off x="65716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מחבר ישר 238"/>
            <p:cNvCxnSpPr/>
            <p:nvPr/>
          </p:nvCxnSpPr>
          <p:spPr>
            <a:xfrm rot="5400000">
              <a:off x="6724090" y="307462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מחבר ישר 239"/>
            <p:cNvCxnSpPr/>
            <p:nvPr/>
          </p:nvCxnSpPr>
          <p:spPr>
            <a:xfrm rot="5400000">
              <a:off x="6876490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מחבר ישר 240"/>
            <p:cNvCxnSpPr/>
            <p:nvPr/>
          </p:nvCxnSpPr>
          <p:spPr>
            <a:xfrm rot="5400000">
              <a:off x="7028890" y="3080522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מחבר ישר 241"/>
            <p:cNvCxnSpPr/>
            <p:nvPr/>
          </p:nvCxnSpPr>
          <p:spPr>
            <a:xfrm rot="5400000">
              <a:off x="5515814" y="308358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מחבר ישר 242"/>
            <p:cNvCxnSpPr/>
            <p:nvPr/>
          </p:nvCxnSpPr>
          <p:spPr>
            <a:xfrm rot="5400000">
              <a:off x="5363973" y="308358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מחבר ישר 243"/>
            <p:cNvCxnSpPr/>
            <p:nvPr/>
          </p:nvCxnSpPr>
          <p:spPr>
            <a:xfrm rot="5400000">
              <a:off x="5212132" y="308357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מחבר ישר 244"/>
            <p:cNvCxnSpPr/>
            <p:nvPr/>
          </p:nvCxnSpPr>
          <p:spPr>
            <a:xfrm rot="5400000">
              <a:off x="5060291" y="308357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מחבר ישר 245"/>
            <p:cNvCxnSpPr/>
            <p:nvPr/>
          </p:nvCxnSpPr>
          <p:spPr>
            <a:xfrm rot="5400000">
              <a:off x="4908449" y="308356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מחבר ישר 246"/>
            <p:cNvCxnSpPr/>
            <p:nvPr/>
          </p:nvCxnSpPr>
          <p:spPr>
            <a:xfrm rot="5400000">
              <a:off x="4747926" y="308356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מחבר ישר 247"/>
            <p:cNvCxnSpPr/>
            <p:nvPr/>
          </p:nvCxnSpPr>
          <p:spPr>
            <a:xfrm rot="5400000">
              <a:off x="4596085" y="3083555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מחבר ישר 248"/>
            <p:cNvCxnSpPr/>
            <p:nvPr/>
          </p:nvCxnSpPr>
          <p:spPr>
            <a:xfrm rot="5400000">
              <a:off x="4435279" y="308355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מחבר ישר 249"/>
            <p:cNvCxnSpPr/>
            <p:nvPr/>
          </p:nvCxnSpPr>
          <p:spPr>
            <a:xfrm rot="5400000">
              <a:off x="4283438" y="3080240"/>
              <a:ext cx="72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מלבן מעוגל 250"/>
          <p:cNvSpPr/>
          <p:nvPr/>
        </p:nvSpPr>
        <p:spPr>
          <a:xfrm>
            <a:off x="4388408" y="5770887"/>
            <a:ext cx="357190" cy="577902"/>
          </a:xfrm>
          <a:prstGeom prst="round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1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0.14705 -0.005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532 L -0.14427 -0.00578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63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0.14705 -0.0053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35" presetClass="path" presetSubtype="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85 L -0.14427 -0.0053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6284" y="3527333"/>
            <a:ext cx="15716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יישום מדיניות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(נציגויות)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31186" y="3523874"/>
            <a:ext cx="159853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עיצוב מדיניות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(מטה)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50604" y="630776"/>
            <a:ext cx="16430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מדיני-בטחוני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488" y="6215082"/>
            <a:ext cx="335758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ציבורית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(מדיני-אזרחי)</a:t>
            </a:r>
          </a:p>
        </p:txBody>
      </p:sp>
      <p:sp>
        <p:nvSpPr>
          <p:cNvPr id="9" name="אליפסה 8"/>
          <p:cNvSpPr/>
          <p:nvPr/>
        </p:nvSpPr>
        <p:spPr>
          <a:xfrm>
            <a:off x="5643570" y="1285860"/>
            <a:ext cx="1143008" cy="114300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בטחון לאומי: חיזוק המימד המדיני</a:t>
            </a:r>
          </a:p>
        </p:txBody>
      </p:sp>
      <p:sp>
        <p:nvSpPr>
          <p:cNvPr id="10" name="אליפסה 9"/>
          <p:cNvSpPr/>
          <p:nvPr/>
        </p:nvSpPr>
        <p:spPr>
          <a:xfrm>
            <a:off x="4214810" y="1428736"/>
            <a:ext cx="1143008" cy="630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סיכול מדיני</a:t>
            </a:r>
          </a:p>
        </p:txBody>
      </p:sp>
      <p:sp>
        <p:nvSpPr>
          <p:cNvPr id="11" name="אליפסה 10"/>
          <p:cNvSpPr/>
          <p:nvPr/>
        </p:nvSpPr>
        <p:spPr>
          <a:xfrm>
            <a:off x="3929058" y="2143116"/>
            <a:ext cx="1285884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62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בילאטרלית</a:t>
            </a: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4429124" y="5143512"/>
            <a:ext cx="1143008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ישראל כשותפה לסדר העולמי החדש</a:t>
            </a:r>
          </a:p>
        </p:txBody>
      </p:sp>
      <p:sp>
        <p:nvSpPr>
          <p:cNvPr id="13" name="אליפסה 12"/>
          <p:cNvSpPr/>
          <p:nvPr/>
        </p:nvSpPr>
        <p:spPr>
          <a:xfrm>
            <a:off x="3929058" y="2857496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משפט בינלאומי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2408624" y="3222732"/>
            <a:ext cx="1428760" cy="92869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8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מולטי-</a:t>
            </a:r>
            <a:r>
              <a:rPr kumimoji="0" lang="he-I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לאטרלית</a:t>
            </a: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2179370" y="4823541"/>
            <a:ext cx="1526191" cy="90877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ציבורית ומיתוג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57884" y="952812"/>
            <a:ext cx="91563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לשכת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ראה"ם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24715" y="1571612"/>
            <a:ext cx="45877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מוסד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4332" y="3143248"/>
            <a:ext cx="47481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שב"כ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46485" y="2059536"/>
            <a:ext cx="66236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משהב"ט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4549" y="2643182"/>
            <a:ext cx="452368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צה"ל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35625" y="857232"/>
            <a:ext cx="978921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ממשל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מקומיים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03118" y="1714488"/>
            <a:ext cx="47481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שב"כ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0213" y="952812"/>
            <a:ext cx="45877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מוסד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72330" y="1071546"/>
            <a:ext cx="450764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מל"ל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37008" y="4572008"/>
            <a:ext cx="43954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אוצר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307247" y="5072074"/>
            <a:ext cx="502061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תמ"ת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59855" y="5643578"/>
            <a:ext cx="54373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סוכנות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5206" y="6000768"/>
            <a:ext cx="776175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מדען ראשי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15206" y="4143380"/>
            <a:ext cx="747319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מכון היצוא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94999" y="6274378"/>
            <a:ext cx="56778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מ' מדע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5008" y="6345816"/>
            <a:ext cx="619080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אחרים..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90896" y="2143116"/>
            <a:ext cx="813043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מכוני מחקר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מקומיים</a:t>
            </a:r>
          </a:p>
        </p:txBody>
      </p:sp>
      <p:sp>
        <p:nvSpPr>
          <p:cNvPr id="34" name="אליפסה 11"/>
          <p:cNvSpPr/>
          <p:nvPr/>
        </p:nvSpPr>
        <p:spPr>
          <a:xfrm>
            <a:off x="2714612" y="5500702"/>
            <a:ext cx="1285884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דיפלומטיה כלכלית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CC77D7-6D06-4B60-9A47-FD58A57D743F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אליפסה 11"/>
          <p:cNvSpPr/>
          <p:nvPr/>
        </p:nvSpPr>
        <p:spPr>
          <a:xfrm>
            <a:off x="3071802" y="4000504"/>
            <a:ext cx="1357322" cy="107157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העולם היהודי והמאבק </a:t>
            </a:r>
            <a:r>
              <a:rPr kumimoji="0" lang="he-IL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באנטשימיות</a:t>
            </a:r>
            <a:endParaRPr kumimoji="0" lang="he-IL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אליפסה 12"/>
          <p:cNvSpPr/>
          <p:nvPr/>
        </p:nvSpPr>
        <p:spPr>
          <a:xfrm>
            <a:off x="6143636" y="3357562"/>
            <a:ext cx="1143008" cy="78581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>
            <a:normAutofit fontScale="775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היערכות ארגונית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04234" y="4143380"/>
            <a:ext cx="840294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ממשל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אזרחיים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78836" y="5500702"/>
            <a:ext cx="864339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גורמי חברה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אזרחית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20965" y="2857496"/>
            <a:ext cx="1063112" cy="43088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תקשורת ומעצבי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דע"ק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itle 29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620688"/>
          </a:xfrm>
        </p:spPr>
        <p:txBody>
          <a:bodyPr>
            <a:noAutofit/>
          </a:bodyPr>
          <a:lstStyle/>
          <a:p>
            <a:r>
              <a:rPr lang="he-IL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משה"ח</a:t>
            </a: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– מתחים</a:t>
            </a:r>
          </a:p>
        </p:txBody>
      </p:sp>
    </p:spTree>
    <p:extLst>
      <p:ext uri="{BB962C8B-B14F-4D97-AF65-F5344CB8AC3E}">
        <p14:creationId xmlns:p14="http://schemas.microsoft.com/office/powerpoint/2010/main" val="3821929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מדיניות החוץ והדיפלומטיה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2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84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3" y="333375"/>
            <a:ext cx="8229600" cy="1143000"/>
          </a:xfrm>
        </p:spPr>
        <p:txBody>
          <a:bodyPr rtlCol="1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e-IL" sz="4000" b="1" dirty="0">
                <a:cs typeface="+mn-cs"/>
              </a:rPr>
              <a:t>שלוש המשקולות על מדיניות החוץ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7929" y="1557339"/>
            <a:ext cx="2359867" cy="1725396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017" y="3213100"/>
            <a:ext cx="2250318" cy="16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8429" y="4724400"/>
            <a:ext cx="2264011" cy="165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47813" y="332740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ביטחון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323850" y="28035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95738" y="4930775"/>
            <a:ext cx="2447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פנים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11413" y="43703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75463" y="6396038"/>
            <a:ext cx="2449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"הסברה"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87913" y="5805488"/>
            <a:ext cx="2447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מדיניות חוץ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1B094-BF9F-4D41-90E5-5DCD392C6EE9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3052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Extra rules and diplomacy makes Risk even more fu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11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68" name="Picture 4" descr="http://israelmaven.com/site/wp-content/uploads/2010/11/Ben-Gurions-Hut1.jpg"/>
          <p:cNvPicPr>
            <a:picLocks noChangeArrowheads="1"/>
          </p:cNvPicPr>
          <p:nvPr/>
        </p:nvPicPr>
        <p:blipFill>
          <a:blip r:embed="rId3" cstate="print"/>
          <a:srcRect b="10740"/>
          <a:stretch>
            <a:fillRect/>
          </a:stretch>
        </p:blipFill>
        <p:spPr bwMode="auto">
          <a:xfrm>
            <a:off x="2002076" y="2592288"/>
            <a:ext cx="1440160" cy="1800000"/>
          </a:xfrm>
          <a:prstGeom prst="rect">
            <a:avLst/>
          </a:prstGeom>
          <a:noFill/>
        </p:spPr>
      </p:pic>
      <p:pic>
        <p:nvPicPr>
          <p:cNvPr id="88070" name="Picture 6" descr="http://www.algemeiner.com/wp-content/uploads/2012/11/rabin-clinton-arafat-pq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7468" y="2520280"/>
            <a:ext cx="1512168" cy="1800000"/>
          </a:xfrm>
          <a:prstGeom prst="rect">
            <a:avLst/>
          </a:prstGeom>
          <a:noFill/>
        </p:spPr>
      </p:pic>
      <p:pic>
        <p:nvPicPr>
          <p:cNvPr id="88072" name="Picture 8" descr="http://www.ibtauris.com/~/media/Images/Book%20Covers/International%20relations/9781848857650.ashx"/>
          <p:cNvPicPr>
            <a:picLocks noChangeArrowheads="1"/>
          </p:cNvPicPr>
          <p:nvPr/>
        </p:nvPicPr>
        <p:blipFill>
          <a:blip r:embed="rId5" cstate="print"/>
          <a:srcRect l="8656" t="47249" r="7665" b="7391"/>
          <a:stretch>
            <a:fillRect/>
          </a:stretch>
        </p:blipFill>
        <p:spPr bwMode="auto">
          <a:xfrm>
            <a:off x="445468" y="2576722"/>
            <a:ext cx="1547664" cy="1800000"/>
          </a:xfrm>
          <a:prstGeom prst="rect">
            <a:avLst/>
          </a:prstGeom>
          <a:noFill/>
        </p:spPr>
      </p:pic>
      <p:pic>
        <p:nvPicPr>
          <p:cNvPr id="88074" name="Picture 10" descr="https://encrypted-tbn3.gstatic.com/images?q=tbn:ANd9GcTlKgbh9U0NCKdWx_7JaZkrJNUuYH1hHAs_phbBW_Sj2ogdWT1lCA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300" y="2448272"/>
            <a:ext cx="1512168" cy="1800000"/>
          </a:xfrm>
          <a:prstGeom prst="rect">
            <a:avLst/>
          </a:prstGeom>
          <a:noFill/>
        </p:spPr>
      </p:pic>
      <p:grpSp>
        <p:nvGrpSpPr>
          <p:cNvPr id="3" name="קבוצה 25"/>
          <p:cNvGrpSpPr/>
          <p:nvPr/>
        </p:nvGrpSpPr>
        <p:grpSpPr>
          <a:xfrm>
            <a:off x="467544" y="2276872"/>
            <a:ext cx="7696200" cy="2304256"/>
            <a:chOff x="467544" y="2276872"/>
            <a:chExt cx="7696200" cy="2304256"/>
          </a:xfrm>
        </p:grpSpPr>
        <p:pic>
          <p:nvPicPr>
            <p:cNvPr id="88076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7544" y="2276872"/>
              <a:ext cx="6134100" cy="2304256"/>
            </a:xfrm>
            <a:prstGeom prst="rect">
              <a:avLst/>
            </a:prstGeom>
            <a:noFill/>
          </p:spPr>
        </p:pic>
        <p:pic>
          <p:nvPicPr>
            <p:cNvPr id="20" name="Picture 12" descr="http://www.fotofiduser.dk/brug/FilmStrip.png"/>
            <p:cNvPicPr>
              <a:picLocks noChangeAspect="1" noChangeArrowheads="1"/>
            </p:cNvPicPr>
            <p:nvPr/>
          </p:nvPicPr>
          <p:blipFill>
            <a:blip r:embed="rId7" cstate="print"/>
            <a:srcRect l="73360"/>
            <a:stretch>
              <a:fillRect/>
            </a:stretch>
          </p:blipFill>
          <p:spPr bwMode="auto">
            <a:xfrm>
              <a:off x="6529636" y="2276872"/>
              <a:ext cx="1634108" cy="2304256"/>
            </a:xfrm>
            <a:prstGeom prst="rect">
              <a:avLst/>
            </a:prstGeom>
            <a:noFill/>
          </p:spPr>
        </p:pic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rmAutofit/>
          </a:bodyPr>
          <a:lstStyle/>
          <a:p>
            <a:pPr>
              <a:defRPr/>
            </a:pPr>
            <a:r>
              <a:rPr lang="he-IL" sz="4000" dirty="0" err="1">
                <a:cs typeface="+mn-cs"/>
              </a:rPr>
              <a:t>מד"ח</a:t>
            </a:r>
            <a:r>
              <a:rPr lang="he-IL" sz="4000" dirty="0">
                <a:cs typeface="+mn-cs"/>
              </a:rPr>
              <a:t> הישראלית המסורתית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902668" y="4079478"/>
            <a:ext cx="2133600" cy="365125"/>
          </a:xfrm>
        </p:spPr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6C8D17-B2D5-4DC3-B57F-3955578DC6D2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/>
          <a:srcRect l="10700" t="22266" r="78964" b="64937"/>
          <a:stretch>
            <a:fillRect/>
          </a:stretch>
        </p:blipFill>
        <p:spPr bwMode="auto">
          <a:xfrm>
            <a:off x="8135888" y="5921896"/>
            <a:ext cx="10081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מלבן 20"/>
          <p:cNvSpPr/>
          <p:nvPr/>
        </p:nvSpPr>
        <p:spPr>
          <a:xfrm>
            <a:off x="65792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מלבן 21"/>
          <p:cNvSpPr/>
          <p:nvPr/>
        </p:nvSpPr>
        <p:spPr>
          <a:xfrm>
            <a:off x="503558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מלבן 22"/>
          <p:cNvSpPr/>
          <p:nvPr/>
        </p:nvSpPr>
        <p:spPr>
          <a:xfrm>
            <a:off x="3482936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מלבן 23"/>
          <p:cNvSpPr/>
          <p:nvPr/>
        </p:nvSpPr>
        <p:spPr>
          <a:xfrm>
            <a:off x="1939404" y="2693154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מלבן 24"/>
          <p:cNvSpPr/>
          <p:nvPr/>
        </p:nvSpPr>
        <p:spPr>
          <a:xfrm>
            <a:off x="458600" y="2708920"/>
            <a:ext cx="1512000" cy="1440000"/>
          </a:xfrm>
          <a:prstGeom prst="rect">
            <a:avLst/>
          </a:prstGeom>
          <a:solidFill>
            <a:srgbClr val="D9D9D9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6660232" y="4581128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עוצמה קשה: הרתעה צבאית מול צבאות וגורמי טרור</a:t>
            </a:r>
          </a:p>
        </p:txBody>
      </p:sp>
      <p:sp>
        <p:nvSpPr>
          <p:cNvPr id="28" name="מלבן 27"/>
          <p:cNvSpPr/>
          <p:nvPr/>
        </p:nvSpPr>
        <p:spPr>
          <a:xfrm>
            <a:off x="5004048" y="4581128"/>
            <a:ext cx="15841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תהליך מדיני הסדרים + סוף סכסוך + נורמליזציה והכרה</a:t>
            </a:r>
          </a:p>
        </p:txBody>
      </p:sp>
      <p:sp>
        <p:nvSpPr>
          <p:cNvPr id="29" name="מלבן 28"/>
          <p:cNvSpPr/>
          <p:nvPr/>
        </p:nvSpPr>
        <p:spPr>
          <a:xfrm>
            <a:off x="3491880" y="4581128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הישענות על ארה"ב</a:t>
            </a:r>
          </a:p>
        </p:txBody>
      </p:sp>
      <p:sp>
        <p:nvSpPr>
          <p:cNvPr id="30" name="מלבן 29"/>
          <p:cNvSpPr/>
          <p:nvPr/>
        </p:nvSpPr>
        <p:spPr>
          <a:xfrm>
            <a:off x="1907704" y="4581128"/>
            <a:ext cx="1656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"לא משנה מה הגויים אומרים, משנה מה היהודים עושים"</a:t>
            </a:r>
          </a:p>
        </p:txBody>
      </p:sp>
      <p:sp>
        <p:nvSpPr>
          <p:cNvPr id="31" name="מלבן 30"/>
          <p:cNvSpPr/>
          <p:nvPr/>
        </p:nvSpPr>
        <p:spPr>
          <a:xfrm>
            <a:off x="395536" y="4581128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אבחנה בין ידידים ואויבים</a:t>
            </a:r>
          </a:p>
        </p:txBody>
      </p:sp>
    </p:spTree>
    <p:extLst>
      <p:ext uri="{BB962C8B-B14F-4D97-AF65-F5344CB8AC3E}">
        <p14:creationId xmlns:p14="http://schemas.microsoft.com/office/powerpoint/2010/main" val="3207701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/>
      <p:bldP spid="28" grpId="0"/>
      <p:bldP spid="29" grpId="0"/>
      <p:bldP spid="30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r>
              <a:rPr lang="he-IL" dirty="0" err="1">
                <a:solidFill>
                  <a:prstClr val="black"/>
                </a:solidFill>
                <a:cs typeface="Arial"/>
              </a:rPr>
              <a:t>מד"ח</a:t>
            </a:r>
            <a:r>
              <a:rPr lang="he-IL" dirty="0">
                <a:solidFill>
                  <a:prstClr val="black"/>
                </a:solidFill>
                <a:cs typeface="Arial"/>
              </a:rPr>
              <a:t> ישראל – סביבות אופרטיביות</a:t>
            </a:r>
            <a:endParaRPr lang="he-IL" dirty="0">
              <a:cs typeface="+mn-cs"/>
            </a:endParaRPr>
          </a:p>
        </p:txBody>
      </p:sp>
      <p:sp>
        <p:nvSpPr>
          <p:cNvPr id="23" name="Flowchart: Delay 3"/>
          <p:cNvSpPr/>
          <p:nvPr/>
        </p:nvSpPr>
        <p:spPr>
          <a:xfrm>
            <a:off x="5652120" y="2354497"/>
            <a:ext cx="1944216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זירה בינ"ל </a:t>
            </a:r>
            <a:endParaRPr lang="en-US" sz="2000" dirty="0"/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G zero</a:t>
            </a:r>
            <a:r>
              <a:rPr lang="he-IL" sz="1600" dirty="0">
                <a:solidFill>
                  <a:schemeClr val="bg1"/>
                </a:solidFill>
              </a:rPr>
              <a:t>;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he-IL" sz="1600" dirty="0">
                <a:solidFill>
                  <a:prstClr val="white"/>
                </a:solidFill>
              </a:rPr>
              <a:t>יצירת קואליציות ; השתלבות באג'נדה הגלובלית</a:t>
            </a:r>
            <a:endParaRPr lang="he-IL" sz="1600" dirty="0">
              <a:solidFill>
                <a:schemeClr val="bg1"/>
              </a:solidFill>
            </a:endParaRPr>
          </a:p>
          <a:p>
            <a:pPr algn="ctr"/>
            <a:endParaRPr lang="he-IL" sz="1400" dirty="0"/>
          </a:p>
        </p:txBody>
      </p:sp>
      <p:sp>
        <p:nvSpPr>
          <p:cNvPr id="24" name="Flowchart: Delay 4"/>
          <p:cNvSpPr/>
          <p:nvPr/>
        </p:nvSpPr>
        <p:spPr>
          <a:xfrm rot="5400000">
            <a:off x="3635896" y="4184501"/>
            <a:ext cx="1656184" cy="2376264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5" name="Flowchart: Delay 5"/>
          <p:cNvSpPr/>
          <p:nvPr/>
        </p:nvSpPr>
        <p:spPr>
          <a:xfrm rot="10800000">
            <a:off x="1403648" y="2354497"/>
            <a:ext cx="2088232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Flowchart: Delay 6"/>
          <p:cNvSpPr/>
          <p:nvPr/>
        </p:nvSpPr>
        <p:spPr>
          <a:xfrm rot="16200000">
            <a:off x="3628028" y="375945"/>
            <a:ext cx="1671920" cy="2376264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3419872" y="4544541"/>
            <a:ext cx="2088232" cy="2000548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מדיני-צבאי</a:t>
            </a: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איראן, </a:t>
            </a:r>
            <a:r>
              <a:rPr lang="en-US" sz="2000" dirty="0">
                <a:solidFill>
                  <a:schemeClr val="bg1"/>
                </a:solidFill>
              </a:rPr>
              <a:t>WMD+CT</a:t>
            </a:r>
            <a:r>
              <a:rPr lang="he-IL" sz="2000" dirty="0">
                <a:solidFill>
                  <a:schemeClr val="bg1"/>
                </a:solidFill>
              </a:rPr>
              <a:t>סיכול היערכות לחירום וניהול משברים</a:t>
            </a:r>
          </a:p>
          <a:p>
            <a:pPr algn="ctr" rtl="0"/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09564" y="2564904"/>
            <a:ext cx="187220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זירה אזורית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Strategic Silence Engaging “</a:t>
            </a:r>
            <a:r>
              <a:rPr lang="en-US" dirty="0" err="1">
                <a:solidFill>
                  <a:schemeClr val="bg1"/>
                </a:solidFill>
              </a:rPr>
              <a:t>Frienemies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חיפוש הזדמנויות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שימור הסכמים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9728" y="800125"/>
            <a:ext cx="226038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תודעה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רשתות חברתיות </a:t>
            </a:r>
            <a:r>
              <a:rPr lang="en-US" sz="2000" dirty="0">
                <a:solidFill>
                  <a:schemeClr val="bg1"/>
                </a:solidFill>
              </a:rPr>
              <a:t>GPS</a:t>
            </a:r>
            <a:r>
              <a:rPr lang="he-IL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 to GPS</a:t>
            </a:r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30" name="Rectangle 14"/>
          <p:cNvSpPr/>
          <p:nvPr/>
        </p:nvSpPr>
        <p:spPr>
          <a:xfrm>
            <a:off x="3275856" y="2312293"/>
            <a:ext cx="2376264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16" descr="Puzzle_pieces.gif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10" descr="http://psychologyface.com/wp-content/uploads/2011/06/goal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04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Picture 4" descr="http://www.yesmediaworks.com/Portals/61173/images/iStock_000003171148XSmall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2296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6" descr="http://t1.gstatic.com/images?q=tbn:ANd9GcSZ85Pxodf47m-IQTeyu_JgMOHyEhSmerQRIfZOjjrO6yBWepeRHCgic4VKUQ"/>
          <p:cNvPicPr>
            <a:picLocks noChangeArrowheads="1"/>
          </p:cNvPicPr>
          <p:nvPr/>
        </p:nvPicPr>
        <p:blipFill>
          <a:blip r:embed="rId6" cstate="print"/>
          <a:srcRect b="10053"/>
          <a:stretch>
            <a:fillRect/>
          </a:stretch>
        </p:blipFill>
        <p:spPr bwMode="auto">
          <a:xfrm>
            <a:off x="3635992" y="6079648"/>
            <a:ext cx="863696" cy="71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2" descr="http://movingagain.com.au/interstate/wp-content/uploads/2012/10/Recommended-Stamp.jpg"/>
          <p:cNvPicPr>
            <a:picLocks noChangeArrowheads="1"/>
          </p:cNvPicPr>
          <p:nvPr/>
        </p:nvPicPr>
        <p:blipFill>
          <a:blip r:embed="rId7" cstate="print"/>
          <a:srcRect l="1174" r="29566"/>
          <a:stretch>
            <a:fillRect/>
          </a:stretch>
        </p:blipFill>
        <p:spPr bwMode="auto">
          <a:xfrm>
            <a:off x="4500088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https://encrypted-tbn2.gstatic.com/images?q=tbn:ANd9GcQVSZN2FXQYPYuf0T5zvc_s9W9bRvw0AvFufh3qjb3muv7v7OwMwg"/>
          <p:cNvPicPr>
            <a:picLocks noChangeArrowheads="1"/>
          </p:cNvPicPr>
          <p:nvPr/>
        </p:nvPicPr>
        <p:blipFill>
          <a:blip r:embed="rId8" cstate="print"/>
          <a:srcRect l="6584" r="7822"/>
          <a:stretch>
            <a:fillRect/>
          </a:stretch>
        </p:blipFill>
        <p:spPr bwMode="auto">
          <a:xfrm>
            <a:off x="1876736" y="6079648"/>
            <a:ext cx="864000" cy="7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dirty="0" err="1">
                <a:cs typeface="+mn-cs"/>
              </a:rPr>
              <a:t>מד"ח</a:t>
            </a:r>
            <a:r>
              <a:rPr lang="he-IL" dirty="0">
                <a:cs typeface="+mn-cs"/>
              </a:rPr>
              <a:t> ישראל – סביבות אופרטיביות</a:t>
            </a:r>
          </a:p>
        </p:txBody>
      </p:sp>
      <p:sp>
        <p:nvSpPr>
          <p:cNvPr id="21" name="Flowchart: Delay 20"/>
          <p:cNvSpPr/>
          <p:nvPr/>
        </p:nvSpPr>
        <p:spPr>
          <a:xfrm>
            <a:off x="5724128" y="2535100"/>
            <a:ext cx="1944216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/>
              <a:t>זירה בינ"ל - </a:t>
            </a:r>
            <a:endParaRPr lang="en-US" sz="2000" dirty="0"/>
          </a:p>
          <a:p>
            <a:pPr algn="ctr"/>
            <a:r>
              <a:rPr lang="he-IL" sz="1600" dirty="0"/>
              <a:t>עולם רב קוטבי; </a:t>
            </a:r>
            <a:r>
              <a:rPr lang="he-IL" sz="1600" dirty="0">
                <a:solidFill>
                  <a:schemeClr val="bg1"/>
                </a:solidFill>
              </a:rPr>
              <a:t>מולטי משברי; </a:t>
            </a:r>
            <a:r>
              <a:rPr lang="he-IL" sz="1600" dirty="0">
                <a:solidFill>
                  <a:prstClr val="white"/>
                </a:solidFill>
              </a:rPr>
              <a:t>יצירת קואליציות והשתלבות באג'נדה הגלובלית</a:t>
            </a:r>
            <a:endParaRPr lang="he-IL" sz="1600" dirty="0">
              <a:solidFill>
                <a:schemeClr val="bg1"/>
              </a:solidFill>
            </a:endParaRPr>
          </a:p>
          <a:p>
            <a:pPr algn="ctr"/>
            <a:endParaRPr lang="he-IL" sz="1400" dirty="0"/>
          </a:p>
        </p:txBody>
      </p:sp>
      <p:sp>
        <p:nvSpPr>
          <p:cNvPr id="22" name="Flowchart: Delay 21"/>
          <p:cNvSpPr/>
          <p:nvPr/>
        </p:nvSpPr>
        <p:spPr>
          <a:xfrm rot="5400000">
            <a:off x="3707904" y="4365104"/>
            <a:ext cx="1656184" cy="2376264"/>
          </a:xfrm>
          <a:prstGeom prst="flowChartDelay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Flowchart: Delay 22"/>
          <p:cNvSpPr/>
          <p:nvPr/>
        </p:nvSpPr>
        <p:spPr>
          <a:xfrm rot="10800000">
            <a:off x="1475656" y="2535100"/>
            <a:ext cx="2088232" cy="2232248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Flowchart: Delay 23"/>
          <p:cNvSpPr/>
          <p:nvPr/>
        </p:nvSpPr>
        <p:spPr>
          <a:xfrm rot="16200000">
            <a:off x="3700036" y="556548"/>
            <a:ext cx="1671920" cy="2376264"/>
          </a:xfrm>
          <a:prstGeom prst="flowChartDelay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TextBox 24"/>
          <p:cNvSpPr txBox="1"/>
          <p:nvPr/>
        </p:nvSpPr>
        <p:spPr>
          <a:xfrm>
            <a:off x="3491880" y="4797152"/>
            <a:ext cx="208823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מדיני-צבאי</a:t>
            </a: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 היערכות למצבי חירום וניהול משבר</a:t>
            </a:r>
          </a:p>
          <a:p>
            <a:pPr algn="ctr" rtl="0"/>
            <a:endParaRPr lang="he-IL" sz="2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1736" y="980728"/>
            <a:ext cx="2260384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solidFill>
                  <a:schemeClr val="bg1"/>
                </a:solidFill>
              </a:rPr>
              <a:t> - </a:t>
            </a:r>
            <a:r>
              <a:rPr lang="he-IL" sz="2400" dirty="0">
                <a:solidFill>
                  <a:schemeClr val="bg1"/>
                </a:solidFill>
              </a:rPr>
              <a:t>תודעה</a:t>
            </a:r>
            <a:endParaRPr lang="en-US" sz="2400" dirty="0">
              <a:solidFill>
                <a:schemeClr val="bg1"/>
              </a:solidFill>
            </a:endParaRPr>
          </a:p>
          <a:p>
            <a:pPr algn="ctr" rtl="0"/>
            <a:r>
              <a:rPr lang="he-IL" sz="2000" dirty="0">
                <a:solidFill>
                  <a:schemeClr val="bg1"/>
                </a:solidFill>
              </a:rPr>
              <a:t>כוחות חדשים ופלטפורמות טכנולוגיות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47864" y="2521032"/>
            <a:ext cx="2376264" cy="2232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0" name="Picture 29" descr="social media.jpg">
            <a:hlinkClick r:id="rId3" action="ppaction://hlinksldjump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1052936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1" name="Picture 30" descr="BRICS.jpg">
            <a:hlinkClick r:id="rId5" action="ppaction://hlinksldjump"/>
          </p:cNvPr>
          <p:cNvPicPr>
            <a:picLocks/>
          </p:cNvPicPr>
          <p:nvPr/>
        </p:nvPicPr>
        <p:blipFill>
          <a:blip r:embed="rId6" cstate="print"/>
          <a:srcRect l="3265" r="5327"/>
          <a:stretch>
            <a:fillRect/>
          </a:stretch>
        </p:blipFill>
        <p:spPr>
          <a:xfrm>
            <a:off x="5652120" y="2925144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9" name="מלבן 38"/>
          <p:cNvSpPr/>
          <p:nvPr/>
        </p:nvSpPr>
        <p:spPr>
          <a:xfrm>
            <a:off x="6012160" y="2637112"/>
            <a:ext cx="1784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400" b="1" dirty="0"/>
              <a:t>מדיני -בינ"ל </a:t>
            </a:r>
          </a:p>
        </p:txBody>
      </p:sp>
      <p:sp>
        <p:nvSpPr>
          <p:cNvPr id="40" name="מלבן 39"/>
          <p:cNvSpPr/>
          <p:nvPr/>
        </p:nvSpPr>
        <p:spPr>
          <a:xfrm>
            <a:off x="3347864" y="476672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he-IL" sz="2400" b="1" dirty="0"/>
              <a:t>תודעה: </a:t>
            </a:r>
            <a:br>
              <a:rPr lang="en-US" sz="2400" b="1" dirty="0"/>
            </a:br>
            <a:r>
              <a:rPr lang="he-IL" sz="2400" b="1" dirty="0"/>
              <a:t>דיפלומטיה ציבורית</a:t>
            </a:r>
          </a:p>
        </p:txBody>
      </p:sp>
      <p:sp>
        <p:nvSpPr>
          <p:cNvPr id="41" name="מלבן 40"/>
          <p:cNvSpPr/>
          <p:nvPr/>
        </p:nvSpPr>
        <p:spPr>
          <a:xfrm>
            <a:off x="3779912" y="4221088"/>
            <a:ext cx="1516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400" b="1" dirty="0"/>
              <a:t>מדיני צבאי</a:t>
            </a:r>
          </a:p>
        </p:txBody>
      </p:sp>
      <p:sp>
        <p:nvSpPr>
          <p:cNvPr id="43" name="מלבן 42"/>
          <p:cNvSpPr/>
          <p:nvPr/>
        </p:nvSpPr>
        <p:spPr>
          <a:xfrm>
            <a:off x="1475656" y="2522713"/>
            <a:ext cx="1669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he-IL" sz="2400" b="1" dirty="0"/>
              <a:t>זירה אזורית</a:t>
            </a:r>
          </a:p>
        </p:txBody>
      </p:sp>
      <p:pic>
        <p:nvPicPr>
          <p:cNvPr id="19" name="Picture 2" descr="http://thinkprogress.org/wp-content/uploads/2012/03/iran.jpg">
            <a:hlinkClick r:id="rId7" action="ppaction://hlinksldjump"/>
          </p:cNvPr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581128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אליפסה 31">
            <a:hlinkClick r:id="rId3" action="ppaction://hlinksldjump"/>
          </p:cNvPr>
          <p:cNvSpPr/>
          <p:nvPr/>
        </p:nvSpPr>
        <p:spPr>
          <a:xfrm>
            <a:off x="5796136" y="980728"/>
            <a:ext cx="576064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1</a:t>
            </a:r>
          </a:p>
        </p:txBody>
      </p:sp>
      <p:sp>
        <p:nvSpPr>
          <p:cNvPr id="33" name="אליפסה 32">
            <a:hlinkClick r:id="rId5" action="ppaction://hlinksldjump"/>
          </p:cNvPr>
          <p:cNvSpPr/>
          <p:nvPr/>
        </p:nvSpPr>
        <p:spPr>
          <a:xfrm>
            <a:off x="755576" y="3140968"/>
            <a:ext cx="576064" cy="5760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2</a:t>
            </a:r>
          </a:p>
        </p:txBody>
      </p:sp>
      <p:sp>
        <p:nvSpPr>
          <p:cNvPr id="34" name="אליפסה 33">
            <a:hlinkClick r:id="rId7" action="ppaction://hlinksldjump"/>
          </p:cNvPr>
          <p:cNvSpPr/>
          <p:nvPr/>
        </p:nvSpPr>
        <p:spPr>
          <a:xfrm>
            <a:off x="2627784" y="5301208"/>
            <a:ext cx="576064" cy="57606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3</a:t>
            </a:r>
          </a:p>
        </p:txBody>
      </p:sp>
      <p:sp>
        <p:nvSpPr>
          <p:cNvPr id="35" name="אליפסה 34">
            <a:hlinkClick r:id="rId5" action="ppaction://hlinksldjump"/>
          </p:cNvPr>
          <p:cNvSpPr/>
          <p:nvPr/>
        </p:nvSpPr>
        <p:spPr>
          <a:xfrm>
            <a:off x="7884368" y="3501008"/>
            <a:ext cx="576064" cy="57606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dirty="0"/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9564" y="2564904"/>
            <a:ext cx="1872208" cy="18466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he-IL" sz="2400" dirty="0">
                <a:solidFill>
                  <a:schemeClr val="bg1"/>
                </a:solidFill>
              </a:rPr>
              <a:t>זירה אזורית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Strategic Silence Engaging “</a:t>
            </a:r>
            <a:r>
              <a:rPr lang="en-US" dirty="0" err="1">
                <a:solidFill>
                  <a:schemeClr val="bg1"/>
                </a:solidFill>
              </a:rPr>
              <a:t>Frienemies</a:t>
            </a:r>
            <a:r>
              <a:rPr lang="en-US" dirty="0">
                <a:solidFill>
                  <a:schemeClr val="bg1"/>
                </a:solidFill>
              </a:rPr>
              <a:t>”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חיפוש הזדמנויות</a:t>
            </a:r>
          </a:p>
          <a:p>
            <a:pPr algn="ctr" rtl="0"/>
            <a:r>
              <a:rPr lang="he-IL" dirty="0">
                <a:solidFill>
                  <a:schemeClr val="bg1"/>
                </a:solidFill>
              </a:rPr>
              <a:t>שימור הסכמים</a:t>
            </a:r>
          </a:p>
        </p:txBody>
      </p:sp>
      <p:pic>
        <p:nvPicPr>
          <p:cNvPr id="42" name="Picture 3" descr="arab spring and twitter.jpg">
            <a:hlinkClick r:id="rId5" action="ppaction://hlinksldjump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1880" y="2708920"/>
            <a:ext cx="2160000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/>
      <p:bldP spid="28" grpId="0" animBg="1"/>
      <p:bldP spid="39" grpId="0"/>
      <p:bldP spid="40" grpId="0"/>
      <p:bldP spid="41" grpId="0"/>
      <p:bldP spid="43" grpId="0"/>
      <p:bldP spid="32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64096"/>
          </a:xfrm>
        </p:spPr>
        <p:txBody>
          <a:bodyPr rtlCol="1">
            <a:norm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he-I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תפיסת מדיניות חוץ לישראל - הצעה</a:t>
            </a:r>
          </a:p>
        </p:txBody>
      </p:sp>
      <p:sp>
        <p:nvSpPr>
          <p:cNvPr id="4" name="Flowchart: Extract 3"/>
          <p:cNvSpPr/>
          <p:nvPr/>
        </p:nvSpPr>
        <p:spPr>
          <a:xfrm>
            <a:off x="3059113" y="1989138"/>
            <a:ext cx="3384550" cy="3024187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lowchart: Extract 4"/>
          <p:cNvSpPr/>
          <p:nvPr/>
        </p:nvSpPr>
        <p:spPr>
          <a:xfrm rot="10800000">
            <a:off x="3059113" y="2622550"/>
            <a:ext cx="3384550" cy="3024188"/>
          </a:xfrm>
          <a:prstGeom prst="flowChartExtra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043608" y="155679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העם היהודי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בתפוצות</a:t>
            </a:r>
          </a:p>
        </p:txBody>
      </p:sp>
      <p:sp>
        <p:nvSpPr>
          <p:cNvPr id="7" name="Oval 6"/>
          <p:cNvSpPr/>
          <p:nvPr/>
        </p:nvSpPr>
        <p:spPr>
          <a:xfrm>
            <a:off x="1043608" y="4797152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השפעה</a:t>
            </a:r>
          </a:p>
        </p:txBody>
      </p:sp>
      <p:sp>
        <p:nvSpPr>
          <p:cNvPr id="8" name="Oval 7"/>
          <p:cNvSpPr/>
          <p:nvPr/>
        </p:nvSpPr>
        <p:spPr>
          <a:xfrm>
            <a:off x="3851920" y="5705872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אג'נדות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גלובליות</a:t>
            </a:r>
          </a:p>
        </p:txBody>
      </p:sp>
      <p:sp>
        <p:nvSpPr>
          <p:cNvPr id="9" name="Oval 8"/>
          <p:cNvSpPr/>
          <p:nvPr/>
        </p:nvSpPr>
        <p:spPr>
          <a:xfrm>
            <a:off x="3923928" y="764704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ארה"ב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בריתות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קואליציות</a:t>
            </a:r>
          </a:p>
        </p:txBody>
      </p:sp>
      <p:sp>
        <p:nvSpPr>
          <p:cNvPr id="10" name="Oval 9"/>
          <p:cNvSpPr/>
          <p:nvPr/>
        </p:nvSpPr>
        <p:spPr>
          <a:xfrm>
            <a:off x="6588224" y="4797152"/>
            <a:ext cx="1800200" cy="122413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לגיטימציה</a:t>
            </a:r>
          </a:p>
        </p:txBody>
      </p:sp>
      <p:sp>
        <p:nvSpPr>
          <p:cNvPr id="11" name="Oval 10"/>
          <p:cNvSpPr/>
          <p:nvPr/>
        </p:nvSpPr>
        <p:spPr>
          <a:xfrm>
            <a:off x="6516216" y="1628800"/>
            <a:ext cx="1800200" cy="1224136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ערכים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משותפים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Likeminded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08400" y="3040063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יעדי-העל למד"ח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7163" y="3573463"/>
            <a:ext cx="1541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ריכוזי מאמץ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panose="020B0604020202020204" pitchFamily="34" charset="0"/>
              </a:rPr>
              <a:t>למשה"ח</a:t>
            </a: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6" name="Picture 2" descr="http://www.ld4u.org.uk/SpecialNeeds/photosymbols/Information/images/Information_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89083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age.shutterstock.com/display_pic_with_logo/484810/484810,1306689414,14/stock-vector-toilet-wc-sign-set-round-red-information-sign-set-for-restrooms-isolated-on-white-vector-78185410.jpg"/>
          <p:cNvPicPr>
            <a:picLocks noChangeAspect="1" noChangeArrowheads="1"/>
          </p:cNvPicPr>
          <p:nvPr/>
        </p:nvPicPr>
        <p:blipFill>
          <a:blip r:embed="rId3" cstate="print"/>
          <a:srcRect l="49226" r="26160" b="78160"/>
          <a:stretch>
            <a:fillRect/>
          </a:stretch>
        </p:blipFill>
        <p:spPr bwMode="auto">
          <a:xfrm>
            <a:off x="2151063" y="3587750"/>
            <a:ext cx="776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B4C567-C840-4638-87CD-28E3EC7D07DE}" type="slidenum">
              <a:rPr kumimoji="0" lang="he-IL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4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6D8F6-2965-4CB3-81A7-9AD1845B0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Glocalize</a:t>
            </a:r>
            <a:r>
              <a:rPr lang="en-US" dirty="0"/>
              <a:t> your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646D3-4A17-45CF-A4A2-DD26C8DFF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Global competence</a:t>
            </a:r>
          </a:p>
          <a:p>
            <a:pPr algn="l" rtl="0"/>
            <a:r>
              <a:rPr lang="en-US" dirty="0"/>
              <a:t>An interconnected world requires global competence.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r>
              <a:rPr lang="en-US" dirty="0"/>
              <a:t>Global learning takes on greater significance as the world flattens. Nothing – </a:t>
            </a:r>
            <a:r>
              <a:rPr lang="en-US" i="1" dirty="0"/>
              <a:t>and I mean nothing</a:t>
            </a:r>
            <a:r>
              <a:rPr lang="en-US" dirty="0"/>
              <a:t> – occurs in isolation anymore. </a:t>
            </a:r>
            <a:r>
              <a:rPr lang="en-US" dirty="0">
                <a:hlinkClick r:id="rId3"/>
              </a:rPr>
              <a:t>— Leslie Nicholas</a:t>
            </a:r>
            <a:endParaRPr lang="en-US" dirty="0"/>
          </a:p>
          <a:p>
            <a:pPr algn="l" rtl="0"/>
            <a:r>
              <a:rPr lang="en-US" dirty="0"/>
              <a:t>We are all connected in a global web of interdependency. </a:t>
            </a:r>
            <a:r>
              <a:rPr lang="en-US" dirty="0">
                <a:hlinkClick r:id="rId2"/>
              </a:rPr>
              <a:t>— Tony Jackson</a:t>
            </a:r>
            <a:endParaRPr lang="en-US" dirty="0"/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906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021D2-25B5-4E12-A761-6152BC7A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×ª××¦××ª ×ª××× × ×¢×××¨ âªglobal+local quotesâ¬â">
            <a:extLst>
              <a:ext uri="{FF2B5EF4-FFF2-40B4-BE49-F238E27FC236}">
                <a16:creationId xmlns:a16="http://schemas.microsoft.com/office/drawing/2014/main" id="{6FAFD622-3D19-4F8B-8957-5E8BDE21FD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6805"/>
            <a:ext cx="8229600" cy="3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707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cs typeface="+mn-cs"/>
              </a:rPr>
              <a:t>לחניכי מב"ל (הישראלים)</a:t>
            </a:r>
            <a:endParaRPr lang="en-US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e-IL" dirty="0"/>
              <a:t>לקרוא ולראות חומרים – הכי טוב ספרים - על מדיניות חוץ ועל בטחון לאומי באנגלית (רצוי גם בעוד שפות)</a:t>
            </a:r>
          </a:p>
          <a:p>
            <a:r>
              <a:rPr lang="he-IL" dirty="0"/>
              <a:t>ללכת למקור – לא להסתפק בפרשנויות ישראליות</a:t>
            </a:r>
          </a:p>
          <a:p>
            <a:r>
              <a:rPr lang="he-IL" dirty="0"/>
              <a:t>לשאוף ללמוד ולהשתלם במוסדות בינ"ל </a:t>
            </a:r>
          </a:p>
          <a:p>
            <a:r>
              <a:rPr lang="he-IL" dirty="0"/>
              <a:t>לשמור על חשיבה עצמאית</a:t>
            </a:r>
          </a:p>
          <a:p>
            <a:r>
              <a:rPr lang="he-IL" dirty="0"/>
              <a:t>לעבוד בשת"פ עם משה"ח, עם דיפלומטים זרים וגופים בינ"ל</a:t>
            </a:r>
          </a:p>
          <a:p>
            <a:pPr marL="0" indent="0">
              <a:buNone/>
            </a:pPr>
            <a:r>
              <a:rPr lang="he-IL" dirty="0"/>
              <a:t>                              </a:t>
            </a:r>
            <a:r>
              <a:rPr lang="he-IL" b="1" dirty="0"/>
              <a:t>בהצלחה!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6597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29600" cy="1143000"/>
          </a:xfrm>
        </p:spPr>
        <p:txBody>
          <a:bodyPr>
            <a:noAutofit/>
          </a:bodyPr>
          <a:lstStyle/>
          <a:p>
            <a:r>
              <a:rPr lang="he-IL" sz="9900" dirty="0">
                <a:cs typeface="+mn-cs"/>
              </a:rPr>
              <a:t>סוף</a:t>
            </a:r>
          </a:p>
        </p:txBody>
      </p:sp>
    </p:spTree>
    <p:extLst>
      <p:ext uri="{BB962C8B-B14F-4D97-AF65-F5344CB8AC3E}">
        <p14:creationId xmlns:p14="http://schemas.microsoft.com/office/powerpoint/2010/main" val="353137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827584" y="-334887"/>
            <a:ext cx="7704667" cy="1243607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מטרות הציר המדיני</a:t>
            </a:r>
          </a:p>
        </p:txBody>
      </p:sp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1" y="620688"/>
            <a:ext cx="9143999" cy="649796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פיתוח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חשיבה מדינית</a:t>
            </a: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בראייה רחבה והנחלת מודעות לתפקידם של כלים מדיניים במערכה </a:t>
            </a:r>
            <a:r>
              <a:rPr lang="he-IL" sz="23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המשולבת</a:t>
            </a:r>
            <a:r>
              <a:rPr lang="he-IL" sz="23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על בטחון ישראל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הקניית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מושגי יסוד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באשר לדפוסי יסוד ורבדים היסטוריים במבנה המערכת הבינלאומית, בהתפתחות היחסים הבין-מדינתיים, ובהתהוותה של הפרקטיקה הדיפלומטית של ימינו.</a:t>
            </a:r>
            <a:endParaRPr lang="en-US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הכרת מקורותיה ומאפייניה של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מדיניות החוץ הישראלית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, וזיהוי האתגרים העיקריים שבפניה.</a:t>
            </a:r>
            <a:endParaRPr lang="en-US" sz="23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העמקת ההבנה באשר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למנגנוני עיצוב המדיניות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בישראל בנושאים מדיניים מרכזיים העומדים על הפרק, וזיקות הגומלין בין המוקדים השלטוניים הרלבנטיים – הן בקבלת ההחלטות והן ביישומן.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 הכרת </a:t>
            </a:r>
            <a:r>
              <a:rPr lang="he-IL" sz="2300" b="1" dirty="0">
                <a:latin typeface="David" panose="020E0502060401010101" pitchFamily="34" charset="-79"/>
                <a:cs typeface="David" panose="020E0502060401010101" pitchFamily="34" charset="-79"/>
              </a:rPr>
              <a:t>העבודה הדיפלומטית </a:t>
            </a:r>
            <a:r>
              <a:rPr lang="he-IL" sz="2300" dirty="0">
                <a:latin typeface="David" panose="020E0502060401010101" pitchFamily="34" charset="-79"/>
                <a:cs typeface="David" panose="020E0502060401010101" pitchFamily="34" charset="-79"/>
              </a:rPr>
              <a:t>ואתגרי משרד החוץ.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596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2"/>
          <p:cNvSpPr>
            <a:spLocks noGrp="1"/>
          </p:cNvSpPr>
          <p:nvPr>
            <p:ph type="title"/>
          </p:nvPr>
        </p:nvSpPr>
        <p:spPr>
          <a:xfrm>
            <a:off x="462395" y="-99392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מרכיבי הציר המדיני</a:t>
            </a:r>
          </a:p>
        </p:txBody>
      </p:sp>
      <p:sp>
        <p:nvSpPr>
          <p:cNvPr id="3" name="משולש שווה שוקיים 2"/>
          <p:cNvSpPr/>
          <p:nvPr/>
        </p:nvSpPr>
        <p:spPr>
          <a:xfrm>
            <a:off x="-54202" y="825320"/>
            <a:ext cx="9216909" cy="6032680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מציין מיקום של מספר שקופית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5</a:t>
            </a:fld>
            <a:endParaRPr lang="he-IL"/>
          </a:p>
        </p:txBody>
      </p:sp>
      <p:sp>
        <p:nvSpPr>
          <p:cNvPr id="5" name="צורה חופשית 4"/>
          <p:cNvSpPr/>
          <p:nvPr/>
        </p:nvSpPr>
        <p:spPr>
          <a:xfrm>
            <a:off x="4502524" y="2992660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שניה - סימולציה מדינית ביטחונית</a:t>
            </a:r>
            <a:endParaRPr lang="he-IL" sz="21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צורה חופשית 5"/>
          <p:cNvSpPr/>
          <p:nvPr/>
        </p:nvSpPr>
        <p:spPr>
          <a:xfrm>
            <a:off x="4502524" y="3641461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סיור בירדן</a:t>
            </a:r>
          </a:p>
        </p:txBody>
      </p:sp>
      <p:sp>
        <p:nvSpPr>
          <p:cNvPr id="15" name="צורה חופשית 14"/>
          <p:cNvSpPr/>
          <p:nvPr/>
        </p:nvSpPr>
        <p:spPr>
          <a:xfrm>
            <a:off x="4554252" y="429026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dirty="0">
                <a:latin typeface="David" panose="020E0502060401010101" pitchFamily="34" charset="-79"/>
                <a:cs typeface="David" panose="020E0502060401010101" pitchFamily="34" charset="-79"/>
              </a:rPr>
              <a:t>ביקור במשרד החוץ</a:t>
            </a:r>
          </a:p>
        </p:txBody>
      </p:sp>
      <p:sp>
        <p:nvSpPr>
          <p:cNvPr id="16" name="צורה חופשית 15"/>
          <p:cNvSpPr/>
          <p:nvPr/>
        </p:nvSpPr>
        <p:spPr>
          <a:xfrm>
            <a:off x="4554252" y="4939063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התנסות אסטרטגית ראשונה</a:t>
            </a:r>
          </a:p>
        </p:txBody>
      </p:sp>
      <p:sp>
        <p:nvSpPr>
          <p:cNvPr id="17" name="צורה חופשית 16"/>
          <p:cNvSpPr/>
          <p:nvPr/>
        </p:nvSpPr>
        <p:spPr>
          <a:xfrm>
            <a:off x="4554252" y="55878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תכנים בסיורי </a:t>
            </a:r>
            <a:r>
              <a:rPr lang="he-IL" sz="2100" b="1" kern="1200" dirty="0" err="1">
                <a:latin typeface="David" panose="020E0502060401010101" pitchFamily="34" charset="-79"/>
                <a:cs typeface="David" panose="020E0502060401010101" pitchFamily="34" charset="-79"/>
              </a:rPr>
              <a:t>בטל"ם</a:t>
            </a: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 ותכנים תומכים</a:t>
            </a:r>
          </a:p>
        </p:txBody>
      </p:sp>
      <p:sp>
        <p:nvSpPr>
          <p:cNvPr id="18" name="צורה חופשית 17"/>
          <p:cNvSpPr/>
          <p:nvPr/>
        </p:nvSpPr>
        <p:spPr>
          <a:xfrm>
            <a:off x="4554252" y="6236664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קורס אקדמי – מר ערן עציון</a:t>
            </a:r>
          </a:p>
        </p:txBody>
      </p:sp>
      <p:sp>
        <p:nvSpPr>
          <p:cNvPr id="8" name="מחומש 7"/>
          <p:cNvSpPr/>
          <p:nvPr/>
        </p:nvSpPr>
        <p:spPr>
          <a:xfrm>
            <a:off x="2719564" y="6292410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נוב' - ינואר</a:t>
            </a:r>
          </a:p>
        </p:txBody>
      </p:sp>
      <p:sp>
        <p:nvSpPr>
          <p:cNvPr id="9" name="מחומש 8"/>
          <p:cNvSpPr/>
          <p:nvPr/>
        </p:nvSpPr>
        <p:spPr>
          <a:xfrm>
            <a:off x="2687193" y="5652646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אוק' - ינואר</a:t>
            </a:r>
          </a:p>
        </p:txBody>
      </p:sp>
      <p:sp>
        <p:nvSpPr>
          <p:cNvPr id="10" name="מחומש 9"/>
          <p:cNvSpPr/>
          <p:nvPr/>
        </p:nvSpPr>
        <p:spPr>
          <a:xfrm>
            <a:off x="2687193" y="5012883"/>
            <a:ext cx="1512168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ינואר</a:t>
            </a:r>
          </a:p>
        </p:txBody>
      </p:sp>
      <p:sp>
        <p:nvSpPr>
          <p:cNvPr id="11" name="מחומש 10"/>
          <p:cNvSpPr/>
          <p:nvPr/>
        </p:nvSpPr>
        <p:spPr>
          <a:xfrm>
            <a:off x="2687192" y="4373119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הליבה: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ינואר</a:t>
            </a:r>
          </a:p>
        </p:txBody>
      </p:sp>
      <p:sp>
        <p:nvSpPr>
          <p:cNvPr id="12" name="מחומש 11"/>
          <p:cNvSpPr/>
          <p:nvPr/>
        </p:nvSpPr>
        <p:spPr>
          <a:xfrm>
            <a:off x="2627232" y="3724155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פברואר</a:t>
            </a:r>
          </a:p>
        </p:txBody>
      </p:sp>
      <p:sp>
        <p:nvSpPr>
          <p:cNvPr id="13" name="מחומש 12"/>
          <p:cNvSpPr/>
          <p:nvPr/>
        </p:nvSpPr>
        <p:spPr>
          <a:xfrm>
            <a:off x="2627231" y="3059912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פברואר</a:t>
            </a:r>
          </a:p>
        </p:txBody>
      </p:sp>
      <p:sp>
        <p:nvSpPr>
          <p:cNvPr id="20" name="צורה חופשית 19"/>
          <p:cNvSpPr/>
          <p:nvPr/>
        </p:nvSpPr>
        <p:spPr>
          <a:xfrm>
            <a:off x="4487462" y="227687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dirty="0">
                <a:latin typeface="David" panose="020E0502060401010101" pitchFamily="34" charset="-79"/>
                <a:cs typeface="David" panose="020E0502060401010101" pitchFamily="34" charset="-79"/>
              </a:rPr>
              <a:t>ביקורים בארגוני המודיעין</a:t>
            </a:r>
          </a:p>
        </p:txBody>
      </p:sp>
      <p:sp>
        <p:nvSpPr>
          <p:cNvPr id="21" name="מחומש 20"/>
          <p:cNvSpPr/>
          <p:nvPr/>
        </p:nvSpPr>
        <p:spPr>
          <a:xfrm>
            <a:off x="2560441" y="2344124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מרץ - אפריל</a:t>
            </a:r>
          </a:p>
        </p:txBody>
      </p:sp>
      <p:sp>
        <p:nvSpPr>
          <p:cNvPr id="22" name="צורה חופשית 21"/>
          <p:cNvSpPr/>
          <p:nvPr/>
        </p:nvSpPr>
        <p:spPr>
          <a:xfrm>
            <a:off x="4467182" y="1556792"/>
            <a:ext cx="3921242" cy="576712"/>
          </a:xfrm>
          <a:custGeom>
            <a:avLst/>
            <a:gdLst>
              <a:gd name="connsiteX0" fmla="*/ 0 w 3921242"/>
              <a:gd name="connsiteY0" fmla="*/ 119006 h 714024"/>
              <a:gd name="connsiteX1" fmla="*/ 119006 w 3921242"/>
              <a:gd name="connsiteY1" fmla="*/ 0 h 714024"/>
              <a:gd name="connsiteX2" fmla="*/ 3802236 w 3921242"/>
              <a:gd name="connsiteY2" fmla="*/ 0 h 714024"/>
              <a:gd name="connsiteX3" fmla="*/ 3921242 w 3921242"/>
              <a:gd name="connsiteY3" fmla="*/ 119006 h 714024"/>
              <a:gd name="connsiteX4" fmla="*/ 3921242 w 3921242"/>
              <a:gd name="connsiteY4" fmla="*/ 595018 h 714024"/>
              <a:gd name="connsiteX5" fmla="*/ 3802236 w 3921242"/>
              <a:gd name="connsiteY5" fmla="*/ 714024 h 714024"/>
              <a:gd name="connsiteX6" fmla="*/ 119006 w 3921242"/>
              <a:gd name="connsiteY6" fmla="*/ 714024 h 714024"/>
              <a:gd name="connsiteX7" fmla="*/ 0 w 3921242"/>
              <a:gd name="connsiteY7" fmla="*/ 595018 h 714024"/>
              <a:gd name="connsiteX8" fmla="*/ 0 w 3921242"/>
              <a:gd name="connsiteY8" fmla="*/ 119006 h 71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21242" h="714024">
                <a:moveTo>
                  <a:pt x="0" y="119006"/>
                </a:moveTo>
                <a:cubicBezTo>
                  <a:pt x="0" y="53281"/>
                  <a:pt x="53281" y="0"/>
                  <a:pt x="119006" y="0"/>
                </a:cubicBezTo>
                <a:lnTo>
                  <a:pt x="3802236" y="0"/>
                </a:lnTo>
                <a:cubicBezTo>
                  <a:pt x="3867961" y="0"/>
                  <a:pt x="3921242" y="53281"/>
                  <a:pt x="3921242" y="119006"/>
                </a:cubicBezTo>
                <a:lnTo>
                  <a:pt x="3921242" y="595018"/>
                </a:lnTo>
                <a:cubicBezTo>
                  <a:pt x="3921242" y="660743"/>
                  <a:pt x="3867961" y="714024"/>
                  <a:pt x="3802236" y="714024"/>
                </a:cubicBezTo>
                <a:lnTo>
                  <a:pt x="119006" y="714024"/>
                </a:lnTo>
                <a:cubicBezTo>
                  <a:pt x="53281" y="714024"/>
                  <a:pt x="0" y="660743"/>
                  <a:pt x="0" y="595018"/>
                </a:cubicBezTo>
                <a:lnTo>
                  <a:pt x="0" y="119006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866" tIns="114866" rIns="114866" bIns="114866" numCol="1" spcCol="1270" anchor="ctr" anchorCtr="0">
            <a:noAutofit/>
          </a:bodyPr>
          <a:lstStyle/>
          <a:p>
            <a:pPr lvl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100" b="1" kern="1200" dirty="0">
                <a:latin typeface="David" panose="020E0502060401010101" pitchFamily="34" charset="-79"/>
                <a:cs typeface="David" panose="020E0502060401010101" pitchFamily="34" charset="-79"/>
              </a:rPr>
              <a:t>סיורי חו"ל</a:t>
            </a:r>
          </a:p>
        </p:txBody>
      </p:sp>
      <p:sp>
        <p:nvSpPr>
          <p:cNvPr id="23" name="מחומש 22"/>
          <p:cNvSpPr/>
          <p:nvPr/>
        </p:nvSpPr>
        <p:spPr>
          <a:xfrm>
            <a:off x="2540161" y="1624044"/>
            <a:ext cx="1544539" cy="465282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עונה מתקדמת: </a:t>
            </a:r>
          </a:p>
          <a:p>
            <a:pPr algn="ctr"/>
            <a:r>
              <a:rPr lang="he-IL" sz="1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מרץ - יוני</a:t>
            </a:r>
          </a:p>
        </p:txBody>
      </p:sp>
    </p:spTree>
    <p:extLst>
      <p:ext uri="{BB962C8B-B14F-4D97-AF65-F5344CB8AC3E}">
        <p14:creationId xmlns:p14="http://schemas.microsoft.com/office/powerpoint/2010/main" val="267211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872"/>
            <a:ext cx="788670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הקורס </a:t>
            </a:r>
            <a:r>
              <a:rPr lang="en-US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</a:t>
            </a:r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מדיניות חוץ, דיפלומטיה ויחסים בינ"ל - משכים מוצעים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6</a:t>
            </a:fld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47774"/>
              </p:ext>
            </p:extLst>
          </p:nvPr>
        </p:nvGraphicFramePr>
        <p:xfrm>
          <a:off x="0" y="1264694"/>
          <a:ext cx="9144000" cy="46828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מס"ד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השיעור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 למערכת הבינ"ל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ולדיפלומטיה במאה ה-21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ערן עציון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הציונות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המדינית ותרומתה לעיצוב מדיניות החוץ הישראלית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אורי ביאלר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הזירה המולטילטרלית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והאו"ם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אלון בר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המשפט הבינלאומי ומשמעויותיו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דניאל </a:t>
                      </a:r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טאוב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20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כתיבת מסמך מדיניות לקברניט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sz="2000" b="0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+mn-ea"/>
                          <a:cs typeface="David" panose="020E0502060401010101" pitchFamily="34" charset="-79"/>
                        </a:rPr>
                        <a:t>אבי גיל</a:t>
                      </a:r>
                      <a:endParaRPr lang="en-US" sz="2000" b="0" kern="1200" dirty="0">
                        <a:solidFill>
                          <a:schemeClr val="dk1"/>
                        </a:solidFill>
                        <a:latin typeface="David" panose="020E0502060401010101" pitchFamily="34" charset="-79"/>
                        <a:ea typeface="+mn-ea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18.11.18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Brand</a:t>
                      </a:r>
                      <a:r>
                        <a:rPr lang="en-US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Israel</a:t>
                      </a:r>
                      <a:r>
                        <a:rPr lang="he-IL" sz="2000" b="1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– המותג הישראלי בעולם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עידו אהרוני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11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2872"/>
            <a:ext cx="7886700" cy="90300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הקורס </a:t>
            </a:r>
            <a:r>
              <a:rPr lang="en-US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-</a:t>
            </a:r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מדיניות חוץ, דיפלומטיה ויחסים בינ"ל - משכים מוצעים</a:t>
            </a: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7</a:t>
            </a:fld>
            <a:endParaRPr lang="he-IL"/>
          </a:p>
        </p:txBody>
      </p:sp>
      <p:graphicFrame>
        <p:nvGraphicFramePr>
          <p:cNvPr id="3" name="טבלה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018100"/>
              </p:ext>
            </p:extLst>
          </p:nvPr>
        </p:nvGraphicFramePr>
        <p:xfrm>
          <a:off x="0" y="1124744"/>
          <a:ext cx="9144000" cy="473893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1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מס"ד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שעה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השיעור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המרצה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התקשורת הבינלאומית כגורם בעיצוב המדיניות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</a:t>
                      </a:r>
                      <a:r>
                        <a:rPr lang="he-IL" sz="2000" baseline="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אייל</a:t>
                      </a:r>
                      <a:endParaRPr lang="he-IL" sz="20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5.12.18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במבט דיפלומטי בינ"ל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פאנל שגרירים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ישראל והאזור – בריתות אזוריות במזה"ת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חגי צוריאל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12.12.18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כתיבת מסמך מדיניות לקברניט(2)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אבי גיל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13:00-14:15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המערכה המדינית-צבאית</a:t>
                      </a:r>
                    </a:p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The Politico Military Campaign</a:t>
                      </a:r>
                      <a:endParaRPr lang="he-IL" sz="20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ערן עציון ויורם חמו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4925"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2.1.19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אסטרטגיה מדינית ואסטרטגיה פוליטית בחוגו של הקברניט הישראלי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אייל ארד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-396552" y="6169581"/>
            <a:ext cx="852054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* הקורס מזכה ב-2 שש"ס לתואר שני</a:t>
            </a:r>
          </a:p>
        </p:txBody>
      </p:sp>
    </p:spTree>
    <p:extLst>
      <p:ext uri="{BB962C8B-B14F-4D97-AF65-F5344CB8AC3E}">
        <p14:creationId xmlns:p14="http://schemas.microsoft.com/office/powerpoint/2010/main" val="228318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7886700" cy="903000"/>
          </a:xfrm>
        </p:spPr>
        <p:txBody>
          <a:bodyPr>
            <a:normAutofit/>
          </a:bodyPr>
          <a:lstStyle/>
          <a:p>
            <a:pPr algn="ctr"/>
            <a:r>
              <a:rPr lang="he-IL" sz="3200" b="1" dirty="0">
                <a:solidFill>
                  <a:schemeClr val="accent5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דרישות הקורס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35346" y="1268760"/>
            <a:ext cx="9036496" cy="6277908"/>
          </a:xfrm>
        </p:spPr>
        <p:txBody>
          <a:bodyPr>
            <a:noAutofit/>
          </a:bodyPr>
          <a:lstStyle/>
          <a:p>
            <a:r>
              <a:rPr lang="he-IL" dirty="0"/>
              <a:t>נוכחות והשתתפות פעילה בשיעורים;</a:t>
            </a:r>
            <a:endParaRPr lang="en-US" dirty="0"/>
          </a:p>
          <a:p>
            <a:r>
              <a:rPr lang="he-IL" dirty="0"/>
              <a:t>הגשת עבודת גמר, העומדת באמות מידה של כתיבה אקדמית,  במתכונת של </a:t>
            </a:r>
            <a:r>
              <a:rPr lang="he-IL" b="1" dirty="0"/>
              <a:t>'נייר הכנה למקבל החלטות בכיר</a:t>
            </a:r>
            <a:r>
              <a:rPr lang="he-IL" dirty="0"/>
              <a:t>' בסוגיה מדינית נבחרת.</a:t>
            </a:r>
            <a:endParaRPr lang="en-US" dirty="0"/>
          </a:p>
          <a:p>
            <a:pPr>
              <a:lnSpc>
                <a:spcPct val="150000"/>
              </a:lnSpc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D85F-D2EE-443A-8E09-9B90F490FFEF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764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DF66-B81B-4B12-83D1-3FBE758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על מה נדבר היום?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032-8304-4513-8EDF-FE6F565FD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dirty="0"/>
              <a:t>קורס מדיניות חוץ, דיפלומטיה ויחב"ל במסגרת המב"ל -  </a:t>
            </a:r>
            <a:r>
              <a:rPr lang="en-US" dirty="0"/>
              <a:t>overview</a:t>
            </a:r>
            <a:endParaRPr lang="he-IL" dirty="0"/>
          </a:p>
          <a:p>
            <a:pPr marL="514350" indent="-514350">
              <a:buFont typeface="+mj-lt"/>
              <a:buAutoNum type="arabicPeriod"/>
            </a:pPr>
            <a:r>
              <a:rPr lang="he-IL" sz="4000" b="1" dirty="0">
                <a:solidFill>
                  <a:schemeClr val="accent1">
                    <a:lumMod val="75000"/>
                  </a:schemeClr>
                </a:solidFill>
              </a:rPr>
              <a:t>מדיניות חוץ כחלק מ"ביטחון לאומי"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הערכת מצב מדינית-אסטרטגית  – הזירה הבינ"ל והאזורית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משמעויות לדיפלומטיה במאה ה-21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/>
              <a:t>מדיניות החוץ הישראלית – סביבות פעולה אופרטיביות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59904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1709</Words>
  <Application>Microsoft Office PowerPoint</Application>
  <PresentationFormat>On-screen Show (4:3)</PresentationFormat>
  <Paragraphs>460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Calibri</vt:lpstr>
      <vt:lpstr>Calibri Light</vt:lpstr>
      <vt:lpstr>David</vt:lpstr>
      <vt:lpstr>Tiempos</vt:lpstr>
      <vt:lpstr>Times New Roman</vt:lpstr>
      <vt:lpstr>Wingdings</vt:lpstr>
      <vt:lpstr>ערכת נושא Office</vt:lpstr>
      <vt:lpstr>2_ערכת נושא Office</vt:lpstr>
      <vt:lpstr>פתיחת קורס מדיניות חוץ ודיפלומטיה מבוא למערכת הבינ"ל ולדיפלומטיה במאה ה-21  </vt:lpstr>
      <vt:lpstr>Important Disclaimer</vt:lpstr>
      <vt:lpstr>על מה נדבר היום?</vt:lpstr>
      <vt:lpstr>מטרות הציר המדיני</vt:lpstr>
      <vt:lpstr>מרכיבי הציר המדיני</vt:lpstr>
      <vt:lpstr> הקורס - מדיניות חוץ, דיפלומטיה ויחסים בינ"ל - משכים מוצעים</vt:lpstr>
      <vt:lpstr> הקורס - מדיניות חוץ, דיפלומטיה ויחסים בינ"ל - משכים מוצעים</vt:lpstr>
      <vt:lpstr>דרישות הקורס</vt:lpstr>
      <vt:lpstr>על מה נדבר היום?</vt:lpstr>
      <vt:lpstr>בטחון לאומי – ההקשר הרחב</vt:lpstr>
      <vt:lpstr>מרכיבי תפיסת בטחון לאומי</vt:lpstr>
      <vt:lpstr>מדיניות החוץ מול מדיניות הבטחון</vt:lpstr>
      <vt:lpstr>על מה נדבר היום?</vt:lpstr>
      <vt:lpstr>Israel &amp; Global Trends</vt:lpstr>
      <vt:lpstr>Centralized financial power</vt:lpstr>
      <vt:lpstr>Israel &amp; regional Trends</vt:lpstr>
      <vt:lpstr>Israel &amp; Internal Trends</vt:lpstr>
      <vt:lpstr>על מה נדבר היום?</vt:lpstr>
      <vt:lpstr>הגדרות של דיפלומטיה</vt:lpstr>
      <vt:lpstr>PowerPoint Presentation</vt:lpstr>
      <vt:lpstr>PowerPoint Presentation</vt:lpstr>
      <vt:lpstr>Diplomacy in the ‘Age of the Unthinkable’</vt:lpstr>
      <vt:lpstr>George Schultz on Diplomacy</vt:lpstr>
      <vt:lpstr>PowerPoint Presentation</vt:lpstr>
      <vt:lpstr>זנים של דיפלומטיה</vt:lpstr>
      <vt:lpstr>עשרת הדיברות לדיפלומט במאה ה-21</vt:lpstr>
      <vt:lpstr>תפיסת הפעלה – מרחב האפשרויות</vt:lpstr>
      <vt:lpstr>משה"ח– מתחים</vt:lpstr>
      <vt:lpstr>על מה נדבר היום?</vt:lpstr>
      <vt:lpstr>שלוש המשקולות על מדיניות החוץ</vt:lpstr>
      <vt:lpstr>מד"ח הישראלית המסורתית</vt:lpstr>
      <vt:lpstr>מד"ח ישראל – סביבות אופרטיביות</vt:lpstr>
      <vt:lpstr>מד"ח ישראל – סביבות אופרטיביות</vt:lpstr>
      <vt:lpstr>תפיסת מדיניות חוץ לישראל - הצעה</vt:lpstr>
      <vt:lpstr>Glocalize your world</vt:lpstr>
      <vt:lpstr>PowerPoint Presentation</vt:lpstr>
      <vt:lpstr>לחניכי מב"ל (הישראלים)</vt:lpstr>
      <vt:lpstr>סוף</vt:lpstr>
    </vt:vector>
  </TitlesOfParts>
  <Company>Mofa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מדיניות החוץ, משרד החוץ והבטחון הלאומי</dc:title>
  <dc:creator>eranet</dc:creator>
  <cp:lastModifiedBy>Eran ערן Etzion עציון</cp:lastModifiedBy>
  <cp:revision>68</cp:revision>
  <dcterms:created xsi:type="dcterms:W3CDTF">2013-10-31T06:51:12Z</dcterms:created>
  <dcterms:modified xsi:type="dcterms:W3CDTF">2018-10-29T07:44:25Z</dcterms:modified>
</cp:coreProperties>
</file>