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7"/>
  </p:notesMasterIdLst>
  <p:handoutMasterIdLst>
    <p:handoutMasterId r:id="rId28"/>
  </p:handoutMasterIdLst>
  <p:sldIdLst>
    <p:sldId id="605" r:id="rId2"/>
    <p:sldId id="256" r:id="rId3"/>
    <p:sldId id="550" r:id="rId4"/>
    <p:sldId id="553" r:id="rId5"/>
    <p:sldId id="606" r:id="rId6"/>
    <p:sldId id="604" r:id="rId7"/>
    <p:sldId id="614" r:id="rId8"/>
    <p:sldId id="615" r:id="rId9"/>
    <p:sldId id="612" r:id="rId10"/>
    <p:sldId id="610" r:id="rId11"/>
    <p:sldId id="611" r:id="rId12"/>
    <p:sldId id="617" r:id="rId13"/>
    <p:sldId id="602" r:id="rId14"/>
    <p:sldId id="621" r:id="rId15"/>
    <p:sldId id="618" r:id="rId16"/>
    <p:sldId id="630" r:id="rId17"/>
    <p:sldId id="628" r:id="rId18"/>
    <p:sldId id="607" r:id="rId19"/>
    <p:sldId id="622" r:id="rId20"/>
    <p:sldId id="552" r:id="rId21"/>
    <p:sldId id="623" r:id="rId22"/>
    <p:sldId id="616" r:id="rId23"/>
    <p:sldId id="568" r:id="rId24"/>
    <p:sldId id="625" r:id="rId25"/>
    <p:sldId id="624" r:id="rId26"/>
  </p:sldIdLst>
  <p:sldSz cx="9144000" cy="6858000" type="screen4x3"/>
  <p:notesSz cx="7010400" cy="9296400"/>
  <p:defaultTextStyle>
    <a:defPPr>
      <a:defRPr lang="he-I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1FD"/>
    <a:srgbClr val="BCDCFA"/>
    <a:srgbClr val="E8F9FE"/>
    <a:srgbClr val="E8FDFE"/>
    <a:srgbClr val="D6FCFE"/>
    <a:srgbClr val="BBFA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412" autoAdjust="0"/>
    <p:restoredTop sz="94671" autoAdjust="0"/>
  </p:normalViewPr>
  <p:slideViewPr>
    <p:cSldViewPr>
      <p:cViewPr>
        <p:scale>
          <a:sx n="75" d="100"/>
          <a:sy n="75" d="100"/>
        </p:scale>
        <p:origin x="1236"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16BC83B-DFAD-4BA5-94A3-DDD602069011}" type="datetimeFigureOut">
              <a:rPr lang="en-US" smtClean="0"/>
              <a:t>1/13/2020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05DD3B-D2D7-49AA-87D4-713BF1EE5418}" type="slidenum">
              <a:rPr lang="en-US" smtClean="0"/>
              <a:t>‹#›</a:t>
            </a:fld>
            <a:endParaRPr lang="en-US"/>
          </a:p>
        </p:txBody>
      </p:sp>
    </p:spTree>
    <p:extLst>
      <p:ext uri="{BB962C8B-B14F-4D97-AF65-F5344CB8AC3E}">
        <p14:creationId xmlns:p14="http://schemas.microsoft.com/office/powerpoint/2010/main" val="3400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72560" y="0"/>
            <a:ext cx="3037840" cy="464820"/>
          </a:xfrm>
          <a:prstGeom prst="rect">
            <a:avLst/>
          </a:prstGeom>
        </p:spPr>
        <p:txBody>
          <a:bodyPr vert="horz" lIns="93177" tIns="46589" rIns="93177" bIns="46589" rtlCol="1"/>
          <a:lstStyle>
            <a:lvl1pPr algn="r" rtl="1">
              <a:defRPr sz="1200">
                <a:latin typeface="Arial" pitchFamily="34" charset="0"/>
                <a:cs typeface="Arial" pitchFamily="34" charset="0"/>
              </a:defRPr>
            </a:lvl1pPr>
          </a:lstStyle>
          <a:p>
            <a:pPr>
              <a:defRPr/>
            </a:pPr>
            <a:endParaRPr lang="he-IL"/>
          </a:p>
        </p:txBody>
      </p:sp>
      <p:sp>
        <p:nvSpPr>
          <p:cNvPr id="3" name="מציין מיקום של תאריך 2"/>
          <p:cNvSpPr>
            <a:spLocks noGrp="1"/>
          </p:cNvSpPr>
          <p:nvPr>
            <p:ph type="dt" idx="1"/>
          </p:nvPr>
        </p:nvSpPr>
        <p:spPr>
          <a:xfrm>
            <a:off x="1623" y="0"/>
            <a:ext cx="3037840" cy="464820"/>
          </a:xfrm>
          <a:prstGeom prst="rect">
            <a:avLst/>
          </a:prstGeom>
        </p:spPr>
        <p:txBody>
          <a:bodyPr vert="horz" lIns="93177" tIns="46589" rIns="93177" bIns="46589" rtlCol="1"/>
          <a:lstStyle>
            <a:lvl1pPr algn="l" rtl="1">
              <a:defRPr sz="1200">
                <a:latin typeface="Arial" pitchFamily="34" charset="0"/>
                <a:cs typeface="Arial" pitchFamily="34" charset="0"/>
              </a:defRPr>
            </a:lvl1pPr>
          </a:lstStyle>
          <a:p>
            <a:pPr>
              <a:defRPr/>
            </a:pPr>
            <a:fld id="{52985121-74F5-44DF-9B7B-7505401F95F4}" type="datetimeFigureOut">
              <a:rPr lang="he-IL"/>
              <a:pPr>
                <a:defRPr/>
              </a:pPr>
              <a:t>ט"ז/טבת/תש"פ</a:t>
            </a:fld>
            <a:endParaRPr lang="he-IL"/>
          </a:p>
        </p:txBody>
      </p:sp>
      <p:sp>
        <p:nvSpPr>
          <p:cNvPr id="4" name="מציין מיקום של תמונת שקופית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1" anchor="ctr"/>
          <a:lstStyle/>
          <a:p>
            <a:pPr lvl="0"/>
            <a:endParaRPr lang="he-IL" noProof="0"/>
          </a:p>
        </p:txBody>
      </p:sp>
      <p:sp>
        <p:nvSpPr>
          <p:cNvPr id="5" name="מציין מיקום של הערות 4"/>
          <p:cNvSpPr>
            <a:spLocks noGrp="1"/>
          </p:cNvSpPr>
          <p:nvPr>
            <p:ph type="body" sz="quarter" idx="3"/>
          </p:nvPr>
        </p:nvSpPr>
        <p:spPr>
          <a:xfrm>
            <a:off x="701040" y="4415790"/>
            <a:ext cx="5608320" cy="4183380"/>
          </a:xfrm>
          <a:prstGeom prst="rect">
            <a:avLst/>
          </a:prstGeom>
        </p:spPr>
        <p:txBody>
          <a:bodyPr vert="horz" lIns="93177" tIns="46589" rIns="93177" bIns="46589" rtlCol="1">
            <a:normAutofit/>
          </a:bodyPr>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p>
        </p:txBody>
      </p:sp>
      <p:sp>
        <p:nvSpPr>
          <p:cNvPr id="6" name="מציין מיקום של כותרת תחתונה 5"/>
          <p:cNvSpPr>
            <a:spLocks noGrp="1"/>
          </p:cNvSpPr>
          <p:nvPr>
            <p:ph type="ftr" sz="quarter" idx="4"/>
          </p:nvPr>
        </p:nvSpPr>
        <p:spPr>
          <a:xfrm>
            <a:off x="3972560" y="8829967"/>
            <a:ext cx="3037840" cy="464820"/>
          </a:xfrm>
          <a:prstGeom prst="rect">
            <a:avLst/>
          </a:prstGeom>
        </p:spPr>
        <p:txBody>
          <a:bodyPr vert="horz" lIns="93177" tIns="46589" rIns="93177" bIns="46589" rtlCol="1" anchor="b"/>
          <a:lstStyle>
            <a:lvl1pPr algn="r" rtl="1">
              <a:defRPr sz="1200">
                <a:latin typeface="Arial" pitchFamily="34" charset="0"/>
                <a:cs typeface="Arial" pitchFamily="34" charset="0"/>
              </a:defRPr>
            </a:lvl1pPr>
          </a:lstStyle>
          <a:p>
            <a:pPr>
              <a:defRPr/>
            </a:pPr>
            <a:endParaRPr lang="he-IL"/>
          </a:p>
        </p:txBody>
      </p:sp>
      <p:sp>
        <p:nvSpPr>
          <p:cNvPr id="7" name="מציין מיקום של מספר שקופית 6"/>
          <p:cNvSpPr>
            <a:spLocks noGrp="1"/>
          </p:cNvSpPr>
          <p:nvPr>
            <p:ph type="sldNum" sz="quarter" idx="5"/>
          </p:nvPr>
        </p:nvSpPr>
        <p:spPr>
          <a:xfrm>
            <a:off x="1623" y="8829967"/>
            <a:ext cx="3037840" cy="464820"/>
          </a:xfrm>
          <a:prstGeom prst="rect">
            <a:avLst/>
          </a:prstGeom>
        </p:spPr>
        <p:txBody>
          <a:bodyPr vert="horz" lIns="93177" tIns="46589" rIns="93177" bIns="46589" rtlCol="1" anchor="b"/>
          <a:lstStyle>
            <a:lvl1pPr algn="l" rtl="1">
              <a:defRPr sz="1200">
                <a:latin typeface="Arial" pitchFamily="34" charset="0"/>
                <a:cs typeface="Arial" pitchFamily="34" charset="0"/>
              </a:defRPr>
            </a:lvl1pPr>
          </a:lstStyle>
          <a:p>
            <a:pPr>
              <a:defRPr/>
            </a:pPr>
            <a:fld id="{68C7EE60-958D-4275-A798-68A2898318EC}" type="slidenum">
              <a:rPr lang="he-IL"/>
              <a:pPr>
                <a:defRPr/>
              </a:pPr>
              <a:t>‹#›</a:t>
            </a:fld>
            <a:endParaRPr lang="he-IL"/>
          </a:p>
        </p:txBody>
      </p:sp>
    </p:spTree>
    <p:extLst>
      <p:ext uri="{BB962C8B-B14F-4D97-AF65-F5344CB8AC3E}">
        <p14:creationId xmlns:p14="http://schemas.microsoft.com/office/powerpoint/2010/main" val="21218975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C7EE60-958D-4275-A798-68A2898318EC}" type="slidenum">
              <a:rPr lang="he-IL" smtClean="0"/>
              <a:pPr>
                <a:defRPr/>
              </a:pPr>
              <a:t>12</a:t>
            </a:fld>
            <a:endParaRPr lang="he-IL"/>
          </a:p>
        </p:txBody>
      </p:sp>
    </p:spTree>
    <p:extLst>
      <p:ext uri="{BB962C8B-B14F-4D97-AF65-F5344CB8AC3E}">
        <p14:creationId xmlns:p14="http://schemas.microsoft.com/office/powerpoint/2010/main" val="60827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BE06A8-4FF3-4B39-9114-69C99B05EF25}" type="slidenum">
              <a:rPr lang="he-IL"/>
              <a:pPr>
                <a:defRPr/>
              </a:pPr>
              <a:t>‹#›</a:t>
            </a:fld>
            <a:endParaRPr lang="en-US"/>
          </a:p>
        </p:txBody>
      </p:sp>
    </p:spTree>
    <p:extLst>
      <p:ext uri="{BB962C8B-B14F-4D97-AF65-F5344CB8AC3E}">
        <p14:creationId xmlns:p14="http://schemas.microsoft.com/office/powerpoint/2010/main" val="335575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21ADB4-7644-4086-B6F3-DA5CA049FE09}" type="slidenum">
              <a:rPr lang="he-IL"/>
              <a:pPr>
                <a:defRPr/>
              </a:pPr>
              <a:t>‹#›</a:t>
            </a:fld>
            <a:endParaRPr lang="en-US"/>
          </a:p>
        </p:txBody>
      </p:sp>
    </p:spTree>
    <p:extLst>
      <p:ext uri="{BB962C8B-B14F-4D97-AF65-F5344CB8AC3E}">
        <p14:creationId xmlns:p14="http://schemas.microsoft.com/office/powerpoint/2010/main" val="193529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F5D821-1A3A-4513-87E1-E18D56267152}" type="slidenum">
              <a:rPr lang="he-IL"/>
              <a:pPr>
                <a:defRPr/>
              </a:pPr>
              <a:t>‹#›</a:t>
            </a:fld>
            <a:endParaRPr lang="en-US"/>
          </a:p>
        </p:txBody>
      </p:sp>
    </p:spTree>
    <p:extLst>
      <p:ext uri="{BB962C8B-B14F-4D97-AF65-F5344CB8AC3E}">
        <p14:creationId xmlns:p14="http://schemas.microsoft.com/office/powerpoint/2010/main" val="284189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39ED9A-0773-4F72-B485-CA7C4658E879}" type="slidenum">
              <a:rPr lang="he-IL"/>
              <a:pPr>
                <a:defRPr/>
              </a:pPr>
              <a:t>‹#›</a:t>
            </a:fld>
            <a:endParaRPr lang="en-US"/>
          </a:p>
        </p:txBody>
      </p:sp>
    </p:spTree>
    <p:extLst>
      <p:ext uri="{BB962C8B-B14F-4D97-AF65-F5344CB8AC3E}">
        <p14:creationId xmlns:p14="http://schemas.microsoft.com/office/powerpoint/2010/main" val="1268060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68EA99-3D04-49E6-BFBA-FD59C7C1D5D4}" type="slidenum">
              <a:rPr lang="he-IL"/>
              <a:pPr>
                <a:defRPr/>
              </a:pPr>
              <a:t>‹#›</a:t>
            </a:fld>
            <a:endParaRPr lang="en-US"/>
          </a:p>
        </p:txBody>
      </p:sp>
    </p:spTree>
    <p:extLst>
      <p:ext uri="{BB962C8B-B14F-4D97-AF65-F5344CB8AC3E}">
        <p14:creationId xmlns:p14="http://schemas.microsoft.com/office/powerpoint/2010/main" val="2423665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7EF7E4F-AB86-40B8-937C-521A9B7E8222}" type="slidenum">
              <a:rPr lang="he-IL"/>
              <a:pPr>
                <a:defRPr/>
              </a:pPr>
              <a:t>‹#›</a:t>
            </a:fld>
            <a:endParaRPr lang="en-US"/>
          </a:p>
        </p:txBody>
      </p:sp>
    </p:spTree>
    <p:extLst>
      <p:ext uri="{BB962C8B-B14F-4D97-AF65-F5344CB8AC3E}">
        <p14:creationId xmlns:p14="http://schemas.microsoft.com/office/powerpoint/2010/main" val="24519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83F655-DD9D-46F8-A2BD-ABDC9286C5A4}" type="slidenum">
              <a:rPr lang="he-IL"/>
              <a:pPr>
                <a:defRPr/>
              </a:pPr>
              <a:t>‹#›</a:t>
            </a:fld>
            <a:endParaRPr lang="en-US"/>
          </a:p>
        </p:txBody>
      </p:sp>
    </p:spTree>
    <p:extLst>
      <p:ext uri="{BB962C8B-B14F-4D97-AF65-F5344CB8AC3E}">
        <p14:creationId xmlns:p14="http://schemas.microsoft.com/office/powerpoint/2010/main" val="1162169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78B0EE-EFB7-4D79-9BE2-233772FBE24B}" type="slidenum">
              <a:rPr lang="he-IL"/>
              <a:pPr>
                <a:defRPr/>
              </a:pPr>
              <a:t>‹#›</a:t>
            </a:fld>
            <a:endParaRPr lang="en-US"/>
          </a:p>
        </p:txBody>
      </p:sp>
    </p:spTree>
    <p:extLst>
      <p:ext uri="{BB962C8B-B14F-4D97-AF65-F5344CB8AC3E}">
        <p14:creationId xmlns:p14="http://schemas.microsoft.com/office/powerpoint/2010/main" val="394264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6A1C12-1EB1-4AE2-B651-A72AFC09C87C}" type="slidenum">
              <a:rPr lang="he-IL"/>
              <a:pPr>
                <a:defRPr/>
              </a:pPr>
              <a:t>‹#›</a:t>
            </a:fld>
            <a:endParaRPr lang="en-US"/>
          </a:p>
        </p:txBody>
      </p:sp>
    </p:spTree>
    <p:extLst>
      <p:ext uri="{BB962C8B-B14F-4D97-AF65-F5344CB8AC3E}">
        <p14:creationId xmlns:p14="http://schemas.microsoft.com/office/powerpoint/2010/main" val="4144083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DDC67C-C69A-4B16-A877-72098C86D9A5}" type="slidenum">
              <a:rPr lang="he-IL"/>
              <a:pPr>
                <a:defRPr/>
              </a:pPr>
              <a:t>‹#›</a:t>
            </a:fld>
            <a:endParaRPr lang="en-US"/>
          </a:p>
        </p:txBody>
      </p:sp>
    </p:spTree>
    <p:extLst>
      <p:ext uri="{BB962C8B-B14F-4D97-AF65-F5344CB8AC3E}">
        <p14:creationId xmlns:p14="http://schemas.microsoft.com/office/powerpoint/2010/main" val="77684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D9B45C-04BE-410E-959E-1E2E9AC1044B}" type="slidenum">
              <a:rPr lang="he-IL"/>
              <a:pPr>
                <a:defRPr/>
              </a:pPr>
              <a:t>‹#›</a:t>
            </a:fld>
            <a:endParaRPr lang="en-US"/>
          </a:p>
        </p:txBody>
      </p:sp>
    </p:spTree>
    <p:extLst>
      <p:ext uri="{BB962C8B-B14F-4D97-AF65-F5344CB8AC3E}">
        <p14:creationId xmlns:p14="http://schemas.microsoft.com/office/powerpoint/2010/main" val="171194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593052-B985-4383-B85C-C2986F153B9B}" type="slidenum">
              <a:rPr lang="he-IL"/>
              <a:pPr>
                <a:defRPr/>
              </a:pPr>
              <a:t>‹#›</a:t>
            </a:fld>
            <a:endParaRPr lang="en-US"/>
          </a:p>
        </p:txBody>
      </p:sp>
    </p:spTree>
    <p:extLst>
      <p:ext uri="{BB962C8B-B14F-4D97-AF65-F5344CB8AC3E}">
        <p14:creationId xmlns:p14="http://schemas.microsoft.com/office/powerpoint/2010/main" val="29363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F5A1A1-EA62-47FB-9C6B-10C21A692B99}" type="slidenum">
              <a:rPr lang="he-IL"/>
              <a:pPr>
                <a:defRPr/>
              </a:pPr>
              <a:t>‹#›</a:t>
            </a:fld>
            <a:endParaRPr lang="en-US"/>
          </a:p>
        </p:txBody>
      </p:sp>
    </p:spTree>
    <p:extLst>
      <p:ext uri="{BB962C8B-B14F-4D97-AF65-F5344CB8AC3E}">
        <p14:creationId xmlns:p14="http://schemas.microsoft.com/office/powerpoint/2010/main" val="752596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1EFF68-F4BC-4B5D-830E-1ACDD75D6BB2}" type="slidenum">
              <a:rPr lang="he-IL"/>
              <a:pPr>
                <a:defRPr/>
              </a:pPr>
              <a:t>‹#›</a:t>
            </a:fld>
            <a:endParaRPr lang="en-US"/>
          </a:p>
        </p:txBody>
      </p:sp>
    </p:spTree>
    <p:extLst>
      <p:ext uri="{BB962C8B-B14F-4D97-AF65-F5344CB8AC3E}">
        <p14:creationId xmlns:p14="http://schemas.microsoft.com/office/powerpoint/2010/main" val="265225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5BB292-2C08-42FD-A591-928DAD929B92}" type="slidenum">
              <a:rPr lang="he-IL"/>
              <a:pPr>
                <a:defRPr/>
              </a:pPr>
              <a:t>‹#›</a:t>
            </a:fld>
            <a:endParaRPr lang="en-US"/>
          </a:p>
        </p:txBody>
      </p:sp>
    </p:spTree>
    <p:extLst>
      <p:ext uri="{BB962C8B-B14F-4D97-AF65-F5344CB8AC3E}">
        <p14:creationId xmlns:p14="http://schemas.microsoft.com/office/powerpoint/2010/main" val="34344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en-US"/>
              <a:t>לחץ כדי לערוך סגנון כותרת של תבנית בסיס</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a:t>לחץ כדי לערוך סגנונות טקסט של תבנית בסיס</a:t>
            </a:r>
          </a:p>
          <a:p>
            <a:pPr lvl="1"/>
            <a:r>
              <a:rPr lang="he-IL" altLang="en-US"/>
              <a:t>רמה שנייה</a:t>
            </a:r>
          </a:p>
          <a:p>
            <a:pPr lvl="2"/>
            <a:r>
              <a:rPr lang="he-IL" altLang="en-US"/>
              <a:t>רמה שלישית</a:t>
            </a:r>
          </a:p>
          <a:p>
            <a:pPr lvl="3"/>
            <a:r>
              <a:rPr lang="he-IL" altLang="en-US"/>
              <a:t>רמה רביעית</a:t>
            </a:r>
          </a:p>
          <a:p>
            <a:pPr lvl="4"/>
            <a:r>
              <a:rPr lang="he-IL" altLang="en-US"/>
              <a:t>רמה חמישית</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40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defRPr sz="1400">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400">
                <a:latin typeface="Arial" pitchFamily="34" charset="0"/>
                <a:cs typeface="Arial" pitchFamily="34" charset="0"/>
              </a:defRPr>
            </a:lvl1pPr>
          </a:lstStyle>
          <a:p>
            <a:pPr>
              <a:defRPr/>
            </a:pPr>
            <a:fld id="{8995DF3B-4DB5-413B-B2A9-F4F0028254C5}"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A3960-32F0-47A7-9D6A-9D94B72D6C8C}"/>
              </a:ext>
            </a:extLst>
          </p:cNvPr>
          <p:cNvSpPr>
            <a:spLocks noGrp="1"/>
          </p:cNvSpPr>
          <p:nvPr>
            <p:ph type="title"/>
          </p:nvPr>
        </p:nvSpPr>
        <p:spPr/>
        <p:txBody>
          <a:bodyPr/>
          <a:lstStyle/>
          <a:p>
            <a:endParaRPr lang="en-US"/>
          </a:p>
        </p:txBody>
      </p:sp>
      <p:pic>
        <p:nvPicPr>
          <p:cNvPr id="5" name="Content Placeholder 4" descr="A picture containing text, book&#10;&#10;Description automatically generated">
            <a:extLst>
              <a:ext uri="{FF2B5EF4-FFF2-40B4-BE49-F238E27FC236}">
                <a16:creationId xmlns:a16="http://schemas.microsoft.com/office/drawing/2014/main" id="{A8CFF2D6-E429-4EA9-B62A-D380636E908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39645"/>
            <a:ext cx="9144000" cy="6467008"/>
          </a:xfrm>
        </p:spPr>
      </p:pic>
    </p:spTree>
    <p:extLst>
      <p:ext uri="{BB962C8B-B14F-4D97-AF65-F5344CB8AC3E}">
        <p14:creationId xmlns:p14="http://schemas.microsoft.com/office/powerpoint/2010/main" val="3354984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7150" y="1122407"/>
            <a:ext cx="4899854" cy="4608512"/>
          </a:xfrm>
        </p:spPr>
        <p:txBody>
          <a:bodyPr/>
          <a:lstStyle/>
          <a:p>
            <a:r>
              <a:rPr lang="he-IL" dirty="0">
                <a:latin typeface="David" panose="020E0502060401010101" pitchFamily="34" charset="-79"/>
                <a:cs typeface="David" panose="020E0502060401010101" pitchFamily="34" charset="-79"/>
              </a:rPr>
              <a:t>מיהם המנצחים ביוון?</a:t>
            </a:r>
          </a:p>
          <a:p>
            <a:r>
              <a:rPr lang="he-IL" dirty="0">
                <a:latin typeface="David" panose="020E0502060401010101" pitchFamily="34" charset="-79"/>
                <a:cs typeface="David" panose="020E0502060401010101" pitchFamily="34" charset="-79"/>
              </a:rPr>
              <a:t>מנצחים בתחרויות הספורט, באולימפיאדה למשל (מאז 776  לפני הספירה).</a:t>
            </a:r>
            <a:endParaRPr lang="en-US"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אתלט – "מי שנלחם כדי לזכות בפרס".</a:t>
            </a:r>
          </a:p>
          <a:p>
            <a:endParaRPr lang="he-IL" dirty="0">
              <a:latin typeface="David" panose="020E0502060401010101" pitchFamily="34" charset="-79"/>
              <a:cs typeface="David" panose="020E0502060401010101" pitchFamily="34" charset="-79"/>
            </a:endParaRPr>
          </a:p>
        </p:txBody>
      </p:sp>
      <p:sp>
        <p:nvSpPr>
          <p:cNvPr id="5" name="Title 1">
            <a:extLst>
              <a:ext uri="{FF2B5EF4-FFF2-40B4-BE49-F238E27FC236}">
                <a16:creationId xmlns:a16="http://schemas.microsoft.com/office/drawing/2014/main" id="{4CD60C6B-41BC-4206-8FFF-A8812F3189CF}"/>
              </a:ext>
            </a:extLst>
          </p:cNvPr>
          <p:cNvSpPr>
            <a:spLocks noGrp="1"/>
          </p:cNvSpPr>
          <p:nvPr>
            <p:ph type="title"/>
          </p:nvPr>
        </p:nvSpPr>
        <p:spPr>
          <a:xfrm>
            <a:off x="457200" y="-20593"/>
            <a:ext cx="8229600" cy="1143000"/>
          </a:xfrm>
        </p:spPr>
        <p:txBody>
          <a:bodyPr/>
          <a:lstStyle/>
          <a:p>
            <a:r>
              <a:rPr lang="he-IL" dirty="0">
                <a:latin typeface="David" panose="020E0502060401010101" pitchFamily="34" charset="-79"/>
                <a:cs typeface="David" panose="020E0502060401010101" pitchFamily="34" charset="-79"/>
              </a:rPr>
              <a:t>הניצחון בעולם העתיק – יוון</a:t>
            </a:r>
            <a:endParaRPr lang="en-US" dirty="0">
              <a:latin typeface="David" panose="020E0502060401010101" pitchFamily="34" charset="-79"/>
              <a:cs typeface="David" panose="020E0502060401010101" pitchFamily="34" charset="-79"/>
            </a:endParaRPr>
          </a:p>
        </p:txBody>
      </p:sp>
      <p:pic>
        <p:nvPicPr>
          <p:cNvPr id="3074" name="Picture 2" descr="File:Discobolus in National Roman Museum Palazzo Massimo alle Terme.JPG">
            <a:extLst>
              <a:ext uri="{FF2B5EF4-FFF2-40B4-BE49-F238E27FC236}">
                <a16:creationId xmlns:a16="http://schemas.microsoft.com/office/drawing/2014/main" id="{E17151B2-5811-4E4C-9EAC-3052E4AE3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3409950" cy="5705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Three runners BM GR 1856.10-1.1.jpg">
            <a:extLst>
              <a:ext uri="{FF2B5EF4-FFF2-40B4-BE49-F238E27FC236}">
                <a16:creationId xmlns:a16="http://schemas.microsoft.com/office/drawing/2014/main" id="{D4AD32C5-FFD0-4665-A461-D798DABE1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2532" y="4373971"/>
            <a:ext cx="2880320" cy="230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31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3745" y="866337"/>
            <a:ext cx="4503324" cy="4068452"/>
          </a:xfrm>
        </p:spPr>
        <p:txBody>
          <a:bodyPr/>
          <a:lstStyle/>
          <a:p>
            <a:r>
              <a:rPr lang="he-IL" dirty="0">
                <a:latin typeface="David" panose="020E0502060401010101" pitchFamily="34" charset="-79"/>
                <a:cs typeface="David" panose="020E0502060401010101" pitchFamily="34" charset="-79"/>
              </a:rPr>
              <a:t>כדי לנצח – צריך את עזרת האלים</a:t>
            </a:r>
          </a:p>
          <a:p>
            <a:r>
              <a:rPr lang="he-IL" dirty="0">
                <a:latin typeface="David" panose="020E0502060401010101" pitchFamily="34" charset="-79"/>
                <a:cs typeface="David" panose="020E0502060401010101" pitchFamily="34" charset="-79"/>
              </a:rPr>
              <a:t>ניקי – </a:t>
            </a:r>
            <a:r>
              <a:rPr lang="el-GR" dirty="0">
                <a:cs typeface="David" panose="020E0502060401010101" pitchFamily="34" charset="-79"/>
              </a:rPr>
              <a:t>Νίκη</a:t>
            </a:r>
            <a:r>
              <a:rPr lang="he-IL" dirty="0">
                <a:latin typeface="David" panose="020E0502060401010101" pitchFamily="34" charset="-79"/>
                <a:cs typeface="David" panose="020E0502060401010101" pitchFamily="34" charset="-79"/>
              </a:rPr>
              <a:t> – אלת הכוח, המהירות </a:t>
            </a:r>
            <a:r>
              <a:rPr lang="he-IL" b="1" dirty="0">
                <a:latin typeface="David" panose="020E0502060401010101" pitchFamily="34" charset="-79"/>
                <a:cs typeface="David" panose="020E0502060401010101" pitchFamily="34" charset="-79"/>
              </a:rPr>
              <a:t>והניצחון</a:t>
            </a:r>
          </a:p>
          <a:p>
            <a:r>
              <a:rPr lang="he-IL" dirty="0">
                <a:latin typeface="David" panose="020E0502060401010101" pitchFamily="34" charset="-79"/>
                <a:cs typeface="David" panose="020E0502060401010101" pitchFamily="34" charset="-79"/>
              </a:rPr>
              <a:t>או באנגלית -</a:t>
            </a:r>
            <a:r>
              <a:rPr lang="en-US" dirty="0">
                <a:latin typeface="David" panose="020E0502060401010101" pitchFamily="34" charset="-79"/>
                <a:cs typeface="David" panose="020E0502060401010101" pitchFamily="34" charset="-79"/>
              </a:rPr>
              <a:t>Nike </a:t>
            </a:r>
            <a:endParaRPr lang="he-IL"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ולכן כדי לנצח – צריך את נעלי הניצחון - נייקי </a:t>
            </a:r>
          </a:p>
        </p:txBody>
      </p:sp>
      <p:sp>
        <p:nvSpPr>
          <p:cNvPr id="5" name="Title 1">
            <a:extLst>
              <a:ext uri="{FF2B5EF4-FFF2-40B4-BE49-F238E27FC236}">
                <a16:creationId xmlns:a16="http://schemas.microsoft.com/office/drawing/2014/main" id="{4CD60C6B-41BC-4206-8FFF-A8812F3189CF}"/>
              </a:ext>
            </a:extLst>
          </p:cNvPr>
          <p:cNvSpPr>
            <a:spLocks noGrp="1"/>
          </p:cNvSpPr>
          <p:nvPr>
            <p:ph type="title"/>
          </p:nvPr>
        </p:nvSpPr>
        <p:spPr>
          <a:xfrm>
            <a:off x="457200" y="-20593"/>
            <a:ext cx="8229600" cy="886930"/>
          </a:xfrm>
        </p:spPr>
        <p:txBody>
          <a:bodyPr/>
          <a:lstStyle/>
          <a:p>
            <a:r>
              <a:rPr lang="he-IL" dirty="0">
                <a:latin typeface="David" panose="020E0502060401010101" pitchFamily="34" charset="-79"/>
                <a:cs typeface="David" panose="020E0502060401010101" pitchFamily="34" charset="-79"/>
              </a:rPr>
              <a:t>הניצחון בעולם העתיק – יוון</a:t>
            </a:r>
            <a:endParaRPr lang="en-US" dirty="0">
              <a:latin typeface="David" panose="020E0502060401010101" pitchFamily="34" charset="-79"/>
              <a:cs typeface="David" panose="020E0502060401010101" pitchFamily="34" charset="-79"/>
            </a:endParaRPr>
          </a:p>
        </p:txBody>
      </p:sp>
      <p:sp>
        <p:nvSpPr>
          <p:cNvPr id="2" name="Rectangle 1">
            <a:extLst>
              <a:ext uri="{FF2B5EF4-FFF2-40B4-BE49-F238E27FC236}">
                <a16:creationId xmlns:a16="http://schemas.microsoft.com/office/drawing/2014/main" id="{A28C3677-CBBE-48C7-9DAE-4B0EA9582E35}"/>
              </a:ext>
            </a:extLst>
          </p:cNvPr>
          <p:cNvSpPr/>
          <p:nvPr/>
        </p:nvSpPr>
        <p:spPr>
          <a:xfrm>
            <a:off x="705899" y="6509272"/>
            <a:ext cx="2909771" cy="369332"/>
          </a:xfrm>
          <a:prstGeom prst="rect">
            <a:avLst/>
          </a:prstGeom>
        </p:spPr>
        <p:txBody>
          <a:bodyPr wrap="none">
            <a:spAutoFit/>
          </a:bodyPr>
          <a:lstStyle/>
          <a:p>
            <a:r>
              <a:rPr lang="he-IL" dirty="0">
                <a:latin typeface="David" panose="020E0502060401010101" pitchFamily="34" charset="-79"/>
                <a:cs typeface="David" panose="020E0502060401010101" pitchFamily="34" charset="-79"/>
              </a:rPr>
              <a:t>פסל האלה ניקי, אפסוס, טורקיה</a:t>
            </a:r>
          </a:p>
        </p:txBody>
      </p:sp>
      <p:pic>
        <p:nvPicPr>
          <p:cNvPr id="1028" name="Picture 4" descr="File:Victoire de Samothrace - vue de trois-quart gauche, gros plan de la statue (2).JPG">
            <a:extLst>
              <a:ext uri="{FF2B5EF4-FFF2-40B4-BE49-F238E27FC236}">
                <a16:creationId xmlns:a16="http://schemas.microsoft.com/office/drawing/2014/main" id="{4A5C2F0F-A11F-4011-8515-8A85CBEE6B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41" r="5987" b="3159"/>
          <a:stretch/>
        </p:blipFill>
        <p:spPr bwMode="auto">
          <a:xfrm>
            <a:off x="705898" y="1008331"/>
            <a:ext cx="2909771" cy="3528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3AANd9GcRBu8ddBk1ByE7boMvQTbMchWxO2OZqdks_8EddiOEyOStgQ-vx">
            <a:extLst>
              <a:ext uri="{FF2B5EF4-FFF2-40B4-BE49-F238E27FC236}">
                <a16:creationId xmlns:a16="http://schemas.microsoft.com/office/drawing/2014/main" id="{3109A25C-5BB6-4A25-A012-FD040036C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256" y="467395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nike">
            <a:extLst>
              <a:ext uri="{FF2B5EF4-FFF2-40B4-BE49-F238E27FC236}">
                <a16:creationId xmlns:a16="http://schemas.microsoft.com/office/drawing/2014/main" id="{890DD885-494E-40C6-83FB-805455B16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131" y="4673954"/>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B635346-9EB2-4F22-B2F7-6FF99984E5C2}"/>
              </a:ext>
            </a:extLst>
          </p:cNvPr>
          <p:cNvSpPr/>
          <p:nvPr/>
        </p:nvSpPr>
        <p:spPr>
          <a:xfrm>
            <a:off x="657834" y="4553501"/>
            <a:ext cx="3050049" cy="646331"/>
          </a:xfrm>
          <a:prstGeom prst="rect">
            <a:avLst/>
          </a:prstGeom>
        </p:spPr>
        <p:txBody>
          <a:bodyPr wrap="square">
            <a:spAutoFit/>
          </a:bodyPr>
          <a:lstStyle/>
          <a:p>
            <a:pPr algn="ctr"/>
            <a:r>
              <a:rPr lang="he-IL" dirty="0">
                <a:latin typeface="David" panose="020E0502060401010101" pitchFamily="34" charset="-79"/>
                <a:cs typeface="David" panose="020E0502060401010101" pitchFamily="34" charset="-79"/>
              </a:rPr>
              <a:t>פסל האלה ניקי מסמותרקיאה, </a:t>
            </a:r>
          </a:p>
          <a:p>
            <a:pPr algn="ctr"/>
            <a:r>
              <a:rPr lang="he-IL" dirty="0">
                <a:latin typeface="David" panose="020E0502060401010101" pitchFamily="34" charset="-79"/>
                <a:cs typeface="David" panose="020E0502060401010101" pitchFamily="34" charset="-79"/>
              </a:rPr>
              <a:t>מוזיאון הלובר</a:t>
            </a:r>
          </a:p>
        </p:txBody>
      </p:sp>
      <p:pic>
        <p:nvPicPr>
          <p:cNvPr id="1026" name="Picture 2" descr="File:Goddess Nike at Ephesus, Turkey.JPG">
            <a:extLst>
              <a:ext uri="{FF2B5EF4-FFF2-40B4-BE49-F238E27FC236}">
                <a16:creationId xmlns:a16="http://schemas.microsoft.com/office/drawing/2014/main" id="{E7CD768F-EAC8-4D6A-958B-55682F2DA3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361" y="3970517"/>
            <a:ext cx="3390843" cy="254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56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99FAF-50DD-463E-9149-8A01FCCC23A9}"/>
              </a:ext>
            </a:extLst>
          </p:cNvPr>
          <p:cNvSpPr>
            <a:spLocks noGrp="1"/>
          </p:cNvSpPr>
          <p:nvPr>
            <p:ph type="title"/>
          </p:nvPr>
        </p:nvSpPr>
        <p:spPr>
          <a:xfrm>
            <a:off x="464693" y="34638"/>
            <a:ext cx="8229600" cy="868363"/>
          </a:xfrm>
        </p:spPr>
        <p:txBody>
          <a:bodyPr/>
          <a:lstStyle/>
          <a:p>
            <a:r>
              <a:rPr lang="he-IL" dirty="0">
                <a:latin typeface="David" panose="020E0502060401010101" pitchFamily="34" charset="-79"/>
                <a:cs typeface="David" panose="020E0502060401010101" pitchFamily="34" charset="-79"/>
              </a:rPr>
              <a:t>הכבוד למנצחים</a:t>
            </a:r>
            <a:endParaRPr lang="en-US" dirty="0">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F257B6BC-452E-4F68-96FC-15DD409BA63A}"/>
              </a:ext>
            </a:extLst>
          </p:cNvPr>
          <p:cNvSpPr>
            <a:spLocks noGrp="1"/>
          </p:cNvSpPr>
          <p:nvPr>
            <p:ph idx="1"/>
          </p:nvPr>
        </p:nvSpPr>
        <p:spPr>
          <a:xfrm>
            <a:off x="3117124" y="937419"/>
            <a:ext cx="5577169" cy="2824267"/>
          </a:xfrm>
        </p:spPr>
        <p:txBody>
          <a:bodyPr/>
          <a:lstStyle/>
          <a:p>
            <a:r>
              <a:rPr lang="he-IL" dirty="0">
                <a:latin typeface="David" panose="020E0502060401010101" pitchFamily="34" charset="-79"/>
                <a:cs typeface="David" panose="020E0502060401010101" pitchFamily="34" charset="-79"/>
              </a:rPr>
              <a:t>הפרס – זר עלי זית או דפנה</a:t>
            </a:r>
          </a:p>
          <a:p>
            <a:r>
              <a:rPr lang="he-IL" dirty="0">
                <a:latin typeface="David" panose="020E0502060401010101" pitchFamily="34" charset="-79"/>
                <a:cs typeface="David" panose="020E0502060401010101" pitchFamily="34" charset="-79"/>
              </a:rPr>
              <a:t>הנצחת</a:t>
            </a:r>
            <a:r>
              <a:rPr lang="en-US"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הניצחון, ההישג</a:t>
            </a:r>
            <a:endParaRPr lang="en-US"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הנצחת הרגע, האירוע החד-פעמי </a:t>
            </a:r>
            <a:endParaRPr lang="en-US"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המנצח - גיבור תרבות</a:t>
            </a:r>
            <a:endParaRPr lang="en-US" dirty="0">
              <a:latin typeface="David" panose="020E0502060401010101" pitchFamily="34" charset="-79"/>
              <a:cs typeface="David" panose="020E0502060401010101" pitchFamily="34" charset="-79"/>
            </a:endParaRPr>
          </a:p>
          <a:p>
            <a:endParaRPr lang="en-US" dirty="0">
              <a:latin typeface="David" panose="020E0502060401010101" pitchFamily="34" charset="-79"/>
              <a:cs typeface="David" panose="020E0502060401010101" pitchFamily="34" charset="-79"/>
            </a:endParaRPr>
          </a:p>
          <a:p>
            <a:endParaRPr lang="he-IL" dirty="0">
              <a:latin typeface="David" panose="020E0502060401010101" pitchFamily="34" charset="-79"/>
              <a:cs typeface="David" panose="020E0502060401010101" pitchFamily="34" charset="-79"/>
            </a:endParaRPr>
          </a:p>
          <a:p>
            <a:endParaRPr lang="en-US" dirty="0">
              <a:latin typeface="David" panose="020E0502060401010101" pitchFamily="34" charset="-79"/>
              <a:cs typeface="David" panose="020E0502060401010101" pitchFamily="34" charset="-79"/>
            </a:endParaRPr>
          </a:p>
        </p:txBody>
      </p:sp>
      <p:pic>
        <p:nvPicPr>
          <p:cNvPr id="2050" name="Picture 2" descr="https://images.reference.com/amg-cms-reference-images/prod/did-ancient-olympic-games-stop_88850427b001670c.jpg?width=760&amp;height=411&amp;fit=crop">
            <a:extLst>
              <a:ext uri="{FF2B5EF4-FFF2-40B4-BE49-F238E27FC236}">
                <a16:creationId xmlns:a16="http://schemas.microsoft.com/office/drawing/2014/main" id="{7B7243CE-7C40-4E4B-9CB0-E1AD77678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493703"/>
            <a:ext cx="5301371" cy="28669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5DD0530-0FD6-45A5-BD4A-E887C3267550}"/>
              </a:ext>
            </a:extLst>
          </p:cNvPr>
          <p:cNvSpPr/>
          <p:nvPr/>
        </p:nvSpPr>
        <p:spPr>
          <a:xfrm>
            <a:off x="2786124" y="6352388"/>
            <a:ext cx="5577168" cy="369332"/>
          </a:xfrm>
          <a:prstGeom prst="rect">
            <a:avLst/>
          </a:prstGeom>
        </p:spPr>
        <p:txBody>
          <a:bodyPr wrap="none">
            <a:spAutoFit/>
          </a:bodyPr>
          <a:lstStyle/>
          <a:p>
            <a:r>
              <a:rPr lang="he-IL" dirty="0">
                <a:latin typeface="David" panose="020E0502060401010101" pitchFamily="34" charset="-79"/>
                <a:cs typeface="David" panose="020E0502060401010101" pitchFamily="34" charset="-79"/>
              </a:rPr>
              <a:t>האלה ניקי, מכתירה בזר עלי זית את המנצח בתחרות האולימפית</a:t>
            </a:r>
          </a:p>
        </p:txBody>
      </p:sp>
      <p:pic>
        <p:nvPicPr>
          <p:cNvPr id="2052" name="Picture 4" descr="https://www.maariv.co.il/HttpHandlers/ShowImage.ashx?ID=281999">
            <a:extLst>
              <a:ext uri="{FF2B5EF4-FFF2-40B4-BE49-F238E27FC236}">
                <a16:creationId xmlns:a16="http://schemas.microsoft.com/office/drawing/2014/main" id="{F53539B0-6A72-4EC1-9340-2ED118CBE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732" y="1148959"/>
            <a:ext cx="3168352" cy="22153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C6D4FEA-F867-46F3-A8A3-D54E6168E58C}"/>
              </a:ext>
            </a:extLst>
          </p:cNvPr>
          <p:cNvSpPr/>
          <p:nvPr/>
        </p:nvSpPr>
        <p:spPr>
          <a:xfrm>
            <a:off x="466837" y="3429000"/>
            <a:ext cx="2421052" cy="923330"/>
          </a:xfrm>
          <a:prstGeom prst="rect">
            <a:avLst/>
          </a:prstGeom>
        </p:spPr>
        <p:txBody>
          <a:bodyPr wrap="square">
            <a:spAutoFit/>
          </a:bodyPr>
          <a:lstStyle/>
          <a:p>
            <a:pPr algn="ctr"/>
            <a:r>
              <a:rPr lang="he-IL" dirty="0">
                <a:latin typeface="David" panose="020E0502060401010101" pitchFamily="34" charset="-79"/>
                <a:cs typeface="David" panose="020E0502060401010101" pitchFamily="34" charset="-79"/>
              </a:rPr>
              <a:t>שרת התרבות לימור לבנת והמנצח האולימפי גל פרידמן, אתונה 2004</a:t>
            </a:r>
          </a:p>
        </p:txBody>
      </p:sp>
    </p:spTree>
    <p:extLst>
      <p:ext uri="{BB962C8B-B14F-4D97-AF65-F5344CB8AC3E}">
        <p14:creationId xmlns:p14="http://schemas.microsoft.com/office/powerpoint/2010/main" val="156525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38" y="1339379"/>
            <a:ext cx="8602970" cy="4522446"/>
          </a:xfrm>
        </p:spPr>
        <p:txBody>
          <a:bodyPr/>
          <a:lstStyle/>
          <a:p>
            <a:r>
              <a:rPr lang="he-IL" dirty="0">
                <a:latin typeface="David" panose="020E0502060401010101" pitchFamily="34" charset="-79"/>
                <a:cs typeface="David" panose="020E0502060401010101" pitchFamily="34" charset="-79"/>
              </a:rPr>
              <a:t>אלת הניצחון ברומית (לטינית) –ויקטוריה </a:t>
            </a:r>
            <a:r>
              <a:rPr lang="en-US" b="1" dirty="0">
                <a:latin typeface="David" panose="020E0502060401010101" pitchFamily="34" charset="-79"/>
                <a:cs typeface="David" panose="020E0502060401010101" pitchFamily="34" charset="-79"/>
              </a:rPr>
              <a:t>Victoria</a:t>
            </a:r>
            <a:r>
              <a:rPr lang="he-IL" dirty="0">
                <a:latin typeface="David" panose="020E0502060401010101" pitchFamily="34" charset="-79"/>
                <a:cs typeface="David" panose="020E0502060401010101" pitchFamily="34" charset="-79"/>
              </a:rPr>
              <a:t> </a:t>
            </a:r>
            <a:endParaRPr lang="en-US"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אלה מרכזית</a:t>
            </a:r>
          </a:p>
          <a:p>
            <a:r>
              <a:rPr lang="he-IL" dirty="0">
                <a:latin typeface="David" panose="020E0502060401010101" pitchFamily="34" charset="-79"/>
                <a:cs typeface="David" panose="020E0502060401010101" pitchFamily="34" charset="-79"/>
              </a:rPr>
              <a:t>מקדשים לפולחן האלה</a:t>
            </a:r>
          </a:p>
          <a:p>
            <a:r>
              <a:rPr lang="he-IL" dirty="0">
                <a:latin typeface="David" panose="020E0502060401010101" pitchFamily="34" charset="-79"/>
                <a:cs typeface="David" panose="020E0502060401010101" pitchFamily="34" charset="-79"/>
              </a:rPr>
              <a:t>הניצחון במלחמה</a:t>
            </a:r>
          </a:p>
        </p:txBody>
      </p:sp>
      <p:sp>
        <p:nvSpPr>
          <p:cNvPr id="5" name="Title 1">
            <a:extLst>
              <a:ext uri="{FF2B5EF4-FFF2-40B4-BE49-F238E27FC236}">
                <a16:creationId xmlns:a16="http://schemas.microsoft.com/office/drawing/2014/main" id="{4CD60C6B-41BC-4206-8FFF-A8812F3189CF}"/>
              </a:ext>
            </a:extLst>
          </p:cNvPr>
          <p:cNvSpPr>
            <a:spLocks noGrp="1"/>
          </p:cNvSpPr>
          <p:nvPr>
            <p:ph type="title"/>
          </p:nvPr>
        </p:nvSpPr>
        <p:spPr>
          <a:xfrm>
            <a:off x="457200" y="196379"/>
            <a:ext cx="8229600" cy="1143000"/>
          </a:xfrm>
        </p:spPr>
        <p:txBody>
          <a:bodyPr/>
          <a:lstStyle/>
          <a:p>
            <a:r>
              <a:rPr lang="he-IL" dirty="0">
                <a:latin typeface="David" panose="020E0502060401010101" pitchFamily="34" charset="-79"/>
                <a:cs typeface="David" panose="020E0502060401010101" pitchFamily="34" charset="-79"/>
              </a:rPr>
              <a:t>הניצחון בעולם העתיק - רומא</a:t>
            </a:r>
            <a:endParaRPr lang="en-US" dirty="0">
              <a:latin typeface="David" panose="020E0502060401010101" pitchFamily="34" charset="-79"/>
              <a:cs typeface="David" panose="020E0502060401010101" pitchFamily="34" charset="-79"/>
            </a:endParaRPr>
          </a:p>
        </p:txBody>
      </p:sp>
      <p:pic>
        <p:nvPicPr>
          <p:cNvPr id="4098" name="Picture 2" descr="Victory Goddess Victoria Greeting Card featuring the photograph Victory Goddess Victoria by Silva Wischeropp">
            <a:extLst>
              <a:ext uri="{FF2B5EF4-FFF2-40B4-BE49-F238E27FC236}">
                <a16:creationId xmlns:a16="http://schemas.microsoft.com/office/drawing/2014/main" id="{618B3193-599F-4B85-AB9D-6A02A232B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92" y="2120441"/>
            <a:ext cx="4341862" cy="31013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66.media.tumblr.com/4e9c9790bd112943d34506e380d7877e/tumblr_natsybCmME1sry590o1_500.gifv">
            <a:extLst>
              <a:ext uri="{FF2B5EF4-FFF2-40B4-BE49-F238E27FC236}">
                <a16:creationId xmlns:a16="http://schemas.microsoft.com/office/drawing/2014/main" id="{5BEB8771-41EB-491B-B969-63B73D297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3" y="3781921"/>
            <a:ext cx="2652378" cy="26714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A086636-0F1E-482D-8F60-918463C93CD1}"/>
              </a:ext>
            </a:extLst>
          </p:cNvPr>
          <p:cNvSpPr/>
          <p:nvPr/>
        </p:nvSpPr>
        <p:spPr>
          <a:xfrm>
            <a:off x="5236614" y="6442372"/>
            <a:ext cx="3339376" cy="369332"/>
          </a:xfrm>
          <a:prstGeom prst="rect">
            <a:avLst/>
          </a:prstGeom>
        </p:spPr>
        <p:txBody>
          <a:bodyPr wrap="none">
            <a:spAutoFit/>
          </a:bodyPr>
          <a:lstStyle/>
          <a:p>
            <a:r>
              <a:rPr lang="en-US" dirty="0">
                <a:latin typeface="David" panose="020E0502060401010101" pitchFamily="34" charset="-79"/>
                <a:cs typeface="David" panose="020E0502060401010101" pitchFamily="34" charset="-79"/>
              </a:rPr>
              <a:t>Goddess Victory on a Roman coin</a:t>
            </a:r>
          </a:p>
        </p:txBody>
      </p:sp>
    </p:spTree>
    <p:extLst>
      <p:ext uri="{BB962C8B-B14F-4D97-AF65-F5344CB8AC3E}">
        <p14:creationId xmlns:p14="http://schemas.microsoft.com/office/powerpoint/2010/main" val="173303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4124" y="1122407"/>
            <a:ext cx="4464496" cy="4785395"/>
          </a:xfrm>
        </p:spPr>
        <p:txBody>
          <a:bodyPr/>
          <a:lstStyle/>
          <a:p>
            <a:r>
              <a:rPr lang="he-IL" dirty="0">
                <a:latin typeface="David" panose="020E0502060401010101" pitchFamily="34" charset="-79"/>
                <a:cs typeface="David" panose="020E0502060401010101" pitchFamily="34" charset="-79"/>
              </a:rPr>
              <a:t>הניצחון במלחמה והנצחתו</a:t>
            </a:r>
          </a:p>
          <a:p>
            <a:r>
              <a:rPr lang="he-IL" dirty="0">
                <a:latin typeface="David" panose="020E0502060401010101" pitchFamily="34" charset="-79"/>
                <a:cs typeface="David" panose="020E0502060401010101" pitchFamily="34" charset="-79"/>
              </a:rPr>
              <a:t>שער הניצחון</a:t>
            </a:r>
          </a:p>
          <a:p>
            <a:r>
              <a:rPr lang="he-IL" dirty="0">
                <a:latin typeface="David" panose="020E0502060401010101" pitchFamily="34" charset="-79"/>
                <a:cs typeface="David" panose="020E0502060401010101" pitchFamily="34" charset="-79"/>
              </a:rPr>
              <a:t>תהלוכת הניצחון</a:t>
            </a:r>
          </a:p>
        </p:txBody>
      </p:sp>
      <p:sp>
        <p:nvSpPr>
          <p:cNvPr id="5" name="Title 1">
            <a:extLst>
              <a:ext uri="{FF2B5EF4-FFF2-40B4-BE49-F238E27FC236}">
                <a16:creationId xmlns:a16="http://schemas.microsoft.com/office/drawing/2014/main" id="{4CD60C6B-41BC-4206-8FFF-A8812F3189CF}"/>
              </a:ext>
            </a:extLst>
          </p:cNvPr>
          <p:cNvSpPr>
            <a:spLocks noGrp="1"/>
          </p:cNvSpPr>
          <p:nvPr>
            <p:ph type="title"/>
          </p:nvPr>
        </p:nvSpPr>
        <p:spPr>
          <a:xfrm>
            <a:off x="457200" y="-20593"/>
            <a:ext cx="8229600" cy="1143000"/>
          </a:xfrm>
        </p:spPr>
        <p:txBody>
          <a:bodyPr/>
          <a:lstStyle/>
          <a:p>
            <a:r>
              <a:rPr lang="he-IL" dirty="0">
                <a:latin typeface="David" panose="020E0502060401010101" pitchFamily="34" charset="-79"/>
                <a:cs typeface="David" panose="020E0502060401010101" pitchFamily="34" charset="-79"/>
              </a:rPr>
              <a:t>הניצחון בעולם העתיק - רומא</a:t>
            </a:r>
            <a:endParaRPr lang="en-US" dirty="0">
              <a:latin typeface="David" panose="020E0502060401010101" pitchFamily="34" charset="-79"/>
              <a:cs typeface="David" panose="020E0502060401010101" pitchFamily="34" charset="-79"/>
            </a:endParaRPr>
          </a:p>
        </p:txBody>
      </p:sp>
      <p:pic>
        <p:nvPicPr>
          <p:cNvPr id="8194" name="Picture 2" descr="קובץ:TitusbogenFront.jpg">
            <a:extLst>
              <a:ext uri="{FF2B5EF4-FFF2-40B4-BE49-F238E27FC236}">
                <a16:creationId xmlns:a16="http://schemas.microsoft.com/office/drawing/2014/main" id="{76AA8253-B778-41FF-8706-E1C1CDDD7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57" y="1340768"/>
            <a:ext cx="4139367" cy="47853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E56C21E-F283-47CF-B5EC-6573E329D660}"/>
              </a:ext>
            </a:extLst>
          </p:cNvPr>
          <p:cNvSpPr/>
          <p:nvPr/>
        </p:nvSpPr>
        <p:spPr>
          <a:xfrm>
            <a:off x="1043608" y="6169026"/>
            <a:ext cx="2421052" cy="369332"/>
          </a:xfrm>
          <a:prstGeom prst="rect">
            <a:avLst/>
          </a:prstGeom>
        </p:spPr>
        <p:txBody>
          <a:bodyPr wrap="square">
            <a:spAutoFit/>
          </a:bodyPr>
          <a:lstStyle/>
          <a:p>
            <a:pPr algn="ctr"/>
            <a:r>
              <a:rPr lang="he-IL" dirty="0">
                <a:latin typeface="David" panose="020E0502060401010101" pitchFamily="34" charset="-79"/>
                <a:cs typeface="David" panose="020E0502060401010101" pitchFamily="34" charset="-79"/>
              </a:rPr>
              <a:t>קשת טיטוס, רומא</a:t>
            </a:r>
          </a:p>
        </p:txBody>
      </p:sp>
      <p:pic>
        <p:nvPicPr>
          <p:cNvPr id="8196" name="Picture 4" descr="קובץ:Rom, Titusbogen, Triumphzug 3.jpg">
            <a:extLst>
              <a:ext uri="{FF2B5EF4-FFF2-40B4-BE49-F238E27FC236}">
                <a16:creationId xmlns:a16="http://schemas.microsoft.com/office/drawing/2014/main" id="{5F358504-05C7-4C0E-9C9C-F9F75E3F8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278" y="3268663"/>
            <a:ext cx="3786188"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230C40B-5B84-45C3-9169-2DCED12A52F8}"/>
              </a:ext>
            </a:extLst>
          </p:cNvPr>
          <p:cNvSpPr/>
          <p:nvPr/>
        </p:nvSpPr>
        <p:spPr>
          <a:xfrm>
            <a:off x="5122738" y="6165852"/>
            <a:ext cx="3466728" cy="646331"/>
          </a:xfrm>
          <a:prstGeom prst="rect">
            <a:avLst/>
          </a:prstGeom>
        </p:spPr>
        <p:txBody>
          <a:bodyPr wrap="square">
            <a:spAutoFit/>
          </a:bodyPr>
          <a:lstStyle/>
          <a:p>
            <a:pPr algn="ctr"/>
            <a:r>
              <a:rPr lang="he-IL" dirty="0">
                <a:latin typeface="David" panose="020E0502060401010101" pitchFamily="34" charset="-79"/>
                <a:cs typeface="David" panose="020E0502060401010101" pitchFamily="34" charset="-79"/>
              </a:rPr>
              <a:t>תבליט המתאר את תהלוכת הניצחון, קשת טיטוס, רומא</a:t>
            </a:r>
          </a:p>
        </p:txBody>
      </p:sp>
    </p:spTree>
    <p:extLst>
      <p:ext uri="{BB962C8B-B14F-4D97-AF65-F5344CB8AC3E}">
        <p14:creationId xmlns:p14="http://schemas.microsoft.com/office/powerpoint/2010/main" val="106387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5988" y="1167777"/>
            <a:ext cx="5358812" cy="2243093"/>
          </a:xfrm>
        </p:spPr>
        <p:txBody>
          <a:bodyPr/>
          <a:lstStyle/>
          <a:p>
            <a:r>
              <a:rPr lang="he-IL" sz="2800" dirty="0">
                <a:latin typeface="David" panose="020E0502060401010101" pitchFamily="34" charset="-79"/>
                <a:cs typeface="David" panose="020E0502060401010101" pitchFamily="34" charset="-79"/>
              </a:rPr>
              <a:t>שער הניצחון – בפריז </a:t>
            </a:r>
            <a:r>
              <a:rPr lang="he-IL" sz="2000" dirty="0">
                <a:latin typeface="David" panose="020E0502060401010101" pitchFamily="34" charset="-79"/>
                <a:cs typeface="David" panose="020E0502060401010101" pitchFamily="34" charset="-79"/>
              </a:rPr>
              <a:t>(</a:t>
            </a:r>
            <a:r>
              <a:rPr lang="he-IL" sz="2400" dirty="0">
                <a:latin typeface="David" panose="020E0502060401010101" pitchFamily="34" charset="-79"/>
                <a:cs typeface="David" panose="020E0502060401010101" pitchFamily="34" charset="-79"/>
              </a:rPr>
              <a:t>1806- 1836)</a:t>
            </a:r>
            <a:endParaRPr lang="he-IL" sz="2800" dirty="0">
              <a:latin typeface="David" panose="020E0502060401010101" pitchFamily="34" charset="-79"/>
              <a:cs typeface="David" panose="020E0502060401010101" pitchFamily="34" charset="-79"/>
            </a:endParaRPr>
          </a:p>
          <a:p>
            <a:r>
              <a:rPr lang="he-IL" sz="2800" dirty="0">
                <a:latin typeface="David" panose="020E0502060401010101" pitchFamily="34" charset="-79"/>
                <a:cs typeface="David" panose="020E0502060401010101" pitchFamily="34" charset="-79"/>
              </a:rPr>
              <a:t>אלת הניצחון – ויקטוריה בלונדון</a:t>
            </a:r>
          </a:p>
          <a:p>
            <a:r>
              <a:rPr lang="he-IL" sz="2800" dirty="0">
                <a:latin typeface="David" panose="020E0502060401010101" pitchFamily="34" charset="-79"/>
                <a:cs typeface="David" panose="020E0502060401010101" pitchFamily="34" charset="-79"/>
              </a:rPr>
              <a:t>שער ברנדנבורג בברלין</a:t>
            </a:r>
          </a:p>
        </p:txBody>
      </p:sp>
      <p:sp>
        <p:nvSpPr>
          <p:cNvPr id="5" name="Title 1">
            <a:extLst>
              <a:ext uri="{FF2B5EF4-FFF2-40B4-BE49-F238E27FC236}">
                <a16:creationId xmlns:a16="http://schemas.microsoft.com/office/drawing/2014/main" id="{4CD60C6B-41BC-4206-8FFF-A8812F3189CF}"/>
              </a:ext>
            </a:extLst>
          </p:cNvPr>
          <p:cNvSpPr>
            <a:spLocks noGrp="1"/>
          </p:cNvSpPr>
          <p:nvPr>
            <p:ph type="title"/>
          </p:nvPr>
        </p:nvSpPr>
        <p:spPr>
          <a:xfrm>
            <a:off x="457200" y="-20593"/>
            <a:ext cx="8229600" cy="1143000"/>
          </a:xfrm>
        </p:spPr>
        <p:txBody>
          <a:bodyPr/>
          <a:lstStyle/>
          <a:p>
            <a:r>
              <a:rPr lang="he-IL" dirty="0">
                <a:latin typeface="David" panose="020E0502060401010101" pitchFamily="34" charset="-79"/>
                <a:cs typeface="David" panose="020E0502060401010101" pitchFamily="34" charset="-79"/>
              </a:rPr>
              <a:t>המשך התפיסה בעולם המערבי המודרני</a:t>
            </a:r>
            <a:endParaRPr lang="en-US" dirty="0">
              <a:latin typeface="David" panose="020E0502060401010101" pitchFamily="34" charset="-79"/>
              <a:cs typeface="David" panose="020E0502060401010101" pitchFamily="34" charset="-79"/>
            </a:endParaRPr>
          </a:p>
        </p:txBody>
      </p:sp>
      <p:pic>
        <p:nvPicPr>
          <p:cNvPr id="5122" name="Picture 2" descr="קובץ:Arc de triomphe frontsimple.jpg">
            <a:extLst>
              <a:ext uri="{FF2B5EF4-FFF2-40B4-BE49-F238E27FC236}">
                <a16:creationId xmlns:a16="http://schemas.microsoft.com/office/drawing/2014/main" id="{34D95D8F-B9D2-4D36-A827-AF8A35C06C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0"/>
          <a:stretch/>
        </p:blipFill>
        <p:spPr bwMode="auto">
          <a:xfrm>
            <a:off x="182530" y="951753"/>
            <a:ext cx="3717378" cy="24772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27EE637-39C8-485D-B882-3E24EAB1123B}"/>
              </a:ext>
            </a:extLst>
          </p:cNvPr>
          <p:cNvSpPr/>
          <p:nvPr/>
        </p:nvSpPr>
        <p:spPr>
          <a:xfrm>
            <a:off x="827584" y="3410870"/>
            <a:ext cx="2255746" cy="369332"/>
          </a:xfrm>
          <a:prstGeom prst="rect">
            <a:avLst/>
          </a:prstGeom>
        </p:spPr>
        <p:txBody>
          <a:bodyPr wrap="none">
            <a:spAutoFit/>
          </a:bodyPr>
          <a:lstStyle/>
          <a:p>
            <a:r>
              <a:rPr lang="he-IL" dirty="0">
                <a:latin typeface="David" panose="020E0502060401010101" pitchFamily="34" charset="-79"/>
                <a:cs typeface="David" panose="020E0502060401010101" pitchFamily="34" charset="-79"/>
              </a:rPr>
              <a:t>Arc de triomphe</a:t>
            </a:r>
            <a:r>
              <a:rPr lang="en-US" dirty="0">
                <a:latin typeface="David" panose="020E0502060401010101" pitchFamily="34" charset="-79"/>
                <a:cs typeface="David" panose="020E0502060401010101" pitchFamily="34" charset="-79"/>
              </a:rPr>
              <a:t>, Paris</a:t>
            </a:r>
            <a:endParaRPr lang="he-IL" dirty="0">
              <a:latin typeface="David" panose="020E0502060401010101" pitchFamily="34" charset="-79"/>
              <a:cs typeface="David" panose="020E0502060401010101" pitchFamily="34" charset="-79"/>
            </a:endParaRPr>
          </a:p>
        </p:txBody>
      </p:sp>
      <p:sp>
        <p:nvSpPr>
          <p:cNvPr id="4" name="Rectangle 3">
            <a:extLst>
              <a:ext uri="{FF2B5EF4-FFF2-40B4-BE49-F238E27FC236}">
                <a16:creationId xmlns:a16="http://schemas.microsoft.com/office/drawing/2014/main" id="{B4894111-1DB9-433D-BE1A-6CD4E17656BF}"/>
              </a:ext>
            </a:extLst>
          </p:cNvPr>
          <p:cNvSpPr/>
          <p:nvPr/>
        </p:nvSpPr>
        <p:spPr>
          <a:xfrm>
            <a:off x="4817540" y="6248690"/>
            <a:ext cx="3567408" cy="646331"/>
          </a:xfrm>
          <a:prstGeom prst="rect">
            <a:avLst/>
          </a:prstGeom>
        </p:spPr>
        <p:txBody>
          <a:bodyPr wrap="square">
            <a:spAutoFit/>
          </a:bodyPr>
          <a:lstStyle/>
          <a:p>
            <a:r>
              <a:rPr lang="en-US" dirty="0">
                <a:latin typeface="David" panose="020E0502060401010101" pitchFamily="34" charset="-79"/>
                <a:cs typeface="David" panose="020E0502060401010101" pitchFamily="34" charset="-79"/>
              </a:rPr>
              <a:t>Bronze quadriga on Wellington Arch, London, England.</a:t>
            </a:r>
          </a:p>
        </p:txBody>
      </p:sp>
      <p:pic>
        <p:nvPicPr>
          <p:cNvPr id="5124" name="Picture 4" descr="קובץ:Wellington Arch - Quadriga.jpg">
            <a:extLst>
              <a:ext uri="{FF2B5EF4-FFF2-40B4-BE49-F238E27FC236}">
                <a16:creationId xmlns:a16="http://schemas.microsoft.com/office/drawing/2014/main" id="{38A0C507-891A-4E9A-B4BE-EA61F5C69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734" y="3175166"/>
            <a:ext cx="4098032" cy="307352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קובץ:Potsdam - Brandenburger Tor - 2006.jpg">
            <a:extLst>
              <a:ext uri="{FF2B5EF4-FFF2-40B4-BE49-F238E27FC236}">
                <a16:creationId xmlns:a16="http://schemas.microsoft.com/office/drawing/2014/main" id="{D990ABA1-C187-489F-84AB-3C1A10F64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84" y="3780202"/>
            <a:ext cx="3717377" cy="27880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C1E4D77-136D-4190-A570-0D107F0E7CBD}"/>
              </a:ext>
            </a:extLst>
          </p:cNvPr>
          <p:cNvSpPr/>
          <p:nvPr/>
        </p:nvSpPr>
        <p:spPr>
          <a:xfrm>
            <a:off x="546981" y="6526402"/>
            <a:ext cx="2929007" cy="369332"/>
          </a:xfrm>
          <a:prstGeom prst="rect">
            <a:avLst/>
          </a:prstGeom>
        </p:spPr>
        <p:txBody>
          <a:bodyPr wrap="none">
            <a:spAutoFit/>
          </a:bodyPr>
          <a:lstStyle/>
          <a:p>
            <a:r>
              <a:rPr lang="he-IL" dirty="0">
                <a:latin typeface="David" panose="020E0502060401010101" pitchFamily="34" charset="-79"/>
                <a:cs typeface="David" panose="020E0502060401010101" pitchFamily="34" charset="-79"/>
              </a:rPr>
              <a:t>Potsdam - Brandenburger Tor</a:t>
            </a:r>
          </a:p>
        </p:txBody>
      </p:sp>
    </p:spTree>
    <p:extLst>
      <p:ext uri="{BB962C8B-B14F-4D97-AF65-F5344CB8AC3E}">
        <p14:creationId xmlns:p14="http://schemas.microsoft.com/office/powerpoint/2010/main" val="352519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167777"/>
            <a:ext cx="5486936" cy="2243093"/>
          </a:xfrm>
        </p:spPr>
        <p:txBody>
          <a:bodyPr/>
          <a:lstStyle/>
          <a:p>
            <a:r>
              <a:rPr lang="he-IL" dirty="0">
                <a:latin typeface="David" panose="020E0502060401010101" pitchFamily="34" charset="-79"/>
                <a:cs typeface="David" panose="020E0502060401010101" pitchFamily="34" charset="-79"/>
              </a:rPr>
              <a:t>עמוד הניצחון של ברלין (1873)</a:t>
            </a:r>
          </a:p>
          <a:p>
            <a:r>
              <a:rPr lang="he-IL" dirty="0">
                <a:latin typeface="David" panose="020E0502060401010101" pitchFamily="34" charset="-79"/>
                <a:cs typeface="David" panose="020E0502060401010101" pitchFamily="34" charset="-79"/>
              </a:rPr>
              <a:t>בראשו – ויקטוריה, אלת הניצחון</a:t>
            </a:r>
          </a:p>
        </p:txBody>
      </p:sp>
      <p:sp>
        <p:nvSpPr>
          <p:cNvPr id="5" name="Title 1">
            <a:extLst>
              <a:ext uri="{FF2B5EF4-FFF2-40B4-BE49-F238E27FC236}">
                <a16:creationId xmlns:a16="http://schemas.microsoft.com/office/drawing/2014/main" id="{4CD60C6B-41BC-4206-8FFF-A8812F3189CF}"/>
              </a:ext>
            </a:extLst>
          </p:cNvPr>
          <p:cNvSpPr>
            <a:spLocks noGrp="1"/>
          </p:cNvSpPr>
          <p:nvPr>
            <p:ph type="title"/>
          </p:nvPr>
        </p:nvSpPr>
        <p:spPr>
          <a:xfrm>
            <a:off x="457200" y="-20593"/>
            <a:ext cx="8229600" cy="1143000"/>
          </a:xfrm>
        </p:spPr>
        <p:txBody>
          <a:bodyPr/>
          <a:lstStyle/>
          <a:p>
            <a:r>
              <a:rPr lang="he-IL" dirty="0">
                <a:latin typeface="David" panose="020E0502060401010101" pitchFamily="34" charset="-79"/>
                <a:cs typeface="David" panose="020E0502060401010101" pitchFamily="34" charset="-79"/>
              </a:rPr>
              <a:t>המשך התפיסה בעולם המערבי המודרני</a:t>
            </a:r>
            <a:endParaRPr lang="en-US" dirty="0">
              <a:latin typeface="David" panose="020E0502060401010101" pitchFamily="34" charset="-79"/>
              <a:cs typeface="David" panose="020E0502060401010101" pitchFamily="34" charset="-79"/>
            </a:endParaRPr>
          </a:p>
        </p:txBody>
      </p:sp>
      <p:sp>
        <p:nvSpPr>
          <p:cNvPr id="6" name="Rectangle 5">
            <a:extLst>
              <a:ext uri="{FF2B5EF4-FFF2-40B4-BE49-F238E27FC236}">
                <a16:creationId xmlns:a16="http://schemas.microsoft.com/office/drawing/2014/main" id="{9C1E4D77-136D-4190-A570-0D107F0E7CBD}"/>
              </a:ext>
            </a:extLst>
          </p:cNvPr>
          <p:cNvSpPr/>
          <p:nvPr/>
        </p:nvSpPr>
        <p:spPr>
          <a:xfrm>
            <a:off x="546981" y="6526402"/>
            <a:ext cx="2399055" cy="369332"/>
          </a:xfrm>
          <a:prstGeom prst="rect">
            <a:avLst/>
          </a:prstGeom>
        </p:spPr>
        <p:txBody>
          <a:bodyPr wrap="none">
            <a:spAutoFit/>
          </a:bodyPr>
          <a:lstStyle/>
          <a:p>
            <a:r>
              <a:rPr lang="en-US" dirty="0">
                <a:latin typeface="David" panose="020E0502060401010101" pitchFamily="34" charset="-79"/>
                <a:cs typeface="David" panose="020E0502060401010101" pitchFamily="34" charset="-79"/>
              </a:rPr>
              <a:t>Berlin Victory Column</a:t>
            </a:r>
          </a:p>
        </p:txBody>
      </p:sp>
      <p:pic>
        <p:nvPicPr>
          <p:cNvPr id="10" name="Picture 2" descr="File:Berlin Siegessäule 8245.jpg">
            <a:extLst>
              <a:ext uri="{FF2B5EF4-FFF2-40B4-BE49-F238E27FC236}">
                <a16:creationId xmlns:a16="http://schemas.microsoft.com/office/drawing/2014/main" id="{7F717265-C42D-4A7C-8A12-0C222566E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572420"/>
            <a:ext cx="2650581" cy="39791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ile: Berlin Victory Column 2012-04.jpg">
            <a:extLst>
              <a:ext uri="{FF2B5EF4-FFF2-40B4-BE49-F238E27FC236}">
                <a16:creationId xmlns:a16="http://schemas.microsoft.com/office/drawing/2014/main" id="{388CA755-6CD5-42A3-9447-27581123C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46138"/>
            <a:ext cx="2514600" cy="570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99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5988" y="1167777"/>
            <a:ext cx="5358812" cy="2243093"/>
          </a:xfrm>
        </p:spPr>
        <p:txBody>
          <a:bodyPr/>
          <a:lstStyle/>
          <a:p>
            <a:r>
              <a:rPr lang="he-IL" sz="2800" dirty="0">
                <a:latin typeface="David" panose="020E0502060401010101" pitchFamily="34" charset="-79"/>
                <a:cs typeface="David" panose="020E0502060401010101" pitchFamily="34" charset="-79"/>
              </a:rPr>
              <a:t>שער ניצחון – בניו יורק</a:t>
            </a:r>
          </a:p>
          <a:p>
            <a:r>
              <a:rPr lang="he-IL" sz="2800" dirty="0">
                <a:latin typeface="David" panose="020E0502060401010101" pitchFamily="34" charset="-79"/>
                <a:cs typeface="David" panose="020E0502060401010101" pitchFamily="34" charset="-79"/>
              </a:rPr>
              <a:t>שער ניצחון במוסקבה</a:t>
            </a:r>
          </a:p>
        </p:txBody>
      </p:sp>
      <p:sp>
        <p:nvSpPr>
          <p:cNvPr id="5" name="Title 1">
            <a:extLst>
              <a:ext uri="{FF2B5EF4-FFF2-40B4-BE49-F238E27FC236}">
                <a16:creationId xmlns:a16="http://schemas.microsoft.com/office/drawing/2014/main" id="{4CD60C6B-41BC-4206-8FFF-A8812F3189CF}"/>
              </a:ext>
            </a:extLst>
          </p:cNvPr>
          <p:cNvSpPr>
            <a:spLocks noGrp="1"/>
          </p:cNvSpPr>
          <p:nvPr>
            <p:ph type="title"/>
          </p:nvPr>
        </p:nvSpPr>
        <p:spPr>
          <a:xfrm>
            <a:off x="457200" y="-20593"/>
            <a:ext cx="8229600" cy="1143000"/>
          </a:xfrm>
        </p:spPr>
        <p:txBody>
          <a:bodyPr/>
          <a:lstStyle/>
          <a:p>
            <a:r>
              <a:rPr lang="he-IL" dirty="0">
                <a:latin typeface="David" panose="020E0502060401010101" pitchFamily="34" charset="-79"/>
                <a:cs typeface="David" panose="020E0502060401010101" pitchFamily="34" charset="-79"/>
              </a:rPr>
              <a:t>המשך התפיסה בעולם המערבי המודרני</a:t>
            </a:r>
            <a:endParaRPr lang="en-US" dirty="0">
              <a:latin typeface="David" panose="020E0502060401010101" pitchFamily="34" charset="-79"/>
              <a:cs typeface="David" panose="020E0502060401010101" pitchFamily="34" charset="-79"/>
            </a:endParaRPr>
          </a:p>
        </p:txBody>
      </p:sp>
      <p:sp>
        <p:nvSpPr>
          <p:cNvPr id="4" name="Rectangle 3">
            <a:extLst>
              <a:ext uri="{FF2B5EF4-FFF2-40B4-BE49-F238E27FC236}">
                <a16:creationId xmlns:a16="http://schemas.microsoft.com/office/drawing/2014/main" id="{B4894111-1DB9-433D-BE1A-6CD4E17656BF}"/>
              </a:ext>
            </a:extLst>
          </p:cNvPr>
          <p:cNvSpPr/>
          <p:nvPr/>
        </p:nvSpPr>
        <p:spPr>
          <a:xfrm>
            <a:off x="611560" y="6459879"/>
            <a:ext cx="3567408" cy="369332"/>
          </a:xfrm>
          <a:prstGeom prst="rect">
            <a:avLst/>
          </a:prstGeom>
        </p:spPr>
        <p:txBody>
          <a:bodyPr wrap="square">
            <a:spAutoFit/>
          </a:bodyPr>
          <a:lstStyle/>
          <a:p>
            <a:r>
              <a:rPr lang="en-US" dirty="0" err="1">
                <a:latin typeface="David" panose="020E0502060401010101" pitchFamily="34" charset="-79"/>
                <a:cs typeface="David" panose="020E0502060401010101" pitchFamily="34" charset="-79"/>
              </a:rPr>
              <a:t>krasnye</a:t>
            </a:r>
            <a:r>
              <a:rPr lang="en-US" dirty="0">
                <a:latin typeface="David" panose="020E0502060401010101" pitchFamily="34" charset="-79"/>
                <a:cs typeface="David" panose="020E0502060401010101" pitchFamily="34" charset="-79"/>
              </a:rPr>
              <a:t> </a:t>
            </a:r>
            <a:r>
              <a:rPr lang="en-US" dirty="0" err="1">
                <a:latin typeface="David" panose="020E0502060401010101" pitchFamily="34" charset="-79"/>
                <a:cs typeface="David" panose="020E0502060401010101" pitchFamily="34" charset="-79"/>
              </a:rPr>
              <a:t>vorota</a:t>
            </a:r>
            <a:r>
              <a:rPr lang="en-US" dirty="0">
                <a:latin typeface="David" panose="020E0502060401010101" pitchFamily="34" charset="-79"/>
                <a:cs typeface="David" panose="020E0502060401010101" pitchFamily="34" charset="-79"/>
              </a:rPr>
              <a:t> - Moscow Red Gate</a:t>
            </a:r>
          </a:p>
        </p:txBody>
      </p:sp>
      <p:sp>
        <p:nvSpPr>
          <p:cNvPr id="6" name="Rectangle 5">
            <a:extLst>
              <a:ext uri="{FF2B5EF4-FFF2-40B4-BE49-F238E27FC236}">
                <a16:creationId xmlns:a16="http://schemas.microsoft.com/office/drawing/2014/main" id="{9C1E4D77-136D-4190-A570-0D107F0E7CBD}"/>
              </a:ext>
            </a:extLst>
          </p:cNvPr>
          <p:cNvSpPr/>
          <p:nvPr/>
        </p:nvSpPr>
        <p:spPr>
          <a:xfrm>
            <a:off x="5546611" y="6456798"/>
            <a:ext cx="2505814" cy="369332"/>
          </a:xfrm>
          <a:prstGeom prst="rect">
            <a:avLst/>
          </a:prstGeom>
        </p:spPr>
        <p:txBody>
          <a:bodyPr wrap="none">
            <a:spAutoFit/>
          </a:bodyPr>
          <a:lstStyle/>
          <a:p>
            <a:r>
              <a:rPr lang="en-US" dirty="0">
                <a:latin typeface="David" panose="020E0502060401010101" pitchFamily="34" charset="-79"/>
                <a:cs typeface="David" panose="020E0502060401010101" pitchFamily="34" charset="-79"/>
              </a:rPr>
              <a:t>Washington Square Arch</a:t>
            </a:r>
            <a:endParaRPr lang="he-IL" dirty="0">
              <a:latin typeface="David" panose="020E0502060401010101" pitchFamily="34" charset="-79"/>
              <a:cs typeface="David" panose="020E0502060401010101" pitchFamily="34" charset="-79"/>
            </a:endParaRPr>
          </a:p>
        </p:txBody>
      </p:sp>
      <p:pic>
        <p:nvPicPr>
          <p:cNvPr id="6146" name="Picture 2" descr="קובץ:Washington Square by Matthew Bisanz.JPG">
            <a:extLst>
              <a:ext uri="{FF2B5EF4-FFF2-40B4-BE49-F238E27FC236}">
                <a16:creationId xmlns:a16="http://schemas.microsoft.com/office/drawing/2014/main" id="{3256FD90-3B6A-4828-8BF2-6818E9CAF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442" y="2352846"/>
            <a:ext cx="3302909" cy="40541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קובץ:Krasnye vorota.jpg">
            <a:extLst>
              <a:ext uri="{FF2B5EF4-FFF2-40B4-BE49-F238E27FC236}">
                <a16:creationId xmlns:a16="http://schemas.microsoft.com/office/drawing/2014/main" id="{55E2912C-8FCD-4BF2-A37F-51C8127AA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27" y="1312569"/>
            <a:ext cx="3302909" cy="509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29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341-20D5-46B9-B459-7E9951F599E3}"/>
              </a:ext>
            </a:extLst>
          </p:cNvPr>
          <p:cNvSpPr>
            <a:spLocks noGrp="1"/>
          </p:cNvSpPr>
          <p:nvPr>
            <p:ph type="title"/>
          </p:nvPr>
        </p:nvSpPr>
        <p:spPr>
          <a:xfrm>
            <a:off x="457200" y="-152636"/>
            <a:ext cx="8229600" cy="1143000"/>
          </a:xfrm>
        </p:spPr>
        <p:txBody>
          <a:bodyPr/>
          <a:lstStyle/>
          <a:p>
            <a:r>
              <a:rPr lang="en-US" dirty="0">
                <a:latin typeface="David" panose="020E0502060401010101" pitchFamily="34" charset="-79"/>
                <a:cs typeface="David" panose="020E0502060401010101" pitchFamily="34" charset="-79"/>
              </a:rPr>
              <a:t>Victory</a:t>
            </a:r>
          </a:p>
        </p:txBody>
      </p:sp>
      <p:sp>
        <p:nvSpPr>
          <p:cNvPr id="3" name="Content Placeholder 2">
            <a:extLst>
              <a:ext uri="{FF2B5EF4-FFF2-40B4-BE49-F238E27FC236}">
                <a16:creationId xmlns:a16="http://schemas.microsoft.com/office/drawing/2014/main" id="{10F2BA32-A8D4-4595-AA97-C93DE018631E}"/>
              </a:ext>
            </a:extLst>
          </p:cNvPr>
          <p:cNvSpPr>
            <a:spLocks noGrp="1"/>
          </p:cNvSpPr>
          <p:nvPr>
            <p:ph idx="1"/>
          </p:nvPr>
        </p:nvSpPr>
        <p:spPr>
          <a:xfrm>
            <a:off x="457200" y="980728"/>
            <a:ext cx="8229600" cy="4525963"/>
          </a:xfrm>
        </p:spPr>
        <p:txBody>
          <a:bodyPr/>
          <a:lstStyle/>
          <a:p>
            <a:pPr algn="l" rtl="0"/>
            <a:r>
              <a:rPr lang="en-US" b="1" dirty="0">
                <a:latin typeface="David" panose="020E0502060401010101" pitchFamily="34" charset="-79"/>
                <a:cs typeface="David" panose="020E0502060401010101" pitchFamily="34" charset="-79"/>
              </a:rPr>
              <a:t>Definition of </a:t>
            </a:r>
            <a:r>
              <a:rPr lang="en-US" b="1" i="1" dirty="0">
                <a:latin typeface="David" panose="020E0502060401010101" pitchFamily="34" charset="-79"/>
                <a:cs typeface="David" panose="020E0502060401010101" pitchFamily="34" charset="-79"/>
              </a:rPr>
              <a:t>victory</a:t>
            </a:r>
            <a:endParaRPr lang="en-US" b="1" dirty="0">
              <a:latin typeface="David" panose="020E0502060401010101" pitchFamily="34" charset="-79"/>
              <a:cs typeface="David" panose="020E0502060401010101" pitchFamily="34" charset="-79"/>
            </a:endParaRPr>
          </a:p>
          <a:p>
            <a:pPr algn="l" rtl="0"/>
            <a:r>
              <a:rPr lang="en-US" b="1" dirty="0">
                <a:latin typeface="David" panose="020E0502060401010101" pitchFamily="34" charset="-79"/>
                <a:cs typeface="David" panose="020E0502060401010101" pitchFamily="34" charset="-79"/>
              </a:rPr>
              <a:t>1: </a:t>
            </a:r>
            <a:r>
              <a:rPr lang="en-US" dirty="0">
                <a:latin typeface="David" panose="020E0502060401010101" pitchFamily="34" charset="-79"/>
                <a:cs typeface="David" panose="020E0502060401010101" pitchFamily="34" charset="-79"/>
              </a:rPr>
              <a:t>the overcoming of an enemy or antagonist</a:t>
            </a:r>
          </a:p>
          <a:p>
            <a:pPr algn="l" rtl="0"/>
            <a:r>
              <a:rPr lang="en-US" b="1" dirty="0">
                <a:latin typeface="David" panose="020E0502060401010101" pitchFamily="34" charset="-79"/>
                <a:cs typeface="David" panose="020E0502060401010101" pitchFamily="34" charset="-79"/>
              </a:rPr>
              <a:t>2: </a:t>
            </a:r>
            <a:r>
              <a:rPr lang="en-US" dirty="0">
                <a:latin typeface="David" panose="020E0502060401010101" pitchFamily="34" charset="-79"/>
                <a:cs typeface="David" panose="020E0502060401010101" pitchFamily="34" charset="-79"/>
              </a:rPr>
              <a:t>achievement of mastery or success in a struggle or endeavor against odds or difficulties (Merriam-Webster)</a:t>
            </a:r>
          </a:p>
          <a:p>
            <a:pPr algn="l" rtl="0"/>
            <a:endParaRPr lang="en-US" dirty="0">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An occasion when you win a game, competition, election, war, etc. or the fact that you have won.</a:t>
            </a:r>
          </a:p>
          <a:p>
            <a:pPr marL="0" indent="0" algn="l" rtl="0">
              <a:buNone/>
            </a:pPr>
            <a:r>
              <a:rPr lang="en-US" dirty="0">
                <a:latin typeface="David" panose="020E0502060401010101" pitchFamily="34" charset="-79"/>
                <a:cs typeface="David" panose="020E0502060401010101" pitchFamily="34" charset="-79"/>
              </a:rPr>
              <a:t>   (Cambridge Dictionary)</a:t>
            </a:r>
          </a:p>
          <a:p>
            <a:pPr algn="l" rtl="0"/>
            <a:endParaRPr lang="en-US" dirty="0">
              <a:latin typeface="David" panose="020E0502060401010101" pitchFamily="34" charset="-79"/>
              <a:cs typeface="David" panose="020E0502060401010101" pitchFamily="34" charset="-79"/>
            </a:endParaRPr>
          </a:p>
          <a:p>
            <a:pPr algn="l" rtl="0"/>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10359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DCFF1-78B7-4673-A7EF-B244DC32F7EC}"/>
              </a:ext>
            </a:extLst>
          </p:cNvPr>
          <p:cNvSpPr>
            <a:spLocks noGrp="1"/>
          </p:cNvSpPr>
          <p:nvPr>
            <p:ph type="title"/>
          </p:nvPr>
        </p:nvSpPr>
        <p:spPr>
          <a:xfrm>
            <a:off x="523726" y="125760"/>
            <a:ext cx="8229600" cy="1143000"/>
          </a:xfrm>
        </p:spPr>
        <p:txBody>
          <a:bodyPr/>
          <a:lstStyle/>
          <a:p>
            <a:r>
              <a:rPr lang="he-IL" dirty="0">
                <a:latin typeface="David" panose="020E0502060401010101" pitchFamily="34" charset="-79"/>
                <a:cs typeface="David" panose="020E0502060401010101" pitchFamily="34" charset="-79"/>
              </a:rPr>
              <a:t>הפרדוכסים של הניצחון - 1 </a:t>
            </a:r>
            <a:endParaRPr lang="en-US" dirty="0">
              <a:latin typeface="David" panose="020E0502060401010101" pitchFamily="34" charset="-79"/>
              <a:cs typeface="David" panose="020E0502060401010101" pitchFamily="34" charset="-79"/>
            </a:endParaRPr>
          </a:p>
        </p:txBody>
      </p:sp>
      <p:sp>
        <p:nvSpPr>
          <p:cNvPr id="4" name="Content Placeholder 3">
            <a:extLst>
              <a:ext uri="{FF2B5EF4-FFF2-40B4-BE49-F238E27FC236}">
                <a16:creationId xmlns:a16="http://schemas.microsoft.com/office/drawing/2014/main" id="{2D8E3030-C38D-4147-8249-0D9954987245}"/>
              </a:ext>
            </a:extLst>
          </p:cNvPr>
          <p:cNvSpPr>
            <a:spLocks noGrp="1"/>
          </p:cNvSpPr>
          <p:nvPr>
            <p:ph idx="1"/>
          </p:nvPr>
        </p:nvSpPr>
        <p:spPr>
          <a:xfrm>
            <a:off x="390054" y="1268760"/>
            <a:ext cx="8363892" cy="4525963"/>
          </a:xfrm>
        </p:spPr>
        <p:txBody>
          <a:bodyPr/>
          <a:lstStyle/>
          <a:p>
            <a:r>
              <a:rPr lang="he-IL" sz="3000" dirty="0">
                <a:latin typeface="David" panose="020E0502060401010101" pitchFamily="34" charset="-79"/>
                <a:cs typeface="David" panose="020E0502060401010101" pitchFamily="34" charset="-79"/>
              </a:rPr>
              <a:t>הניצחון כשיא - מרגע השגת הניצחון מתחילה ההדרדרות</a:t>
            </a:r>
          </a:p>
          <a:p>
            <a:r>
              <a:rPr lang="he-IL" sz="3000" dirty="0">
                <a:latin typeface="David" panose="020E0502060401010101" pitchFamily="34" charset="-79"/>
                <a:cs typeface="David" panose="020E0502060401010101" pitchFamily="34" charset="-79"/>
              </a:rPr>
              <a:t>במשחקי האולימפיאדה של שנת 448 לפנה"ס זכו שני אחים מרודוס בשתי תחרויות נפרדות. הם רצו אל הקהל כדי לאסוף את אביהם, שזכה בתחרות שנים רבות קודם לכן. בעוד השלושה צועדים זרקו עליהם הצופים פרחים. אחד מהצופים, איש ספרטה, צעק אל האב: "מות עכשיו, דיאגורס! לעולם לא תהיה מאושר יותר".</a:t>
            </a:r>
            <a:endParaRPr lang="en-US" sz="3000" dirty="0">
              <a:latin typeface="David" panose="020E0502060401010101" pitchFamily="34" charset="-79"/>
              <a:cs typeface="David" panose="020E0502060401010101" pitchFamily="34" charset="-79"/>
            </a:endParaRPr>
          </a:p>
          <a:p>
            <a:endParaRPr lang="en-US" sz="3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5724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692696"/>
            <a:ext cx="7772400" cy="1470025"/>
          </a:xfrm>
        </p:spPr>
        <p:txBody>
          <a:bodyPr/>
          <a:lstStyle/>
          <a:p>
            <a:r>
              <a:rPr lang="he-IL" altLang="en-US" b="1" dirty="0">
                <a:latin typeface="David" panose="020E0502060401010101" pitchFamily="34" charset="-79"/>
                <a:cs typeface="David" panose="020E0502060401010101" pitchFamily="34" charset="-79"/>
              </a:rPr>
              <a:t>הניצחון - פנים רבות לו</a:t>
            </a:r>
            <a:endParaRPr lang="en-US" altLang="en-US" b="1" dirty="0">
              <a:latin typeface="David" pitchFamily="34" charset="-79"/>
              <a:cs typeface="David" pitchFamily="34" charset="-79"/>
            </a:endParaRPr>
          </a:p>
        </p:txBody>
      </p:sp>
      <p:sp>
        <p:nvSpPr>
          <p:cNvPr id="2051" name="Subtitle 2"/>
          <p:cNvSpPr>
            <a:spLocks noGrp="1"/>
          </p:cNvSpPr>
          <p:nvPr>
            <p:ph type="subTitle" idx="1"/>
          </p:nvPr>
        </p:nvSpPr>
        <p:spPr>
          <a:xfrm>
            <a:off x="1371600" y="2564904"/>
            <a:ext cx="6400800" cy="1752600"/>
          </a:xfrm>
        </p:spPr>
        <p:txBody>
          <a:bodyPr/>
          <a:lstStyle/>
          <a:p>
            <a:r>
              <a:rPr lang="he-IL" altLang="en-US" dirty="0">
                <a:latin typeface="David" pitchFamily="34" charset="-79"/>
                <a:cs typeface="David" pitchFamily="34" charset="-79"/>
              </a:rPr>
              <a:t>ד"ר נמרוד הגלעדי</a:t>
            </a:r>
          </a:p>
          <a:p>
            <a:r>
              <a:rPr lang="he-IL" altLang="en-US" dirty="0">
                <a:latin typeface="David" pitchFamily="34" charset="-79"/>
                <a:cs typeface="David" pitchFamily="34" charset="-79"/>
              </a:rPr>
              <a:t>המרכז ללמודים צבאיים</a:t>
            </a:r>
          </a:p>
          <a:p>
            <a:r>
              <a:rPr lang="he-IL" altLang="en-US" dirty="0">
                <a:latin typeface="David" pitchFamily="34" charset="-79"/>
                <a:cs typeface="David" pitchFamily="34" charset="-79"/>
              </a:rPr>
              <a:t>המכללה לפיקוד ולמטה</a:t>
            </a:r>
            <a:endParaRPr lang="en-US" altLang="en-US" dirty="0">
              <a:latin typeface="David" pitchFamily="34" charset="-79"/>
              <a:cs typeface="David" pitchFamily="34" charset="-79"/>
            </a:endParaRPr>
          </a:p>
        </p:txBody>
      </p:sp>
      <p:sp>
        <p:nvSpPr>
          <p:cNvPr id="4" name="Subtitle 2"/>
          <p:cNvSpPr txBox="1">
            <a:spLocks/>
          </p:cNvSpPr>
          <p:nvPr/>
        </p:nvSpPr>
        <p:spPr bwMode="auto">
          <a:xfrm>
            <a:off x="0" y="4797425"/>
            <a:ext cx="9144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1" eaLnBrk="0" fontAlgn="base" hangingPunct="0">
              <a:spcBef>
                <a:spcPct val="20000"/>
              </a:spcBef>
              <a:spcAft>
                <a:spcPct val="0"/>
              </a:spcAft>
              <a:buNone/>
              <a:defRPr sz="3200">
                <a:solidFill>
                  <a:schemeClr val="tx1"/>
                </a:solidFill>
                <a:latin typeface="+mn-lt"/>
                <a:ea typeface="+mn-ea"/>
                <a:cs typeface="+mn-cs"/>
              </a:defRPr>
            </a:lvl1pPr>
            <a:lvl2pPr marL="457200" indent="0" algn="ctr" rtl="1" eaLnBrk="0" fontAlgn="base" hangingPunct="0">
              <a:spcBef>
                <a:spcPct val="20000"/>
              </a:spcBef>
              <a:spcAft>
                <a:spcPct val="0"/>
              </a:spcAft>
              <a:buNone/>
              <a:defRPr sz="2800">
                <a:solidFill>
                  <a:schemeClr val="tx1"/>
                </a:solidFill>
                <a:latin typeface="+mn-lt"/>
                <a:cs typeface="+mn-cs"/>
              </a:defRPr>
            </a:lvl2pPr>
            <a:lvl3pPr marL="914400" indent="0" algn="ctr" rtl="1" eaLnBrk="0" fontAlgn="base" hangingPunct="0">
              <a:spcBef>
                <a:spcPct val="20000"/>
              </a:spcBef>
              <a:spcAft>
                <a:spcPct val="0"/>
              </a:spcAft>
              <a:buNone/>
              <a:defRPr sz="2400">
                <a:solidFill>
                  <a:schemeClr val="tx1"/>
                </a:solidFill>
                <a:latin typeface="+mn-lt"/>
                <a:cs typeface="+mn-cs"/>
              </a:defRPr>
            </a:lvl3pPr>
            <a:lvl4pPr marL="1371600" indent="0" algn="ctr" rtl="1" eaLnBrk="0" fontAlgn="base" hangingPunct="0">
              <a:spcBef>
                <a:spcPct val="20000"/>
              </a:spcBef>
              <a:spcAft>
                <a:spcPct val="0"/>
              </a:spcAft>
              <a:buNone/>
              <a:defRPr sz="2000">
                <a:solidFill>
                  <a:schemeClr val="tx1"/>
                </a:solidFill>
                <a:latin typeface="+mn-lt"/>
                <a:cs typeface="+mn-cs"/>
              </a:defRPr>
            </a:lvl4pPr>
            <a:lvl5pPr marL="1828800" indent="0" algn="ctr" rtl="1" eaLnBrk="0" fontAlgn="base" hangingPunct="0">
              <a:spcBef>
                <a:spcPct val="20000"/>
              </a:spcBef>
              <a:spcAft>
                <a:spcPct val="0"/>
              </a:spcAft>
              <a:buNone/>
              <a:defRPr sz="2000">
                <a:solidFill>
                  <a:schemeClr val="tx1"/>
                </a:solidFill>
                <a:latin typeface="+mn-lt"/>
                <a:cs typeface="+mn-cs"/>
              </a:defRPr>
            </a:lvl5pPr>
            <a:lvl6pPr marL="2286000" indent="0" algn="ctr" rtl="1" fontAlgn="base">
              <a:spcBef>
                <a:spcPct val="20000"/>
              </a:spcBef>
              <a:spcAft>
                <a:spcPct val="0"/>
              </a:spcAft>
              <a:buNone/>
              <a:defRPr sz="2000">
                <a:solidFill>
                  <a:schemeClr val="tx1"/>
                </a:solidFill>
                <a:latin typeface="+mn-lt"/>
                <a:cs typeface="+mn-cs"/>
              </a:defRPr>
            </a:lvl6pPr>
            <a:lvl7pPr marL="2743200" indent="0" algn="ctr" rtl="1" fontAlgn="base">
              <a:spcBef>
                <a:spcPct val="20000"/>
              </a:spcBef>
              <a:spcAft>
                <a:spcPct val="0"/>
              </a:spcAft>
              <a:buNone/>
              <a:defRPr sz="2000">
                <a:solidFill>
                  <a:schemeClr val="tx1"/>
                </a:solidFill>
                <a:latin typeface="+mn-lt"/>
                <a:cs typeface="+mn-cs"/>
              </a:defRPr>
            </a:lvl7pPr>
            <a:lvl8pPr marL="3200400" indent="0" algn="ctr" rtl="1" fontAlgn="base">
              <a:spcBef>
                <a:spcPct val="20000"/>
              </a:spcBef>
              <a:spcAft>
                <a:spcPct val="0"/>
              </a:spcAft>
              <a:buNone/>
              <a:defRPr sz="2000">
                <a:solidFill>
                  <a:schemeClr val="tx1"/>
                </a:solidFill>
                <a:latin typeface="+mn-lt"/>
                <a:cs typeface="+mn-cs"/>
              </a:defRPr>
            </a:lvl8pPr>
            <a:lvl9pPr marL="3657600" indent="0" algn="ctr" rtl="1" fontAlgn="base">
              <a:spcBef>
                <a:spcPct val="20000"/>
              </a:spcBef>
              <a:spcAft>
                <a:spcPct val="0"/>
              </a:spcAft>
              <a:buNone/>
              <a:defRPr sz="2000">
                <a:solidFill>
                  <a:schemeClr val="tx1"/>
                </a:solidFill>
                <a:latin typeface="+mn-lt"/>
                <a:cs typeface="+mn-cs"/>
              </a:defRPr>
            </a:lvl9pPr>
          </a:lstStyle>
          <a:p>
            <a:pPr>
              <a:defRPr/>
            </a:pPr>
            <a:r>
              <a:rPr lang="he-IL" altLang="en-US" kern="0" dirty="0">
                <a:latin typeface="David" panose="020E0502060401010101" pitchFamily="34" charset="-79"/>
                <a:cs typeface="David" panose="020E0502060401010101" pitchFamily="34" charset="-79"/>
              </a:rPr>
              <a:t>הכנס השנתי של המכללות בצה"ל, תש"פ</a:t>
            </a:r>
          </a:p>
          <a:p>
            <a:pPr>
              <a:defRPr/>
            </a:pPr>
            <a:r>
              <a:rPr lang="he-IL" b="1" dirty="0">
                <a:latin typeface="David" panose="020E0502060401010101" pitchFamily="34" charset="-79"/>
                <a:cs typeface="David" panose="020E0502060401010101" pitchFamily="34" charset="-79"/>
              </a:rPr>
              <a:t>הניצחון – פנים רבות לו</a:t>
            </a:r>
            <a:endParaRPr lang="he-IL" altLang="en-US" kern="0" dirty="0">
              <a:latin typeface="David" panose="020E0502060401010101" pitchFamily="34" charset="-79"/>
              <a:cs typeface="David" panose="020E0502060401010101" pitchFamily="34" charset="-79"/>
            </a:endParaRPr>
          </a:p>
          <a:p>
            <a:pPr>
              <a:defRPr/>
            </a:pPr>
            <a:endParaRPr lang="en-US" altLang="en-US" kern="0" dirty="0">
              <a:latin typeface="David" panose="020E0502060401010101" pitchFamily="34" charset="-79"/>
              <a:cs typeface="David" panose="020E0502060401010101" pitchFamily="34" charset="-79"/>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DCFF1-78B7-4673-A7EF-B244DC32F7EC}"/>
              </a:ext>
            </a:extLst>
          </p:cNvPr>
          <p:cNvSpPr>
            <a:spLocks noGrp="1"/>
          </p:cNvSpPr>
          <p:nvPr>
            <p:ph type="title"/>
          </p:nvPr>
        </p:nvSpPr>
        <p:spPr/>
        <p:txBody>
          <a:bodyPr/>
          <a:lstStyle/>
          <a:p>
            <a:r>
              <a:rPr lang="he-IL" dirty="0">
                <a:latin typeface="David" panose="020E0502060401010101" pitchFamily="34" charset="-79"/>
                <a:cs typeface="David" panose="020E0502060401010101" pitchFamily="34" charset="-79"/>
              </a:rPr>
              <a:t>הפרדוכסים של הניצחון - 2 </a:t>
            </a:r>
            <a:endParaRPr lang="en-US" dirty="0">
              <a:latin typeface="David" panose="020E0502060401010101" pitchFamily="34" charset="-79"/>
              <a:cs typeface="David" panose="020E0502060401010101" pitchFamily="34" charset="-79"/>
            </a:endParaRPr>
          </a:p>
        </p:txBody>
      </p:sp>
      <p:sp>
        <p:nvSpPr>
          <p:cNvPr id="4" name="Content Placeholder 3">
            <a:extLst>
              <a:ext uri="{FF2B5EF4-FFF2-40B4-BE49-F238E27FC236}">
                <a16:creationId xmlns:a16="http://schemas.microsoft.com/office/drawing/2014/main" id="{2D8E3030-C38D-4147-8249-0D9954987245}"/>
              </a:ext>
            </a:extLst>
          </p:cNvPr>
          <p:cNvSpPr>
            <a:spLocks noGrp="1"/>
          </p:cNvSpPr>
          <p:nvPr>
            <p:ph idx="1"/>
          </p:nvPr>
        </p:nvSpPr>
        <p:spPr>
          <a:xfrm>
            <a:off x="457820" y="1417638"/>
            <a:ext cx="8229600" cy="4525963"/>
          </a:xfrm>
        </p:spPr>
        <p:txBody>
          <a:bodyPr/>
          <a:lstStyle/>
          <a:p>
            <a:r>
              <a:rPr lang="he-IL" sz="3000" dirty="0">
                <a:latin typeface="David" panose="020E0502060401010101" pitchFamily="34" charset="-79"/>
                <a:cs typeface="David" panose="020E0502060401010101" pitchFamily="34" charset="-79"/>
              </a:rPr>
              <a:t>המנצח – נכנס לנצח – לא מפני שפעולתו אינסופית, נצחית, אלא בדיוק להיפך – מכיוון שההישג הוא </a:t>
            </a:r>
            <a:r>
              <a:rPr lang="he-IL" sz="3000" b="1" dirty="0">
                <a:latin typeface="David" panose="020E0502060401010101" pitchFamily="34" charset="-79"/>
                <a:cs typeface="David" panose="020E0502060401010101" pitchFamily="34" charset="-79"/>
              </a:rPr>
              <a:t>חד פעמי, מיוחד, מזהיר</a:t>
            </a:r>
            <a:r>
              <a:rPr lang="he-IL" sz="3000" dirty="0">
                <a:latin typeface="David" panose="020E0502060401010101" pitchFamily="34" charset="-79"/>
                <a:cs typeface="David" panose="020E0502060401010101" pitchFamily="34" charset="-79"/>
              </a:rPr>
              <a:t>. </a:t>
            </a:r>
          </a:p>
          <a:p>
            <a:r>
              <a:rPr lang="he-IL" sz="3000" dirty="0">
                <a:latin typeface="David" panose="020E0502060401010101" pitchFamily="34" charset="-79"/>
                <a:cs typeface="David" panose="020E0502060401010101" pitchFamily="34" charset="-79"/>
              </a:rPr>
              <a:t>מעלים על נס (עוד סממן לניצחון) את האירוע המיוחד, שאינו שגרתי כדי שיהפוך למודל ודוגמא לפעולה הנכונה: כיצד נכון לנהוג, מהי הדרך הראויה על פי החברה שלנו.</a:t>
            </a:r>
          </a:p>
          <a:p>
            <a:r>
              <a:rPr lang="he-IL" sz="3000" dirty="0">
                <a:latin typeface="David" panose="020E0502060401010101" pitchFamily="34" charset="-79"/>
                <a:cs typeface="David" panose="020E0502060401010101" pitchFamily="34" charset="-79"/>
              </a:rPr>
              <a:t>הנצחת הרגע – מעניקה לאירוע הרגעי חיי נצח (מתמשכים) – וזו מהות הניצחון: הזר וקשת הניצחון</a:t>
            </a:r>
          </a:p>
        </p:txBody>
      </p:sp>
    </p:spTree>
    <p:extLst>
      <p:ext uri="{BB962C8B-B14F-4D97-AF65-F5344CB8AC3E}">
        <p14:creationId xmlns:p14="http://schemas.microsoft.com/office/powerpoint/2010/main" val="334725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F0F8-1B74-4593-AF10-A8D3CA42B6D2}"/>
              </a:ext>
            </a:extLst>
          </p:cNvPr>
          <p:cNvSpPr>
            <a:spLocks noGrp="1"/>
          </p:cNvSpPr>
          <p:nvPr>
            <p:ph type="title"/>
          </p:nvPr>
        </p:nvSpPr>
        <p:spPr/>
        <p:txBody>
          <a:bodyPr/>
          <a:lstStyle/>
          <a:p>
            <a:r>
              <a:rPr lang="he-IL" dirty="0">
                <a:latin typeface="David" panose="020E0502060401010101" pitchFamily="34" charset="-79"/>
                <a:cs typeface="David" panose="020E0502060401010101" pitchFamily="34" charset="-79"/>
              </a:rPr>
              <a:t>בעיות הניצחון</a:t>
            </a:r>
            <a:endParaRPr lang="en-US" dirty="0">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C01E049E-AAE3-425F-A681-A52EC6FE5FDC}"/>
              </a:ext>
            </a:extLst>
          </p:cNvPr>
          <p:cNvSpPr>
            <a:spLocks noGrp="1"/>
          </p:cNvSpPr>
          <p:nvPr>
            <p:ph idx="1"/>
          </p:nvPr>
        </p:nvSpPr>
        <p:spPr>
          <a:xfrm>
            <a:off x="457200" y="1386930"/>
            <a:ext cx="8229600" cy="4525963"/>
          </a:xfrm>
        </p:spPr>
        <p:txBody>
          <a:bodyPr/>
          <a:lstStyle/>
          <a:p>
            <a:pPr lvl="0"/>
            <a:r>
              <a:rPr lang="he-IL" dirty="0">
                <a:latin typeface="David" panose="020E0502060401010101" pitchFamily="34" charset="-79"/>
                <a:cs typeface="David" panose="020E0502060401010101" pitchFamily="34" charset="-79"/>
              </a:rPr>
              <a:t>כיצד לשמר אותו – מהרגע שהושג מתחילה ההדרדרות</a:t>
            </a:r>
            <a:endParaRPr lang="en-US" dirty="0">
              <a:latin typeface="David" panose="020E0502060401010101" pitchFamily="34" charset="-79"/>
              <a:cs typeface="David" panose="020E0502060401010101" pitchFamily="34" charset="-79"/>
            </a:endParaRPr>
          </a:p>
          <a:p>
            <a:pPr lvl="0"/>
            <a:r>
              <a:rPr lang="he-IL" dirty="0">
                <a:latin typeface="David" panose="020E0502060401010101" pitchFamily="34" charset="-79"/>
                <a:cs typeface="David" panose="020E0502060401010101" pitchFamily="34" charset="-79"/>
              </a:rPr>
              <a:t>חטא הגאווה – ההיבריס </a:t>
            </a:r>
            <a:endParaRPr lang="en-US"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a:t>
            </a:r>
            <a:r>
              <a:rPr lang="en-US" dirty="0">
                <a:latin typeface="David" panose="020E0502060401010101" pitchFamily="34" charset="-79"/>
                <a:cs typeface="David" panose="020E0502060401010101" pitchFamily="34" charset="-79"/>
              </a:rPr>
              <a:t>Memento Mori</a:t>
            </a:r>
            <a:r>
              <a:rPr lang="he-IL" dirty="0">
                <a:latin typeface="David" panose="020E0502060401010101" pitchFamily="34" charset="-79"/>
                <a:cs typeface="David" panose="020E0502060401010101" pitchFamily="34" charset="-79"/>
              </a:rPr>
              <a:t> – זכור כי מותך יגיע)</a:t>
            </a:r>
            <a:endParaRPr lang="en-US" dirty="0">
              <a:latin typeface="David" panose="020E0502060401010101" pitchFamily="34" charset="-79"/>
              <a:cs typeface="David" panose="020E0502060401010101" pitchFamily="34" charset="-79"/>
            </a:endParaRPr>
          </a:p>
          <a:p>
            <a:pPr lvl="0"/>
            <a:endParaRPr lang="en-US" dirty="0">
              <a:latin typeface="David" panose="020E0502060401010101" pitchFamily="34" charset="-79"/>
              <a:cs typeface="David" panose="020E0502060401010101" pitchFamily="34" charset="-79"/>
            </a:endParaRPr>
          </a:p>
          <a:p>
            <a:endParaRPr lang="en-US" dirty="0">
              <a:latin typeface="David" panose="020E0502060401010101" pitchFamily="34" charset="-79"/>
              <a:cs typeface="David" panose="020E0502060401010101" pitchFamily="34" charset="-79"/>
            </a:endParaRPr>
          </a:p>
        </p:txBody>
      </p:sp>
      <p:pic>
        <p:nvPicPr>
          <p:cNvPr id="10242" name="Picture 2" descr="File:Triumph of Bacchus - Sousse (edit).jpg">
            <a:extLst>
              <a:ext uri="{FF2B5EF4-FFF2-40B4-BE49-F238E27FC236}">
                <a16:creationId xmlns:a16="http://schemas.microsoft.com/office/drawing/2014/main" id="{7428816A-CAE8-49A0-956B-B67F184A8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646215"/>
            <a:ext cx="3665984" cy="2726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C62BD12-78EE-4036-ABEA-ED1AA2CF87B9}"/>
              </a:ext>
            </a:extLst>
          </p:cNvPr>
          <p:cNvSpPr/>
          <p:nvPr/>
        </p:nvSpPr>
        <p:spPr>
          <a:xfrm>
            <a:off x="3059832" y="6384176"/>
            <a:ext cx="2153282" cy="369332"/>
          </a:xfrm>
          <a:prstGeom prst="rect">
            <a:avLst/>
          </a:prstGeom>
        </p:spPr>
        <p:txBody>
          <a:bodyPr wrap="none">
            <a:spAutoFit/>
          </a:bodyPr>
          <a:lstStyle/>
          <a:p>
            <a:r>
              <a:rPr lang="en-US" dirty="0">
                <a:solidFill>
                  <a:srgbClr val="000000"/>
                </a:solidFill>
                <a:latin typeface="Linux Libertine"/>
              </a:rPr>
              <a:t>Triumph of Bacchus</a:t>
            </a:r>
          </a:p>
        </p:txBody>
      </p:sp>
    </p:spTree>
    <p:extLst>
      <p:ext uri="{BB962C8B-B14F-4D97-AF65-F5344CB8AC3E}">
        <p14:creationId xmlns:p14="http://schemas.microsoft.com/office/powerpoint/2010/main" val="131046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7292-98A1-46FE-BBE5-458C50AF24CC}"/>
              </a:ext>
            </a:extLst>
          </p:cNvPr>
          <p:cNvSpPr>
            <a:spLocks noGrp="1"/>
          </p:cNvSpPr>
          <p:nvPr>
            <p:ph type="title"/>
          </p:nvPr>
        </p:nvSpPr>
        <p:spPr>
          <a:xfrm>
            <a:off x="457200" y="274638"/>
            <a:ext cx="8229600" cy="862484"/>
          </a:xfrm>
        </p:spPr>
        <p:txBody>
          <a:bodyPr/>
          <a:lstStyle/>
          <a:p>
            <a:r>
              <a:rPr lang="he-IL" dirty="0">
                <a:latin typeface="David" panose="020E0502060401010101" pitchFamily="34" charset="-79"/>
                <a:cs typeface="David" panose="020E0502060401010101" pitchFamily="34" charset="-79"/>
              </a:rPr>
              <a:t>תפיסת הניצחון - תפיסת הזמן</a:t>
            </a:r>
            <a:endParaRPr lang="en-US" dirty="0">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831D955A-BF89-4C79-BBAB-3724FD78F6F5}"/>
              </a:ext>
            </a:extLst>
          </p:cNvPr>
          <p:cNvSpPr>
            <a:spLocks noGrp="1"/>
          </p:cNvSpPr>
          <p:nvPr>
            <p:ph idx="1"/>
          </p:nvPr>
        </p:nvSpPr>
        <p:spPr/>
        <p:txBody>
          <a:bodyPr/>
          <a:lstStyle/>
          <a:p>
            <a:r>
              <a:rPr lang="he-IL" dirty="0">
                <a:latin typeface="David" panose="020E0502060401010101" pitchFamily="34" charset="-79"/>
                <a:cs typeface="David" panose="020E0502060401010101" pitchFamily="34" charset="-79"/>
              </a:rPr>
              <a:t>תפיסת הניצחון קשורה ישירות לתפיסת הזמן, התכלית וכיוון ההיסטוריה:</a:t>
            </a:r>
          </a:p>
          <a:p>
            <a:r>
              <a:rPr lang="he-IL" dirty="0">
                <a:latin typeface="David" panose="020E0502060401010101" pitchFamily="34" charset="-79"/>
                <a:cs typeface="David" panose="020E0502060401010101" pitchFamily="34" charset="-79"/>
              </a:rPr>
              <a:t>האם הזמן מתקדם כחץ?</a:t>
            </a:r>
          </a:p>
          <a:p>
            <a:r>
              <a:rPr lang="he-IL" dirty="0">
                <a:latin typeface="David" panose="020E0502060401010101" pitchFamily="34" charset="-79"/>
                <a:cs typeface="David" panose="020E0502060401010101" pitchFamily="34" charset="-79"/>
              </a:rPr>
              <a:t>או שהזמן מעגלי?</a:t>
            </a:r>
          </a:p>
          <a:p>
            <a:pPr marL="0" indent="0">
              <a:buNone/>
            </a:pPr>
            <a:r>
              <a:rPr lang="he-IL" dirty="0">
                <a:latin typeface="David" panose="020E0502060401010101" pitchFamily="34" charset="-79"/>
                <a:cs typeface="David" panose="020E0502060401010101" pitchFamily="34" charset="-79"/>
              </a:rPr>
              <a:t>    והתופעות חוזרות על עצמן</a:t>
            </a:r>
            <a:endParaRPr lang="en-US"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האם להיסטוריה יש תכלית?</a:t>
            </a:r>
          </a:p>
          <a:p>
            <a:r>
              <a:rPr lang="he-IL" dirty="0">
                <a:latin typeface="David" panose="020E0502060401010101" pitchFamily="34" charset="-79"/>
                <a:cs typeface="David" panose="020E0502060401010101" pitchFamily="34" charset="-79"/>
              </a:rPr>
              <a:t>האם יש לה כיוון?</a:t>
            </a:r>
            <a:endParaRPr lang="en-US" dirty="0">
              <a:latin typeface="David" panose="020E0502060401010101" pitchFamily="34" charset="-79"/>
              <a:cs typeface="David" panose="020E0502060401010101" pitchFamily="34" charset="-79"/>
            </a:endParaRPr>
          </a:p>
        </p:txBody>
      </p:sp>
      <p:sp>
        <p:nvSpPr>
          <p:cNvPr id="7" name="Arrow: Left 6">
            <a:extLst>
              <a:ext uri="{FF2B5EF4-FFF2-40B4-BE49-F238E27FC236}">
                <a16:creationId xmlns:a16="http://schemas.microsoft.com/office/drawing/2014/main" id="{64AE3A23-7914-4B72-8AC8-9D47B3164061}"/>
              </a:ext>
            </a:extLst>
          </p:cNvPr>
          <p:cNvSpPr/>
          <p:nvPr/>
        </p:nvSpPr>
        <p:spPr>
          <a:xfrm>
            <a:off x="1619672" y="2703526"/>
            <a:ext cx="1909700" cy="4846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Turn 10">
            <a:extLst>
              <a:ext uri="{FF2B5EF4-FFF2-40B4-BE49-F238E27FC236}">
                <a16:creationId xmlns:a16="http://schemas.microsoft.com/office/drawing/2014/main" id="{05F96A74-7442-4B88-BA42-12E2FD8AEC96}"/>
              </a:ext>
            </a:extLst>
          </p:cNvPr>
          <p:cNvSpPr/>
          <p:nvPr/>
        </p:nvSpPr>
        <p:spPr>
          <a:xfrm rot="16200000" flipH="1">
            <a:off x="1879010" y="3258612"/>
            <a:ext cx="886968" cy="877824"/>
          </a:xfrm>
          <a:prstGeom prst="utur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U-Turn 11">
            <a:extLst>
              <a:ext uri="{FF2B5EF4-FFF2-40B4-BE49-F238E27FC236}">
                <a16:creationId xmlns:a16="http://schemas.microsoft.com/office/drawing/2014/main" id="{BC237D69-3DC9-4BBB-AE71-3073C0C89E8D}"/>
              </a:ext>
            </a:extLst>
          </p:cNvPr>
          <p:cNvSpPr/>
          <p:nvPr/>
        </p:nvSpPr>
        <p:spPr>
          <a:xfrm rot="5400000" flipH="1">
            <a:off x="2551204" y="3192730"/>
            <a:ext cx="886968" cy="877824"/>
          </a:xfrm>
          <a:prstGeom prst="utur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47074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46FBE-8B3E-4D9C-8FD6-87FA3D0A18BC}"/>
              </a:ext>
            </a:extLst>
          </p:cNvPr>
          <p:cNvSpPr>
            <a:spLocks noGrp="1"/>
          </p:cNvSpPr>
          <p:nvPr>
            <p:ph type="title"/>
          </p:nvPr>
        </p:nvSpPr>
        <p:spPr>
          <a:xfrm>
            <a:off x="457200" y="51816"/>
            <a:ext cx="8229600" cy="1143000"/>
          </a:xfrm>
        </p:spPr>
        <p:txBody>
          <a:bodyPr/>
          <a:lstStyle/>
          <a:p>
            <a:r>
              <a:rPr lang="he-IL" dirty="0">
                <a:latin typeface="David" panose="020E0502060401010101" pitchFamily="34" charset="-79"/>
                <a:cs typeface="David" panose="020E0502060401010101" pitchFamily="34" charset="-79"/>
              </a:rPr>
              <a:t>תפיסת הניצחון - תפיסת הזמן</a:t>
            </a:r>
            <a:endParaRPr lang="en-US" dirty="0">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0E2639C8-5C00-48C4-A4B6-914CD0696D45}"/>
              </a:ext>
            </a:extLst>
          </p:cNvPr>
          <p:cNvSpPr>
            <a:spLocks noGrp="1"/>
          </p:cNvSpPr>
          <p:nvPr>
            <p:ph idx="1"/>
          </p:nvPr>
        </p:nvSpPr>
        <p:spPr>
          <a:xfrm>
            <a:off x="287524" y="1208532"/>
            <a:ext cx="8568952" cy="2433422"/>
          </a:xfrm>
        </p:spPr>
        <p:txBody>
          <a:bodyPr/>
          <a:lstStyle/>
          <a:p>
            <a:r>
              <a:rPr lang="he-IL" dirty="0">
                <a:latin typeface="David" panose="020E0502060401010101" pitchFamily="34" charset="-79"/>
                <a:cs typeface="David" panose="020E0502060401010101" pitchFamily="34" charset="-79"/>
              </a:rPr>
              <a:t>תפיסות עולם שונות:</a:t>
            </a:r>
          </a:p>
          <a:p>
            <a:r>
              <a:rPr lang="he-IL" dirty="0">
                <a:latin typeface="David" panose="020E0502060401010101" pitchFamily="34" charset="-79"/>
                <a:cs typeface="David" panose="020E0502060401010101" pitchFamily="34" charset="-79"/>
              </a:rPr>
              <a:t>תפיסה מערבית - להיסטוריה כיוון, חשיבות לאירוע הבודד </a:t>
            </a:r>
            <a:endParaRPr lang="he-IL" dirty="0">
              <a:latin typeface="David" panose="020E0502060401010101" pitchFamily="34" charset="-79"/>
              <a:ea typeface="MS Mincho" panose="02020609040205080304" pitchFamily="49" charset="-128"/>
              <a:cs typeface="David" panose="020E0502060401010101" pitchFamily="34" charset="-79"/>
            </a:endParaRPr>
          </a:p>
          <a:p>
            <a:r>
              <a:rPr lang="he-IL" dirty="0">
                <a:latin typeface="David" panose="020E0502060401010101" pitchFamily="34" charset="-79"/>
                <a:ea typeface="MS Mincho" panose="02020609040205080304" pitchFamily="49" charset="-128"/>
                <a:cs typeface="David" panose="020E0502060401010101" pitchFamily="34" charset="-79"/>
              </a:rPr>
              <a:t>תפיסה מזרחית – ההיסטוריה מעגלית, חשיבות למצב המתמשך</a:t>
            </a:r>
          </a:p>
          <a:p>
            <a:r>
              <a:rPr lang="he-IL" dirty="0">
                <a:latin typeface="David" panose="020E0502060401010101" pitchFamily="34" charset="-79"/>
                <a:cs typeface="David" panose="020E0502060401010101" pitchFamily="34" charset="-79"/>
              </a:rPr>
              <a:t>ניצחון מוליד טינה,</a:t>
            </a:r>
            <a:br>
              <a:rPr lang="he-IL"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המובס חי בכאב.</a:t>
            </a:r>
            <a:br>
              <a:rPr lang="he-IL"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השלווים חיים בשמחה,</a:t>
            </a:r>
            <a:br>
              <a:rPr lang="he-IL"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וזונחים ניצחון ותבוסה.</a:t>
            </a:r>
          </a:p>
          <a:p>
            <a:pPr marL="0" indent="0">
              <a:buNone/>
            </a:pPr>
            <a:r>
              <a:rPr lang="he-IL" dirty="0">
                <a:latin typeface="David" panose="020E0502060401010101" pitchFamily="34" charset="-79"/>
                <a:ea typeface="MS Mincho" panose="02020609040205080304" pitchFamily="49" charset="-128"/>
                <a:cs typeface="David" panose="020E0502060401010101" pitchFamily="34" charset="-79"/>
              </a:rPr>
              <a:t>    (מכתבי הבודהא: </a:t>
            </a:r>
            <a:r>
              <a:rPr lang="he-IL" dirty="0">
                <a:latin typeface="David" panose="020E0502060401010101" pitchFamily="34" charset="-79"/>
                <a:cs typeface="David" panose="020E0502060401010101" pitchFamily="34" charset="-79"/>
              </a:rPr>
              <a:t>דהמפדה 15.201)</a:t>
            </a:r>
          </a:p>
          <a:p>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8285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A909-B514-4E39-82B3-7219338CCD6A}"/>
              </a:ext>
            </a:extLst>
          </p:cNvPr>
          <p:cNvSpPr>
            <a:spLocks noGrp="1"/>
          </p:cNvSpPr>
          <p:nvPr>
            <p:ph type="title"/>
          </p:nvPr>
        </p:nvSpPr>
        <p:spPr>
          <a:xfrm>
            <a:off x="457200" y="692696"/>
            <a:ext cx="8229600" cy="1143000"/>
          </a:xfrm>
        </p:spPr>
        <p:txBody>
          <a:bodyPr/>
          <a:lstStyle/>
          <a:p>
            <a:r>
              <a:rPr lang="he-IL" dirty="0">
                <a:latin typeface="David" panose="020E0502060401010101" pitchFamily="34" charset="-79"/>
                <a:cs typeface="David" panose="020E0502060401010101" pitchFamily="34" charset="-79"/>
              </a:rPr>
              <a:t>דוגמאות להבדלי התפיסות</a:t>
            </a:r>
            <a:br>
              <a:rPr lang="he-IL"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בין מזרח ומערב </a:t>
            </a:r>
            <a:endParaRPr lang="en-US" dirty="0">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6D8F4B57-F2B7-47D2-874A-B9F9DA9EB982}"/>
              </a:ext>
            </a:extLst>
          </p:cNvPr>
          <p:cNvSpPr>
            <a:spLocks noGrp="1"/>
          </p:cNvSpPr>
          <p:nvPr>
            <p:ph idx="1"/>
          </p:nvPr>
        </p:nvSpPr>
        <p:spPr>
          <a:xfrm>
            <a:off x="457200" y="2204864"/>
            <a:ext cx="8229600" cy="4339357"/>
          </a:xfrm>
        </p:spPr>
        <p:txBody>
          <a:bodyPr/>
          <a:lstStyle/>
          <a:p>
            <a:r>
              <a:rPr lang="he-IL" dirty="0">
                <a:latin typeface="David" panose="020E0502060401010101" pitchFamily="34" charset="-79"/>
                <a:cs typeface="David" panose="020E0502060401010101" pitchFamily="34" charset="-79"/>
              </a:rPr>
              <a:t>מהטמה גנדי ומאבקו לחירות הודו</a:t>
            </a:r>
          </a:p>
          <a:p>
            <a:endParaRPr lang="he-IL" dirty="0">
              <a:latin typeface="David" panose="020E0502060401010101" pitchFamily="34" charset="-79"/>
              <a:cs typeface="David" panose="020E0502060401010101" pitchFamily="34" charset="-79"/>
            </a:endParaRPr>
          </a:p>
          <a:p>
            <a:r>
              <a:rPr lang="en-US" dirty="0">
                <a:latin typeface="David" panose="020E0502060401010101" pitchFamily="34" charset="-79"/>
                <a:cs typeface="David" panose="020E0502060401010101" pitchFamily="34" charset="-79"/>
              </a:rPr>
              <a:t>Charlie Wilson's War (2007)</a:t>
            </a:r>
          </a:p>
          <a:p>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294259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85D4-7770-42EB-8A66-E92B3573FA99}"/>
              </a:ext>
            </a:extLst>
          </p:cNvPr>
          <p:cNvSpPr>
            <a:spLocks noGrp="1"/>
          </p:cNvSpPr>
          <p:nvPr>
            <p:ph type="title"/>
          </p:nvPr>
        </p:nvSpPr>
        <p:spPr/>
        <p:txBody>
          <a:bodyPr/>
          <a:lstStyle/>
          <a:p>
            <a:r>
              <a:rPr lang="he-IL" dirty="0">
                <a:latin typeface="David" panose="020E0502060401010101" pitchFamily="34" charset="-79"/>
                <a:cs typeface="David" panose="020E0502060401010101" pitchFamily="34" charset="-79"/>
              </a:rPr>
              <a:t>לסיכום</a:t>
            </a:r>
            <a:endParaRPr lang="en-US" dirty="0">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DBFFAB77-4278-4861-AA34-C3CFFE23FAAF}"/>
              </a:ext>
            </a:extLst>
          </p:cNvPr>
          <p:cNvSpPr>
            <a:spLocks noGrp="1"/>
          </p:cNvSpPr>
          <p:nvPr>
            <p:ph idx="1"/>
          </p:nvPr>
        </p:nvSpPr>
        <p:spPr/>
        <p:txBody>
          <a:bodyPr/>
          <a:lstStyle/>
          <a:p>
            <a:r>
              <a:rPr lang="he-IL" dirty="0">
                <a:latin typeface="David" panose="020E0502060401010101" pitchFamily="34" charset="-79"/>
                <a:cs typeface="David" panose="020E0502060401010101" pitchFamily="34" charset="-79"/>
              </a:rPr>
              <a:t>לניצחון פנים רבות</a:t>
            </a:r>
          </a:p>
          <a:p>
            <a:r>
              <a:rPr lang="he-IL" dirty="0">
                <a:latin typeface="David" panose="020E0502060401010101" pitchFamily="34" charset="-79"/>
                <a:cs typeface="David" panose="020E0502060401010101" pitchFamily="34" charset="-79"/>
              </a:rPr>
              <a:t>תפיסות המדגישות את האירוע המיוחד</a:t>
            </a:r>
          </a:p>
          <a:p>
            <a:r>
              <a:rPr lang="he-IL" dirty="0">
                <a:latin typeface="David" panose="020E0502060401010101" pitchFamily="34" charset="-79"/>
                <a:cs typeface="David" panose="020E0502060401010101" pitchFamily="34" charset="-79"/>
              </a:rPr>
              <a:t>תפיסות המדגישות את הקונפליקט המתמשך בין כוחות שונים</a:t>
            </a:r>
          </a:p>
          <a:p>
            <a:r>
              <a:rPr lang="he-IL" dirty="0">
                <a:latin typeface="David" panose="020E0502060401010101" pitchFamily="34" charset="-79"/>
                <a:cs typeface="David" panose="020E0502060401010101" pitchFamily="34" charset="-79"/>
              </a:rPr>
              <a:t>את ההיסטוריה מספרים המנצחים...</a:t>
            </a:r>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6741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ound, outdoor, person, man&#10;&#10;Description automatically generated">
            <a:extLst>
              <a:ext uri="{FF2B5EF4-FFF2-40B4-BE49-F238E27FC236}">
                <a16:creationId xmlns:a16="http://schemas.microsoft.com/office/drawing/2014/main" id="{4709287F-2060-47A8-8A3A-7314571FD8F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195496"/>
            <a:ext cx="9144000" cy="6467008"/>
          </a:xfrm>
          <a:prstGeom prst="rect">
            <a:avLst/>
          </a:prstGeom>
        </p:spPr>
      </p:pic>
      <p:sp>
        <p:nvSpPr>
          <p:cNvPr id="2" name="Title 1"/>
          <p:cNvSpPr>
            <a:spLocks noGrp="1"/>
          </p:cNvSpPr>
          <p:nvPr>
            <p:ph type="title"/>
          </p:nvPr>
        </p:nvSpPr>
        <p:spPr/>
        <p:txBody>
          <a:bodyPr/>
          <a:lstStyle/>
          <a:p>
            <a:r>
              <a:rPr lang="he-IL" dirty="0">
                <a:latin typeface="David" panose="020E0502060401010101" pitchFamily="34" charset="-79"/>
                <a:cs typeface="David" panose="020E0502060401010101" pitchFamily="34" charset="-79"/>
              </a:rPr>
              <a:t>מהו ניצחון?</a:t>
            </a:r>
            <a:endParaRPr lang="en-US" dirty="0">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457200" y="1417638"/>
            <a:ext cx="8222566" cy="4708525"/>
          </a:xfrm>
        </p:spPr>
        <p:txBody>
          <a:bodyPr/>
          <a:lstStyle/>
          <a:p>
            <a:r>
              <a:rPr lang="he-IL" dirty="0">
                <a:latin typeface="David" panose="020E0502060401010101" pitchFamily="34" charset="-79"/>
                <a:cs typeface="David" panose="020E0502060401010101" pitchFamily="34" charset="-79"/>
              </a:rPr>
              <a:t>הגדרת המושג:</a:t>
            </a:r>
          </a:p>
          <a:p>
            <a:r>
              <a:rPr lang="he-IL" dirty="0">
                <a:latin typeface="David" panose="020E0502060401010101" pitchFamily="34" charset="-79"/>
                <a:cs typeface="David" panose="020E0502060401010101" pitchFamily="34" charset="-79"/>
              </a:rPr>
              <a:t>שורש - נצ"ח, מין - זכר</a:t>
            </a:r>
            <a:endParaRPr lang="en-US"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ניצחון</a:t>
            </a:r>
            <a:r>
              <a:rPr lang="he-IL" dirty="0">
                <a:latin typeface="David" panose="020E0502060401010101" pitchFamily="34" charset="-79"/>
                <a:cs typeface="David" panose="020E0502060401010101" pitchFamily="34" charset="-79"/>
              </a:rPr>
              <a:t> – 1. התגַבּרוּת על היָריב במלחמה או בוויכוּח או בתַחרוּת וכד': הן בָּאין בניצחונו של בשר ודם ואתם באים בניצחונו של מקום (סוטה ח, א); ואין שִׂמחה כמו הניצָחון (ספרות ימי הביניים); ניצחונו את אלוף הארץ בשחמט שימח אותו מאוד.</a:t>
            </a:r>
            <a:br>
              <a:rPr lang="en-US"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2. </a:t>
            </a:r>
            <a:r>
              <a:rPr lang="he-IL" dirty="0">
                <a:latin typeface="David" panose="020E0502060401010101" pitchFamily="34" charset="-79"/>
                <a:cs typeface="David" panose="020E0502060401010101" pitchFamily="34" charset="-79"/>
              </a:rPr>
              <a:t>זכייה, הצלחה גדולה, התגבּרוּת על מִכשולים: בהגיעם לפסגת ההר הריעו תרועת ניצָחון.</a:t>
            </a:r>
          </a:p>
        </p:txBody>
      </p:sp>
    </p:spTree>
    <p:extLst>
      <p:ext uri="{BB962C8B-B14F-4D97-AF65-F5344CB8AC3E}">
        <p14:creationId xmlns:p14="http://schemas.microsoft.com/office/powerpoint/2010/main" val="387672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4C2C-B6F5-48D4-BC79-D3C7E8AEA954}"/>
              </a:ext>
            </a:extLst>
          </p:cNvPr>
          <p:cNvSpPr>
            <a:spLocks noGrp="1"/>
          </p:cNvSpPr>
          <p:nvPr>
            <p:ph type="title"/>
          </p:nvPr>
        </p:nvSpPr>
        <p:spPr>
          <a:xfrm>
            <a:off x="457200" y="116632"/>
            <a:ext cx="8229600" cy="1143000"/>
          </a:xfrm>
        </p:spPr>
        <p:txBody>
          <a:bodyPr/>
          <a:lstStyle/>
          <a:p>
            <a:r>
              <a:rPr lang="he-IL" dirty="0">
                <a:latin typeface="David" panose="020E0502060401010101" pitchFamily="34" charset="-79"/>
                <a:cs typeface="David" panose="020E0502060401010101" pitchFamily="34" charset="-79"/>
              </a:rPr>
              <a:t>הניצחון בעולם העתיק – שפת המקרא</a:t>
            </a:r>
            <a:endParaRPr lang="en-US" dirty="0">
              <a:latin typeface="David" panose="020E0502060401010101" pitchFamily="34" charset="-79"/>
              <a:cs typeface="David" panose="020E0502060401010101" pitchFamily="34" charset="-79"/>
            </a:endParaRPr>
          </a:p>
        </p:txBody>
      </p:sp>
      <p:sp>
        <p:nvSpPr>
          <p:cNvPr id="6" name="Content Placeholder 5">
            <a:extLst>
              <a:ext uri="{FF2B5EF4-FFF2-40B4-BE49-F238E27FC236}">
                <a16:creationId xmlns:a16="http://schemas.microsoft.com/office/drawing/2014/main" id="{0FE734EA-4C7B-4A10-8020-3D37B8AEC473}"/>
              </a:ext>
            </a:extLst>
          </p:cNvPr>
          <p:cNvSpPr>
            <a:spLocks noGrp="1"/>
          </p:cNvSpPr>
          <p:nvPr>
            <p:ph idx="1"/>
          </p:nvPr>
        </p:nvSpPr>
        <p:spPr>
          <a:xfrm>
            <a:off x="457200" y="1412776"/>
            <a:ext cx="8229600" cy="5003756"/>
          </a:xfrm>
        </p:spPr>
        <p:txBody>
          <a:bodyPr/>
          <a:lstStyle/>
          <a:p>
            <a:r>
              <a:rPr lang="he-IL" dirty="0">
                <a:latin typeface="David" panose="020E0502060401010101" pitchFamily="34" charset="-79"/>
                <a:cs typeface="David" panose="020E0502060401010101" pitchFamily="34" charset="-79"/>
              </a:rPr>
              <a:t>היכן מופיע הניצחון בשפת התנ"ך?</a:t>
            </a:r>
          </a:p>
          <a:p>
            <a:r>
              <a:rPr lang="he-IL" dirty="0">
                <a:latin typeface="David" panose="020E0502060401010101" pitchFamily="34" charset="-79"/>
                <a:cs typeface="David" panose="020E0502060401010101" pitchFamily="34" charset="-79"/>
              </a:rPr>
              <a:t>המונח ניצחון – לא מופיע בשפת המקרא</a:t>
            </a:r>
          </a:p>
          <a:p>
            <a:r>
              <a:rPr lang="he-IL" dirty="0">
                <a:latin typeface="David" panose="020E0502060401010101" pitchFamily="34" charset="-79"/>
                <a:cs typeface="David" panose="020E0502060401010101" pitchFamily="34" charset="-79"/>
              </a:rPr>
              <a:t>בתנ"ך מצויים 77 פרקים בהם הביטוי "מנצח" מופיע 88 פעמים</a:t>
            </a:r>
          </a:p>
          <a:p>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3165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FE734EA-4C7B-4A10-8020-3D37B8AEC473}"/>
              </a:ext>
            </a:extLst>
          </p:cNvPr>
          <p:cNvSpPr>
            <a:spLocks noGrp="1"/>
          </p:cNvSpPr>
          <p:nvPr>
            <p:ph idx="1"/>
          </p:nvPr>
        </p:nvSpPr>
        <p:spPr>
          <a:xfrm>
            <a:off x="457200" y="1412776"/>
            <a:ext cx="8229600" cy="5003756"/>
          </a:xfrm>
        </p:spPr>
        <p:txBody>
          <a:bodyPr/>
          <a:lstStyle/>
          <a:p>
            <a:r>
              <a:rPr lang="he-IL" dirty="0">
                <a:latin typeface="David" panose="020E0502060401010101" pitchFamily="34" charset="-79"/>
                <a:cs typeface="David" panose="020E0502060401010101" pitchFamily="34" charset="-79"/>
              </a:rPr>
              <a:t>מה משמעות הביטוי "מנצח"?</a:t>
            </a:r>
          </a:p>
          <a:p>
            <a:r>
              <a:rPr lang="he-IL" dirty="0">
                <a:latin typeface="David" panose="020E0502060401010101" pitchFamily="34" charset="-79"/>
                <a:cs typeface="David" panose="020E0502060401010101" pitchFamily="34" charset="-79"/>
              </a:rPr>
              <a:t>דברי הימים א פרק כג, פסוק ד:</a:t>
            </a:r>
            <a:r>
              <a:rPr lang="en-US"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מֵאֵלֶּה, </a:t>
            </a:r>
            <a:r>
              <a:rPr lang="he-IL" b="1" dirty="0">
                <a:latin typeface="David" panose="020E0502060401010101" pitchFamily="34" charset="-79"/>
                <a:cs typeface="David" panose="020E0502060401010101" pitchFamily="34" charset="-79"/>
              </a:rPr>
              <a:t>לְנַצֵּחַ</a:t>
            </a:r>
            <a:r>
              <a:rPr lang="he-IL" dirty="0">
                <a:latin typeface="David" panose="020E0502060401010101" pitchFamily="34" charset="-79"/>
                <a:cs typeface="David" panose="020E0502060401010101" pitchFamily="34" charset="-79"/>
              </a:rPr>
              <a:t> עַל-מְלֶאכֶת בֵּית-יְהוָה, עֶשְׂרִים וְאַרְבָּעָה, אָלֶף; וְשֹׁטְרִים וְשֹׁפְטִים, שֵׁשֶׁת אֲלָפִים</a:t>
            </a:r>
            <a:r>
              <a:rPr lang="en-US" dirty="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תהילים פרק ד, פסוק א: </a:t>
            </a:r>
            <a:r>
              <a:rPr lang="he-IL" b="1" dirty="0">
                <a:latin typeface="David" panose="020E0502060401010101" pitchFamily="34" charset="-79"/>
                <a:cs typeface="David" panose="020E0502060401010101" pitchFamily="34" charset="-79"/>
              </a:rPr>
              <a:t>לַמְנַצֵּחַ</a:t>
            </a:r>
            <a:r>
              <a:rPr lang="he-IL" dirty="0">
                <a:latin typeface="David" panose="020E0502060401010101" pitchFamily="34" charset="-79"/>
                <a:cs typeface="David" panose="020E0502060401010101" pitchFamily="34" charset="-79"/>
              </a:rPr>
              <a:t> בִּנְגִינוֹת, מִזְמוֹר לְדָוִד</a:t>
            </a:r>
            <a:r>
              <a:rPr lang="en-US" dirty="0">
                <a:latin typeface="David" panose="020E0502060401010101" pitchFamily="34" charset="-79"/>
                <a:cs typeface="David" panose="020E0502060401010101" pitchFamily="34" charset="-79"/>
              </a:rPr>
              <a:t>.</a:t>
            </a:r>
          </a:p>
          <a:p>
            <a:r>
              <a:rPr lang="he-IL" dirty="0">
                <a:latin typeface="David" panose="020E0502060401010101" pitchFamily="34" charset="-79"/>
                <a:cs typeface="David" panose="020E0502060401010101" pitchFamily="34" charset="-79"/>
              </a:rPr>
              <a:t>דברי הימים א פרק טו, פסוק כ"א: וּמַתִּתְיָהוּ וֶאֱלִיפְלֵהוּ, וּמִקְנֵיָהוּ וְעֹבֵד אֱדֹם, וִיעִיאֵל, וַעֲזַזְיָהוּ בְּכִנֹּרוֹת עַל-הַשְּׁמִינִית, </a:t>
            </a:r>
            <a:r>
              <a:rPr lang="he-IL" b="1" dirty="0">
                <a:latin typeface="David" panose="020E0502060401010101" pitchFamily="34" charset="-79"/>
                <a:cs typeface="David" panose="020E0502060401010101" pitchFamily="34" charset="-79"/>
              </a:rPr>
              <a:t>לְנַצֵּחַ</a:t>
            </a:r>
            <a:r>
              <a:rPr lang="en-US" dirty="0">
                <a:latin typeface="David" panose="020E0502060401010101" pitchFamily="34" charset="-79"/>
                <a:cs typeface="David" panose="020E0502060401010101" pitchFamily="34" charset="-79"/>
              </a:rPr>
              <a:t>. </a:t>
            </a:r>
          </a:p>
          <a:p>
            <a:endParaRPr lang="he-IL" dirty="0">
              <a:latin typeface="David" panose="020E0502060401010101" pitchFamily="34" charset="-79"/>
              <a:cs typeface="David" panose="020E0502060401010101" pitchFamily="34" charset="-79"/>
            </a:endParaRPr>
          </a:p>
          <a:p>
            <a:endParaRPr lang="he-IL" dirty="0">
              <a:latin typeface="David" panose="020E0502060401010101" pitchFamily="34" charset="-79"/>
              <a:cs typeface="David" panose="020E0502060401010101" pitchFamily="34" charset="-79"/>
            </a:endParaRPr>
          </a:p>
        </p:txBody>
      </p:sp>
      <p:sp>
        <p:nvSpPr>
          <p:cNvPr id="7" name="Title 1">
            <a:extLst>
              <a:ext uri="{FF2B5EF4-FFF2-40B4-BE49-F238E27FC236}">
                <a16:creationId xmlns:a16="http://schemas.microsoft.com/office/drawing/2014/main" id="{AC968DBA-FCB9-46B2-835B-CE0C8480D7D1}"/>
              </a:ext>
            </a:extLst>
          </p:cNvPr>
          <p:cNvSpPr txBox="1">
            <a:spLocks/>
          </p:cNvSpPr>
          <p:nvPr/>
        </p:nvSpPr>
        <p:spPr bwMode="auto">
          <a:xfrm>
            <a:off x="609600" y="13180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r>
              <a:rPr lang="he-IL" kern="0" dirty="0">
                <a:latin typeface="David" panose="020E0502060401010101" pitchFamily="34" charset="-79"/>
                <a:cs typeface="David" panose="020E0502060401010101" pitchFamily="34" charset="-79"/>
              </a:rPr>
              <a:t>הניצחון בעולם העתיק – שפת המקרא</a:t>
            </a:r>
            <a:endParaRPr lang="en-US" kern="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9544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789AD-E20B-42DF-A539-46294E980064}"/>
              </a:ext>
            </a:extLst>
          </p:cNvPr>
          <p:cNvSpPr>
            <a:spLocks noGrp="1"/>
          </p:cNvSpPr>
          <p:nvPr>
            <p:ph type="title"/>
          </p:nvPr>
        </p:nvSpPr>
        <p:spPr/>
        <p:txBody>
          <a:bodyPr/>
          <a:lstStyle/>
          <a:p>
            <a:r>
              <a:rPr lang="he-IL" dirty="0">
                <a:latin typeface="David" panose="020E0502060401010101" pitchFamily="34" charset="-79"/>
                <a:cs typeface="David" panose="020E0502060401010101" pitchFamily="34" charset="-79"/>
              </a:rPr>
              <a:t>ניצחון</a:t>
            </a:r>
            <a:endParaRPr lang="en-US" dirty="0">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EAF9B41C-E569-41C0-BB1C-258458A2274D}"/>
              </a:ext>
            </a:extLst>
          </p:cNvPr>
          <p:cNvSpPr>
            <a:spLocks noGrp="1"/>
          </p:cNvSpPr>
          <p:nvPr>
            <p:ph idx="1"/>
          </p:nvPr>
        </p:nvSpPr>
        <p:spPr/>
        <p:txBody>
          <a:bodyPr/>
          <a:lstStyle/>
          <a:p>
            <a:r>
              <a:rPr lang="he-IL" dirty="0">
                <a:latin typeface="David" panose="020E0502060401010101" pitchFamily="34" charset="-79"/>
                <a:cs typeface="David" panose="020E0502060401010101" pitchFamily="34" charset="-79"/>
              </a:rPr>
              <a:t>אז באילו מושגים משתמשים בשפת המקרא?</a:t>
            </a:r>
          </a:p>
          <a:p>
            <a:endParaRPr lang="he-IL" dirty="0">
              <a:latin typeface="David" panose="020E0502060401010101" pitchFamily="34" charset="-79"/>
              <a:cs typeface="David" panose="020E0502060401010101" pitchFamily="34" charset="-79"/>
            </a:endParaRPr>
          </a:p>
          <a:p>
            <a:endParaRPr lang="he-IL" dirty="0">
              <a:latin typeface="David" panose="020E0502060401010101" pitchFamily="34" charset="-79"/>
              <a:cs typeface="David" panose="020E0502060401010101" pitchFamily="34" charset="-79"/>
            </a:endParaRPr>
          </a:p>
          <a:p>
            <a:pPr marL="0" indent="0">
              <a:buNone/>
            </a:pPr>
            <a:endParaRPr lang="he-IL" dirty="0">
              <a:latin typeface="David" panose="020E0502060401010101" pitchFamily="34" charset="-79"/>
              <a:cs typeface="David" panose="020E0502060401010101" pitchFamily="34" charset="-79"/>
            </a:endParaRPr>
          </a:p>
          <a:p>
            <a:pPr marL="0" indent="0">
              <a:buNone/>
            </a:pP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8579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B441-1AC8-451A-83C6-68DAAE3A1342}"/>
              </a:ext>
            </a:extLst>
          </p:cNvPr>
          <p:cNvSpPr>
            <a:spLocks noGrp="1"/>
          </p:cNvSpPr>
          <p:nvPr>
            <p:ph type="title"/>
          </p:nvPr>
        </p:nvSpPr>
        <p:spPr/>
        <p:txBody>
          <a:bodyPr/>
          <a:lstStyle/>
          <a:p>
            <a:r>
              <a:rPr lang="he-IL" dirty="0">
                <a:latin typeface="David" panose="020E0502060401010101" pitchFamily="34" charset="-79"/>
                <a:cs typeface="David" panose="020E0502060401010101" pitchFamily="34" charset="-79"/>
              </a:rPr>
              <a:t>אהוד בן גרא</a:t>
            </a:r>
            <a:endParaRPr lang="en-US" dirty="0">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871154DA-9C32-4540-9500-F1FBE93E6DE8}"/>
              </a:ext>
            </a:extLst>
          </p:cNvPr>
          <p:cNvSpPr>
            <a:spLocks noGrp="1"/>
          </p:cNvSpPr>
          <p:nvPr>
            <p:ph idx="1"/>
          </p:nvPr>
        </p:nvSpPr>
        <p:spPr/>
        <p:txBody>
          <a:bodyPr/>
          <a:lstStyle/>
          <a:p>
            <a:r>
              <a:rPr lang="he-IL" dirty="0">
                <a:latin typeface="David" panose="020E0502060401010101" pitchFamily="34" charset="-79"/>
                <a:cs typeface="David" panose="020E0502060401010101" pitchFamily="34" charset="-79"/>
              </a:rPr>
              <a:t>שופטים ג, פסוק כט: </a:t>
            </a:r>
            <a:r>
              <a:rPr lang="he-IL" b="1" dirty="0">
                <a:latin typeface="David" panose="020E0502060401010101" pitchFamily="34" charset="-79"/>
                <a:cs typeface="David" panose="020E0502060401010101" pitchFamily="34" charset="-79"/>
              </a:rPr>
              <a:t>וַיַּכּוּ</a:t>
            </a:r>
            <a:r>
              <a:rPr lang="he-IL" dirty="0">
                <a:latin typeface="David" panose="020E0502060401010101" pitchFamily="34" charset="-79"/>
                <a:cs typeface="David" panose="020E0502060401010101" pitchFamily="34" charset="-79"/>
              </a:rPr>
              <a:t> אֶת-מוֹאָב בָּעֵת הַהִיא כַּעֲשֶׂרֶת אֲלָפִים אִישׁ כָּל-שָׁמֵן וְכָל-אִישׁ חָיִל וְלֹא נִמְלַט אִישׁ.  </a:t>
            </a:r>
            <a:r>
              <a:rPr lang="he-IL" b="1" dirty="0">
                <a:latin typeface="David" panose="020E0502060401010101" pitchFamily="34" charset="-79"/>
                <a:cs typeface="David" panose="020E0502060401010101" pitchFamily="34" charset="-79"/>
              </a:rPr>
              <a:t>ל וַתִּכָּנַע </a:t>
            </a:r>
            <a:r>
              <a:rPr lang="he-IL" dirty="0">
                <a:latin typeface="David" panose="020E0502060401010101" pitchFamily="34" charset="-79"/>
                <a:cs typeface="David" panose="020E0502060401010101" pitchFamily="34" charset="-79"/>
              </a:rPr>
              <a:t>מוֹאָב בַּיּוֹם הַהוּא </a:t>
            </a:r>
            <a:r>
              <a:rPr lang="he-IL" b="1" dirty="0">
                <a:latin typeface="David" panose="020E0502060401010101" pitchFamily="34" charset="-79"/>
                <a:cs typeface="David" panose="020E0502060401010101" pitchFamily="34" charset="-79"/>
              </a:rPr>
              <a:t>תַּחַת</a:t>
            </a:r>
            <a:r>
              <a:rPr lang="he-IL" dirty="0">
                <a:latin typeface="David" panose="020E0502060401010101" pitchFamily="34" charset="-79"/>
                <a:cs typeface="David" panose="020E0502060401010101" pitchFamily="34" charset="-79"/>
              </a:rPr>
              <a:t> יַד יִשְׂרָאֵל וַתִּשְׁקֹט הָאָרֶץ שְׁמוֹנִים שָׁנָה.</a:t>
            </a:r>
          </a:p>
          <a:p>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73687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B441-1AC8-451A-83C6-68DAAE3A1342}"/>
              </a:ext>
            </a:extLst>
          </p:cNvPr>
          <p:cNvSpPr>
            <a:spLocks noGrp="1"/>
          </p:cNvSpPr>
          <p:nvPr>
            <p:ph type="title"/>
          </p:nvPr>
        </p:nvSpPr>
        <p:spPr/>
        <p:txBody>
          <a:bodyPr/>
          <a:lstStyle/>
          <a:p>
            <a:r>
              <a:rPr lang="he-IL" dirty="0">
                <a:latin typeface="David" panose="020E0502060401010101" pitchFamily="34" charset="-79"/>
                <a:cs typeface="David" panose="020E0502060401010101" pitchFamily="34" charset="-79"/>
              </a:rPr>
              <a:t>דוד מול גולית</a:t>
            </a:r>
            <a:endParaRPr lang="en-US" dirty="0">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871154DA-9C32-4540-9500-F1FBE93E6DE8}"/>
              </a:ext>
            </a:extLst>
          </p:cNvPr>
          <p:cNvSpPr>
            <a:spLocks noGrp="1"/>
          </p:cNvSpPr>
          <p:nvPr>
            <p:ph idx="1"/>
          </p:nvPr>
        </p:nvSpPr>
        <p:spPr>
          <a:xfrm>
            <a:off x="457200" y="1445138"/>
            <a:ext cx="8229600" cy="4525963"/>
          </a:xfrm>
        </p:spPr>
        <p:txBody>
          <a:bodyPr/>
          <a:lstStyle/>
          <a:p>
            <a:r>
              <a:rPr lang="he-IL" sz="2800" dirty="0">
                <a:latin typeface="David" panose="020E0502060401010101" pitchFamily="34" charset="-79"/>
                <a:cs typeface="David" panose="020E0502060401010101" pitchFamily="34" charset="-79"/>
              </a:rPr>
              <a:t>שמואל א יז, פסוק מט': וַיִּשְׁלַח דָּוִד אֶת-יָדוֹ אֶל-הַכֶּלִי וַיִּקַּח מִשָּׁם אֶבֶן וַיְקַלַּע </a:t>
            </a:r>
            <a:r>
              <a:rPr lang="he-IL" sz="2800" b="1" dirty="0">
                <a:latin typeface="David" panose="020E0502060401010101" pitchFamily="34" charset="-79"/>
                <a:cs typeface="David" panose="020E0502060401010101" pitchFamily="34" charset="-79"/>
              </a:rPr>
              <a:t>וַיַּךְ</a:t>
            </a:r>
            <a:r>
              <a:rPr lang="he-IL" sz="2800" dirty="0">
                <a:latin typeface="David" panose="020E0502060401010101" pitchFamily="34" charset="-79"/>
                <a:cs typeface="David" panose="020E0502060401010101" pitchFamily="34" charset="-79"/>
              </a:rPr>
              <a:t> אֶת-הַפְּלִשְׁתִּי אֶל-מִצְחוֹ וַתִּטְבַּע הָאֶבֶן בְּמִצְחוֹ וַיִּפֹּל עַל-פָּנָיו אָרְצָה.  נ וַיֶּחֱזַק דָּוִד מִן-הַפְּלִשְׁתִּי בַּקֶּלַע וּבָאֶבֶן וַיַּךְ אֶת-הַפְּלִשְׁתִּי </a:t>
            </a:r>
            <a:r>
              <a:rPr lang="he-IL" sz="2800" b="1" dirty="0">
                <a:latin typeface="David" panose="020E0502060401010101" pitchFamily="34" charset="-79"/>
                <a:cs typeface="David" panose="020E0502060401010101" pitchFamily="34" charset="-79"/>
              </a:rPr>
              <a:t>וַיְמִתֵהוּ</a:t>
            </a:r>
            <a:r>
              <a:rPr lang="he-IL" sz="2800" dirty="0">
                <a:latin typeface="David" panose="020E0502060401010101" pitchFamily="34" charset="-79"/>
                <a:cs typeface="David" panose="020E0502060401010101" pitchFamily="34" charset="-79"/>
              </a:rPr>
              <a:t> וְחֶרֶב אֵין בְּיַד-דָּוִד.  נא וַיָּרָץ דָּוִד וַיַּעֲמֹד אֶל-הַפְּלִשְׁתִּי וַיִּקַּח אֶת-חַרְבּוֹ וַיִּשְׁלְפָהּ מִתַּעְרָהּ וַיְמֹתְתֵהוּ וַיִּכְרָת-בָּהּ אֶת-רֹאשׁוֹ וַיִּרְאוּ הַפְּלִשְׁתִּים כִּי-מֵת גִּבּוֹרָם וַיָּנֻסוּ.  נב </a:t>
            </a:r>
            <a:r>
              <a:rPr lang="he-IL" sz="2800" b="1" dirty="0">
                <a:latin typeface="David" panose="020E0502060401010101" pitchFamily="34" charset="-79"/>
                <a:cs typeface="David" panose="020E0502060401010101" pitchFamily="34" charset="-79"/>
              </a:rPr>
              <a:t>וַיָּקֻמוּ</a:t>
            </a:r>
            <a:r>
              <a:rPr lang="he-IL" sz="2800" dirty="0">
                <a:latin typeface="David" panose="020E0502060401010101" pitchFamily="34" charset="-79"/>
                <a:cs typeface="David" panose="020E0502060401010101" pitchFamily="34" charset="-79"/>
              </a:rPr>
              <a:t> אַנְשֵׁי יִשְׂרָאֵל וִיהוּדָה </a:t>
            </a:r>
            <a:r>
              <a:rPr lang="he-IL" sz="2800" b="1" dirty="0">
                <a:latin typeface="David" panose="020E0502060401010101" pitchFamily="34" charset="-79"/>
                <a:cs typeface="David" panose="020E0502060401010101" pitchFamily="34" charset="-79"/>
              </a:rPr>
              <a:t>וַיָּרִעוּ</a:t>
            </a:r>
            <a:r>
              <a:rPr lang="he-IL" sz="2800" dirty="0">
                <a:latin typeface="David" panose="020E0502060401010101" pitchFamily="34" charset="-79"/>
                <a:cs typeface="David" panose="020E0502060401010101" pitchFamily="34" charset="-79"/>
              </a:rPr>
              <a:t> </a:t>
            </a:r>
            <a:r>
              <a:rPr lang="he-IL" sz="2800" b="1" dirty="0">
                <a:latin typeface="David" panose="020E0502060401010101" pitchFamily="34" charset="-79"/>
                <a:cs typeface="David" panose="020E0502060401010101" pitchFamily="34" charset="-79"/>
              </a:rPr>
              <a:t>וַיִּרְדְּפוּ</a:t>
            </a:r>
            <a:r>
              <a:rPr lang="he-IL" sz="2800" dirty="0">
                <a:latin typeface="David" panose="020E0502060401010101" pitchFamily="34" charset="-79"/>
                <a:cs typeface="David" panose="020E0502060401010101" pitchFamily="34" charset="-79"/>
              </a:rPr>
              <a:t> אֶת-הַפְּלִשְׁתִּים עַד-בּוֹאֲךָ גַיְא וְעַד שַׁעֲרֵי עֶקְרוֹן וַיִּפְּלוּ חַלְלֵי פְלִשְׁתִּים בְּדֶרֶךְ שַׁעֲרַיִם וְעַד-גַּת וְעַד-עֶקְרוֹן.  נג וַיָּשֻׁבוּ בְּנֵי יִשְׂרָאֵל מִדְּלֹק אַחֲרֵי פְלִשְׁתִּים </a:t>
            </a:r>
            <a:r>
              <a:rPr lang="he-IL" sz="2800" b="1" dirty="0">
                <a:latin typeface="David" panose="020E0502060401010101" pitchFamily="34" charset="-79"/>
                <a:cs typeface="David" panose="020E0502060401010101" pitchFamily="34" charset="-79"/>
              </a:rPr>
              <a:t>וַיָּשֹׁסּוּ</a:t>
            </a:r>
            <a:r>
              <a:rPr lang="he-IL" sz="2800" dirty="0">
                <a:latin typeface="David" panose="020E0502060401010101" pitchFamily="34" charset="-79"/>
                <a:cs typeface="David" panose="020E0502060401010101" pitchFamily="34" charset="-79"/>
              </a:rPr>
              <a:t> אֶת-מַחֲנֵיהֶם.  נד וַיִּקַּח דָּוִד אֶת-רֹאשׁ הַפְּלִשְׁתִּי וַיְבִאֵהוּ יְרוּשָׁלִָם וְאֶת-כֵּלָיו שָׂם בְּאָהֳלוֹ. </a:t>
            </a:r>
            <a:r>
              <a:rPr lang="en-US" sz="2800" dirty="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73064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09582-A1BE-459B-9BCF-8E769E9AA4D5}"/>
              </a:ext>
            </a:extLst>
          </p:cNvPr>
          <p:cNvSpPr>
            <a:spLocks noGrp="1"/>
          </p:cNvSpPr>
          <p:nvPr>
            <p:ph type="title"/>
          </p:nvPr>
        </p:nvSpPr>
        <p:spPr>
          <a:xfrm>
            <a:off x="457200" y="0"/>
            <a:ext cx="8229600" cy="1143000"/>
          </a:xfrm>
        </p:spPr>
        <p:txBody>
          <a:bodyPr/>
          <a:lstStyle/>
          <a:p>
            <a:r>
              <a:rPr lang="he-IL" sz="4000" dirty="0">
                <a:latin typeface="David" panose="020E0502060401010101" pitchFamily="34" charset="-79"/>
                <a:cs typeface="David" panose="020E0502060401010101" pitchFamily="34" charset="-79"/>
              </a:rPr>
              <a:t>ממתי קיימים ניצחון והפסד בשפה העברית?</a:t>
            </a:r>
            <a:endParaRPr lang="en-US" sz="4000" dirty="0">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B9464ED5-B16F-45A8-BB8B-DBE7A64BBF77}"/>
              </a:ext>
            </a:extLst>
          </p:cNvPr>
          <p:cNvSpPr>
            <a:spLocks noGrp="1"/>
          </p:cNvSpPr>
          <p:nvPr>
            <p:ph idx="1"/>
          </p:nvPr>
        </p:nvSpPr>
        <p:spPr>
          <a:xfrm>
            <a:off x="457200" y="1143000"/>
            <a:ext cx="8229600" cy="4525963"/>
          </a:xfrm>
        </p:spPr>
        <p:txBody>
          <a:bodyPr/>
          <a:lstStyle/>
          <a:p>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ניצחון' - מילה תלמודית, (בעקבות הפועל המקראי לְנַצֵחַ), והיא מתייחסת במקורה לתחום המלחמה. המילה נצח היא מילה מקראית שפירושה גם תהילה וגם התמשכות, עמידה מול כוחות המנסים להשמיד אותך (מקורן באותו שורש, המייצג תהילה ושליטה: הזוכה בניצחון זוכה בחיי נצח)</a:t>
            </a:r>
            <a:r>
              <a:rPr lang="en-US" dirty="0">
                <a:latin typeface="David" panose="020E0502060401010101" pitchFamily="34" charset="-79"/>
                <a:cs typeface="David" panose="020E0502060401010101" pitchFamily="34" charset="-79"/>
              </a:rPr>
              <a:t>.</a:t>
            </a:r>
          </a:p>
          <a:p>
            <a:r>
              <a:rPr lang="he-IL" dirty="0">
                <a:latin typeface="David" panose="020E0502060401010101" pitchFamily="34" charset="-79"/>
                <a:cs typeface="David" panose="020E0502060401010101" pitchFamily="34" charset="-79"/>
              </a:rPr>
              <a:t>'הפסד' - מילה תלמודית שפירושה נזק, חידלון או גרעון. בעברית החדשה התרחבה משמעות 'הפסד' כמילת ניגוד לניצחון, והיא משמשת הן בשדה הקרב והן בשדה הספורט</a:t>
            </a:r>
            <a:r>
              <a:rPr lang="en-US" dirty="0">
                <a:latin typeface="David" panose="020E0502060401010101" pitchFamily="34" charset="-79"/>
                <a:cs typeface="David" panose="020E0502060401010101" pitchFamily="34" charset="-79"/>
              </a:rPr>
              <a:t>.</a:t>
            </a:r>
          </a:p>
          <a:p>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896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39941</TotalTime>
  <Words>798</Words>
  <Application>Microsoft Office PowerPoint</Application>
  <PresentationFormat>On-screen Show (4:3)</PresentationFormat>
  <Paragraphs>120</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David</vt:lpstr>
      <vt:lpstr>Linux Libertine</vt:lpstr>
      <vt:lpstr>עיצוב ברירת מחדל</vt:lpstr>
      <vt:lpstr>PowerPoint Presentation</vt:lpstr>
      <vt:lpstr>הניצחון - פנים רבות לו</vt:lpstr>
      <vt:lpstr>מהו ניצחון?</vt:lpstr>
      <vt:lpstr>הניצחון בעולם העתיק – שפת המקרא</vt:lpstr>
      <vt:lpstr>PowerPoint Presentation</vt:lpstr>
      <vt:lpstr>ניצחון</vt:lpstr>
      <vt:lpstr>אהוד בן גרא</vt:lpstr>
      <vt:lpstr>דוד מול גולית</vt:lpstr>
      <vt:lpstr>ממתי קיימים ניצחון והפסד בשפה העברית?</vt:lpstr>
      <vt:lpstr>הניצחון בעולם העתיק – יוון</vt:lpstr>
      <vt:lpstr>הניצחון בעולם העתיק – יוון</vt:lpstr>
      <vt:lpstr>הכבוד למנצחים</vt:lpstr>
      <vt:lpstr>הניצחון בעולם העתיק - רומא</vt:lpstr>
      <vt:lpstr>הניצחון בעולם העתיק - רומא</vt:lpstr>
      <vt:lpstr>המשך התפיסה בעולם המערבי המודרני</vt:lpstr>
      <vt:lpstr>המשך התפיסה בעולם המערבי המודרני</vt:lpstr>
      <vt:lpstr>המשך התפיסה בעולם המערבי המודרני</vt:lpstr>
      <vt:lpstr>Victory</vt:lpstr>
      <vt:lpstr>הפרדוכסים של הניצחון - 1 </vt:lpstr>
      <vt:lpstr>הפרדוכסים של הניצחון - 2 </vt:lpstr>
      <vt:lpstr>בעיות הניצחון</vt:lpstr>
      <vt:lpstr>תפיסת הניצחון - תפיסת הזמן</vt:lpstr>
      <vt:lpstr>תפיסת הניצחון - תפיסת הזמן</vt:lpstr>
      <vt:lpstr>דוגמאות להבדלי התפיסות בין מזרח ומערב </vt:lpstr>
      <vt:lpstr>לסיכום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Nimrod hagiladi</dc:creator>
  <cp:lastModifiedBy>Nimrod Hagiladi</cp:lastModifiedBy>
  <cp:revision>490</cp:revision>
  <cp:lastPrinted>2019-01-15T14:35:30Z</cp:lastPrinted>
  <dcterms:created xsi:type="dcterms:W3CDTF">2007-08-22T22:09:15Z</dcterms:created>
  <dcterms:modified xsi:type="dcterms:W3CDTF">2020-01-14T03:48:19Z</dcterms:modified>
</cp:coreProperties>
</file>