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8.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4"/>
    <p:sldMasterId id="2147483667" r:id="rId5"/>
    <p:sldMasterId id="2147483679" r:id="rId6"/>
    <p:sldMasterId id="2147483692" r:id="rId7"/>
    <p:sldMasterId id="2147483706" r:id="rId8"/>
    <p:sldMasterId id="2147483714" r:id="rId9"/>
    <p:sldMasterId id="2147483727" r:id="rId10"/>
    <p:sldMasterId id="2147483740" r:id="rId11"/>
    <p:sldMasterId id="2147483746" r:id="rId12"/>
    <p:sldMasterId id="2147483760" r:id="rId13"/>
    <p:sldMasterId id="2147483773" r:id="rId14"/>
  </p:sldMasterIdLst>
  <p:notesMasterIdLst>
    <p:notesMasterId r:id="rId65"/>
  </p:notesMasterIdLst>
  <p:sldIdLst>
    <p:sldId id="329" r:id="rId15"/>
    <p:sldId id="433" r:id="rId16"/>
    <p:sldId id="360" r:id="rId17"/>
    <p:sldId id="361" r:id="rId18"/>
    <p:sldId id="362" r:id="rId19"/>
    <p:sldId id="363" r:id="rId20"/>
    <p:sldId id="364" r:id="rId21"/>
    <p:sldId id="365" r:id="rId22"/>
    <p:sldId id="366" r:id="rId23"/>
    <p:sldId id="367" r:id="rId24"/>
    <p:sldId id="369" r:id="rId25"/>
    <p:sldId id="392" r:id="rId26"/>
    <p:sldId id="397" r:id="rId27"/>
    <p:sldId id="394" r:id="rId28"/>
    <p:sldId id="396" r:id="rId29"/>
    <p:sldId id="398" r:id="rId30"/>
    <p:sldId id="393" r:id="rId31"/>
    <p:sldId id="419" r:id="rId32"/>
    <p:sldId id="400" r:id="rId33"/>
    <p:sldId id="416" r:id="rId34"/>
    <p:sldId id="430" r:id="rId35"/>
    <p:sldId id="372" r:id="rId36"/>
    <p:sldId id="374" r:id="rId37"/>
    <p:sldId id="421" r:id="rId38"/>
    <p:sldId id="384" r:id="rId39"/>
    <p:sldId id="423" r:id="rId40"/>
    <p:sldId id="424" r:id="rId41"/>
    <p:sldId id="425" r:id="rId42"/>
    <p:sldId id="426" r:id="rId43"/>
    <p:sldId id="431" r:id="rId44"/>
    <p:sldId id="422" r:id="rId45"/>
    <p:sldId id="401" r:id="rId46"/>
    <p:sldId id="417" r:id="rId47"/>
    <p:sldId id="429" r:id="rId48"/>
    <p:sldId id="418" r:id="rId49"/>
    <p:sldId id="402" r:id="rId50"/>
    <p:sldId id="403" r:id="rId51"/>
    <p:sldId id="404" r:id="rId52"/>
    <p:sldId id="410" r:id="rId53"/>
    <p:sldId id="408" r:id="rId54"/>
    <p:sldId id="409" r:id="rId55"/>
    <p:sldId id="411" r:id="rId56"/>
    <p:sldId id="405" r:id="rId57"/>
    <p:sldId id="420" r:id="rId58"/>
    <p:sldId id="412" r:id="rId59"/>
    <p:sldId id="413" r:id="rId60"/>
    <p:sldId id="415" r:id="rId61"/>
    <p:sldId id="414" r:id="rId62"/>
    <p:sldId id="428" r:id="rId63"/>
    <p:sldId id="434" r:id="rId64"/>
  </p:sldIdLst>
  <p:sldSz cx="9144000" cy="6858000" type="screen4x3"/>
  <p:notesSz cx="6858000" cy="9926638"/>
  <p:custShowLst>
    <p:custShow name="דעיכת האפקטיביות" id="0">
      <p:sldLst/>
    </p:custShow>
    <p:custShow name="התמיכה החברתית" id="1">
      <p:sldLst/>
    </p:custShow>
    <p:custShow name="עליית המחיר" id="2">
      <p:sldLst/>
    </p:custShow>
  </p:custShowLst>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99"/>
    <a:srgbClr val="FFCC99"/>
    <a:srgbClr val="008000"/>
    <a:srgbClr val="003300"/>
    <a:srgbClr val="F59265"/>
    <a:srgbClr val="E9D8B5"/>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505E3EF-67EA-436B-97B2-0124C06EBD24}" styleName="סגנון ביניים 4 - הדגשה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4026" autoAdjust="0"/>
    <p:restoredTop sz="86136" autoAdjust="0"/>
  </p:normalViewPr>
  <p:slideViewPr>
    <p:cSldViewPr>
      <p:cViewPr varScale="1">
        <p:scale>
          <a:sx n="63" d="100"/>
          <a:sy n="63" d="100"/>
        </p:scale>
        <p:origin x="636"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 /><Relationship Id="rId18" Type="http://schemas.openxmlformats.org/officeDocument/2006/relationships/slide" Target="slides/slide4.xml" /><Relationship Id="rId26" Type="http://schemas.openxmlformats.org/officeDocument/2006/relationships/slide" Target="slides/slide12.xml" /><Relationship Id="rId39" Type="http://schemas.openxmlformats.org/officeDocument/2006/relationships/slide" Target="slides/slide25.xml" /><Relationship Id="rId21" Type="http://schemas.openxmlformats.org/officeDocument/2006/relationships/slide" Target="slides/slide7.xml" /><Relationship Id="rId34" Type="http://schemas.openxmlformats.org/officeDocument/2006/relationships/slide" Target="slides/slide20.xml" /><Relationship Id="rId42" Type="http://schemas.openxmlformats.org/officeDocument/2006/relationships/slide" Target="slides/slide28.xml" /><Relationship Id="rId47" Type="http://schemas.openxmlformats.org/officeDocument/2006/relationships/slide" Target="slides/slide33.xml" /><Relationship Id="rId50" Type="http://schemas.openxmlformats.org/officeDocument/2006/relationships/slide" Target="slides/slide36.xml" /><Relationship Id="rId55" Type="http://schemas.openxmlformats.org/officeDocument/2006/relationships/slide" Target="slides/slide41.xml" /><Relationship Id="rId63" Type="http://schemas.openxmlformats.org/officeDocument/2006/relationships/slide" Target="slides/slide49.xml" /><Relationship Id="rId68" Type="http://schemas.openxmlformats.org/officeDocument/2006/relationships/theme" Target="theme/theme1.xml" /><Relationship Id="rId7" Type="http://schemas.openxmlformats.org/officeDocument/2006/relationships/slideMaster" Target="slideMasters/slideMaster4.xml" /><Relationship Id="rId2" Type="http://schemas.openxmlformats.org/officeDocument/2006/relationships/customXml" Target="../customXml/item2.xml" /><Relationship Id="rId16" Type="http://schemas.openxmlformats.org/officeDocument/2006/relationships/slide" Target="slides/slide2.xml" /><Relationship Id="rId29" Type="http://schemas.openxmlformats.org/officeDocument/2006/relationships/slide" Target="slides/slide15.xml" /><Relationship Id="rId1" Type="http://schemas.openxmlformats.org/officeDocument/2006/relationships/customXml" Target="../customXml/item1.xml" /><Relationship Id="rId6" Type="http://schemas.openxmlformats.org/officeDocument/2006/relationships/slideMaster" Target="slideMasters/slideMaster3.xml" /><Relationship Id="rId11" Type="http://schemas.openxmlformats.org/officeDocument/2006/relationships/slideMaster" Target="slideMasters/slideMaster8.xml" /><Relationship Id="rId24" Type="http://schemas.openxmlformats.org/officeDocument/2006/relationships/slide" Target="slides/slide10.xml" /><Relationship Id="rId32" Type="http://schemas.openxmlformats.org/officeDocument/2006/relationships/slide" Target="slides/slide18.xml" /><Relationship Id="rId37" Type="http://schemas.openxmlformats.org/officeDocument/2006/relationships/slide" Target="slides/slide23.xml" /><Relationship Id="rId40" Type="http://schemas.openxmlformats.org/officeDocument/2006/relationships/slide" Target="slides/slide26.xml" /><Relationship Id="rId45" Type="http://schemas.openxmlformats.org/officeDocument/2006/relationships/slide" Target="slides/slide31.xml" /><Relationship Id="rId53" Type="http://schemas.openxmlformats.org/officeDocument/2006/relationships/slide" Target="slides/slide39.xml" /><Relationship Id="rId58" Type="http://schemas.openxmlformats.org/officeDocument/2006/relationships/slide" Target="slides/slide44.xml" /><Relationship Id="rId66" Type="http://schemas.openxmlformats.org/officeDocument/2006/relationships/presProps" Target="presProps.xml" /><Relationship Id="rId5" Type="http://schemas.openxmlformats.org/officeDocument/2006/relationships/slideMaster" Target="slideMasters/slideMaster2.xml" /><Relationship Id="rId15" Type="http://schemas.openxmlformats.org/officeDocument/2006/relationships/slide" Target="slides/slide1.xml" /><Relationship Id="rId23" Type="http://schemas.openxmlformats.org/officeDocument/2006/relationships/slide" Target="slides/slide9.xml" /><Relationship Id="rId28" Type="http://schemas.openxmlformats.org/officeDocument/2006/relationships/slide" Target="slides/slide14.xml" /><Relationship Id="rId36" Type="http://schemas.openxmlformats.org/officeDocument/2006/relationships/slide" Target="slides/slide22.xml" /><Relationship Id="rId49" Type="http://schemas.openxmlformats.org/officeDocument/2006/relationships/slide" Target="slides/slide35.xml" /><Relationship Id="rId57" Type="http://schemas.openxmlformats.org/officeDocument/2006/relationships/slide" Target="slides/slide43.xml" /><Relationship Id="rId61" Type="http://schemas.openxmlformats.org/officeDocument/2006/relationships/slide" Target="slides/slide47.xml" /><Relationship Id="rId10" Type="http://schemas.openxmlformats.org/officeDocument/2006/relationships/slideMaster" Target="slideMasters/slideMaster7.xml" /><Relationship Id="rId19" Type="http://schemas.openxmlformats.org/officeDocument/2006/relationships/slide" Target="slides/slide5.xml" /><Relationship Id="rId31" Type="http://schemas.openxmlformats.org/officeDocument/2006/relationships/slide" Target="slides/slide17.xml" /><Relationship Id="rId44" Type="http://schemas.openxmlformats.org/officeDocument/2006/relationships/slide" Target="slides/slide30.xml" /><Relationship Id="rId52" Type="http://schemas.openxmlformats.org/officeDocument/2006/relationships/slide" Target="slides/slide38.xml" /><Relationship Id="rId60" Type="http://schemas.openxmlformats.org/officeDocument/2006/relationships/slide" Target="slides/slide46.xml" /><Relationship Id="rId65" Type="http://schemas.openxmlformats.org/officeDocument/2006/relationships/notesMaster" Target="notesMasters/notesMaster1.xml" /><Relationship Id="rId4" Type="http://schemas.openxmlformats.org/officeDocument/2006/relationships/slideMaster" Target="slideMasters/slideMaster1.xml" /><Relationship Id="rId9" Type="http://schemas.openxmlformats.org/officeDocument/2006/relationships/slideMaster" Target="slideMasters/slideMaster6.xml" /><Relationship Id="rId14" Type="http://schemas.openxmlformats.org/officeDocument/2006/relationships/slideMaster" Target="slideMasters/slideMaster11.xml" /><Relationship Id="rId22" Type="http://schemas.openxmlformats.org/officeDocument/2006/relationships/slide" Target="slides/slide8.xml" /><Relationship Id="rId27" Type="http://schemas.openxmlformats.org/officeDocument/2006/relationships/slide" Target="slides/slide13.xml" /><Relationship Id="rId30" Type="http://schemas.openxmlformats.org/officeDocument/2006/relationships/slide" Target="slides/slide16.xml" /><Relationship Id="rId35" Type="http://schemas.openxmlformats.org/officeDocument/2006/relationships/slide" Target="slides/slide21.xml" /><Relationship Id="rId43" Type="http://schemas.openxmlformats.org/officeDocument/2006/relationships/slide" Target="slides/slide29.xml" /><Relationship Id="rId48" Type="http://schemas.openxmlformats.org/officeDocument/2006/relationships/slide" Target="slides/slide34.xml" /><Relationship Id="rId56" Type="http://schemas.openxmlformats.org/officeDocument/2006/relationships/slide" Target="slides/slide42.xml" /><Relationship Id="rId64" Type="http://schemas.openxmlformats.org/officeDocument/2006/relationships/slide" Target="slides/slide50.xml" /><Relationship Id="rId69" Type="http://schemas.openxmlformats.org/officeDocument/2006/relationships/tableStyles" Target="tableStyles.xml" /><Relationship Id="rId8" Type="http://schemas.openxmlformats.org/officeDocument/2006/relationships/slideMaster" Target="slideMasters/slideMaster5.xml" /><Relationship Id="rId51" Type="http://schemas.openxmlformats.org/officeDocument/2006/relationships/slide" Target="slides/slide37.xml" /><Relationship Id="rId3" Type="http://schemas.openxmlformats.org/officeDocument/2006/relationships/customXml" Target="../customXml/item3.xml" /><Relationship Id="rId12" Type="http://schemas.openxmlformats.org/officeDocument/2006/relationships/slideMaster" Target="slideMasters/slideMaster9.xml" /><Relationship Id="rId17" Type="http://schemas.openxmlformats.org/officeDocument/2006/relationships/slide" Target="slides/slide3.xml" /><Relationship Id="rId25" Type="http://schemas.openxmlformats.org/officeDocument/2006/relationships/slide" Target="slides/slide11.xml" /><Relationship Id="rId33" Type="http://schemas.openxmlformats.org/officeDocument/2006/relationships/slide" Target="slides/slide19.xml" /><Relationship Id="rId38" Type="http://schemas.openxmlformats.org/officeDocument/2006/relationships/slide" Target="slides/slide24.xml" /><Relationship Id="rId46" Type="http://schemas.openxmlformats.org/officeDocument/2006/relationships/slide" Target="slides/slide32.xml" /><Relationship Id="rId59" Type="http://schemas.openxmlformats.org/officeDocument/2006/relationships/slide" Target="slides/slide45.xml" /><Relationship Id="rId67" Type="http://schemas.openxmlformats.org/officeDocument/2006/relationships/viewProps" Target="viewProps.xml" /><Relationship Id="rId20" Type="http://schemas.openxmlformats.org/officeDocument/2006/relationships/slide" Target="slides/slide6.xml" /><Relationship Id="rId41" Type="http://schemas.openxmlformats.org/officeDocument/2006/relationships/slide" Target="slides/slide27.xml" /><Relationship Id="rId54" Type="http://schemas.openxmlformats.org/officeDocument/2006/relationships/slide" Target="slides/slide40.xml" /><Relationship Id="rId62" Type="http://schemas.openxmlformats.org/officeDocument/2006/relationships/slide" Target="slides/slide48.xml" /></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 /><Relationship Id="rId2" Type="http://schemas.microsoft.com/office/2011/relationships/chartColorStyle" Target="colors1.xml" /><Relationship Id="rId1" Type="http://schemas.microsoft.com/office/2011/relationships/chartStyle" Target="style1.xml" /><Relationship Id="rId4" Type="http://schemas.openxmlformats.org/officeDocument/2006/relationships/oleObject" Target="../embeddings/oleObject1.bin" /></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e-I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5219883228882104E-2"/>
          <c:y val="2.4865874816495395E-2"/>
          <c:w val="0.88958018640527081"/>
          <c:h val="0.8363219004404111"/>
        </c:manualLayout>
      </c:layout>
      <c:lineChart>
        <c:grouping val="standard"/>
        <c:varyColors val="0"/>
        <c:ser>
          <c:idx val="0"/>
          <c:order val="0"/>
          <c:tx>
            <c:strRef>
              <c:f>Vkm!$H$9</c:f>
              <c:strCache>
                <c:ptCount val="1"/>
                <c:pt idx="0">
                  <c:v>Length of paved roads (km)</c:v>
                </c:pt>
              </c:strCache>
            </c:strRef>
          </c:tx>
          <c:spPr>
            <a:ln w="15875" cap="rnd">
              <a:solidFill>
                <a:srgbClr val="9BBB59">
                  <a:lumMod val="50000"/>
                </a:srgbClr>
              </a:solidFill>
              <a:round/>
            </a:ln>
            <a:effectLst>
              <a:outerShdw blurRad="38100" dist="25400" dir="5400000" rotWithShape="0">
                <a:srgbClr val="000000">
                  <a:alpha val="45000"/>
                </a:srgbClr>
              </a:outerShdw>
            </a:effectLst>
          </c:spPr>
          <c:marker>
            <c:symbol val="none"/>
          </c:marker>
          <c:cat>
            <c:numRef>
              <c:f>Vkm!$G$10:$G$55</c:f>
              <c:numCache>
                <c:formatCode>0\ \ \ </c:formatCode>
                <c:ptCount val="46"/>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numCache>
            </c:numRef>
          </c:cat>
          <c:val>
            <c:numRef>
              <c:f>Vkm!$H$10:$H$55</c:f>
              <c:numCache>
                <c:formatCode>0</c:formatCode>
                <c:ptCount val="46"/>
                <c:pt idx="0" formatCode="General">
                  <c:v>100</c:v>
                </c:pt>
                <c:pt idx="1">
                  <c:v>104.51022604951559</c:v>
                </c:pt>
                <c:pt idx="2">
                  <c:v>107.96555435952639</c:v>
                </c:pt>
                <c:pt idx="3">
                  <c:v>108.43918191603871</c:v>
                </c:pt>
                <c:pt idx="4">
                  <c:v>110.2798708288482</c:v>
                </c:pt>
                <c:pt idx="5">
                  <c:v>110.6350914962325</c:v>
                </c:pt>
                <c:pt idx="6">
                  <c:v>114.2088266953714</c:v>
                </c:pt>
                <c:pt idx="7">
                  <c:v>118.5145317545748</c:v>
                </c:pt>
                <c:pt idx="8">
                  <c:v>122.64800861141011</c:v>
                </c:pt>
                <c:pt idx="9">
                  <c:v>123.8105489773951</c:v>
                </c:pt>
                <c:pt idx="10">
                  <c:v>127.1259418729817</c:v>
                </c:pt>
                <c:pt idx="11">
                  <c:v>128.632938643703</c:v>
                </c:pt>
                <c:pt idx="12">
                  <c:v>133.04628632938639</c:v>
                </c:pt>
                <c:pt idx="13">
                  <c:v>134.3595263724435</c:v>
                </c:pt>
                <c:pt idx="14">
                  <c:v>136.14639397201299</c:v>
                </c:pt>
                <c:pt idx="15">
                  <c:v>137.35199138858999</c:v>
                </c:pt>
                <c:pt idx="16">
                  <c:v>138.1054897739505</c:v>
                </c:pt>
                <c:pt idx="17">
                  <c:v>139.0527448869752</c:v>
                </c:pt>
                <c:pt idx="18">
                  <c:v>139.89235737352001</c:v>
                </c:pt>
                <c:pt idx="19">
                  <c:v>140.79655543595271</c:v>
                </c:pt>
                <c:pt idx="20">
                  <c:v>142.07750269106569</c:v>
                </c:pt>
                <c:pt idx="21">
                  <c:v>144.33799784714751</c:v>
                </c:pt>
                <c:pt idx="22">
                  <c:v>146.64155005382131</c:v>
                </c:pt>
                <c:pt idx="23">
                  <c:v>149.935414424112</c:v>
                </c:pt>
                <c:pt idx="24">
                  <c:v>154.91926803013999</c:v>
                </c:pt>
                <c:pt idx="25">
                  <c:v>158.783638320775</c:v>
                </c:pt>
                <c:pt idx="26">
                  <c:v>163.11087190527451</c:v>
                </c:pt>
                <c:pt idx="27">
                  <c:v>167.90096878363829</c:v>
                </c:pt>
                <c:pt idx="28">
                  <c:v>172.69106566200219</c:v>
                </c:pt>
                <c:pt idx="29">
                  <c:v>174.886975242196</c:v>
                </c:pt>
                <c:pt idx="30">
                  <c:v>177.07212055974171</c:v>
                </c:pt>
                <c:pt idx="31">
                  <c:v>179.51560818083959</c:v>
                </c:pt>
                <c:pt idx="32">
                  <c:v>182.69106566200219</c:v>
                </c:pt>
                <c:pt idx="33">
                  <c:v>185.71582346609259</c:v>
                </c:pt>
                <c:pt idx="34">
                  <c:v>187.83638320775029</c:v>
                </c:pt>
                <c:pt idx="35">
                  <c:v>189.35414424111951</c:v>
                </c:pt>
                <c:pt idx="36">
                  <c:v>190.6781485468245</c:v>
                </c:pt>
                <c:pt idx="37">
                  <c:v>192.37890204521</c:v>
                </c:pt>
                <c:pt idx="38">
                  <c:v>194.886975242196</c:v>
                </c:pt>
                <c:pt idx="39">
                  <c:v>197.19052744886969</c:v>
                </c:pt>
                <c:pt idx="40">
                  <c:v>198.94510226049519</c:v>
                </c:pt>
                <c:pt idx="41">
                  <c:v>199.88159311087199</c:v>
                </c:pt>
                <c:pt idx="42">
                  <c:v>201.49623250807321</c:v>
                </c:pt>
                <c:pt idx="43">
                  <c:v>203.10010764262651</c:v>
                </c:pt>
                <c:pt idx="44">
                  <c:v>205.19913885898819</c:v>
                </c:pt>
                <c:pt idx="45">
                  <c:v>206.93218514531759</c:v>
                </c:pt>
              </c:numCache>
            </c:numRef>
          </c:val>
          <c:smooth val="1"/>
          <c:extLst>
            <c:ext xmlns:c16="http://schemas.microsoft.com/office/drawing/2014/chart" uri="{C3380CC4-5D6E-409C-BE32-E72D297353CC}">
              <c16:uniqueId val="{00000002-CB45-40A7-974D-A0709C556356}"/>
            </c:ext>
          </c:extLst>
        </c:ser>
        <c:ser>
          <c:idx val="1"/>
          <c:order val="1"/>
          <c:tx>
            <c:strRef>
              <c:f>Vkm!$I$9</c:f>
              <c:strCache>
                <c:ptCount val="1"/>
                <c:pt idx="0">
                  <c:v>Kilometer travelled (million per year)</c:v>
                </c:pt>
              </c:strCache>
            </c:strRef>
          </c:tx>
          <c:spPr>
            <a:ln w="19050" cap="rnd">
              <a:solidFill>
                <a:srgbClr val="C00000"/>
              </a:solidFill>
              <a:round/>
            </a:ln>
            <a:effectLst>
              <a:outerShdw blurRad="38100" dist="25400" dir="5400000" rotWithShape="0">
                <a:srgbClr val="000000">
                  <a:alpha val="45000"/>
                </a:srgbClr>
              </a:outerShdw>
            </a:effectLst>
          </c:spPr>
          <c:marker>
            <c:symbol val="none"/>
          </c:marker>
          <c:cat>
            <c:numRef>
              <c:f>Vkm!$G$10:$G$55</c:f>
              <c:numCache>
                <c:formatCode>0\ \ \ </c:formatCode>
                <c:ptCount val="46"/>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numCache>
            </c:numRef>
          </c:cat>
          <c:val>
            <c:numRef>
              <c:f>Vkm!$I$10:$I$55</c:f>
              <c:numCache>
                <c:formatCode>0</c:formatCode>
                <c:ptCount val="46"/>
                <c:pt idx="0" formatCode="General">
                  <c:v>100</c:v>
                </c:pt>
                <c:pt idx="1">
                  <c:v>110.9979633401222</c:v>
                </c:pt>
                <c:pt idx="2">
                  <c:v>128.64901561439231</c:v>
                </c:pt>
                <c:pt idx="3">
                  <c:v>108.8424983027834</c:v>
                </c:pt>
                <c:pt idx="4">
                  <c:v>152.85132382892061</c:v>
                </c:pt>
                <c:pt idx="5">
                  <c:v>156.68703326544471</c:v>
                </c:pt>
                <c:pt idx="6">
                  <c:v>156.0930074677529</c:v>
                </c:pt>
                <c:pt idx="7">
                  <c:v>157.6714188730482</c:v>
                </c:pt>
                <c:pt idx="8">
                  <c:v>168.29599456890699</c:v>
                </c:pt>
                <c:pt idx="9">
                  <c:v>177.7664630006789</c:v>
                </c:pt>
                <c:pt idx="10">
                  <c:v>185.72640868974881</c:v>
                </c:pt>
                <c:pt idx="11">
                  <c:v>196.94501018329939</c:v>
                </c:pt>
                <c:pt idx="12">
                  <c:v>222.21656483367269</c:v>
                </c:pt>
                <c:pt idx="13">
                  <c:v>231.0930074677529</c:v>
                </c:pt>
                <c:pt idx="14">
                  <c:v>233.28241683638831</c:v>
                </c:pt>
                <c:pt idx="15">
                  <c:v>238.59470468431769</c:v>
                </c:pt>
                <c:pt idx="16">
                  <c:v>244.56890699253231</c:v>
                </c:pt>
                <c:pt idx="17">
                  <c:v>260.57365919891379</c:v>
                </c:pt>
                <c:pt idx="18">
                  <c:v>289.30753564154787</c:v>
                </c:pt>
                <c:pt idx="19">
                  <c:v>306.56822810590631</c:v>
                </c:pt>
                <c:pt idx="20">
                  <c:v>316.83638832315</c:v>
                </c:pt>
                <c:pt idx="21">
                  <c:v>339.44331296673391</c:v>
                </c:pt>
                <c:pt idx="22">
                  <c:v>386.88051595383558</c:v>
                </c:pt>
                <c:pt idx="23">
                  <c:v>419.38221317040058</c:v>
                </c:pt>
                <c:pt idx="24">
                  <c:v>467.60013577732519</c:v>
                </c:pt>
                <c:pt idx="25">
                  <c:v>519.90835030549897</c:v>
                </c:pt>
                <c:pt idx="26">
                  <c:v>537.27087576374799</c:v>
                </c:pt>
                <c:pt idx="27">
                  <c:v>570.12898845892755</c:v>
                </c:pt>
                <c:pt idx="28">
                  <c:v>578.32654446707409</c:v>
                </c:pt>
                <c:pt idx="29">
                  <c:v>593.39782756279703</c:v>
                </c:pt>
                <c:pt idx="30">
                  <c:v>619.17854718262038</c:v>
                </c:pt>
                <c:pt idx="31">
                  <c:v>639.13781398506239</c:v>
                </c:pt>
                <c:pt idx="32">
                  <c:v>644.26340801086246</c:v>
                </c:pt>
                <c:pt idx="33">
                  <c:v>660.9640190088254</c:v>
                </c:pt>
                <c:pt idx="34">
                  <c:v>676.66327223353699</c:v>
                </c:pt>
                <c:pt idx="35">
                  <c:v>708.2315003394433</c:v>
                </c:pt>
                <c:pt idx="36">
                  <c:v>733.91038696537703</c:v>
                </c:pt>
                <c:pt idx="37">
                  <c:v>763.67956551255952</c:v>
                </c:pt>
                <c:pt idx="38">
                  <c:v>800.56008146639545</c:v>
                </c:pt>
                <c:pt idx="39">
                  <c:v>827.73251866938244</c:v>
                </c:pt>
                <c:pt idx="40">
                  <c:v>846.40190088255235</c:v>
                </c:pt>
                <c:pt idx="41">
                  <c:v>858.38424983027789</c:v>
                </c:pt>
                <c:pt idx="42">
                  <c:v>850.42430414120838</c:v>
                </c:pt>
                <c:pt idx="43">
                  <c:v>869.09368635437875</c:v>
                </c:pt>
                <c:pt idx="44">
                  <c:v>889.34147997284435</c:v>
                </c:pt>
                <c:pt idx="45">
                  <c:v>930.41412084181786</c:v>
                </c:pt>
              </c:numCache>
            </c:numRef>
          </c:val>
          <c:smooth val="1"/>
          <c:extLst>
            <c:ext xmlns:c16="http://schemas.microsoft.com/office/drawing/2014/chart" uri="{C3380CC4-5D6E-409C-BE32-E72D297353CC}">
              <c16:uniqueId val="{00000004-CB45-40A7-974D-A0709C556356}"/>
            </c:ext>
          </c:extLst>
        </c:ser>
        <c:ser>
          <c:idx val="2"/>
          <c:order val="2"/>
          <c:tx>
            <c:strRef>
              <c:f>Vkm!$J$9</c:f>
              <c:strCache>
                <c:ptCount val="1"/>
                <c:pt idx="0">
                  <c:v>Motor vehicles</c:v>
                </c:pt>
              </c:strCache>
            </c:strRef>
          </c:tx>
          <c:spPr>
            <a:ln w="22225" cap="rnd">
              <a:solidFill>
                <a:srgbClr val="8064A2">
                  <a:lumMod val="75000"/>
                </a:srgbClr>
              </a:solidFill>
              <a:round/>
            </a:ln>
            <a:effectLst>
              <a:outerShdw blurRad="38100" dist="25400" dir="5400000" rotWithShape="0">
                <a:srgbClr val="000000">
                  <a:alpha val="45000"/>
                </a:srgbClr>
              </a:outerShdw>
            </a:effectLst>
          </c:spPr>
          <c:marker>
            <c:symbol val="none"/>
          </c:marker>
          <c:cat>
            <c:numRef>
              <c:f>Vkm!$G$10:$G$55</c:f>
              <c:numCache>
                <c:formatCode>0\ \ \ </c:formatCode>
                <c:ptCount val="46"/>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numCache>
            </c:numRef>
          </c:cat>
          <c:val>
            <c:numRef>
              <c:f>Vkm!$J$10:$J$55</c:f>
              <c:numCache>
                <c:formatCode>0</c:formatCode>
                <c:ptCount val="46"/>
                <c:pt idx="0" formatCode="General">
                  <c:v>100</c:v>
                </c:pt>
                <c:pt idx="1">
                  <c:v>111.27819548872181</c:v>
                </c:pt>
                <c:pt idx="2">
                  <c:v>123.30827067669171</c:v>
                </c:pt>
                <c:pt idx="3">
                  <c:v>139.4736842105263</c:v>
                </c:pt>
                <c:pt idx="4">
                  <c:v>153.3834586466165</c:v>
                </c:pt>
                <c:pt idx="5">
                  <c:v>157.51879699248121</c:v>
                </c:pt>
                <c:pt idx="6">
                  <c:v>162.78195488721809</c:v>
                </c:pt>
                <c:pt idx="7">
                  <c:v>169.17293233082711</c:v>
                </c:pt>
                <c:pt idx="8">
                  <c:v>178.19548872180451</c:v>
                </c:pt>
                <c:pt idx="9">
                  <c:v>197.3684210526315</c:v>
                </c:pt>
                <c:pt idx="10">
                  <c:v>202.63157894736841</c:v>
                </c:pt>
                <c:pt idx="11">
                  <c:v>222.93233082706769</c:v>
                </c:pt>
                <c:pt idx="12">
                  <c:v>248.8721804511278</c:v>
                </c:pt>
                <c:pt idx="13">
                  <c:v>274.43609022556387</c:v>
                </c:pt>
                <c:pt idx="14">
                  <c:v>285.71428571428572</c:v>
                </c:pt>
                <c:pt idx="15">
                  <c:v>291.72932330826961</c:v>
                </c:pt>
                <c:pt idx="16">
                  <c:v>307.89473684210361</c:v>
                </c:pt>
                <c:pt idx="17">
                  <c:v>331.57894736842098</c:v>
                </c:pt>
                <c:pt idx="18">
                  <c:v>358.27067669172931</c:v>
                </c:pt>
                <c:pt idx="19">
                  <c:v>369.9248120300752</c:v>
                </c:pt>
                <c:pt idx="20">
                  <c:v>381.57894736842098</c:v>
                </c:pt>
                <c:pt idx="21">
                  <c:v>404.13533834586462</c:v>
                </c:pt>
                <c:pt idx="22">
                  <c:v>442.1052631578948</c:v>
                </c:pt>
                <c:pt idx="23">
                  <c:v>474.06015037593983</c:v>
                </c:pt>
                <c:pt idx="24">
                  <c:v>516.16541353383468</c:v>
                </c:pt>
                <c:pt idx="25">
                  <c:v>548.49624060150336</c:v>
                </c:pt>
                <c:pt idx="26">
                  <c:v>580.07518796992485</c:v>
                </c:pt>
                <c:pt idx="27">
                  <c:v>607.89473684210554</c:v>
                </c:pt>
                <c:pt idx="28">
                  <c:v>629.69924812030081</c:v>
                </c:pt>
                <c:pt idx="29">
                  <c:v>650.37593984962405</c:v>
                </c:pt>
                <c:pt idx="30">
                  <c:v>688.34586466165422</c:v>
                </c:pt>
                <c:pt idx="31">
                  <c:v>719.92481203007515</c:v>
                </c:pt>
                <c:pt idx="32">
                  <c:v>736.84210526315803</c:v>
                </c:pt>
                <c:pt idx="33">
                  <c:v>745.11278195488705</c:v>
                </c:pt>
                <c:pt idx="34">
                  <c:v>766.16541353383468</c:v>
                </c:pt>
                <c:pt idx="35">
                  <c:v>792.1052631578948</c:v>
                </c:pt>
                <c:pt idx="36">
                  <c:v>818.04511278194411</c:v>
                </c:pt>
                <c:pt idx="37">
                  <c:v>858.6466165413533</c:v>
                </c:pt>
                <c:pt idx="38">
                  <c:v>898.87218045112775</c:v>
                </c:pt>
                <c:pt idx="39">
                  <c:v>924.32932330827066</c:v>
                </c:pt>
                <c:pt idx="40">
                  <c:v>964.73345864661701</c:v>
                </c:pt>
                <c:pt idx="41">
                  <c:v>1008.646616541353</c:v>
                </c:pt>
                <c:pt idx="42">
                  <c:v>1037.9699248120301</c:v>
                </c:pt>
                <c:pt idx="43">
                  <c:v>1071.8045112781949</c:v>
                </c:pt>
                <c:pt idx="44">
                  <c:v>1115.0375939849621</c:v>
                </c:pt>
                <c:pt idx="45">
                  <c:v>1162.269172932331</c:v>
                </c:pt>
              </c:numCache>
            </c:numRef>
          </c:val>
          <c:smooth val="1"/>
          <c:extLst>
            <c:ext xmlns:c16="http://schemas.microsoft.com/office/drawing/2014/chart" uri="{C3380CC4-5D6E-409C-BE32-E72D297353CC}">
              <c16:uniqueId val="{00000007-CB45-40A7-974D-A0709C556356}"/>
            </c:ext>
          </c:extLst>
        </c:ser>
        <c:dLbls>
          <c:showLegendKey val="0"/>
          <c:showVal val="0"/>
          <c:showCatName val="0"/>
          <c:showSerName val="0"/>
          <c:showPercent val="0"/>
          <c:showBubbleSize val="0"/>
        </c:dLbls>
        <c:smooth val="0"/>
        <c:axId val="719546176"/>
        <c:axId val="719548136"/>
      </c:lineChart>
      <c:catAx>
        <c:axId val="719546176"/>
        <c:scaling>
          <c:orientation val="minMax"/>
        </c:scaling>
        <c:delete val="0"/>
        <c:axPos val="b"/>
        <c:majorGridlines>
          <c:spPr>
            <a:ln w="9525" cap="flat" cmpd="sng" algn="ctr">
              <a:noFill/>
              <a:round/>
            </a:ln>
            <a:effectLst/>
          </c:spPr>
        </c:majorGridlines>
        <c:numFmt formatCode="0\ \ \ " sourceLinked="1"/>
        <c:majorTickMark val="none"/>
        <c:minorTickMark val="none"/>
        <c:tickLblPos val="nextTo"/>
        <c:spPr>
          <a:noFill/>
          <a:ln w="12700" cap="flat" cmpd="sng" algn="ctr">
            <a:noFill/>
            <a:round/>
          </a:ln>
          <a:effectLst/>
        </c:spPr>
        <c:txPr>
          <a:bodyPr rot="-60000000" spcFirstLastPara="1" vertOverflow="ellipsis" vert="horz" wrap="square" anchor="ctr" anchorCtr="1"/>
          <a:lstStyle/>
          <a:p>
            <a:pPr>
              <a:defRPr sz="1100" b="1" i="0" u="none" strike="noStrike" kern="1200" baseline="0">
                <a:solidFill>
                  <a:schemeClr val="tx2">
                    <a:lumMod val="75000"/>
                  </a:schemeClr>
                </a:solidFill>
                <a:latin typeface="+mn-lt"/>
                <a:ea typeface="+mn-ea"/>
                <a:cs typeface="+mn-cs"/>
              </a:defRPr>
            </a:pPr>
            <a:endParaRPr lang="he-IL"/>
          </a:p>
        </c:txPr>
        <c:crossAx val="719548136"/>
        <c:crosses val="autoZero"/>
        <c:auto val="1"/>
        <c:lblAlgn val="ctr"/>
        <c:lblOffset val="100"/>
        <c:noMultiLvlLbl val="0"/>
      </c:catAx>
      <c:valAx>
        <c:axId val="719548136"/>
        <c:scaling>
          <c:orientation val="minMax"/>
          <c:max val="12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2">
                    <a:lumMod val="75000"/>
                  </a:schemeClr>
                </a:solidFill>
                <a:latin typeface="+mn-lt"/>
                <a:ea typeface="+mn-ea"/>
                <a:cs typeface="+mn-cs"/>
              </a:defRPr>
            </a:pPr>
            <a:endParaRPr lang="he-IL"/>
          </a:p>
        </c:txPr>
        <c:crossAx val="719546176"/>
        <c:crosses val="autoZero"/>
        <c:crossBetween val="midCat"/>
      </c:valAx>
      <c:spPr>
        <a:solidFill>
          <a:srgbClr val="F0F5FA"/>
        </a:solidFill>
        <a:ln>
          <a:solidFill>
            <a:srgbClr val="4F81BD">
              <a:lumMod val="75000"/>
            </a:srgbClr>
          </a:solidFill>
        </a:ln>
        <a:effectLst/>
      </c:spPr>
    </c:plotArea>
    <c:plotVisOnly val="1"/>
    <c:dispBlanksAs val="gap"/>
    <c:showDLblsOverMax val="0"/>
  </c:chart>
  <c:spPr>
    <a:noFill/>
    <a:ln>
      <a:noFill/>
    </a:ln>
    <a:effectLst/>
  </c:spPr>
  <c:txPr>
    <a:bodyPr/>
    <a:lstStyle/>
    <a:p>
      <a:pPr>
        <a:defRPr/>
      </a:pPr>
      <a:endParaRPr lang="he-IL"/>
    </a:p>
  </c:txPr>
  <c:externalData r:id="rId4">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968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96888"/>
          </a:xfrm>
          <a:prstGeom prst="rect">
            <a:avLst/>
          </a:prstGeom>
        </p:spPr>
        <p:txBody>
          <a:bodyPr vert="horz" lIns="91440" tIns="45720" rIns="91440" bIns="45720" rtlCol="1"/>
          <a:lstStyle>
            <a:lvl1pPr algn="l">
              <a:defRPr sz="1200"/>
            </a:lvl1pPr>
          </a:lstStyle>
          <a:p>
            <a:fld id="{CE61D247-F204-4953-98FF-232D3D85C284}" type="datetimeFigureOut">
              <a:rPr lang="he-IL" smtClean="0"/>
              <a:t>י'/טבת/תש"פ</a:t>
            </a:fld>
            <a:endParaRPr lang="he-IL"/>
          </a:p>
        </p:txBody>
      </p:sp>
      <p:sp>
        <p:nvSpPr>
          <p:cNvPr id="4" name="מציין מיקום של תמונת שקופית 3"/>
          <p:cNvSpPr>
            <a:spLocks noGrp="1" noRot="1" noChangeAspect="1"/>
          </p:cNvSpPr>
          <p:nvPr>
            <p:ph type="sldImg" idx="2"/>
          </p:nvPr>
        </p:nvSpPr>
        <p:spPr>
          <a:xfrm>
            <a:off x="1195388" y="1241425"/>
            <a:ext cx="4467225" cy="3349625"/>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776788"/>
            <a:ext cx="5486400" cy="3908425"/>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9429750"/>
            <a:ext cx="2971800" cy="496888"/>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9429750"/>
            <a:ext cx="2971800" cy="496888"/>
          </a:xfrm>
          <a:prstGeom prst="rect">
            <a:avLst/>
          </a:prstGeom>
        </p:spPr>
        <p:txBody>
          <a:bodyPr vert="horz" lIns="91440" tIns="45720" rIns="91440" bIns="45720" rtlCol="1" anchor="b"/>
          <a:lstStyle>
            <a:lvl1pPr algn="l">
              <a:defRPr sz="1200"/>
            </a:lvl1pPr>
          </a:lstStyle>
          <a:p>
            <a:fld id="{1072BC1B-4093-4235-B919-D1441CB33B8B}" type="slidenum">
              <a:rPr lang="he-IL" smtClean="0"/>
              <a:t>‹#›</a:t>
            </a:fld>
            <a:endParaRPr lang="he-IL"/>
          </a:p>
        </p:txBody>
      </p:sp>
    </p:spTree>
    <p:extLst>
      <p:ext uri="{BB962C8B-B14F-4D97-AF65-F5344CB8AC3E}">
        <p14:creationId xmlns:p14="http://schemas.microsoft.com/office/powerpoint/2010/main" val="2996321278"/>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1072BC1B-4093-4235-B919-D1441CB33B8B}" type="slidenum">
              <a:rPr lang="he-IL" smtClean="0"/>
              <a:t>1</a:t>
            </a:fld>
            <a:endParaRPr lang="he-IL"/>
          </a:p>
        </p:txBody>
      </p:sp>
    </p:spTree>
    <p:extLst>
      <p:ext uri="{BB962C8B-B14F-4D97-AF65-F5344CB8AC3E}">
        <p14:creationId xmlns:p14="http://schemas.microsoft.com/office/powerpoint/2010/main" val="2531790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27FF59A4-867D-47E6-982D-0C55D6CEB56D}" type="slidenum">
              <a:rPr lang="he-IL" smtClean="0">
                <a:solidFill>
                  <a:prstClr val="black"/>
                </a:solidFill>
              </a:rPr>
              <a:pPr/>
              <a:t>2</a:t>
            </a:fld>
            <a:endParaRPr lang="he-IL">
              <a:solidFill>
                <a:prstClr val="black"/>
              </a:solidFill>
            </a:endParaRPr>
          </a:p>
        </p:txBody>
      </p:sp>
    </p:spTree>
    <p:extLst>
      <p:ext uri="{BB962C8B-B14F-4D97-AF65-F5344CB8AC3E}">
        <p14:creationId xmlns:p14="http://schemas.microsoft.com/office/powerpoint/2010/main" val="1430573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1072BC1B-4093-4235-B919-D1441CB33B8B}" type="slidenum">
              <a:rPr lang="he-IL" smtClean="0"/>
              <a:t>11</a:t>
            </a:fld>
            <a:endParaRPr lang="he-IL"/>
          </a:p>
        </p:txBody>
      </p:sp>
    </p:spTree>
    <p:extLst>
      <p:ext uri="{BB962C8B-B14F-4D97-AF65-F5344CB8AC3E}">
        <p14:creationId xmlns:p14="http://schemas.microsoft.com/office/powerpoint/2010/main" val="4254325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1072BC1B-4093-4235-B919-D1441CB33B8B}" type="slidenum">
              <a:rPr lang="he-IL" smtClean="0"/>
              <a:t>32</a:t>
            </a:fld>
            <a:endParaRPr lang="he-IL"/>
          </a:p>
        </p:txBody>
      </p:sp>
    </p:spTree>
    <p:extLst>
      <p:ext uri="{BB962C8B-B14F-4D97-AF65-F5344CB8AC3E}">
        <p14:creationId xmlns:p14="http://schemas.microsoft.com/office/powerpoint/2010/main" val="169508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1072BC1B-4093-4235-B919-D1441CB33B8B}" type="slidenum">
              <a:rPr lang="he-IL" smtClean="0"/>
              <a:t>43</a:t>
            </a:fld>
            <a:endParaRPr lang="he-IL"/>
          </a:p>
        </p:txBody>
      </p:sp>
    </p:spTree>
    <p:extLst>
      <p:ext uri="{BB962C8B-B14F-4D97-AF65-F5344CB8AC3E}">
        <p14:creationId xmlns:p14="http://schemas.microsoft.com/office/powerpoint/2010/main" val="174461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1072BC1B-4093-4235-B919-D1441CB33B8B}" type="slidenum">
              <a:rPr lang="he-IL" smtClean="0"/>
              <a:t>44</a:t>
            </a:fld>
            <a:endParaRPr lang="he-IL"/>
          </a:p>
        </p:txBody>
      </p:sp>
    </p:spTree>
    <p:extLst>
      <p:ext uri="{BB962C8B-B14F-4D97-AF65-F5344CB8AC3E}">
        <p14:creationId xmlns:p14="http://schemas.microsoft.com/office/powerpoint/2010/main" val="660006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1072BC1B-4093-4235-B919-D1441CB33B8B}" type="slidenum">
              <a:rPr lang="he-IL" smtClean="0"/>
              <a:t>45</a:t>
            </a:fld>
            <a:endParaRPr lang="he-IL"/>
          </a:p>
        </p:txBody>
      </p:sp>
    </p:spTree>
    <p:extLst>
      <p:ext uri="{BB962C8B-B14F-4D97-AF65-F5344CB8AC3E}">
        <p14:creationId xmlns:p14="http://schemas.microsoft.com/office/powerpoint/2010/main" val="40905533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27FF59A4-867D-47E6-982D-0C55D6CEB56D}" type="slidenum">
              <a:rPr lang="he-IL" smtClean="0">
                <a:solidFill>
                  <a:prstClr val="black"/>
                </a:solidFill>
              </a:rPr>
              <a:pPr/>
              <a:t>50</a:t>
            </a:fld>
            <a:endParaRPr lang="he-IL">
              <a:solidFill>
                <a:prstClr val="black"/>
              </a:solidFill>
            </a:endParaRPr>
          </a:p>
        </p:txBody>
      </p:sp>
    </p:spTree>
    <p:extLst>
      <p:ext uri="{BB962C8B-B14F-4D97-AF65-F5344CB8AC3E}">
        <p14:creationId xmlns:p14="http://schemas.microsoft.com/office/powerpoint/2010/main" val="2145267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Master" Target="../slideMasters/slideMaster3.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Master" Target="../slideMasters/slideMaster4.xml" /></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image" Target="../media/image4.jpeg" /><Relationship Id="rId1" Type="http://schemas.openxmlformats.org/officeDocument/2006/relationships/slideMaster" Target="../slideMasters/slideMaster5.xml" /></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jpeg" /><Relationship Id="rId2" Type="http://schemas.openxmlformats.org/officeDocument/2006/relationships/image" Target="../media/image6.jpeg" /><Relationship Id="rId1" Type="http://schemas.openxmlformats.org/officeDocument/2006/relationships/slideMaster" Target="../slideMasters/slideMaster5.xml" /></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Master" Target="../slideMasters/slideMaster6.xml" /></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Master" Target="../slideMasters/slideMaster7.xml" /></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Master" Target="../slideMasters/slideMaster9.xml" /></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0.png" /><Relationship Id="rId1" Type="http://schemas.openxmlformats.org/officeDocument/2006/relationships/slideMaster" Target="../slideMasters/slideMaster9.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פרקטיקנים 2013 - שקופית כותרת">
    <p:spTree>
      <p:nvGrpSpPr>
        <p:cNvPr id="1" name=""/>
        <p:cNvGrpSpPr/>
        <p:nvPr/>
      </p:nvGrpSpPr>
      <p:grpSpPr>
        <a:xfrm>
          <a:off x="0" y="0"/>
          <a:ext cx="0" cy="0"/>
          <a:chOff x="0" y="0"/>
          <a:chExt cx="0" cy="0"/>
        </a:xfrm>
      </p:grpSpPr>
      <p:sp>
        <p:nvSpPr>
          <p:cNvPr id="6" name="כותרת 1"/>
          <p:cNvSpPr>
            <a:spLocks noGrp="1"/>
          </p:cNvSpPr>
          <p:nvPr>
            <p:ph type="ctrTitle"/>
          </p:nvPr>
        </p:nvSpPr>
        <p:spPr>
          <a:xfrm>
            <a:off x="685800" y="2130425"/>
            <a:ext cx="7772400" cy="1470025"/>
          </a:xfrm>
          <a:prstGeom prst="rect">
            <a:avLst/>
          </a:prstGeom>
        </p:spPr>
        <p:txBody>
          <a:bodyPr/>
          <a:lstStyle>
            <a:lvl1pPr>
              <a:defRPr sz="4000" b="1">
                <a:latin typeface="Guttman Hatzvi" pitchFamily="2" charset="-79"/>
                <a:cs typeface="Guttman Hatzvi" pitchFamily="2" charset="-79"/>
              </a:defRPr>
            </a:lvl1pPr>
          </a:lstStyle>
          <a:p>
            <a:r>
              <a:rPr lang="he-IL"/>
              <a:t>לחץ כדי לערוך סגנון כותרת של תבנית בסיס</a:t>
            </a:r>
            <a:endParaRPr lang="he-IL" dirty="0"/>
          </a:p>
        </p:txBody>
      </p:sp>
      <p:sp>
        <p:nvSpPr>
          <p:cNvPr id="7" name="כותרת משנה 2"/>
          <p:cNvSpPr>
            <a:spLocks noGrp="1"/>
          </p:cNvSpPr>
          <p:nvPr>
            <p:ph type="subTitle" idx="1"/>
          </p:nvPr>
        </p:nvSpPr>
        <p:spPr>
          <a:xfrm>
            <a:off x="1371600" y="3886200"/>
            <a:ext cx="6400800" cy="1752600"/>
          </a:xfrm>
          <a:prstGeom prst="rect">
            <a:avLst/>
          </a:prstGeom>
        </p:spPr>
        <p:txBody>
          <a:bodyPr/>
          <a:lstStyle>
            <a:lvl1pPr marL="0" indent="0" algn="ctr">
              <a:buNone/>
              <a:defRPr sz="2800" b="1">
                <a:solidFill>
                  <a:schemeClr val="tx1">
                    <a:tint val="75000"/>
                  </a:schemeClr>
                </a:solidFill>
                <a:latin typeface="Guttman Hatzvi" pitchFamily="2" charset="-79"/>
                <a:cs typeface="Guttman Hatzvi" pitchFamily="2" charset="-79"/>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p:cNvSpPr>
            <a:spLocks noGrp="1"/>
          </p:cNvSpPr>
          <p:nvPr>
            <p:ph type="dt" sz="half" idx="10"/>
          </p:nvPr>
        </p:nvSpPr>
        <p:spPr/>
        <p:txBody>
          <a:bodyPr/>
          <a:lstStyle/>
          <a:p>
            <a:fld id="{032B17F6-E967-44C8-9307-2AD92E84AF3C}" type="datetimeFigureOut">
              <a:rPr lang="he-IL" smtClean="0">
                <a:solidFill>
                  <a:prstClr val="black">
                    <a:tint val="75000"/>
                  </a:prstClr>
                </a:solidFill>
              </a:rPr>
              <a:pPr/>
              <a:t>י'/טבת/תש"פ</a:t>
            </a:fld>
            <a:endParaRPr lang="he-IL">
              <a:solidFill>
                <a:prstClr val="black">
                  <a:tint val="75000"/>
                </a:prstClr>
              </a:solidFill>
            </a:endParaRPr>
          </a:p>
        </p:txBody>
      </p:sp>
      <p:sp>
        <p:nvSpPr>
          <p:cNvPr id="8" name="מציין מיקום של כותרת תחתונה 7"/>
          <p:cNvSpPr>
            <a:spLocks noGrp="1"/>
          </p:cNvSpPr>
          <p:nvPr>
            <p:ph type="ftr" sz="quarter" idx="11"/>
          </p:nvPr>
        </p:nvSpPr>
        <p:spPr/>
        <p:txBody>
          <a:bodyPr/>
          <a:lstStyle/>
          <a:p>
            <a:endParaRPr lang="he-IL">
              <a:solidFill>
                <a:prstClr val="black">
                  <a:tint val="75000"/>
                </a:prstClr>
              </a:solidFill>
            </a:endParaRPr>
          </a:p>
        </p:txBody>
      </p:sp>
      <p:sp>
        <p:nvSpPr>
          <p:cNvPr id="9" name="מציין מיקום של מספר שקופית 8"/>
          <p:cNvSpPr>
            <a:spLocks noGrp="1"/>
          </p:cNvSpPr>
          <p:nvPr>
            <p:ph type="sldNum" sz="quarter" idx="12"/>
          </p:nvPr>
        </p:nvSpPr>
        <p:spPr/>
        <p:txBody>
          <a:bodyPr/>
          <a:lstStyle/>
          <a:p>
            <a:fld id="{60AB04BD-BDA6-49CB-8040-5F1C6C9F6D6D}" type="slidenum">
              <a:rPr lang="he-IL" smtClean="0">
                <a:solidFill>
                  <a:prstClr val="black">
                    <a:tint val="75000"/>
                  </a:prstClr>
                </a:solidFill>
              </a:rPr>
              <a:pPr/>
              <a:t>‹#›</a:t>
            </a:fld>
            <a:endParaRPr lang="he-IL">
              <a:solidFill>
                <a:prstClr val="black">
                  <a:tint val="75000"/>
                </a:prstClr>
              </a:solidFill>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he-IL"/>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p:cNvSpPr>
            <a:spLocks noGrp="1"/>
          </p:cNvSpPr>
          <p:nvPr>
            <p:ph type="dt" sz="half" idx="10"/>
          </p:nvPr>
        </p:nvSpPr>
        <p:spPr/>
        <p:txBody>
          <a:bodyPr/>
          <a:lstStyle>
            <a:lvl1pPr>
              <a:defRPr/>
            </a:lvl1pPr>
          </a:lstStyle>
          <a:p>
            <a:pPr>
              <a:defRPr/>
            </a:pPr>
            <a:fld id="{E8EF5F15-D0BB-4ABD-89BD-AF8D10E9EC56}" type="datetime1">
              <a:rPr lang="en-US">
                <a:solidFill>
                  <a:prstClr val="black">
                    <a:tint val="75000"/>
                  </a:prstClr>
                </a:solidFill>
              </a:rPr>
              <a:pPr>
                <a:defRPr/>
              </a:pPr>
              <a:t>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EAFBDEF-DEA6-4D20-9943-3832B897A39F}" type="slidenum">
              <a:rPr lang="he-IL"/>
              <a:pPr/>
              <a:t>‹#›</a:t>
            </a:fld>
            <a:endParaRPr lang="en-US"/>
          </a:p>
        </p:txBody>
      </p:sp>
    </p:spTree>
    <p:extLst>
      <p:ext uri="{BB962C8B-B14F-4D97-AF65-F5344CB8AC3E}">
        <p14:creationId xmlns:p14="http://schemas.microsoft.com/office/powerpoint/2010/main" val="249299897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3" name="Date Placeholder 3"/>
          <p:cNvSpPr>
            <a:spLocks noGrp="1"/>
          </p:cNvSpPr>
          <p:nvPr>
            <p:ph type="dt" sz="half" idx="10"/>
          </p:nvPr>
        </p:nvSpPr>
        <p:spPr/>
        <p:txBody>
          <a:bodyPr/>
          <a:lstStyle>
            <a:lvl1pPr>
              <a:defRPr/>
            </a:lvl1pPr>
          </a:lstStyle>
          <a:p>
            <a:pPr>
              <a:defRPr/>
            </a:pPr>
            <a:fld id="{CF51C466-1404-4A12-A540-BC99C0005B8F}" type="datetime1">
              <a:rPr lang="en-US">
                <a:solidFill>
                  <a:prstClr val="black">
                    <a:tint val="75000"/>
                  </a:prstClr>
                </a:solidFill>
              </a:rPr>
              <a:pPr>
                <a:defRPr/>
              </a:pPr>
              <a:t>1/7/2020</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3BF0D185-A6DF-4A27-9DA2-3B284A3A93DB}" type="slidenum">
              <a:rPr lang="he-IL"/>
              <a:pPr/>
              <a:t>‹#›</a:t>
            </a:fld>
            <a:endParaRPr lang="en-US"/>
          </a:p>
        </p:txBody>
      </p:sp>
    </p:spTree>
    <p:extLst>
      <p:ext uri="{BB962C8B-B14F-4D97-AF65-F5344CB8AC3E}">
        <p14:creationId xmlns:p14="http://schemas.microsoft.com/office/powerpoint/2010/main" val="112423156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שקופית כותרת">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4638"/>
            <a:ext cx="8229600" cy="1143000"/>
          </a:xfrm>
          <a:prstGeom prst="rect">
            <a:avLst/>
          </a:prstGeom>
        </p:spPr>
        <p:txBody>
          <a:bodyPr/>
          <a:lstStyle/>
          <a:p>
            <a:r>
              <a:rPr lang="he-IL"/>
              <a:t>לחץ כדי לערוך סגנון כותרת של תבנית בסיס</a:t>
            </a:r>
          </a:p>
        </p:txBody>
      </p:sp>
      <p:sp>
        <p:nvSpPr>
          <p:cNvPr id="3" name="מציין מיקום של כותרת תחתונה 3"/>
          <p:cNvSpPr txBox="1">
            <a:spLocks/>
          </p:cNvSpPr>
          <p:nvPr userDrawn="1"/>
        </p:nvSpPr>
        <p:spPr>
          <a:xfrm>
            <a:off x="3563888" y="6597351"/>
            <a:ext cx="1251992" cy="365125"/>
          </a:xfrm>
          <a:prstGeom prst="rect">
            <a:avLst/>
          </a:prstGeom>
        </p:spPr>
        <p:txBody>
          <a:bodyPr/>
          <a:lstStyle>
            <a:defPPr>
              <a:defRPr lang="he-IL"/>
            </a:defPPr>
            <a:lvl1pPr marL="0" algn="r" defTabSz="914400" rtl="1" eaLnBrk="1" latinLnBrk="0" hangingPunct="1">
              <a:defRPr sz="1000" b="1" kern="1200">
                <a:solidFill>
                  <a:schemeClr val="tx1"/>
                </a:solidFill>
                <a:latin typeface="Gisha" panose="020B0502040204020203" pitchFamily="34" charset="-79"/>
                <a:ea typeface="+mn-ea"/>
                <a:cs typeface="Gisha" panose="020B0502040204020203" pitchFamily="34" charset="-79"/>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r>
              <a:rPr lang="he-IL" dirty="0">
                <a:solidFill>
                  <a:srgbClr val="3F3F3F"/>
                </a:solidFill>
              </a:rPr>
              <a:t>שמור</a:t>
            </a:r>
          </a:p>
        </p:txBody>
      </p:sp>
      <p:sp>
        <p:nvSpPr>
          <p:cNvPr id="4" name="מציין מיקום של כותרת תחתונה 3"/>
          <p:cNvSpPr>
            <a:spLocks noGrp="1"/>
          </p:cNvSpPr>
          <p:nvPr>
            <p:ph type="ftr" sz="quarter" idx="11"/>
          </p:nvPr>
        </p:nvSpPr>
        <p:spPr>
          <a:xfrm>
            <a:off x="6156176" y="6597352"/>
            <a:ext cx="2895600" cy="365125"/>
          </a:xfrm>
          <a:prstGeom prst="rect">
            <a:avLst/>
          </a:prstGeom>
        </p:spPr>
        <p:txBody>
          <a:bodyPr/>
          <a:lstStyle>
            <a:lvl1pPr>
              <a:defRPr sz="1000" b="1">
                <a:latin typeface="Gisha" panose="020B0502040204020203" pitchFamily="34" charset="-79"/>
                <a:cs typeface="Gisha" panose="020B0502040204020203" pitchFamily="34" charset="-79"/>
              </a:defRPr>
            </a:lvl1pPr>
          </a:lstStyle>
          <a:p>
            <a:r>
              <a:rPr lang="he-IL">
                <a:solidFill>
                  <a:srgbClr val="3F3F3F"/>
                </a:solidFill>
              </a:rPr>
              <a:t>מרכז דדו לחשיבה צבאית בין-תחומית</a:t>
            </a:r>
            <a:endParaRPr lang="he-IL" dirty="0">
              <a:solidFill>
                <a:srgbClr val="3F3F3F"/>
              </a:solidFill>
            </a:endParaRPr>
          </a:p>
        </p:txBody>
      </p:sp>
      <p:sp>
        <p:nvSpPr>
          <p:cNvPr id="5" name="מציין מיקום של מספר שקופית 5"/>
          <p:cNvSpPr>
            <a:spLocks noGrp="1"/>
          </p:cNvSpPr>
          <p:nvPr>
            <p:ph type="sldNum" sz="quarter" idx="12"/>
          </p:nvPr>
        </p:nvSpPr>
        <p:spPr>
          <a:xfrm>
            <a:off x="89992" y="6525979"/>
            <a:ext cx="2133600" cy="365125"/>
          </a:xfrm>
          <a:prstGeom prst="rect">
            <a:avLst/>
          </a:prstGeom>
        </p:spPr>
        <p:txBody>
          <a:bodyPr/>
          <a:lstStyle>
            <a:lvl1pPr algn="l">
              <a:defRPr/>
            </a:lvl1pPr>
          </a:lstStyle>
          <a:p>
            <a:fld id="{19E7D78B-B61A-4B78-B755-F3D8CBA83F17}" type="slidenum">
              <a:rPr lang="he-IL" smtClean="0">
                <a:solidFill>
                  <a:srgbClr val="3F3F3F"/>
                </a:solidFill>
              </a:rPr>
              <a:pPr/>
              <a:t>‹#›</a:t>
            </a:fld>
            <a:endParaRPr lang="he-IL">
              <a:solidFill>
                <a:srgbClr val="3F3F3F"/>
              </a:solidFill>
            </a:endParaRPr>
          </a:p>
        </p:txBody>
      </p:sp>
    </p:spTree>
    <p:extLst>
      <p:ext uri="{BB962C8B-B14F-4D97-AF65-F5344CB8AC3E}">
        <p14:creationId xmlns:p14="http://schemas.microsoft.com/office/powerpoint/2010/main" val="339300309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כותרת ותוכן">
    <p:spTree>
      <p:nvGrpSpPr>
        <p:cNvPr id="1" name=""/>
        <p:cNvGrpSpPr/>
        <p:nvPr/>
      </p:nvGrpSpPr>
      <p:grpSpPr>
        <a:xfrm>
          <a:off x="0" y="0"/>
          <a:ext cx="0" cy="0"/>
          <a:chOff x="0" y="0"/>
          <a:chExt cx="0" cy="0"/>
        </a:xfrm>
      </p:grpSpPr>
      <p:sp>
        <p:nvSpPr>
          <p:cNvPr id="3" name="מציין מיקום תוכן 2"/>
          <p:cNvSpPr>
            <a:spLocks noGrp="1"/>
          </p:cNvSpPr>
          <p:nvPr>
            <p:ph idx="1"/>
          </p:nvPr>
        </p:nvSpPr>
        <p:spPr/>
        <p:txBody>
          <a:bodyPr/>
          <a:lstStyle/>
          <a:p>
            <a:pPr lvl="0"/>
            <a:r>
              <a:rPr lang="he-IL" dirty="0"/>
              <a:t>לחץ כדי לערוך סגנונות טקסט של תבנית בסיס</a:t>
            </a:r>
          </a:p>
          <a:p>
            <a:pPr lvl="1"/>
            <a:r>
              <a:rPr lang="he-IL" dirty="0"/>
              <a:t>רמה שנייה</a:t>
            </a:r>
          </a:p>
          <a:p>
            <a:pPr lvl="2"/>
            <a:r>
              <a:rPr lang="he-IL" dirty="0"/>
              <a:t>רמה שלישית</a:t>
            </a:r>
          </a:p>
          <a:p>
            <a:pPr lvl="3"/>
            <a:r>
              <a:rPr lang="he-IL" dirty="0"/>
              <a:t>רמה רביעית</a:t>
            </a:r>
          </a:p>
          <a:p>
            <a:pPr lvl="4"/>
            <a:r>
              <a:rPr lang="he-IL" dirty="0"/>
              <a:t>רמה חמישית</a:t>
            </a:r>
          </a:p>
        </p:txBody>
      </p:sp>
      <p:sp>
        <p:nvSpPr>
          <p:cNvPr id="6" name="מציין מיקום של מספר שקופית 5"/>
          <p:cNvSpPr>
            <a:spLocks noGrp="1"/>
          </p:cNvSpPr>
          <p:nvPr>
            <p:ph type="sldNum" sz="quarter" idx="12"/>
          </p:nvPr>
        </p:nvSpPr>
        <p:spPr>
          <a:xfrm>
            <a:off x="107504" y="6520259"/>
            <a:ext cx="2133600" cy="365125"/>
          </a:xfrm>
          <a:prstGeom prst="rect">
            <a:avLst/>
          </a:prstGeom>
        </p:spPr>
        <p:txBody>
          <a:bodyPr/>
          <a:lstStyle>
            <a:lvl1pPr algn="l">
              <a:defRPr sz="1200"/>
            </a:lvl1pPr>
          </a:lstStyle>
          <a:p>
            <a:fld id="{19E7D78B-B61A-4B78-B755-F3D8CBA83F17}" type="slidenum">
              <a:rPr lang="he-IL" smtClean="0">
                <a:solidFill>
                  <a:srgbClr val="3F3F3F"/>
                </a:solidFill>
              </a:rPr>
              <a:pPr/>
              <a:t>‹#›</a:t>
            </a:fld>
            <a:endParaRPr lang="he-IL" dirty="0">
              <a:solidFill>
                <a:srgbClr val="3F3F3F"/>
              </a:solidFill>
            </a:endParaRPr>
          </a:p>
        </p:txBody>
      </p:sp>
      <p:sp>
        <p:nvSpPr>
          <p:cNvPr id="4" name="כותרת 1"/>
          <p:cNvSpPr>
            <a:spLocks noGrp="1"/>
          </p:cNvSpPr>
          <p:nvPr>
            <p:ph type="title"/>
          </p:nvPr>
        </p:nvSpPr>
        <p:spPr>
          <a:xfrm>
            <a:off x="457200" y="274638"/>
            <a:ext cx="8229600" cy="1143000"/>
          </a:xfrm>
          <a:prstGeom prst="rect">
            <a:avLst/>
          </a:prstGeom>
        </p:spPr>
        <p:txBody>
          <a:bodyPr/>
          <a:lstStyle/>
          <a:p>
            <a:r>
              <a:rPr lang="he-IL"/>
              <a:t>לחץ כדי לערוך סגנון כותרת של תבנית בסיס</a:t>
            </a:r>
          </a:p>
        </p:txBody>
      </p:sp>
      <p:sp>
        <p:nvSpPr>
          <p:cNvPr id="5" name="מציין מיקום של כותרת תחתונה 3"/>
          <p:cNvSpPr>
            <a:spLocks noGrp="1"/>
          </p:cNvSpPr>
          <p:nvPr>
            <p:ph type="ftr" sz="quarter" idx="11"/>
          </p:nvPr>
        </p:nvSpPr>
        <p:spPr>
          <a:xfrm>
            <a:off x="6129488" y="6597352"/>
            <a:ext cx="2895600" cy="365125"/>
          </a:xfrm>
          <a:prstGeom prst="rect">
            <a:avLst/>
          </a:prstGeom>
        </p:spPr>
        <p:txBody>
          <a:bodyPr/>
          <a:lstStyle>
            <a:lvl1pPr>
              <a:defRPr sz="1000" b="1">
                <a:latin typeface="Gisha" panose="020B0502040204020203" pitchFamily="34" charset="-79"/>
                <a:cs typeface="Gisha" panose="020B0502040204020203" pitchFamily="34" charset="-79"/>
              </a:defRPr>
            </a:lvl1pPr>
          </a:lstStyle>
          <a:p>
            <a:r>
              <a:rPr lang="he-IL">
                <a:solidFill>
                  <a:srgbClr val="3F3F3F"/>
                </a:solidFill>
              </a:rPr>
              <a:t>מרכז דדו לחשיבה צבאית בין-תחומית</a:t>
            </a:r>
            <a:endParaRPr lang="he-IL" dirty="0">
              <a:solidFill>
                <a:srgbClr val="3F3F3F"/>
              </a:solidFill>
            </a:endParaRPr>
          </a:p>
        </p:txBody>
      </p:sp>
      <p:sp>
        <p:nvSpPr>
          <p:cNvPr id="7" name="מציין מיקום של כותרת תחתונה 3"/>
          <p:cNvSpPr txBox="1">
            <a:spLocks/>
          </p:cNvSpPr>
          <p:nvPr userDrawn="1"/>
        </p:nvSpPr>
        <p:spPr>
          <a:xfrm>
            <a:off x="3559300" y="6597351"/>
            <a:ext cx="1251992" cy="365125"/>
          </a:xfrm>
          <a:prstGeom prst="rect">
            <a:avLst/>
          </a:prstGeom>
        </p:spPr>
        <p:txBody>
          <a:bodyPr/>
          <a:lstStyle>
            <a:defPPr>
              <a:defRPr lang="he-IL"/>
            </a:defPPr>
            <a:lvl1pPr marL="0" algn="r" defTabSz="914400" rtl="1" eaLnBrk="1" latinLnBrk="0" hangingPunct="1">
              <a:defRPr sz="1000" b="1" kern="1200">
                <a:solidFill>
                  <a:schemeClr val="tx1"/>
                </a:solidFill>
                <a:latin typeface="Gisha" panose="020B0502040204020203" pitchFamily="34" charset="-79"/>
                <a:ea typeface="+mn-ea"/>
                <a:cs typeface="Gisha" panose="020B0502040204020203" pitchFamily="34" charset="-79"/>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r>
              <a:rPr lang="he-IL" dirty="0">
                <a:solidFill>
                  <a:srgbClr val="3F3F3F"/>
                </a:solidFill>
              </a:rPr>
              <a:t>שמור</a:t>
            </a:r>
          </a:p>
        </p:txBody>
      </p:sp>
    </p:spTree>
    <p:extLst>
      <p:ext uri="{BB962C8B-B14F-4D97-AF65-F5344CB8AC3E}">
        <p14:creationId xmlns:p14="http://schemas.microsoft.com/office/powerpoint/2010/main" val="33409147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3" name="מציין מיקום של כותרת תחתונה 2"/>
          <p:cNvSpPr>
            <a:spLocks noGrp="1"/>
          </p:cNvSpPr>
          <p:nvPr>
            <p:ph type="ftr" sz="quarter" idx="11"/>
          </p:nvPr>
        </p:nvSpPr>
        <p:spPr>
          <a:xfrm>
            <a:off x="6224352" y="6630813"/>
            <a:ext cx="2895600" cy="365125"/>
          </a:xfrm>
          <a:prstGeom prst="rect">
            <a:avLst/>
          </a:prstGeom>
        </p:spPr>
        <p:txBody>
          <a:bodyPr/>
          <a:lstStyle>
            <a:lvl1pPr>
              <a:defRPr sz="1000" b="1">
                <a:solidFill>
                  <a:schemeClr val="bg2">
                    <a:lumMod val="25000"/>
                  </a:schemeClr>
                </a:solidFill>
                <a:latin typeface="Gisha" panose="020B0502040204020203" pitchFamily="34" charset="-79"/>
                <a:cs typeface="Gisha" panose="020B0502040204020203" pitchFamily="34" charset="-79"/>
              </a:defRPr>
            </a:lvl1pPr>
          </a:lstStyle>
          <a:p>
            <a:r>
              <a:rPr lang="he-IL">
                <a:solidFill>
                  <a:srgbClr val="F8F8F8">
                    <a:lumMod val="25000"/>
                  </a:srgbClr>
                </a:solidFill>
              </a:rPr>
              <a:t>מרכז דדו לחשיבה צבאית בין-תחומית</a:t>
            </a:r>
          </a:p>
        </p:txBody>
      </p:sp>
      <p:sp>
        <p:nvSpPr>
          <p:cNvPr id="4" name="מציין מיקום של מספר שקופית 3"/>
          <p:cNvSpPr>
            <a:spLocks noGrp="1"/>
          </p:cNvSpPr>
          <p:nvPr>
            <p:ph type="sldNum" sz="quarter" idx="12"/>
          </p:nvPr>
        </p:nvSpPr>
        <p:spPr>
          <a:xfrm>
            <a:off x="107504" y="6448251"/>
            <a:ext cx="2133600" cy="365125"/>
          </a:xfrm>
          <a:prstGeom prst="rect">
            <a:avLst/>
          </a:prstGeom>
        </p:spPr>
        <p:txBody>
          <a:bodyPr/>
          <a:lstStyle>
            <a:lvl1pPr algn="l">
              <a:defRPr/>
            </a:lvl1pPr>
          </a:lstStyle>
          <a:p>
            <a:fld id="{19E7D78B-B61A-4B78-B755-F3D8CBA83F17}" type="slidenum">
              <a:rPr lang="he-IL" smtClean="0">
                <a:solidFill>
                  <a:srgbClr val="3F3F3F"/>
                </a:solidFill>
              </a:rPr>
              <a:pPr/>
              <a:t>‹#›</a:t>
            </a:fld>
            <a:endParaRPr lang="he-IL">
              <a:solidFill>
                <a:srgbClr val="3F3F3F"/>
              </a:solidFill>
            </a:endParaRPr>
          </a:p>
        </p:txBody>
      </p:sp>
    </p:spTree>
    <p:extLst>
      <p:ext uri="{BB962C8B-B14F-4D97-AF65-F5344CB8AC3E}">
        <p14:creationId xmlns:p14="http://schemas.microsoft.com/office/powerpoint/2010/main" val="288780063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פריסה מותאמת אישית">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4638"/>
            <a:ext cx="8229600" cy="1143000"/>
          </a:xfrm>
          <a:prstGeom prst="rect">
            <a:avLst/>
          </a:prstGeom>
        </p:spPr>
        <p:txBody>
          <a:bodyPr/>
          <a:lstStyle/>
          <a:p>
            <a:r>
              <a:rPr lang="he-IL"/>
              <a:t>לחץ כדי לערוך סגנון כותרת של תבנית בסיס</a:t>
            </a:r>
          </a:p>
        </p:txBody>
      </p:sp>
      <p:sp>
        <p:nvSpPr>
          <p:cNvPr id="5" name="מציין מיקום של מספר שקופית 5"/>
          <p:cNvSpPr txBox="1">
            <a:spLocks/>
          </p:cNvSpPr>
          <p:nvPr userDrawn="1"/>
        </p:nvSpPr>
        <p:spPr>
          <a:xfrm>
            <a:off x="107504" y="6525979"/>
            <a:ext cx="2133600" cy="365125"/>
          </a:xfrm>
          <a:prstGeom prst="rect">
            <a:avLst/>
          </a:prstGeom>
        </p:spPr>
        <p:txBody>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l"/>
            <a:fld id="{19E7D78B-B61A-4B78-B755-F3D8CBA83F17}" type="slidenum">
              <a:rPr lang="he-IL" sz="1200" smtClean="0">
                <a:solidFill>
                  <a:srgbClr val="3F3F3F"/>
                </a:solidFill>
              </a:rPr>
              <a:pPr algn="l"/>
              <a:t>‹#›</a:t>
            </a:fld>
            <a:endParaRPr lang="he-IL" sz="1200" dirty="0">
              <a:solidFill>
                <a:srgbClr val="3F3F3F"/>
              </a:solidFill>
            </a:endParaRPr>
          </a:p>
        </p:txBody>
      </p:sp>
      <p:sp>
        <p:nvSpPr>
          <p:cNvPr id="6" name="מציין מיקום של כותרת תחתונה 3"/>
          <p:cNvSpPr>
            <a:spLocks noGrp="1"/>
          </p:cNvSpPr>
          <p:nvPr>
            <p:ph type="ftr" sz="quarter" idx="12"/>
          </p:nvPr>
        </p:nvSpPr>
        <p:spPr>
          <a:xfrm>
            <a:off x="6129488" y="6597352"/>
            <a:ext cx="2895600" cy="365125"/>
          </a:xfrm>
          <a:prstGeom prst="rect">
            <a:avLst/>
          </a:prstGeom>
        </p:spPr>
        <p:txBody>
          <a:bodyPr/>
          <a:lstStyle>
            <a:lvl1pPr>
              <a:defRPr sz="1000" b="1">
                <a:latin typeface="Gisha" panose="020B0502040204020203" pitchFamily="34" charset="-79"/>
                <a:cs typeface="Gisha" panose="020B0502040204020203" pitchFamily="34" charset="-79"/>
              </a:defRPr>
            </a:lvl1pPr>
          </a:lstStyle>
          <a:p>
            <a:r>
              <a:rPr lang="he-IL">
                <a:solidFill>
                  <a:srgbClr val="3F3F3F"/>
                </a:solidFill>
              </a:rPr>
              <a:t>מרכז דדו לחשיבה צבאית בין-תחומית</a:t>
            </a:r>
            <a:endParaRPr lang="he-IL" dirty="0">
              <a:solidFill>
                <a:srgbClr val="3F3F3F"/>
              </a:solidFill>
            </a:endParaRPr>
          </a:p>
        </p:txBody>
      </p:sp>
      <p:sp>
        <p:nvSpPr>
          <p:cNvPr id="7" name="מציין מיקום של כותרת תחתונה 3"/>
          <p:cNvSpPr txBox="1">
            <a:spLocks/>
          </p:cNvSpPr>
          <p:nvPr userDrawn="1"/>
        </p:nvSpPr>
        <p:spPr>
          <a:xfrm>
            <a:off x="3559300" y="6597351"/>
            <a:ext cx="1251992" cy="365125"/>
          </a:xfrm>
          <a:prstGeom prst="rect">
            <a:avLst/>
          </a:prstGeom>
        </p:spPr>
        <p:txBody>
          <a:bodyPr/>
          <a:lstStyle>
            <a:defPPr>
              <a:defRPr lang="he-IL"/>
            </a:defPPr>
            <a:lvl1pPr marL="0" algn="r" defTabSz="914400" rtl="1" eaLnBrk="1" latinLnBrk="0" hangingPunct="1">
              <a:defRPr sz="1000" b="1" kern="1200">
                <a:solidFill>
                  <a:schemeClr val="tx1"/>
                </a:solidFill>
                <a:latin typeface="Gisha" panose="020B0502040204020203" pitchFamily="34" charset="-79"/>
                <a:ea typeface="+mn-ea"/>
                <a:cs typeface="Gisha" panose="020B0502040204020203" pitchFamily="34" charset="-79"/>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r>
              <a:rPr lang="he-IL" dirty="0">
                <a:solidFill>
                  <a:srgbClr val="3F3F3F"/>
                </a:solidFill>
              </a:rPr>
              <a:t>שמור</a:t>
            </a:r>
          </a:p>
        </p:txBody>
      </p:sp>
    </p:spTree>
    <p:extLst>
      <p:ext uri="{BB962C8B-B14F-4D97-AF65-F5344CB8AC3E}">
        <p14:creationId xmlns:p14="http://schemas.microsoft.com/office/powerpoint/2010/main" val="63195068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cSld name="1_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685800" y="2130425"/>
            <a:ext cx="7772400" cy="1470025"/>
          </a:xfrm>
          <a:prstGeom prst="rect">
            <a:avLst/>
          </a:prstGeom>
        </p:spPr>
        <p:txBody>
          <a:bodyPr/>
          <a:lstStyle/>
          <a:p>
            <a:r>
              <a:rPr lang="he-IL" dirty="0"/>
              <a:t>לחץ כדי לערוך סגנון כותרת של תבנית בסיס</a:t>
            </a:r>
          </a:p>
        </p:txBody>
      </p:sp>
      <p:sp>
        <p:nvSpPr>
          <p:cNvPr id="3" name="כותרת משנה 2"/>
          <p:cNvSpPr>
            <a:spLocks noGrp="1"/>
          </p:cNvSpPr>
          <p:nvPr>
            <p:ph type="subTitle" idx="1"/>
          </p:nvPr>
        </p:nvSpPr>
        <p:spPr>
          <a:xfrm>
            <a:off x="1371600" y="3886200"/>
            <a:ext cx="6400800" cy="1752600"/>
          </a:xfrm>
        </p:spPr>
        <p:txBody>
          <a:bodyPr/>
          <a:lstStyle>
            <a:lvl1pPr marL="0" indent="0" algn="ctr">
              <a:buNone/>
              <a:defRPr b="1">
                <a:solidFill>
                  <a:schemeClr val="bg1">
                    <a:lumMod val="9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dirty="0"/>
              <a:t>לחץ כדי לערוך סגנון כותרת משנה של תבנית בסיס</a:t>
            </a:r>
          </a:p>
        </p:txBody>
      </p:sp>
      <p:sp>
        <p:nvSpPr>
          <p:cNvPr id="8" name="מציין מיקום של כותרת תחתונה 7"/>
          <p:cNvSpPr>
            <a:spLocks noGrp="1"/>
          </p:cNvSpPr>
          <p:nvPr>
            <p:ph type="ftr" sz="quarter" idx="11"/>
          </p:nvPr>
        </p:nvSpPr>
        <p:spPr>
          <a:xfrm>
            <a:off x="6248400" y="6597352"/>
            <a:ext cx="2895600" cy="365125"/>
          </a:xfrm>
          <a:prstGeom prst="rect">
            <a:avLst/>
          </a:prstGeom>
        </p:spPr>
        <p:txBody>
          <a:bodyPr/>
          <a:lstStyle/>
          <a:p>
            <a:r>
              <a:rPr lang="he-IL">
                <a:solidFill>
                  <a:srgbClr val="3F3F3F"/>
                </a:solidFill>
              </a:rPr>
              <a:t>מרכז דדו לחשיבה צבאית בין-תחומית</a:t>
            </a:r>
            <a:endParaRPr lang="he-IL" dirty="0">
              <a:solidFill>
                <a:srgbClr val="3F3F3F"/>
              </a:solidFill>
            </a:endParaRPr>
          </a:p>
        </p:txBody>
      </p:sp>
      <p:sp>
        <p:nvSpPr>
          <p:cNvPr id="9" name="מציין מיקום של מספר שקופית 8"/>
          <p:cNvSpPr>
            <a:spLocks noGrp="1"/>
          </p:cNvSpPr>
          <p:nvPr>
            <p:ph type="sldNum" sz="quarter" idx="12"/>
          </p:nvPr>
        </p:nvSpPr>
        <p:spPr>
          <a:xfrm>
            <a:off x="48" y="6580795"/>
            <a:ext cx="2133600" cy="365125"/>
          </a:xfrm>
          <a:prstGeom prst="rect">
            <a:avLst/>
          </a:prstGeom>
        </p:spPr>
        <p:txBody>
          <a:bodyPr/>
          <a:lstStyle>
            <a:lvl1pPr algn="l">
              <a:defRPr/>
            </a:lvl1pPr>
          </a:lstStyle>
          <a:p>
            <a:fld id="{61B79E4F-BCEC-4F25-A71D-DAF966334D57}" type="slidenum">
              <a:rPr lang="he-IL" smtClean="0">
                <a:solidFill>
                  <a:srgbClr val="3F3F3F"/>
                </a:solidFill>
              </a:rPr>
              <a:pPr/>
              <a:t>‹#›</a:t>
            </a:fld>
            <a:endParaRPr lang="he-IL" dirty="0">
              <a:solidFill>
                <a:srgbClr val="3F3F3F"/>
              </a:solidFill>
            </a:endParaRPr>
          </a:p>
        </p:txBody>
      </p:sp>
    </p:spTree>
    <p:extLst>
      <p:ext uri="{BB962C8B-B14F-4D97-AF65-F5344CB8AC3E}">
        <p14:creationId xmlns:p14="http://schemas.microsoft.com/office/powerpoint/2010/main" val="328217464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2_כותרת ותוכן">
    <p:spTree>
      <p:nvGrpSpPr>
        <p:cNvPr id="1" name=""/>
        <p:cNvGrpSpPr/>
        <p:nvPr/>
      </p:nvGrpSpPr>
      <p:grpSpPr>
        <a:xfrm>
          <a:off x="0" y="0"/>
          <a:ext cx="0" cy="0"/>
          <a:chOff x="0" y="0"/>
          <a:chExt cx="0" cy="0"/>
        </a:xfrm>
      </p:grpSpPr>
      <p:sp>
        <p:nvSpPr>
          <p:cNvPr id="3" name="מציין מיקום תוכן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מספר שקופית 5"/>
          <p:cNvSpPr>
            <a:spLocks noGrp="1"/>
          </p:cNvSpPr>
          <p:nvPr>
            <p:ph type="sldNum" sz="quarter" idx="12"/>
          </p:nvPr>
        </p:nvSpPr>
        <p:spPr/>
        <p:txBody>
          <a:bodyPr/>
          <a:lstStyle/>
          <a:p>
            <a:fld id="{19E7D78B-B61A-4B78-B755-F3D8CBA83F17}" type="slidenum">
              <a:rPr lang="he-IL" smtClean="0">
                <a:solidFill>
                  <a:srgbClr val="3F3F3F"/>
                </a:solidFill>
              </a:rPr>
              <a:pPr/>
              <a:t>‹#›</a:t>
            </a:fld>
            <a:endParaRPr lang="he-IL">
              <a:solidFill>
                <a:srgbClr val="3F3F3F"/>
              </a:solidFill>
            </a:endParaRPr>
          </a:p>
        </p:txBody>
      </p:sp>
      <p:sp>
        <p:nvSpPr>
          <p:cNvPr id="5" name="מציין מיקום של תאריך 3"/>
          <p:cNvSpPr>
            <a:spLocks noGrp="1"/>
          </p:cNvSpPr>
          <p:nvPr>
            <p:ph type="dt" sz="half" idx="2"/>
          </p:nvPr>
        </p:nvSpPr>
        <p:spPr>
          <a:xfrm>
            <a:off x="5998400" y="6445845"/>
            <a:ext cx="2674640" cy="412155"/>
          </a:xfrm>
          <a:prstGeom prst="rect">
            <a:avLst/>
          </a:prstGeom>
        </p:spPr>
        <p:txBody>
          <a:bodyPr/>
          <a:lstStyle>
            <a:lvl1pPr>
              <a:defRPr sz="1100" b="1">
                <a:latin typeface="Gisha" panose="020B0502040204020203" pitchFamily="34" charset="-79"/>
                <a:cs typeface="Gisha" panose="020B0502040204020203" pitchFamily="34" charset="-79"/>
              </a:defRPr>
            </a:lvl1pPr>
          </a:lstStyle>
          <a:p>
            <a:r>
              <a:rPr lang="he-IL">
                <a:solidFill>
                  <a:srgbClr val="3F3F3F"/>
                </a:solidFill>
              </a:rPr>
              <a:t>מרכז דדו לחשיבה צבאית בין-תחומית</a:t>
            </a:r>
            <a:endParaRPr lang="he-IL" dirty="0">
              <a:solidFill>
                <a:srgbClr val="3F3F3F"/>
              </a:solidFill>
            </a:endParaRPr>
          </a:p>
        </p:txBody>
      </p:sp>
    </p:spTree>
    <p:extLst>
      <p:ext uri="{BB962C8B-B14F-4D97-AF65-F5344CB8AC3E}">
        <p14:creationId xmlns:p14="http://schemas.microsoft.com/office/powerpoint/2010/main" val="313387839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a:xfrm>
            <a:off x="428596" y="274638"/>
            <a:ext cx="8215369" cy="1143000"/>
          </a:xfrm>
          <a:prstGeom prst="rect">
            <a:avLst/>
          </a:prstGeom>
        </p:spPr>
        <p:txBody>
          <a:bodyPr/>
          <a:lstStyle/>
          <a:p>
            <a:r>
              <a:rPr lang="he-IL"/>
              <a:t>לחץ כדי לערוך סגנון כותרת של תבנית בסיס</a:t>
            </a:r>
          </a:p>
        </p:txBody>
      </p:sp>
    </p:spTree>
    <p:extLst>
      <p:ext uri="{BB962C8B-B14F-4D97-AF65-F5344CB8AC3E}">
        <p14:creationId xmlns:p14="http://schemas.microsoft.com/office/powerpoint/2010/main" val="2014158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p:cNvSpPr>
            <a:spLocks noGrp="1"/>
          </p:cNvSpPr>
          <p:nvPr>
            <p:ph type="dt" sz="half" idx="10"/>
          </p:nvPr>
        </p:nvSpPr>
        <p:spPr/>
        <p:txBody>
          <a:bodyPr/>
          <a:lstStyle/>
          <a:p>
            <a:fld id="{032B17F6-E967-44C8-9307-2AD92E84AF3C}" type="datetimeFigureOut">
              <a:rPr lang="he-IL" smtClean="0">
                <a:solidFill>
                  <a:prstClr val="black">
                    <a:tint val="75000"/>
                  </a:prstClr>
                </a:solidFill>
              </a:rPr>
              <a:pPr/>
              <a:t>י'/טבת/תש"פ</a:t>
            </a:fld>
            <a:endParaRPr lang="he-IL">
              <a:solidFill>
                <a:prstClr val="black">
                  <a:tint val="75000"/>
                </a:prstClr>
              </a:solidFill>
            </a:endParaRPr>
          </a:p>
        </p:txBody>
      </p:sp>
      <p:sp>
        <p:nvSpPr>
          <p:cNvPr id="4" name="מציין מיקום של כותרת תחתונה 3"/>
          <p:cNvSpPr>
            <a:spLocks noGrp="1"/>
          </p:cNvSpPr>
          <p:nvPr>
            <p:ph type="ftr" sz="quarter" idx="11"/>
          </p:nvPr>
        </p:nvSpPr>
        <p:spPr/>
        <p:txBody>
          <a:bodyPr/>
          <a:lstStyle/>
          <a:p>
            <a:endParaRPr lang="he-IL">
              <a:solidFill>
                <a:prstClr val="black">
                  <a:tint val="75000"/>
                </a:prstClr>
              </a:solidFill>
            </a:endParaRPr>
          </a:p>
        </p:txBody>
      </p:sp>
      <p:sp>
        <p:nvSpPr>
          <p:cNvPr id="5" name="מציין מיקום של מספר שקופית 4"/>
          <p:cNvSpPr>
            <a:spLocks noGrp="1"/>
          </p:cNvSpPr>
          <p:nvPr>
            <p:ph type="sldNum" sz="quarter" idx="12"/>
          </p:nvPr>
        </p:nvSpPr>
        <p:spPr/>
        <p:txBody>
          <a:bodyPr/>
          <a:lstStyle/>
          <a:p>
            <a:fld id="{60AB04BD-BDA6-49CB-8040-5F1C6C9F6D6D}" type="slidenum">
              <a:rPr lang="he-IL" smtClean="0">
                <a:solidFill>
                  <a:prstClr val="black">
                    <a:tint val="75000"/>
                  </a:prstClr>
                </a:solidFill>
              </a:rPr>
              <a:pPr/>
              <a:t>‹#›</a:t>
            </a:fld>
            <a:endParaRPr lang="he-IL">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032B17F6-E967-44C8-9307-2AD92E84AF3C}" type="datetimeFigureOut">
              <a:rPr lang="he-IL" smtClean="0">
                <a:solidFill>
                  <a:prstClr val="black">
                    <a:tint val="75000"/>
                  </a:prstClr>
                </a:solidFill>
              </a:rPr>
              <a:pPr/>
              <a:t>י'/טבת/תש"פ</a:t>
            </a:fld>
            <a:endParaRPr lang="he-IL">
              <a:solidFill>
                <a:prstClr val="black">
                  <a:tint val="75000"/>
                </a:prstClr>
              </a:solidFill>
            </a:endParaRPr>
          </a:p>
        </p:txBody>
      </p:sp>
      <p:sp>
        <p:nvSpPr>
          <p:cNvPr id="3" name="מציין מיקום של כותרת תחתונה 2"/>
          <p:cNvSpPr>
            <a:spLocks noGrp="1"/>
          </p:cNvSpPr>
          <p:nvPr>
            <p:ph type="ftr" sz="quarter" idx="11"/>
          </p:nvPr>
        </p:nvSpPr>
        <p:spPr/>
        <p:txBody>
          <a:bodyPr/>
          <a:lstStyle/>
          <a:p>
            <a:endParaRPr lang="he-IL">
              <a:solidFill>
                <a:prstClr val="black">
                  <a:tint val="75000"/>
                </a:prstClr>
              </a:solidFill>
            </a:endParaRPr>
          </a:p>
        </p:txBody>
      </p:sp>
      <p:sp>
        <p:nvSpPr>
          <p:cNvPr id="4" name="מציין מיקום של מספר שקופית 3"/>
          <p:cNvSpPr>
            <a:spLocks noGrp="1"/>
          </p:cNvSpPr>
          <p:nvPr>
            <p:ph type="sldNum" sz="quarter" idx="12"/>
          </p:nvPr>
        </p:nvSpPr>
        <p:spPr/>
        <p:txBody>
          <a:bodyPr/>
          <a:lstStyle/>
          <a:p>
            <a:fld id="{60AB04BD-BDA6-49CB-8040-5F1C6C9F6D6D}" type="slidenum">
              <a:rPr lang="he-IL" smtClean="0">
                <a:solidFill>
                  <a:prstClr val="black">
                    <a:tint val="75000"/>
                  </a:prstClr>
                </a:solidFill>
              </a:rPr>
              <a:pPr/>
              <a:t>‹#›</a:t>
            </a:fld>
            <a:endParaRPr lang="he-IL">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3050"/>
            <a:ext cx="3008313" cy="1162050"/>
          </a:xfrm>
        </p:spPr>
        <p:txBody>
          <a:bodyPr anchor="b"/>
          <a:lstStyle>
            <a:lvl1pPr algn="r">
              <a:defRPr sz="2000" b="1"/>
            </a:lvl1pPr>
          </a:lstStyle>
          <a:p>
            <a:r>
              <a:rPr lang="he-IL"/>
              <a:t>לחץ כדי לערוך סגנון כותרת של תבנית בסיס</a:t>
            </a:r>
          </a:p>
        </p:txBody>
      </p:sp>
      <p:sp>
        <p:nvSpPr>
          <p:cNvPr id="3" name="מציין מיקום תוכן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032B17F6-E967-44C8-9307-2AD92E84AF3C}" type="datetimeFigureOut">
              <a:rPr lang="he-IL" smtClean="0">
                <a:solidFill>
                  <a:prstClr val="black">
                    <a:tint val="75000"/>
                  </a:prstClr>
                </a:solidFill>
              </a:rPr>
              <a:pPr/>
              <a:t>י'/טבת/תש"פ</a:t>
            </a:fld>
            <a:endParaRPr lang="he-IL">
              <a:solidFill>
                <a:prstClr val="black">
                  <a:tint val="75000"/>
                </a:prstClr>
              </a:solidFill>
            </a:endParaRPr>
          </a:p>
        </p:txBody>
      </p:sp>
      <p:sp>
        <p:nvSpPr>
          <p:cNvPr id="6" name="מציין מיקום של כותרת תחתונה 5"/>
          <p:cNvSpPr>
            <a:spLocks noGrp="1"/>
          </p:cNvSpPr>
          <p:nvPr>
            <p:ph type="ftr" sz="quarter" idx="11"/>
          </p:nvPr>
        </p:nvSpPr>
        <p:spPr/>
        <p:txBody>
          <a:bodyPr/>
          <a:lstStyle/>
          <a:p>
            <a:endParaRPr lang="he-IL">
              <a:solidFill>
                <a:prstClr val="black">
                  <a:tint val="75000"/>
                </a:prstClr>
              </a:solidFill>
            </a:endParaRPr>
          </a:p>
        </p:txBody>
      </p:sp>
      <p:sp>
        <p:nvSpPr>
          <p:cNvPr id="7" name="מציין מיקום של מספר שקופית 6"/>
          <p:cNvSpPr>
            <a:spLocks noGrp="1"/>
          </p:cNvSpPr>
          <p:nvPr>
            <p:ph type="sldNum" sz="quarter" idx="12"/>
          </p:nvPr>
        </p:nvSpPr>
        <p:spPr/>
        <p:txBody>
          <a:bodyPr/>
          <a:lstStyle/>
          <a:p>
            <a:fld id="{60AB04BD-BDA6-49CB-8040-5F1C6C9F6D6D}" type="slidenum">
              <a:rPr lang="he-IL" smtClean="0">
                <a:solidFill>
                  <a:prstClr val="black">
                    <a:tint val="75000"/>
                  </a:prstClr>
                </a:solidFill>
              </a:rPr>
              <a:pPr/>
              <a:t>‹#›</a:t>
            </a:fld>
            <a:endParaRPr lang="he-IL">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1792288" y="4800600"/>
            <a:ext cx="5486400" cy="566738"/>
          </a:xfrm>
        </p:spPr>
        <p:txBody>
          <a:bodyPr anchor="b"/>
          <a:lstStyle>
            <a:lvl1pPr algn="r">
              <a:defRPr sz="2000" b="1"/>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p>
        </p:txBody>
      </p:sp>
      <p:sp>
        <p:nvSpPr>
          <p:cNvPr id="4" name="מציין מיקום טקסט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032B17F6-E967-44C8-9307-2AD92E84AF3C}" type="datetimeFigureOut">
              <a:rPr lang="he-IL" smtClean="0">
                <a:solidFill>
                  <a:prstClr val="black">
                    <a:tint val="75000"/>
                  </a:prstClr>
                </a:solidFill>
              </a:rPr>
              <a:pPr/>
              <a:t>י'/טבת/תש"פ</a:t>
            </a:fld>
            <a:endParaRPr lang="he-IL">
              <a:solidFill>
                <a:prstClr val="black">
                  <a:tint val="75000"/>
                </a:prstClr>
              </a:solidFill>
            </a:endParaRPr>
          </a:p>
        </p:txBody>
      </p:sp>
      <p:sp>
        <p:nvSpPr>
          <p:cNvPr id="6" name="מציין מיקום של כותרת תחתונה 5"/>
          <p:cNvSpPr>
            <a:spLocks noGrp="1"/>
          </p:cNvSpPr>
          <p:nvPr>
            <p:ph type="ftr" sz="quarter" idx="11"/>
          </p:nvPr>
        </p:nvSpPr>
        <p:spPr/>
        <p:txBody>
          <a:bodyPr/>
          <a:lstStyle/>
          <a:p>
            <a:endParaRPr lang="he-IL">
              <a:solidFill>
                <a:prstClr val="black">
                  <a:tint val="75000"/>
                </a:prstClr>
              </a:solidFill>
            </a:endParaRPr>
          </a:p>
        </p:txBody>
      </p:sp>
      <p:sp>
        <p:nvSpPr>
          <p:cNvPr id="7" name="מציין מיקום של מספר שקופית 6"/>
          <p:cNvSpPr>
            <a:spLocks noGrp="1"/>
          </p:cNvSpPr>
          <p:nvPr>
            <p:ph type="sldNum" sz="quarter" idx="12"/>
          </p:nvPr>
        </p:nvSpPr>
        <p:spPr/>
        <p:txBody>
          <a:bodyPr/>
          <a:lstStyle/>
          <a:p>
            <a:fld id="{60AB04BD-BDA6-49CB-8040-5F1C6C9F6D6D}" type="slidenum">
              <a:rPr lang="he-IL" smtClean="0">
                <a:solidFill>
                  <a:prstClr val="black">
                    <a:tint val="75000"/>
                  </a:prstClr>
                </a:solidFill>
              </a:rPr>
              <a:pPr/>
              <a:t>‹#›</a:t>
            </a:fld>
            <a:endParaRPr lang="he-IL">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032B17F6-E967-44C8-9307-2AD92E84AF3C}" type="datetimeFigureOut">
              <a:rPr lang="he-IL" smtClean="0">
                <a:solidFill>
                  <a:prstClr val="black">
                    <a:tint val="75000"/>
                  </a:prstClr>
                </a:solidFill>
              </a:rPr>
              <a:pPr/>
              <a:t>י'/טבת/תש"פ</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60AB04BD-BDA6-49CB-8040-5F1C6C9F6D6D}" type="slidenum">
              <a:rPr lang="he-IL" smtClean="0">
                <a:solidFill>
                  <a:prstClr val="black">
                    <a:tint val="75000"/>
                  </a:prstClr>
                </a:solidFill>
              </a:rPr>
              <a:pPr/>
              <a:t>‹#›</a:t>
            </a:fld>
            <a:endParaRPr lang="he-IL">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629400" y="274638"/>
            <a:ext cx="2057400" cy="5851525"/>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457200" y="274638"/>
            <a:ext cx="6019800" cy="5851525"/>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032B17F6-E967-44C8-9307-2AD92E84AF3C}" type="datetimeFigureOut">
              <a:rPr lang="he-IL" smtClean="0">
                <a:solidFill>
                  <a:prstClr val="black">
                    <a:tint val="75000"/>
                  </a:prstClr>
                </a:solidFill>
              </a:rPr>
              <a:pPr/>
              <a:t>י'/טבת/תש"פ</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60AB04BD-BDA6-49CB-8040-5F1C6C9F6D6D}" type="slidenum">
              <a:rPr lang="he-IL" smtClean="0">
                <a:solidFill>
                  <a:prstClr val="black">
                    <a:tint val="75000"/>
                  </a:prstClr>
                </a:solidFill>
              </a:rPr>
              <a:pPr/>
              <a:t>‹#›</a:t>
            </a:fld>
            <a:endParaRPr lang="he-IL">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pic>
        <p:nvPicPr>
          <p:cNvPr id="6" name="Picture 9" descr="maltam1"/>
          <p:cNvPicPr>
            <a:picLocks noChangeAspect="1" noChangeArrowheads="1"/>
          </p:cNvPicPr>
          <p:nvPr/>
        </p:nvPicPr>
        <p:blipFill>
          <a:blip r:embed="rId2" cstate="print"/>
          <a:srcRect/>
          <a:stretch>
            <a:fillRect/>
          </a:stretch>
        </p:blipFill>
        <p:spPr bwMode="auto">
          <a:xfrm>
            <a:off x="0" y="0"/>
            <a:ext cx="844550" cy="852488"/>
          </a:xfrm>
          <a:prstGeom prst="rect">
            <a:avLst/>
          </a:prstGeom>
          <a:noFill/>
          <a:ln w="9525">
            <a:noFill/>
            <a:miter lim="800000"/>
            <a:headEnd/>
            <a:tailEnd/>
          </a:ln>
        </p:spPr>
      </p:pic>
      <p:sp>
        <p:nvSpPr>
          <p:cNvPr id="2" name="כותרת 1"/>
          <p:cNvSpPr>
            <a:spLocks noGrp="1"/>
          </p:cNvSpPr>
          <p:nvPr>
            <p:ph type="ctrTitle"/>
          </p:nvPr>
        </p:nvSpPr>
        <p:spPr>
          <a:xfrm>
            <a:off x="685800" y="2130425"/>
            <a:ext cx="7772400" cy="1470025"/>
          </a:xfrm>
        </p:spPr>
        <p:txBody>
          <a:bodyPr/>
          <a:lstStyle/>
          <a:p>
            <a:r>
              <a:rPr lang="he-IL"/>
              <a:t>לחץ כדי לערוך סגנון כותרת של תבנית בסיס</a:t>
            </a:r>
          </a:p>
        </p:txBody>
      </p:sp>
      <p:sp>
        <p:nvSpPr>
          <p:cNvPr id="3" name="כותרת משנה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e-IL"/>
              <a:t>לחץ כדי לערוך סגנון כותרת משנה של תבנית בסיס</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atin typeface="Guttman Hatzvi" pitchFamily="2" charset="-79"/>
                <a:cs typeface="Guttman Hatzvi" pitchFamily="2" charset="-79"/>
              </a:defRPr>
            </a:lvl1pPr>
          </a:lstStyle>
          <a:p>
            <a:r>
              <a:rPr lang="he-IL"/>
              <a:t>לחץ כדי לערוך סגנון כותרת של תבנית בסיס</a:t>
            </a:r>
            <a:endParaRPr lang="he-IL" dirty="0"/>
          </a:p>
        </p:txBody>
      </p:sp>
      <p:sp>
        <p:nvSpPr>
          <p:cNvPr id="3" name="מציין מיקום תוכן 2"/>
          <p:cNvSpPr>
            <a:spLocks noGrp="1"/>
          </p:cNvSpPr>
          <p:nvPr>
            <p:ph idx="1"/>
          </p:nvPr>
        </p:nvSpPr>
        <p:spPr/>
        <p:txBody>
          <a:bodyPr/>
          <a:lstStyle>
            <a:lvl1pPr>
              <a:defRPr>
                <a:latin typeface="Guttman Hatzvi" pitchFamily="2" charset="-79"/>
                <a:cs typeface="Guttman Hatzvi" pitchFamily="2" charset="-79"/>
              </a:defRPr>
            </a:lvl1pPr>
            <a:lvl2pPr>
              <a:defRPr>
                <a:latin typeface="Guttman Hatzvi" pitchFamily="2" charset="-79"/>
                <a:cs typeface="Guttman Hatzvi" pitchFamily="2" charset="-79"/>
              </a:defRPr>
            </a:lvl2pPr>
            <a:lvl3pPr>
              <a:defRPr>
                <a:latin typeface="Guttman Hatzvi" pitchFamily="2" charset="-79"/>
                <a:cs typeface="Guttman Hatzvi" pitchFamily="2" charset="-79"/>
              </a:defRPr>
            </a:lvl3pPr>
            <a:lvl4pPr>
              <a:defRPr>
                <a:latin typeface="Guttman Hatzvi" pitchFamily="2" charset="-79"/>
                <a:cs typeface="Guttman Hatzvi" pitchFamily="2" charset="-79"/>
              </a:defRPr>
            </a:lvl4pPr>
            <a:lvl5pPr>
              <a:defRPr>
                <a:latin typeface="Guttman Hatzvi" pitchFamily="2" charset="-79"/>
                <a:cs typeface="Guttman Hatzvi" pitchFamily="2" charset="-79"/>
              </a:defRPr>
            </a:lvl5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he-IL"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722313" y="4406900"/>
            <a:ext cx="7772400" cy="1362075"/>
          </a:xfrm>
        </p:spPr>
        <p:txBody>
          <a:bodyPr anchor="t"/>
          <a:lstStyle>
            <a:lvl1pPr algn="r">
              <a:defRPr sz="4000" b="1" cap="all"/>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e-IL"/>
              <a:t>לחץ כדי לערוך סגנונות טקסט של תבנית בסיס</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פרקטיקנים 2013 - שקופית כותרת וטקסט">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4638"/>
            <a:ext cx="8229600" cy="1143000"/>
          </a:xfrm>
          <a:prstGeom prst="rect">
            <a:avLst/>
          </a:prstGeom>
        </p:spPr>
        <p:txBody>
          <a:bodyPr anchor="ctr"/>
          <a:lstStyle>
            <a:lvl1pPr algn="ctr" rtl="1" fontAlgn="base">
              <a:spcBef>
                <a:spcPct val="0"/>
              </a:spcBef>
              <a:spcAft>
                <a:spcPct val="0"/>
              </a:spcAft>
              <a:defRPr lang="he-IL" sz="2800" b="1" kern="1200" dirty="0" smtClean="0">
                <a:solidFill>
                  <a:schemeClr val="tx1"/>
                </a:solidFill>
                <a:latin typeface="Guttman Hatzvi" pitchFamily="2" charset="-79"/>
                <a:ea typeface="+mj-ea"/>
                <a:cs typeface="Guttman Hatzvi" pitchFamily="2" charset="-79"/>
              </a:defRPr>
            </a:lvl1pPr>
          </a:lstStyle>
          <a:p>
            <a:r>
              <a:rPr lang="he-IL"/>
              <a:t>לחץ כדי לערוך סגנון כותרת של תבנית בסיס</a:t>
            </a:r>
          </a:p>
        </p:txBody>
      </p:sp>
      <p:sp>
        <p:nvSpPr>
          <p:cNvPr id="4" name="מציין מיקום טקסט 3"/>
          <p:cNvSpPr>
            <a:spLocks noGrp="1"/>
          </p:cNvSpPr>
          <p:nvPr>
            <p:ph type="body" sz="quarter" idx="10"/>
          </p:nvPr>
        </p:nvSpPr>
        <p:spPr>
          <a:xfrm>
            <a:off x="500063" y="1714500"/>
            <a:ext cx="8143875" cy="4214813"/>
          </a:xfrm>
          <a:prstGeom prst="rect">
            <a:avLst/>
          </a:prstGeom>
        </p:spPr>
        <p:txBody>
          <a:bodyPr/>
          <a:lstStyle>
            <a:lvl1pPr>
              <a:defRPr sz="2000">
                <a:latin typeface="Guttman Hatzvi" pitchFamily="2" charset="-79"/>
                <a:cs typeface="Guttman Hatzvi" pitchFamily="2" charset="-79"/>
              </a:defRPr>
            </a:lvl1pPr>
            <a:lvl2pPr>
              <a:defRPr sz="2000">
                <a:latin typeface="Guttman Hatzvi" pitchFamily="2" charset="-79"/>
                <a:cs typeface="Guttman Hatzvi" pitchFamily="2" charset="-79"/>
              </a:defRPr>
            </a:lvl2pPr>
            <a:lvl3pPr>
              <a:defRPr sz="2000">
                <a:latin typeface="Guttman Hatzvi" pitchFamily="2" charset="-79"/>
                <a:cs typeface="Guttman Hatzvi" pitchFamily="2" charset="-79"/>
              </a:defRPr>
            </a:lvl3pPr>
            <a:lvl4pPr>
              <a:defRPr sz="2000">
                <a:latin typeface="Guttman Hatzvi" pitchFamily="2" charset="-79"/>
                <a:cs typeface="Guttman Hatzvi" pitchFamily="2" charset="-79"/>
              </a:defRPr>
            </a:lvl4pPr>
            <a:lvl5pPr>
              <a:defRPr sz="2000">
                <a:latin typeface="Guttman Hatzvi" pitchFamily="2" charset="-79"/>
                <a:cs typeface="Guttman Hatzvi" pitchFamily="2" charset="-79"/>
              </a:defRPr>
            </a:lvl5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he-IL"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3050"/>
            <a:ext cx="3008313" cy="1162050"/>
          </a:xfrm>
        </p:spPr>
        <p:txBody>
          <a:bodyPr anchor="b"/>
          <a:lstStyle>
            <a:lvl1pPr algn="r">
              <a:defRPr sz="2000" b="1"/>
            </a:lvl1pPr>
          </a:lstStyle>
          <a:p>
            <a:r>
              <a:rPr lang="he-IL"/>
              <a:t>לחץ כדי לערוך סגנון כותרת של תבנית בסיס</a:t>
            </a:r>
          </a:p>
        </p:txBody>
      </p:sp>
      <p:sp>
        <p:nvSpPr>
          <p:cNvPr id="3" name="מציין מיקום תוכן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1792288" y="4800600"/>
            <a:ext cx="5486400" cy="566738"/>
          </a:xfrm>
        </p:spPr>
        <p:txBody>
          <a:bodyPr anchor="b"/>
          <a:lstStyle>
            <a:lvl1pPr algn="r">
              <a:defRPr sz="2000" b="1"/>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he-IL" noProof="0"/>
              <a:t>לחץ על הסמל כדי להוסיף תמונה</a:t>
            </a:r>
          </a:p>
        </p:txBody>
      </p:sp>
      <p:sp>
        <p:nvSpPr>
          <p:cNvPr id="4" name="מציין מיקום טקסט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629400" y="274638"/>
            <a:ext cx="2057400" cy="5851525"/>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457200" y="274638"/>
            <a:ext cx="6019800" cy="5851525"/>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cSld name="תוכן">
    <p:spTree>
      <p:nvGrpSpPr>
        <p:cNvPr id="1" name=""/>
        <p:cNvGrpSpPr/>
        <p:nvPr/>
      </p:nvGrpSpPr>
      <p:grpSpPr>
        <a:xfrm>
          <a:off x="0" y="0"/>
          <a:ext cx="0" cy="0"/>
          <a:chOff x="0" y="0"/>
          <a:chExt cx="0" cy="0"/>
        </a:xfrm>
      </p:grpSpPr>
      <p:sp>
        <p:nvSpPr>
          <p:cNvPr id="2" name="מציין מיקום תוכן 1"/>
          <p:cNvSpPr>
            <a:spLocks noGrp="1"/>
          </p:cNvSpPr>
          <p:nvPr>
            <p:ph/>
          </p:nvPr>
        </p:nvSpPr>
        <p:spPr>
          <a:xfrm>
            <a:off x="457200" y="350838"/>
            <a:ext cx="8229600" cy="5730875"/>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פרקטיקנים 2013 - שקופית כותרת">
    <p:spTree>
      <p:nvGrpSpPr>
        <p:cNvPr id="1" name=""/>
        <p:cNvGrpSpPr/>
        <p:nvPr/>
      </p:nvGrpSpPr>
      <p:grpSpPr>
        <a:xfrm>
          <a:off x="0" y="0"/>
          <a:ext cx="0" cy="0"/>
          <a:chOff x="0" y="0"/>
          <a:chExt cx="0" cy="0"/>
        </a:xfrm>
      </p:grpSpPr>
      <p:sp>
        <p:nvSpPr>
          <p:cNvPr id="6" name="כותרת 1"/>
          <p:cNvSpPr>
            <a:spLocks noGrp="1"/>
          </p:cNvSpPr>
          <p:nvPr>
            <p:ph type="ctrTitle"/>
          </p:nvPr>
        </p:nvSpPr>
        <p:spPr>
          <a:xfrm>
            <a:off x="685800" y="2130425"/>
            <a:ext cx="7772400" cy="1470025"/>
          </a:xfrm>
          <a:prstGeom prst="rect">
            <a:avLst/>
          </a:prstGeom>
        </p:spPr>
        <p:txBody>
          <a:bodyPr/>
          <a:lstStyle>
            <a:lvl1pPr>
              <a:defRPr sz="4000" b="1">
                <a:latin typeface="Guttman Hatzvi" pitchFamily="2" charset="-79"/>
                <a:cs typeface="Guttman Hatzvi" pitchFamily="2" charset="-79"/>
              </a:defRPr>
            </a:lvl1pPr>
          </a:lstStyle>
          <a:p>
            <a:r>
              <a:rPr lang="he-IL"/>
              <a:t>לחץ כדי לערוך סגנון כותרת של תבנית בסיס</a:t>
            </a:r>
            <a:endParaRPr lang="he-IL" dirty="0"/>
          </a:p>
        </p:txBody>
      </p:sp>
      <p:sp>
        <p:nvSpPr>
          <p:cNvPr id="7" name="כותרת משנה 2"/>
          <p:cNvSpPr>
            <a:spLocks noGrp="1"/>
          </p:cNvSpPr>
          <p:nvPr>
            <p:ph type="subTitle" idx="1"/>
          </p:nvPr>
        </p:nvSpPr>
        <p:spPr>
          <a:xfrm>
            <a:off x="1371600" y="3886200"/>
            <a:ext cx="6400800" cy="1752600"/>
          </a:xfrm>
          <a:prstGeom prst="rect">
            <a:avLst/>
          </a:prstGeom>
        </p:spPr>
        <p:txBody>
          <a:bodyPr/>
          <a:lstStyle>
            <a:lvl1pPr marL="0" indent="0" algn="ctr">
              <a:buNone/>
              <a:defRPr sz="2800" b="1">
                <a:solidFill>
                  <a:schemeClr val="tx1">
                    <a:tint val="75000"/>
                  </a:schemeClr>
                </a:solidFill>
                <a:latin typeface="Guttman Hatzvi" pitchFamily="2" charset="-79"/>
                <a:cs typeface="Guttman Hatzvi" pitchFamily="2" charset="-79"/>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p>
        </p:txBody>
      </p:sp>
    </p:spTree>
    <p:extLst>
      <p:ext uri="{BB962C8B-B14F-4D97-AF65-F5344CB8AC3E}">
        <p14:creationId xmlns:p14="http://schemas.microsoft.com/office/powerpoint/2010/main" val="653542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פרקטיקנים 2013 - שקופית 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4638"/>
            <a:ext cx="8229600" cy="1143000"/>
          </a:xfrm>
          <a:prstGeom prst="rect">
            <a:avLst/>
          </a:prstGeom>
        </p:spPr>
        <p:txBody>
          <a:bodyPr anchor="ctr"/>
          <a:lstStyle>
            <a:lvl1pPr>
              <a:defRPr lang="he-IL" sz="2800" b="1" kern="1200" dirty="0" smtClean="0">
                <a:solidFill>
                  <a:schemeClr val="tx1"/>
                </a:solidFill>
                <a:latin typeface="Guttman Hatzvi" pitchFamily="2" charset="-79"/>
                <a:ea typeface="+mj-ea"/>
                <a:cs typeface="Guttman Hatzvi" pitchFamily="2" charset="-79"/>
              </a:defRPr>
            </a:lvl1pPr>
          </a:lstStyle>
          <a:p>
            <a:r>
              <a:rPr lang="he-IL"/>
              <a:t>לחץ כדי לערוך סגנון כותרת של תבנית בסיס</a:t>
            </a:r>
            <a:endParaRPr lang="he-IL"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pic>
        <p:nvPicPr>
          <p:cNvPr id="6" name="Picture 9" descr="maltam1"/>
          <p:cNvPicPr>
            <a:picLocks noChangeAspect="1" noChangeArrowheads="1"/>
          </p:cNvPicPr>
          <p:nvPr/>
        </p:nvPicPr>
        <p:blipFill>
          <a:blip r:embed="rId2" cstate="print"/>
          <a:srcRect/>
          <a:stretch>
            <a:fillRect/>
          </a:stretch>
        </p:blipFill>
        <p:spPr bwMode="auto">
          <a:xfrm>
            <a:off x="0" y="0"/>
            <a:ext cx="844550" cy="852488"/>
          </a:xfrm>
          <a:prstGeom prst="rect">
            <a:avLst/>
          </a:prstGeom>
          <a:noFill/>
          <a:ln w="9525">
            <a:noFill/>
            <a:miter lim="800000"/>
            <a:headEnd/>
            <a:tailEnd/>
          </a:ln>
        </p:spPr>
      </p:pic>
      <p:sp>
        <p:nvSpPr>
          <p:cNvPr id="2" name="כותרת 1"/>
          <p:cNvSpPr>
            <a:spLocks noGrp="1"/>
          </p:cNvSpPr>
          <p:nvPr>
            <p:ph type="ctrTitle"/>
          </p:nvPr>
        </p:nvSpPr>
        <p:spPr>
          <a:xfrm>
            <a:off x="685800" y="2130425"/>
            <a:ext cx="7772400" cy="1470025"/>
          </a:xfrm>
        </p:spPr>
        <p:txBody>
          <a:bodyPr/>
          <a:lstStyle/>
          <a:p>
            <a:r>
              <a:rPr lang="he-IL"/>
              <a:t>לחץ כדי לערוך סגנון כותרת של תבנית בסיס</a:t>
            </a:r>
          </a:p>
        </p:txBody>
      </p:sp>
      <p:sp>
        <p:nvSpPr>
          <p:cNvPr id="3" name="כותרת משנה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e-IL"/>
              <a:t>לחץ כדי לערוך סגנון כותרת משנה של תבנית בסיס</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atin typeface="Guttman Hatzvi" pitchFamily="2" charset="-79"/>
                <a:cs typeface="Guttman Hatzvi" pitchFamily="2" charset="-79"/>
              </a:defRPr>
            </a:lvl1pPr>
          </a:lstStyle>
          <a:p>
            <a:r>
              <a:rPr lang="he-IL"/>
              <a:t>לחץ כדי לערוך סגנון כותרת של תבנית בסיס</a:t>
            </a:r>
            <a:endParaRPr lang="he-IL" dirty="0"/>
          </a:p>
        </p:txBody>
      </p:sp>
      <p:sp>
        <p:nvSpPr>
          <p:cNvPr id="3" name="מציין מיקום תוכן 2"/>
          <p:cNvSpPr>
            <a:spLocks noGrp="1"/>
          </p:cNvSpPr>
          <p:nvPr>
            <p:ph idx="1"/>
          </p:nvPr>
        </p:nvSpPr>
        <p:spPr/>
        <p:txBody>
          <a:bodyPr/>
          <a:lstStyle>
            <a:lvl1pPr>
              <a:defRPr>
                <a:latin typeface="Guttman Hatzvi" pitchFamily="2" charset="-79"/>
                <a:cs typeface="Guttman Hatzvi" pitchFamily="2" charset="-79"/>
              </a:defRPr>
            </a:lvl1pPr>
            <a:lvl2pPr>
              <a:defRPr>
                <a:latin typeface="Guttman Hatzvi" pitchFamily="2" charset="-79"/>
                <a:cs typeface="Guttman Hatzvi" pitchFamily="2" charset="-79"/>
              </a:defRPr>
            </a:lvl2pPr>
            <a:lvl3pPr>
              <a:defRPr>
                <a:latin typeface="Guttman Hatzvi" pitchFamily="2" charset="-79"/>
                <a:cs typeface="Guttman Hatzvi" pitchFamily="2" charset="-79"/>
              </a:defRPr>
            </a:lvl3pPr>
            <a:lvl4pPr>
              <a:defRPr>
                <a:latin typeface="Guttman Hatzvi" pitchFamily="2" charset="-79"/>
                <a:cs typeface="Guttman Hatzvi" pitchFamily="2" charset="-79"/>
              </a:defRPr>
            </a:lvl4pPr>
            <a:lvl5pPr>
              <a:defRPr>
                <a:latin typeface="Guttman Hatzvi" pitchFamily="2" charset="-79"/>
                <a:cs typeface="Guttman Hatzvi" pitchFamily="2" charset="-79"/>
              </a:defRPr>
            </a:lvl5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he-IL"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722313" y="4406900"/>
            <a:ext cx="7772400" cy="1362075"/>
          </a:xfrm>
        </p:spPr>
        <p:txBody>
          <a:bodyPr anchor="t"/>
          <a:lstStyle>
            <a:lvl1pPr algn="r">
              <a:defRPr sz="4000" b="1" cap="all"/>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e-IL"/>
              <a:t>לחץ כדי לערוך סגנונות טקסט של תבנית בסיס</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3050"/>
            <a:ext cx="3008313" cy="1162050"/>
          </a:xfrm>
        </p:spPr>
        <p:txBody>
          <a:bodyPr anchor="b"/>
          <a:lstStyle>
            <a:lvl1pPr algn="r">
              <a:defRPr sz="2000" b="1"/>
            </a:lvl1pPr>
          </a:lstStyle>
          <a:p>
            <a:r>
              <a:rPr lang="he-IL"/>
              <a:t>לחץ כדי לערוך סגנון כותרת של תבנית בסיס</a:t>
            </a:r>
          </a:p>
        </p:txBody>
      </p:sp>
      <p:sp>
        <p:nvSpPr>
          <p:cNvPr id="3" name="מציין מיקום תוכן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1792288" y="4800600"/>
            <a:ext cx="5486400" cy="566738"/>
          </a:xfrm>
        </p:spPr>
        <p:txBody>
          <a:bodyPr anchor="b"/>
          <a:lstStyle>
            <a:lvl1pPr algn="r">
              <a:defRPr sz="2000" b="1"/>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he-IL" noProof="0"/>
              <a:t>לחץ על הסמל כדי להוסיף תמונה</a:t>
            </a:r>
          </a:p>
        </p:txBody>
      </p:sp>
      <p:sp>
        <p:nvSpPr>
          <p:cNvPr id="4" name="מציין מיקום טקסט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פרקטיקנים 2013 - שקופית ריקה">
    <p:spTree>
      <p:nvGrpSpPr>
        <p:cNvPr id="1" name=""/>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629400" y="274638"/>
            <a:ext cx="2057400" cy="5851525"/>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457200" y="274638"/>
            <a:ext cx="6019800" cy="5851525"/>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cSld name="תוכן">
    <p:spTree>
      <p:nvGrpSpPr>
        <p:cNvPr id="1" name=""/>
        <p:cNvGrpSpPr/>
        <p:nvPr/>
      </p:nvGrpSpPr>
      <p:grpSpPr>
        <a:xfrm>
          <a:off x="0" y="0"/>
          <a:ext cx="0" cy="0"/>
          <a:chOff x="0" y="0"/>
          <a:chExt cx="0" cy="0"/>
        </a:xfrm>
      </p:grpSpPr>
      <p:sp>
        <p:nvSpPr>
          <p:cNvPr id="2" name="מציין מיקום תוכן 1"/>
          <p:cNvSpPr>
            <a:spLocks noGrp="1"/>
          </p:cNvSpPr>
          <p:nvPr>
            <p:ph/>
          </p:nvPr>
        </p:nvSpPr>
        <p:spPr>
          <a:xfrm>
            <a:off x="457200" y="350838"/>
            <a:ext cx="8229600" cy="5730875"/>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bwMode="ltGray">
          <a:xfrm>
            <a:off x="771556" y="71414"/>
            <a:ext cx="8229600" cy="714380"/>
          </a:xfrm>
          <a:prstGeom prst="rect">
            <a:avLst/>
          </a:prstGeom>
        </p:spPr>
        <p:txBody>
          <a:bodyPr/>
          <a:lstStyle>
            <a:lvl1pPr algn="r">
              <a:defRPr sz="3200">
                <a:solidFill>
                  <a:schemeClr val="bg1"/>
                </a:solidFill>
              </a:defRPr>
            </a:lvl1pPr>
          </a:lstStyle>
          <a:p>
            <a:r>
              <a:rPr lang="he-IL"/>
              <a:t>לחץ כדי לערוך סגנון כותרת של תבנית בסיס</a:t>
            </a:r>
            <a:endParaRPr lang="he-IL" dirty="0"/>
          </a:p>
        </p:txBody>
      </p:sp>
      <p:sp>
        <p:nvSpPr>
          <p:cNvPr id="3" name="מציין מיקום תוכן 2"/>
          <p:cNvSpPr>
            <a:spLocks noGrp="1"/>
          </p:cNvSpPr>
          <p:nvPr>
            <p:ph idx="1"/>
          </p:nvPr>
        </p:nvSpPr>
        <p:spPr>
          <a:xfrm>
            <a:off x="457200" y="1600200"/>
            <a:ext cx="8229600" cy="4525963"/>
          </a:xfrm>
          <a:prstGeom prst="rect">
            <a:avLst/>
          </a:prstGeom>
        </p:spPr>
        <p:txBody>
          <a:bodyPr/>
          <a:lstStyle>
            <a:lvl1pPr marL="319088" marR="0" indent="-319088" algn="r" defTabSz="914400" rtl="1" eaLnBrk="1" fontAlgn="base" latinLnBrk="0" hangingPunct="1">
              <a:lnSpc>
                <a:spcPct val="100000"/>
              </a:lnSpc>
              <a:spcBef>
                <a:spcPts val="700"/>
              </a:spcBef>
              <a:spcAft>
                <a:spcPct val="0"/>
              </a:spcAft>
              <a:buClrTx/>
              <a:buSzPct val="60000"/>
              <a:buFont typeface="Wingdings" pitchFamily="2" charset="2"/>
              <a:buChar char="§"/>
              <a:tabLst/>
              <a:defRPr sz="2600"/>
            </a:lvl1pPr>
            <a:lvl2pPr marL="639763" marR="0" indent="-273050" algn="r" defTabSz="914400" rtl="1" eaLnBrk="1" fontAlgn="base" latinLnBrk="0" hangingPunct="1">
              <a:lnSpc>
                <a:spcPct val="100000"/>
              </a:lnSpc>
              <a:spcBef>
                <a:spcPts val="550"/>
              </a:spcBef>
              <a:spcAft>
                <a:spcPct val="0"/>
              </a:spcAft>
              <a:buClrTx/>
              <a:buSzPct val="70000"/>
              <a:buFont typeface="Wingdings" pitchFamily="2" charset="2"/>
              <a:buChar char="§"/>
              <a:tabLst/>
              <a:defRPr sz="2400"/>
            </a:lvl2pPr>
            <a:lvl3pPr marL="914400" marR="0" indent="-228600" algn="r" defTabSz="914400" rtl="1" eaLnBrk="1" fontAlgn="base" latinLnBrk="0" hangingPunct="1">
              <a:lnSpc>
                <a:spcPct val="100000"/>
              </a:lnSpc>
              <a:spcBef>
                <a:spcPts val="500"/>
              </a:spcBef>
              <a:spcAft>
                <a:spcPct val="0"/>
              </a:spcAft>
              <a:buClrTx/>
              <a:buSzPct val="75000"/>
              <a:buFont typeface="Wingdings" pitchFamily="2" charset="2"/>
              <a:buChar char="§"/>
              <a:tabLst/>
              <a:defRPr sz="2200"/>
            </a:lvl3pPr>
            <a:lvl4pPr marL="1371600" marR="0" indent="-228600" algn="r" defTabSz="914400" rtl="1" eaLnBrk="1" fontAlgn="base" latinLnBrk="0" hangingPunct="1">
              <a:lnSpc>
                <a:spcPct val="100000"/>
              </a:lnSpc>
              <a:spcBef>
                <a:spcPts val="400"/>
              </a:spcBef>
              <a:spcAft>
                <a:spcPct val="0"/>
              </a:spcAft>
              <a:buClrTx/>
              <a:buSzPct val="75000"/>
              <a:buFont typeface="Wingdings" pitchFamily="2" charset="2"/>
              <a:buChar char="§"/>
              <a:tabLst/>
              <a:defRPr sz="2400"/>
            </a:lvl4pPr>
            <a:lvl5pPr marL="1828800" marR="0" indent="-228600" algn="r" defTabSz="914400" rtl="1" eaLnBrk="1" fontAlgn="base" latinLnBrk="0" hangingPunct="1">
              <a:lnSpc>
                <a:spcPct val="100000"/>
              </a:lnSpc>
              <a:spcBef>
                <a:spcPts val="400"/>
              </a:spcBef>
              <a:spcAft>
                <a:spcPct val="0"/>
              </a:spcAft>
              <a:buClrTx/>
              <a:buSzPct val="65000"/>
              <a:buFont typeface="Wingdings" pitchFamily="2" charset="2"/>
              <a:buChar char="§"/>
              <a:tabLst/>
              <a:defRPr sz="2400"/>
            </a:lvl5pPr>
          </a:lstStyle>
          <a:p>
            <a:pPr marL="319088" marR="0" lvl="0" indent="-319088" algn="r" defTabSz="914400" rtl="1" eaLnBrk="1" fontAlgn="base" latinLnBrk="0" hangingPunct="1">
              <a:lnSpc>
                <a:spcPct val="100000"/>
              </a:lnSpc>
              <a:spcBef>
                <a:spcPts val="700"/>
              </a:spcBef>
              <a:spcAft>
                <a:spcPct val="0"/>
              </a:spcAft>
              <a:buClr>
                <a:srgbClr val="7598D9"/>
              </a:buClr>
              <a:buSzPct val="60000"/>
              <a:buFont typeface="Wingdings" pitchFamily="2" charset="2"/>
              <a:buChar char=""/>
              <a:tabLst/>
              <a:defRPr/>
            </a:pPr>
            <a:r>
              <a:rPr kumimoji="0" lang="he-IL" sz="2900" b="0" i="0" u="none" strike="noStrike" kern="1200" cap="none" spc="0" normalizeH="0" baseline="0" noProof="0">
                <a:ln>
                  <a:noFill/>
                </a:ln>
                <a:solidFill>
                  <a:prstClr val="black"/>
                </a:solidFill>
                <a:effectLst/>
                <a:uLnTx/>
                <a:uFillTx/>
                <a:latin typeface="Arial" pitchFamily="34" charset="0"/>
                <a:ea typeface="+mn-ea"/>
                <a:cs typeface="Arial" pitchFamily="34" charset="0"/>
              </a:rPr>
              <a:t>לחץ כדי לערוך סגנונות טקסט של תבנית בסיס</a:t>
            </a:r>
          </a:p>
          <a:p>
            <a:pPr marL="319088" marR="0" lvl="1" indent="-319088" algn="r" defTabSz="914400" rtl="1" eaLnBrk="1" fontAlgn="base" latinLnBrk="0" hangingPunct="1">
              <a:lnSpc>
                <a:spcPct val="100000"/>
              </a:lnSpc>
              <a:spcBef>
                <a:spcPts val="700"/>
              </a:spcBef>
              <a:spcAft>
                <a:spcPct val="0"/>
              </a:spcAft>
              <a:buClr>
                <a:srgbClr val="7598D9"/>
              </a:buClr>
              <a:buSzPct val="60000"/>
              <a:buFont typeface="Wingdings" pitchFamily="2" charset="2"/>
              <a:buChar char=""/>
              <a:tabLst/>
              <a:defRPr/>
            </a:pPr>
            <a:r>
              <a:rPr kumimoji="0" lang="he-IL" sz="2900" b="0" i="0" u="none" strike="noStrike" kern="1200" cap="none" spc="0" normalizeH="0" baseline="0" noProof="0">
                <a:ln>
                  <a:noFill/>
                </a:ln>
                <a:solidFill>
                  <a:prstClr val="black"/>
                </a:solidFill>
                <a:effectLst/>
                <a:uLnTx/>
                <a:uFillTx/>
                <a:latin typeface="Arial" pitchFamily="34" charset="0"/>
                <a:ea typeface="+mn-ea"/>
                <a:cs typeface="Arial" pitchFamily="34" charset="0"/>
              </a:rPr>
              <a:t>רמה שנייה</a:t>
            </a:r>
          </a:p>
          <a:p>
            <a:pPr marL="319088" marR="0" lvl="2" indent="-319088" algn="r" defTabSz="914400" rtl="1" eaLnBrk="1" fontAlgn="base" latinLnBrk="0" hangingPunct="1">
              <a:lnSpc>
                <a:spcPct val="100000"/>
              </a:lnSpc>
              <a:spcBef>
                <a:spcPts val="700"/>
              </a:spcBef>
              <a:spcAft>
                <a:spcPct val="0"/>
              </a:spcAft>
              <a:buClr>
                <a:srgbClr val="7598D9"/>
              </a:buClr>
              <a:buSzPct val="60000"/>
              <a:buFont typeface="Wingdings" pitchFamily="2" charset="2"/>
              <a:buChar char=""/>
              <a:tabLst/>
              <a:defRPr/>
            </a:pPr>
            <a:r>
              <a:rPr kumimoji="0" lang="he-IL" sz="2900" b="0" i="0" u="none" strike="noStrike" kern="1200" cap="none" spc="0" normalizeH="0" baseline="0" noProof="0">
                <a:ln>
                  <a:noFill/>
                </a:ln>
                <a:solidFill>
                  <a:prstClr val="black"/>
                </a:solidFill>
                <a:effectLst/>
                <a:uLnTx/>
                <a:uFillTx/>
                <a:latin typeface="Arial" pitchFamily="34" charset="0"/>
                <a:ea typeface="+mn-ea"/>
                <a:cs typeface="Arial" pitchFamily="34" charset="0"/>
              </a:rPr>
              <a:t>רמה שלישית</a:t>
            </a:r>
          </a:p>
          <a:p>
            <a:pPr marL="319088" marR="0" lvl="3" indent="-319088" algn="r" defTabSz="914400" rtl="1" eaLnBrk="1" fontAlgn="base" latinLnBrk="0" hangingPunct="1">
              <a:lnSpc>
                <a:spcPct val="100000"/>
              </a:lnSpc>
              <a:spcBef>
                <a:spcPts val="700"/>
              </a:spcBef>
              <a:spcAft>
                <a:spcPct val="0"/>
              </a:spcAft>
              <a:buClr>
                <a:srgbClr val="7598D9"/>
              </a:buClr>
              <a:buSzPct val="60000"/>
              <a:buFont typeface="Wingdings" pitchFamily="2" charset="2"/>
              <a:buChar char=""/>
              <a:tabLst/>
              <a:defRPr/>
            </a:pPr>
            <a:r>
              <a:rPr kumimoji="0" lang="he-IL" sz="2900" b="0" i="0" u="none" strike="noStrike" kern="1200" cap="none" spc="0" normalizeH="0" baseline="0" noProof="0">
                <a:ln>
                  <a:noFill/>
                </a:ln>
                <a:solidFill>
                  <a:prstClr val="black"/>
                </a:solidFill>
                <a:effectLst/>
                <a:uLnTx/>
                <a:uFillTx/>
                <a:latin typeface="Arial" pitchFamily="34" charset="0"/>
                <a:ea typeface="+mn-ea"/>
                <a:cs typeface="Arial" pitchFamily="34" charset="0"/>
              </a:rPr>
              <a:t>רמה רביעית</a:t>
            </a:r>
          </a:p>
          <a:p>
            <a:pPr marL="319088" marR="0" lvl="4" indent="-319088" algn="r" defTabSz="914400" rtl="1" eaLnBrk="1" fontAlgn="base" latinLnBrk="0" hangingPunct="1">
              <a:lnSpc>
                <a:spcPct val="100000"/>
              </a:lnSpc>
              <a:spcBef>
                <a:spcPts val="700"/>
              </a:spcBef>
              <a:spcAft>
                <a:spcPct val="0"/>
              </a:spcAft>
              <a:buClr>
                <a:srgbClr val="7598D9"/>
              </a:buClr>
              <a:buSzPct val="60000"/>
              <a:buFont typeface="Wingdings" pitchFamily="2" charset="2"/>
              <a:buChar char=""/>
              <a:tabLst/>
              <a:defRPr/>
            </a:pPr>
            <a:r>
              <a:rPr kumimoji="0" lang="he-IL" sz="2900" b="0" i="0" u="none" strike="noStrike" kern="1200" cap="none" spc="0" normalizeH="0" baseline="0" noProof="0">
                <a:ln>
                  <a:noFill/>
                </a:ln>
                <a:solidFill>
                  <a:prstClr val="black"/>
                </a:solidFill>
                <a:effectLst/>
                <a:uLnTx/>
                <a:uFillTx/>
                <a:latin typeface="Arial" pitchFamily="34" charset="0"/>
                <a:ea typeface="+mn-ea"/>
                <a:cs typeface="Arial" pitchFamily="34" charset="0"/>
              </a:rPr>
              <a:t>רמה חמישית</a:t>
            </a:r>
            <a:endParaRPr kumimoji="0" lang="he-IL"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4" name="מציין מיקום של מספר שקופית 3"/>
          <p:cNvSpPr>
            <a:spLocks noGrp="1"/>
          </p:cNvSpPr>
          <p:nvPr>
            <p:ph type="sldNum" sz="quarter" idx="10"/>
          </p:nvPr>
        </p:nvSpPr>
        <p:spPr/>
        <p:txBody>
          <a:bodyPr vert="horz" lIns="91440" tIns="45720" rIns="91440" bIns="45720" rtlCol="1" anchor="ctr"/>
          <a:lstStyle>
            <a:lvl1pPr marL="0" algn="ctr" defTabSz="914400" rtl="1" eaLnBrk="1" latinLnBrk="0" hangingPunct="1">
              <a:defRPr lang="he-IL" sz="1200" kern="1200" smtClean="0">
                <a:solidFill>
                  <a:schemeClr val="tx1"/>
                </a:solidFill>
                <a:latin typeface="+mn-lt"/>
                <a:ea typeface="+mn-ea"/>
                <a:cs typeface="+mn-cs"/>
              </a:defRPr>
            </a:lvl1pPr>
          </a:lstStyle>
          <a:p>
            <a:fld id="{B2A7914C-3F83-4EEF-812C-D6E41BCD8DF1}" type="slidenum">
              <a:rPr>
                <a:solidFill>
                  <a:prstClr val="black"/>
                </a:solidFill>
                <a:cs typeface="Arial" panose="020B0604020202020204" pitchFamily="34" charset="0"/>
              </a:rPr>
              <a:pPr/>
              <a:t>‹#›</a:t>
            </a:fld>
            <a:endParaRPr dirty="0">
              <a:solidFill>
                <a:prstClr val="black"/>
              </a:solidFill>
              <a:cs typeface="Arial" panose="020B0604020202020204" pitchFamily="34" charset="0"/>
            </a:endParaRPr>
          </a:p>
        </p:txBody>
      </p:sp>
    </p:spTree>
    <p:extLst>
      <p:ext uri="{BB962C8B-B14F-4D97-AF65-F5344CB8AC3E}">
        <p14:creationId xmlns:p14="http://schemas.microsoft.com/office/powerpoint/2010/main" val="2608345353"/>
      </p:ext>
    </p:extLst>
  </p:cSld>
  <p:clrMapOvr>
    <a:masterClrMapping/>
  </p:clrMapOvr>
  <p:transition advClick="0"/>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bwMode="gray">
          <a:xfrm>
            <a:off x="714348" y="71414"/>
            <a:ext cx="8229600" cy="714380"/>
          </a:xfrm>
          <a:prstGeom prst="rect">
            <a:avLst/>
          </a:prstGeom>
        </p:spPr>
        <p:txBody>
          <a:bodyPr/>
          <a:lstStyle>
            <a:lvl1pPr algn="r">
              <a:defRPr sz="3600">
                <a:solidFill>
                  <a:schemeClr val="bg1"/>
                </a:solidFill>
              </a:defRPr>
            </a:lvl1pPr>
          </a:lstStyle>
          <a:p>
            <a:r>
              <a:rPr lang="he-IL"/>
              <a:t>לחץ כדי לערוך סגנון כותרת של תבנית בסיס</a:t>
            </a:r>
            <a:endParaRPr lang="he-IL" dirty="0"/>
          </a:p>
        </p:txBody>
      </p:sp>
    </p:spTree>
    <p:extLst>
      <p:ext uri="{BB962C8B-B14F-4D97-AF65-F5344CB8AC3E}">
        <p14:creationId xmlns:p14="http://schemas.microsoft.com/office/powerpoint/2010/main" val="2582500539"/>
      </p:ext>
    </p:extLst>
  </p:cSld>
  <p:clrMapOvr>
    <a:masterClrMapping/>
  </p:clrMapOvr>
  <p:transition advClick="0"/>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685800" y="2130425"/>
            <a:ext cx="7772400" cy="1470025"/>
          </a:xfrm>
          <a:prstGeom prst="rect">
            <a:avLst/>
          </a:prstGeom>
        </p:spPr>
        <p:txBody>
          <a:bodyPr/>
          <a:lstStyle/>
          <a:p>
            <a:r>
              <a:rPr lang="he-IL"/>
              <a:t>לחץ כדי לערוך סגנון כותרת של תבנית בסיס</a:t>
            </a:r>
          </a:p>
        </p:txBody>
      </p:sp>
      <p:sp>
        <p:nvSpPr>
          <p:cNvPr id="3" name="כותרת משנה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p>
        </p:txBody>
      </p:sp>
    </p:spTree>
    <p:extLst>
      <p:ext uri="{BB962C8B-B14F-4D97-AF65-F5344CB8AC3E}">
        <p14:creationId xmlns:p14="http://schemas.microsoft.com/office/powerpoint/2010/main" val="3685266363"/>
      </p:ext>
    </p:extLst>
  </p:cSld>
  <p:clrMapOvr>
    <a:masterClrMapping/>
  </p:clrMapOvr>
  <p:transition advClick="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שקף פתיחה ראשי">
    <p:spTree>
      <p:nvGrpSpPr>
        <p:cNvPr id="1" name=""/>
        <p:cNvGrpSpPr/>
        <p:nvPr/>
      </p:nvGrpSpPr>
      <p:grpSpPr>
        <a:xfrm>
          <a:off x="0" y="0"/>
          <a:ext cx="0" cy="0"/>
          <a:chOff x="0" y="0"/>
          <a:chExt cx="0" cy="0"/>
        </a:xfrm>
      </p:grpSpPr>
      <p:pic>
        <p:nvPicPr>
          <p:cNvPr id="6" name="Picture 2" descr="C:\Documents and Settings\s5749530\Desktop\מסך פתיחה ירוק 2.jpg"/>
          <p:cNvPicPr>
            <a:picLocks noChangeAspect="1" noChangeArrowheads="1"/>
          </p:cNvPicPr>
          <p:nvPr/>
        </p:nvPicPr>
        <p:blipFill>
          <a:blip r:embed="rId2" cstate="email"/>
          <a:srcRect/>
          <a:stretch>
            <a:fillRect/>
          </a:stretch>
        </p:blipFill>
        <p:spPr bwMode="auto">
          <a:xfrm>
            <a:off x="0" y="0"/>
            <a:ext cx="9215470" cy="6858000"/>
          </a:xfrm>
          <a:prstGeom prst="rect">
            <a:avLst/>
          </a:prstGeom>
          <a:noFill/>
        </p:spPr>
      </p:pic>
      <p:pic>
        <p:nvPicPr>
          <p:cNvPr id="7" name="Picture 2"/>
          <p:cNvPicPr>
            <a:picLocks noChangeAspect="1" noChangeArrowheads="1"/>
          </p:cNvPicPr>
          <p:nvPr/>
        </p:nvPicPr>
        <p:blipFill>
          <a:blip r:embed="rId3" cstate="email"/>
          <a:srcRect/>
          <a:stretch>
            <a:fillRect/>
          </a:stretch>
        </p:blipFill>
        <p:spPr bwMode="auto">
          <a:xfrm>
            <a:off x="642910" y="2143116"/>
            <a:ext cx="4130167" cy="2214578"/>
          </a:xfrm>
          <a:prstGeom prst="rect">
            <a:avLst/>
          </a:prstGeom>
          <a:noFill/>
          <a:ln w="9525">
            <a:noFill/>
            <a:miter lim="800000"/>
            <a:headEnd/>
            <a:tailEnd/>
          </a:ln>
          <a:effectLst/>
        </p:spPr>
      </p:pic>
      <p:sp>
        <p:nvSpPr>
          <p:cNvPr id="2" name="כותרת 1"/>
          <p:cNvSpPr>
            <a:spLocks noGrp="1"/>
          </p:cNvSpPr>
          <p:nvPr>
            <p:ph type="title"/>
          </p:nvPr>
        </p:nvSpPr>
        <p:spPr bwMode="gray">
          <a:xfrm>
            <a:off x="785786" y="2285992"/>
            <a:ext cx="3786214" cy="1928826"/>
          </a:xfrm>
          <a:prstGeom prst="rect">
            <a:avLst/>
          </a:prstGeom>
        </p:spPr>
        <p:txBody>
          <a:bodyPr/>
          <a:lstStyle>
            <a:lvl1pPr>
              <a:defRPr sz="3600">
                <a:solidFill>
                  <a:schemeClr val="bg1"/>
                </a:solidFill>
              </a:defRPr>
            </a:lvl1pPr>
          </a:lstStyle>
          <a:p>
            <a:r>
              <a:rPr lang="he-IL"/>
              <a:t>לחץ כדי לערוך סגנון כותרת של תבנית בסיס</a:t>
            </a:r>
            <a:endParaRPr lang="he-IL" dirty="0"/>
          </a:p>
        </p:txBody>
      </p:sp>
      <p:sp>
        <p:nvSpPr>
          <p:cNvPr id="8" name="מציין מיקום של תאריך 3"/>
          <p:cNvSpPr txBox="1">
            <a:spLocks/>
          </p:cNvSpPr>
          <p:nvPr/>
        </p:nvSpPr>
        <p:spPr>
          <a:xfrm>
            <a:off x="7010432" y="6492899"/>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pPr>
              <a:defRPr/>
            </a:pPr>
            <a:r>
              <a:rPr lang="he-IL" dirty="0">
                <a:solidFill>
                  <a:prstClr val="white"/>
                </a:solidFill>
              </a:rPr>
              <a:t>תר"ש - 3962</a:t>
            </a:r>
          </a:p>
        </p:txBody>
      </p:sp>
      <p:sp>
        <p:nvSpPr>
          <p:cNvPr id="9" name="מציין מיקום של כותרת תחתונה 4"/>
          <p:cNvSpPr txBox="1">
            <a:spLocks/>
          </p:cNvSpPr>
          <p:nvPr/>
        </p:nvSpPr>
        <p:spPr>
          <a:xfrm>
            <a:off x="3124200" y="6492899"/>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pPr>
              <a:defRPr/>
            </a:pPr>
            <a:r>
              <a:rPr lang="he-IL" dirty="0">
                <a:solidFill>
                  <a:prstClr val="white"/>
                </a:solidFill>
              </a:rPr>
              <a:t>--שמור-</a:t>
            </a:r>
          </a:p>
        </p:txBody>
      </p:sp>
      <p:sp>
        <p:nvSpPr>
          <p:cNvPr id="10" name="מציין מיקום של מספר שקופית 5"/>
          <p:cNvSpPr txBox="1">
            <a:spLocks/>
          </p:cNvSpPr>
          <p:nvPr/>
        </p:nvSpPr>
        <p:spPr>
          <a:xfrm>
            <a:off x="71406" y="6492899"/>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pPr>
              <a:defRPr/>
            </a:pPr>
            <a:fld id="{860E8A1B-CAD0-4229-8E27-0CF58936D04D}" type="slidenum">
              <a:rPr lang="he-IL" smtClean="0">
                <a:solidFill>
                  <a:prstClr val="white"/>
                </a:solidFill>
              </a:rPr>
              <a:pPr>
                <a:defRPr/>
              </a:pPr>
              <a:t>‹#›</a:t>
            </a:fld>
            <a:endParaRPr lang="he-IL" dirty="0">
              <a:solidFill>
                <a:prstClr val="white"/>
              </a:solidFill>
            </a:endParaRPr>
          </a:p>
        </p:txBody>
      </p:sp>
    </p:spTree>
    <p:extLst>
      <p:ext uri="{BB962C8B-B14F-4D97-AF65-F5344CB8AC3E}">
        <p14:creationId xmlns:p14="http://schemas.microsoft.com/office/powerpoint/2010/main" val="2530737955"/>
      </p:ext>
    </p:extLst>
  </p:cSld>
  <p:clrMapOvr>
    <a:masterClrMapping/>
  </p:clrMapOvr>
  <p:transition advClick="0"/>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פריסה מותאמת אישית">
    <p:spTree>
      <p:nvGrpSpPr>
        <p:cNvPr id="1" name=""/>
        <p:cNvGrpSpPr/>
        <p:nvPr/>
      </p:nvGrpSpPr>
      <p:grpSpPr>
        <a:xfrm>
          <a:off x="0" y="0"/>
          <a:ext cx="0" cy="0"/>
          <a:chOff x="0" y="0"/>
          <a:chExt cx="0" cy="0"/>
        </a:xfrm>
      </p:grpSpPr>
      <p:sp>
        <p:nvSpPr>
          <p:cNvPr id="2" name="כותרת 1"/>
          <p:cNvSpPr>
            <a:spLocks noGrp="1"/>
          </p:cNvSpPr>
          <p:nvPr>
            <p:ph type="title"/>
          </p:nvPr>
        </p:nvSpPr>
        <p:spPr>
          <a:xfrm>
            <a:off x="357158" y="1928802"/>
            <a:ext cx="8229600" cy="2143140"/>
          </a:xfrm>
        </p:spPr>
        <p:txBody>
          <a:bodyPr>
            <a:noAutofit/>
          </a:bodyPr>
          <a:lstStyle>
            <a:lvl1pPr>
              <a:defRPr sz="6000" b="1">
                <a:cs typeface="David" pitchFamily="2" charset="-79"/>
              </a:defRPr>
            </a:lvl1pPr>
          </a:lstStyle>
          <a:p>
            <a:r>
              <a:rPr lang="he-IL" dirty="0"/>
              <a:t>לחץ כדי לערוך סגנון כותרת של תבנית בסיס</a:t>
            </a:r>
          </a:p>
        </p:txBody>
      </p:sp>
    </p:spTree>
    <p:extLst>
      <p:ext uri="{BB962C8B-B14F-4D97-AF65-F5344CB8AC3E}">
        <p14:creationId xmlns:p14="http://schemas.microsoft.com/office/powerpoint/2010/main" val="25977205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שקופית תוכן">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lum bright="12000"/>
          </a:blip>
          <a:srcRect/>
          <a:stretch>
            <a:fillRect/>
          </a:stretch>
        </p:blipFill>
        <p:spPr bwMode="auto">
          <a:xfrm>
            <a:off x="0" y="0"/>
            <a:ext cx="9144000" cy="6858000"/>
          </a:xfrm>
          <a:prstGeom prst="rect">
            <a:avLst/>
          </a:prstGeom>
          <a:noFill/>
          <a:ln w="9525">
            <a:noFill/>
            <a:miter lim="800000"/>
            <a:headEnd/>
            <a:tailEnd/>
          </a:ln>
        </p:spPr>
      </p:pic>
      <p:pic>
        <p:nvPicPr>
          <p:cNvPr id="5" name="Picture 2"/>
          <p:cNvPicPr>
            <a:picLocks noChangeAspect="1" noChangeArrowheads="1"/>
          </p:cNvPicPr>
          <p:nvPr userDrawn="1"/>
        </p:nvPicPr>
        <p:blipFill>
          <a:blip r:embed="rId3" cstate="print"/>
          <a:srcRect l="83595" t="1042" r="1563" b="81250"/>
          <a:stretch>
            <a:fillRect/>
          </a:stretch>
        </p:blipFill>
        <p:spPr bwMode="auto">
          <a:xfrm>
            <a:off x="7643813" y="71438"/>
            <a:ext cx="1357312" cy="1214437"/>
          </a:xfrm>
          <a:prstGeom prst="rect">
            <a:avLst/>
          </a:prstGeom>
          <a:noFill/>
          <a:ln w="9525">
            <a:noFill/>
            <a:miter lim="800000"/>
            <a:headEnd/>
            <a:tailEnd/>
          </a:ln>
        </p:spPr>
      </p:pic>
      <p:sp>
        <p:nvSpPr>
          <p:cNvPr id="3" name="כותרת משנה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p>
        </p:txBody>
      </p:sp>
    </p:spTree>
    <p:extLst>
      <p:ext uri="{BB962C8B-B14F-4D97-AF65-F5344CB8AC3E}">
        <p14:creationId xmlns:p14="http://schemas.microsoft.com/office/powerpoint/2010/main" val="4119411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pic>
        <p:nvPicPr>
          <p:cNvPr id="6" name="Picture 9" descr="maltam1"/>
          <p:cNvPicPr>
            <a:picLocks noChangeAspect="1" noChangeArrowheads="1"/>
          </p:cNvPicPr>
          <p:nvPr/>
        </p:nvPicPr>
        <p:blipFill>
          <a:blip r:embed="rId2" cstate="print"/>
          <a:srcRect/>
          <a:stretch>
            <a:fillRect/>
          </a:stretch>
        </p:blipFill>
        <p:spPr bwMode="auto">
          <a:xfrm>
            <a:off x="0" y="0"/>
            <a:ext cx="844550" cy="852488"/>
          </a:xfrm>
          <a:prstGeom prst="rect">
            <a:avLst/>
          </a:prstGeom>
          <a:noFill/>
          <a:ln w="9525">
            <a:noFill/>
            <a:miter lim="800000"/>
            <a:headEnd/>
            <a:tailEnd/>
          </a:ln>
        </p:spPr>
      </p:pic>
      <p:sp>
        <p:nvSpPr>
          <p:cNvPr id="2" name="כותרת 1"/>
          <p:cNvSpPr>
            <a:spLocks noGrp="1"/>
          </p:cNvSpPr>
          <p:nvPr>
            <p:ph type="ctrTitle"/>
          </p:nvPr>
        </p:nvSpPr>
        <p:spPr>
          <a:xfrm>
            <a:off x="685800" y="2130425"/>
            <a:ext cx="7772400" cy="1470025"/>
          </a:xfrm>
        </p:spPr>
        <p:txBody>
          <a:bodyPr/>
          <a:lstStyle/>
          <a:p>
            <a:r>
              <a:rPr lang="he-IL"/>
              <a:t>לחץ כדי לערוך סגנון כותרת של תבנית בסיס</a:t>
            </a:r>
          </a:p>
        </p:txBody>
      </p:sp>
      <p:sp>
        <p:nvSpPr>
          <p:cNvPr id="3" name="כותרת משנה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e-IL"/>
              <a:t>לחץ כדי לערוך סגנון כותרת משנה של תבנית בסיס</a:t>
            </a:r>
          </a:p>
        </p:txBody>
      </p:sp>
    </p:spTree>
    <p:extLst>
      <p:ext uri="{BB962C8B-B14F-4D97-AF65-F5344CB8AC3E}">
        <p14:creationId xmlns:p14="http://schemas.microsoft.com/office/powerpoint/2010/main" val="41831724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atin typeface="Guttman Hatzvi" pitchFamily="2" charset="-79"/>
                <a:cs typeface="Guttman Hatzvi" pitchFamily="2" charset="-79"/>
              </a:defRPr>
            </a:lvl1pPr>
          </a:lstStyle>
          <a:p>
            <a:r>
              <a:rPr lang="he-IL"/>
              <a:t>לחץ כדי לערוך סגנון כותרת של תבנית בסיס</a:t>
            </a:r>
            <a:endParaRPr lang="he-IL" dirty="0"/>
          </a:p>
        </p:txBody>
      </p:sp>
      <p:sp>
        <p:nvSpPr>
          <p:cNvPr id="3" name="מציין מיקום תוכן 2"/>
          <p:cNvSpPr>
            <a:spLocks noGrp="1"/>
          </p:cNvSpPr>
          <p:nvPr>
            <p:ph idx="1"/>
          </p:nvPr>
        </p:nvSpPr>
        <p:spPr/>
        <p:txBody>
          <a:bodyPr/>
          <a:lstStyle>
            <a:lvl1pPr>
              <a:defRPr>
                <a:latin typeface="Guttman Hatzvi" pitchFamily="2" charset="-79"/>
                <a:cs typeface="Guttman Hatzvi" pitchFamily="2" charset="-79"/>
              </a:defRPr>
            </a:lvl1pPr>
            <a:lvl2pPr>
              <a:defRPr>
                <a:latin typeface="Guttman Hatzvi" pitchFamily="2" charset="-79"/>
                <a:cs typeface="Guttman Hatzvi" pitchFamily="2" charset="-79"/>
              </a:defRPr>
            </a:lvl2pPr>
            <a:lvl3pPr>
              <a:defRPr>
                <a:latin typeface="Guttman Hatzvi" pitchFamily="2" charset="-79"/>
                <a:cs typeface="Guttman Hatzvi" pitchFamily="2" charset="-79"/>
              </a:defRPr>
            </a:lvl3pPr>
            <a:lvl4pPr>
              <a:defRPr>
                <a:latin typeface="Guttman Hatzvi" pitchFamily="2" charset="-79"/>
                <a:cs typeface="Guttman Hatzvi" pitchFamily="2" charset="-79"/>
              </a:defRPr>
            </a:lvl4pPr>
            <a:lvl5pPr>
              <a:defRPr>
                <a:latin typeface="Guttman Hatzvi" pitchFamily="2" charset="-79"/>
                <a:cs typeface="Guttman Hatzvi" pitchFamily="2" charset="-79"/>
              </a:defRPr>
            </a:lvl5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he-IL" dirty="0"/>
          </a:p>
        </p:txBody>
      </p:sp>
    </p:spTree>
    <p:extLst>
      <p:ext uri="{BB962C8B-B14F-4D97-AF65-F5344CB8AC3E}">
        <p14:creationId xmlns:p14="http://schemas.microsoft.com/office/powerpoint/2010/main" val="1975256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שקופית כותרת">
    <p:spTree>
      <p:nvGrpSpPr>
        <p:cNvPr id="1" name=""/>
        <p:cNvGrpSpPr/>
        <p:nvPr/>
      </p:nvGrpSpPr>
      <p:grpSpPr>
        <a:xfrm>
          <a:off x="0" y="0"/>
          <a:ext cx="0" cy="0"/>
          <a:chOff x="0" y="0"/>
          <a:chExt cx="0" cy="0"/>
        </a:xfrm>
      </p:grpSpPr>
      <p:sp>
        <p:nvSpPr>
          <p:cNvPr id="3" name="כותרת משנה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p>
        </p:txBody>
      </p:sp>
      <p:sp>
        <p:nvSpPr>
          <p:cNvPr id="6" name="מציין מיקום של מספר שקופית 5"/>
          <p:cNvSpPr>
            <a:spLocks noGrp="1"/>
          </p:cNvSpPr>
          <p:nvPr>
            <p:ph type="sldNum" sz="quarter" idx="12"/>
          </p:nvPr>
        </p:nvSpPr>
        <p:spPr>
          <a:xfrm>
            <a:off x="457200" y="6356350"/>
            <a:ext cx="2133600" cy="365125"/>
          </a:xfrm>
          <a:prstGeom prst="rect">
            <a:avLst/>
          </a:prstGeom>
        </p:spPr>
        <p:txBody>
          <a:bodyPr/>
          <a:lstStyle>
            <a:lvl1pPr>
              <a:defRPr/>
            </a:lvl1pPr>
          </a:lstStyle>
          <a:p>
            <a:fld id="{C40E8F16-DBAE-4484-822D-D0A2B0713563}" type="slidenum">
              <a:rPr lang="he-IL" smtClean="0"/>
              <a:pPr/>
              <a:t>‹#›</a:t>
            </a:fld>
            <a:endParaRPr lang="he-IL"/>
          </a:p>
        </p:txBody>
      </p:sp>
      <p:sp>
        <p:nvSpPr>
          <p:cNvPr id="7" name="כותרת 6"/>
          <p:cNvSpPr>
            <a:spLocks noGrp="1"/>
          </p:cNvSpPr>
          <p:nvPr>
            <p:ph type="title"/>
          </p:nvPr>
        </p:nvSpPr>
        <p:spPr>
          <a:xfrm>
            <a:off x="457200" y="274638"/>
            <a:ext cx="8229600" cy="1143000"/>
          </a:xfrm>
          <a:prstGeom prst="rect">
            <a:avLst/>
          </a:prstGeom>
        </p:spPr>
        <p:txBody>
          <a:bodyPr/>
          <a:lstStyle/>
          <a:p>
            <a:r>
              <a:rPr lang="he-IL"/>
              <a:t>לחץ כדי לערוך סגנון כותרת של תבנית בסיס</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722313" y="4406900"/>
            <a:ext cx="7772400" cy="1362075"/>
          </a:xfrm>
        </p:spPr>
        <p:txBody>
          <a:bodyPr anchor="t"/>
          <a:lstStyle>
            <a:lvl1pPr algn="r">
              <a:defRPr sz="4000" b="1" cap="all"/>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e-IL"/>
              <a:t>לחץ כדי לערוך סגנונות טקסט של תבנית בסיס</a:t>
            </a:r>
          </a:p>
        </p:txBody>
      </p:sp>
    </p:spTree>
    <p:extLst>
      <p:ext uri="{BB962C8B-B14F-4D97-AF65-F5344CB8AC3E}">
        <p14:creationId xmlns:p14="http://schemas.microsoft.com/office/powerpoint/2010/main" val="15652727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extLst>
      <p:ext uri="{BB962C8B-B14F-4D97-AF65-F5344CB8AC3E}">
        <p14:creationId xmlns:p14="http://schemas.microsoft.com/office/powerpoint/2010/main" val="21197426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extLst>
      <p:ext uri="{BB962C8B-B14F-4D97-AF65-F5344CB8AC3E}">
        <p14:creationId xmlns:p14="http://schemas.microsoft.com/office/powerpoint/2010/main" val="24566320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Tree>
    <p:extLst>
      <p:ext uri="{BB962C8B-B14F-4D97-AF65-F5344CB8AC3E}">
        <p14:creationId xmlns:p14="http://schemas.microsoft.com/office/powerpoint/2010/main" val="23589754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30262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3050"/>
            <a:ext cx="3008313" cy="1162050"/>
          </a:xfrm>
        </p:spPr>
        <p:txBody>
          <a:bodyPr anchor="b"/>
          <a:lstStyle>
            <a:lvl1pPr algn="r">
              <a:defRPr sz="2000" b="1"/>
            </a:lvl1pPr>
          </a:lstStyle>
          <a:p>
            <a:r>
              <a:rPr lang="he-IL"/>
              <a:t>לחץ כדי לערוך סגנון כותרת של תבנית בסיס</a:t>
            </a:r>
          </a:p>
        </p:txBody>
      </p:sp>
      <p:sp>
        <p:nvSpPr>
          <p:cNvPr id="3" name="מציין מיקום תוכן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Tree>
    <p:extLst>
      <p:ext uri="{BB962C8B-B14F-4D97-AF65-F5344CB8AC3E}">
        <p14:creationId xmlns:p14="http://schemas.microsoft.com/office/powerpoint/2010/main" val="17157097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1792288" y="4800600"/>
            <a:ext cx="5486400" cy="566738"/>
          </a:xfrm>
        </p:spPr>
        <p:txBody>
          <a:bodyPr anchor="b"/>
          <a:lstStyle>
            <a:lvl1pPr algn="r">
              <a:defRPr sz="2000" b="1"/>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he-IL" noProof="0"/>
              <a:t>לחץ על הסמל כדי להוסיף תמונה</a:t>
            </a:r>
          </a:p>
        </p:txBody>
      </p:sp>
      <p:sp>
        <p:nvSpPr>
          <p:cNvPr id="4" name="מציין מיקום טקסט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Tree>
    <p:extLst>
      <p:ext uri="{BB962C8B-B14F-4D97-AF65-F5344CB8AC3E}">
        <p14:creationId xmlns:p14="http://schemas.microsoft.com/office/powerpoint/2010/main" val="40000226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extLst>
      <p:ext uri="{BB962C8B-B14F-4D97-AF65-F5344CB8AC3E}">
        <p14:creationId xmlns:p14="http://schemas.microsoft.com/office/powerpoint/2010/main" val="11285050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629400" y="274638"/>
            <a:ext cx="2057400" cy="5851525"/>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457200" y="274638"/>
            <a:ext cx="6019800" cy="5851525"/>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extLst>
      <p:ext uri="{BB962C8B-B14F-4D97-AF65-F5344CB8AC3E}">
        <p14:creationId xmlns:p14="http://schemas.microsoft.com/office/powerpoint/2010/main" val="12621505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Only">
  <p:cSld name="תוכן">
    <p:spTree>
      <p:nvGrpSpPr>
        <p:cNvPr id="1" name=""/>
        <p:cNvGrpSpPr/>
        <p:nvPr/>
      </p:nvGrpSpPr>
      <p:grpSpPr>
        <a:xfrm>
          <a:off x="0" y="0"/>
          <a:ext cx="0" cy="0"/>
          <a:chOff x="0" y="0"/>
          <a:chExt cx="0" cy="0"/>
        </a:xfrm>
      </p:grpSpPr>
      <p:sp>
        <p:nvSpPr>
          <p:cNvPr id="2" name="מציין מיקום תוכן 1"/>
          <p:cNvSpPr>
            <a:spLocks noGrp="1"/>
          </p:cNvSpPr>
          <p:nvPr>
            <p:ph/>
          </p:nvPr>
        </p:nvSpPr>
        <p:spPr>
          <a:xfrm>
            <a:off x="457200" y="350838"/>
            <a:ext cx="8229600" cy="5730875"/>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extLst>
      <p:ext uri="{BB962C8B-B14F-4D97-AF65-F5344CB8AC3E}">
        <p14:creationId xmlns:p14="http://schemas.microsoft.com/office/powerpoint/2010/main" val="3110354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685800" y="2130425"/>
            <a:ext cx="7772400" cy="1470025"/>
          </a:xfrm>
        </p:spPr>
        <p:txBody>
          <a:bodyPr/>
          <a:lstStyle/>
          <a:p>
            <a:r>
              <a:rPr lang="he-IL"/>
              <a:t>לחץ כדי לערוך סגנון כותרת של תבנית בסיס</a:t>
            </a:r>
          </a:p>
        </p:txBody>
      </p:sp>
      <p:sp>
        <p:nvSpPr>
          <p:cNvPr id="3" name="כותרת משנה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p>
        </p:txBody>
      </p:sp>
      <p:sp>
        <p:nvSpPr>
          <p:cNvPr id="4" name="מציין מיקום של תאריך 3"/>
          <p:cNvSpPr>
            <a:spLocks noGrp="1"/>
          </p:cNvSpPr>
          <p:nvPr>
            <p:ph type="dt" sz="half" idx="10"/>
          </p:nvPr>
        </p:nvSpPr>
        <p:spPr/>
        <p:txBody>
          <a:bodyPr/>
          <a:lstStyle/>
          <a:p>
            <a:fld id="{032B17F6-E967-44C8-9307-2AD92E84AF3C}" type="datetimeFigureOut">
              <a:rPr lang="he-IL" smtClean="0">
                <a:solidFill>
                  <a:prstClr val="black">
                    <a:tint val="75000"/>
                  </a:prstClr>
                </a:solidFill>
              </a:rPr>
              <a:pPr/>
              <a:t>י'/טבת/תש"פ</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60AB04BD-BDA6-49CB-8040-5F1C6C9F6D6D}" type="slidenum">
              <a:rPr lang="he-IL" smtClean="0">
                <a:solidFill>
                  <a:prstClr val="black">
                    <a:tint val="75000"/>
                  </a:prstClr>
                </a:solidFill>
              </a:rPr>
              <a:pPr/>
              <a:t>‹#›</a:t>
            </a:fld>
            <a:endParaRPr lang="he-IL">
              <a:solidFill>
                <a:prstClr val="black">
                  <a:tint val="75000"/>
                </a:prstClr>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pic>
        <p:nvPicPr>
          <p:cNvPr id="6" name="Picture 9" descr="maltam1"/>
          <p:cNvPicPr>
            <a:picLocks noChangeAspect="1" noChangeArrowheads="1"/>
          </p:cNvPicPr>
          <p:nvPr/>
        </p:nvPicPr>
        <p:blipFill>
          <a:blip r:embed="rId2" cstate="print"/>
          <a:srcRect/>
          <a:stretch>
            <a:fillRect/>
          </a:stretch>
        </p:blipFill>
        <p:spPr bwMode="auto">
          <a:xfrm>
            <a:off x="0" y="0"/>
            <a:ext cx="844550" cy="852488"/>
          </a:xfrm>
          <a:prstGeom prst="rect">
            <a:avLst/>
          </a:prstGeom>
          <a:noFill/>
          <a:ln w="9525">
            <a:noFill/>
            <a:miter lim="800000"/>
            <a:headEnd/>
            <a:tailEnd/>
          </a:ln>
        </p:spPr>
      </p:pic>
      <p:sp>
        <p:nvSpPr>
          <p:cNvPr id="2" name="כותרת 1"/>
          <p:cNvSpPr>
            <a:spLocks noGrp="1"/>
          </p:cNvSpPr>
          <p:nvPr>
            <p:ph type="ctrTitle"/>
          </p:nvPr>
        </p:nvSpPr>
        <p:spPr>
          <a:xfrm>
            <a:off x="685800" y="2130425"/>
            <a:ext cx="7772400" cy="1470025"/>
          </a:xfrm>
        </p:spPr>
        <p:txBody>
          <a:bodyPr/>
          <a:lstStyle/>
          <a:p>
            <a:r>
              <a:rPr lang="he-IL"/>
              <a:t>לחץ כדי לערוך סגנון כותרת של תבנית בסיס</a:t>
            </a:r>
          </a:p>
        </p:txBody>
      </p:sp>
      <p:sp>
        <p:nvSpPr>
          <p:cNvPr id="3" name="כותרת משנה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e-IL"/>
              <a:t>לחץ כדי לערוך סגנון כותרת משנה של תבנית בסיס</a:t>
            </a:r>
          </a:p>
        </p:txBody>
      </p:sp>
    </p:spTree>
    <p:extLst>
      <p:ext uri="{BB962C8B-B14F-4D97-AF65-F5344CB8AC3E}">
        <p14:creationId xmlns:p14="http://schemas.microsoft.com/office/powerpoint/2010/main" val="17169515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atin typeface="Guttman Hatzvi" pitchFamily="2" charset="-79"/>
                <a:cs typeface="Guttman Hatzvi" pitchFamily="2" charset="-79"/>
              </a:defRPr>
            </a:lvl1pPr>
          </a:lstStyle>
          <a:p>
            <a:r>
              <a:rPr lang="he-IL"/>
              <a:t>לחץ כדי לערוך סגנון כותרת של תבנית בסיס</a:t>
            </a:r>
            <a:endParaRPr lang="he-IL" dirty="0"/>
          </a:p>
        </p:txBody>
      </p:sp>
      <p:sp>
        <p:nvSpPr>
          <p:cNvPr id="3" name="מציין מיקום תוכן 2"/>
          <p:cNvSpPr>
            <a:spLocks noGrp="1"/>
          </p:cNvSpPr>
          <p:nvPr>
            <p:ph idx="1"/>
          </p:nvPr>
        </p:nvSpPr>
        <p:spPr/>
        <p:txBody>
          <a:bodyPr/>
          <a:lstStyle>
            <a:lvl1pPr>
              <a:defRPr>
                <a:latin typeface="Guttman Hatzvi" pitchFamily="2" charset="-79"/>
                <a:cs typeface="Guttman Hatzvi" pitchFamily="2" charset="-79"/>
              </a:defRPr>
            </a:lvl1pPr>
            <a:lvl2pPr>
              <a:defRPr>
                <a:latin typeface="Guttman Hatzvi" pitchFamily="2" charset="-79"/>
                <a:cs typeface="Guttman Hatzvi" pitchFamily="2" charset="-79"/>
              </a:defRPr>
            </a:lvl2pPr>
            <a:lvl3pPr>
              <a:defRPr>
                <a:latin typeface="Guttman Hatzvi" pitchFamily="2" charset="-79"/>
                <a:cs typeface="Guttman Hatzvi" pitchFamily="2" charset="-79"/>
              </a:defRPr>
            </a:lvl3pPr>
            <a:lvl4pPr>
              <a:defRPr>
                <a:latin typeface="Guttman Hatzvi" pitchFamily="2" charset="-79"/>
                <a:cs typeface="Guttman Hatzvi" pitchFamily="2" charset="-79"/>
              </a:defRPr>
            </a:lvl4pPr>
            <a:lvl5pPr>
              <a:defRPr>
                <a:latin typeface="Guttman Hatzvi" pitchFamily="2" charset="-79"/>
                <a:cs typeface="Guttman Hatzvi" pitchFamily="2" charset="-79"/>
              </a:defRPr>
            </a:lvl5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he-IL" dirty="0"/>
          </a:p>
        </p:txBody>
      </p:sp>
    </p:spTree>
    <p:extLst>
      <p:ext uri="{BB962C8B-B14F-4D97-AF65-F5344CB8AC3E}">
        <p14:creationId xmlns:p14="http://schemas.microsoft.com/office/powerpoint/2010/main" val="34686159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722313" y="4406900"/>
            <a:ext cx="7772400" cy="1362075"/>
          </a:xfrm>
        </p:spPr>
        <p:txBody>
          <a:bodyPr anchor="t"/>
          <a:lstStyle>
            <a:lvl1pPr algn="r">
              <a:defRPr sz="4000" b="1" cap="all"/>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e-IL"/>
              <a:t>לחץ כדי לערוך סגנונות טקסט של תבנית בסיס</a:t>
            </a:r>
          </a:p>
        </p:txBody>
      </p:sp>
    </p:spTree>
    <p:extLst>
      <p:ext uri="{BB962C8B-B14F-4D97-AF65-F5344CB8AC3E}">
        <p14:creationId xmlns:p14="http://schemas.microsoft.com/office/powerpoint/2010/main" val="6136620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extLst>
      <p:ext uri="{BB962C8B-B14F-4D97-AF65-F5344CB8AC3E}">
        <p14:creationId xmlns:p14="http://schemas.microsoft.com/office/powerpoint/2010/main" val="12956194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extLst>
      <p:ext uri="{BB962C8B-B14F-4D97-AF65-F5344CB8AC3E}">
        <p14:creationId xmlns:p14="http://schemas.microsoft.com/office/powerpoint/2010/main" val="31971028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Tree>
    <p:extLst>
      <p:ext uri="{BB962C8B-B14F-4D97-AF65-F5344CB8AC3E}">
        <p14:creationId xmlns:p14="http://schemas.microsoft.com/office/powerpoint/2010/main" val="37000392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Tree>
    <p:extLst>
      <p:ext uri="{BB962C8B-B14F-4D97-AF65-F5344CB8AC3E}">
        <p14:creationId xmlns:p14="http://schemas.microsoft.com/office/powerpoint/2010/main" val="6714814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3050"/>
            <a:ext cx="3008313" cy="1162050"/>
          </a:xfrm>
        </p:spPr>
        <p:txBody>
          <a:bodyPr anchor="b"/>
          <a:lstStyle>
            <a:lvl1pPr algn="r">
              <a:defRPr sz="2000" b="1"/>
            </a:lvl1pPr>
          </a:lstStyle>
          <a:p>
            <a:r>
              <a:rPr lang="he-IL"/>
              <a:t>לחץ כדי לערוך סגנון כותרת של תבנית בסיס</a:t>
            </a:r>
          </a:p>
        </p:txBody>
      </p:sp>
      <p:sp>
        <p:nvSpPr>
          <p:cNvPr id="3" name="מציין מיקום תוכן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Tree>
    <p:extLst>
      <p:ext uri="{BB962C8B-B14F-4D97-AF65-F5344CB8AC3E}">
        <p14:creationId xmlns:p14="http://schemas.microsoft.com/office/powerpoint/2010/main" val="4191590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1792288" y="4800600"/>
            <a:ext cx="5486400" cy="566738"/>
          </a:xfrm>
        </p:spPr>
        <p:txBody>
          <a:bodyPr anchor="b"/>
          <a:lstStyle>
            <a:lvl1pPr algn="r">
              <a:defRPr sz="2000" b="1"/>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he-IL" noProof="0"/>
              <a:t>לחץ על הסמל כדי להוסיף תמונה</a:t>
            </a:r>
          </a:p>
        </p:txBody>
      </p:sp>
      <p:sp>
        <p:nvSpPr>
          <p:cNvPr id="4" name="מציין מיקום טקסט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Tree>
    <p:extLst>
      <p:ext uri="{BB962C8B-B14F-4D97-AF65-F5344CB8AC3E}">
        <p14:creationId xmlns:p14="http://schemas.microsoft.com/office/powerpoint/2010/main" val="4643012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extLst>
      <p:ext uri="{BB962C8B-B14F-4D97-AF65-F5344CB8AC3E}">
        <p14:creationId xmlns:p14="http://schemas.microsoft.com/office/powerpoint/2010/main" val="124595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032B17F6-E967-44C8-9307-2AD92E84AF3C}" type="datetimeFigureOut">
              <a:rPr lang="he-IL" smtClean="0">
                <a:solidFill>
                  <a:prstClr val="black">
                    <a:tint val="75000"/>
                  </a:prstClr>
                </a:solidFill>
              </a:rPr>
              <a:pPr/>
              <a:t>י'/טבת/תש"פ</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60AB04BD-BDA6-49CB-8040-5F1C6C9F6D6D}" type="slidenum">
              <a:rPr lang="he-IL" smtClean="0">
                <a:solidFill>
                  <a:prstClr val="black">
                    <a:tint val="75000"/>
                  </a:prstClr>
                </a:solidFill>
              </a:rPr>
              <a:pPr/>
              <a:t>‹#›</a:t>
            </a:fld>
            <a:endParaRPr lang="he-IL">
              <a:solidFill>
                <a:prstClr val="black">
                  <a:tint val="75000"/>
                </a:prstClr>
              </a:solidFil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629400" y="274638"/>
            <a:ext cx="2057400" cy="5851525"/>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457200" y="274638"/>
            <a:ext cx="6019800" cy="5851525"/>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extLst>
      <p:ext uri="{BB962C8B-B14F-4D97-AF65-F5344CB8AC3E}">
        <p14:creationId xmlns:p14="http://schemas.microsoft.com/office/powerpoint/2010/main" val="41101736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cSld name="תוכן">
    <p:spTree>
      <p:nvGrpSpPr>
        <p:cNvPr id="1" name=""/>
        <p:cNvGrpSpPr/>
        <p:nvPr/>
      </p:nvGrpSpPr>
      <p:grpSpPr>
        <a:xfrm>
          <a:off x="0" y="0"/>
          <a:ext cx="0" cy="0"/>
          <a:chOff x="0" y="0"/>
          <a:chExt cx="0" cy="0"/>
        </a:xfrm>
      </p:grpSpPr>
      <p:sp>
        <p:nvSpPr>
          <p:cNvPr id="2" name="מציין מיקום תוכן 1"/>
          <p:cNvSpPr>
            <a:spLocks noGrp="1"/>
          </p:cNvSpPr>
          <p:nvPr>
            <p:ph/>
          </p:nvPr>
        </p:nvSpPr>
        <p:spPr>
          <a:xfrm>
            <a:off x="457200" y="350838"/>
            <a:ext cx="8229600" cy="5730875"/>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extLst>
      <p:ext uri="{BB962C8B-B14F-4D97-AF65-F5344CB8AC3E}">
        <p14:creationId xmlns:p14="http://schemas.microsoft.com/office/powerpoint/2010/main" val="29159327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פרקטיקנים 2013 - שקופית כותרת">
    <p:spTree>
      <p:nvGrpSpPr>
        <p:cNvPr id="1" name=""/>
        <p:cNvGrpSpPr/>
        <p:nvPr/>
      </p:nvGrpSpPr>
      <p:grpSpPr>
        <a:xfrm>
          <a:off x="0" y="0"/>
          <a:ext cx="0" cy="0"/>
          <a:chOff x="0" y="0"/>
          <a:chExt cx="0" cy="0"/>
        </a:xfrm>
      </p:grpSpPr>
      <p:sp>
        <p:nvSpPr>
          <p:cNvPr id="6" name="כותרת 1"/>
          <p:cNvSpPr>
            <a:spLocks noGrp="1"/>
          </p:cNvSpPr>
          <p:nvPr>
            <p:ph type="ctrTitle"/>
          </p:nvPr>
        </p:nvSpPr>
        <p:spPr>
          <a:xfrm>
            <a:off x="685800" y="2130425"/>
            <a:ext cx="7772400" cy="1470025"/>
          </a:xfrm>
          <a:prstGeom prst="rect">
            <a:avLst/>
          </a:prstGeom>
        </p:spPr>
        <p:txBody>
          <a:bodyPr/>
          <a:lstStyle>
            <a:lvl1pPr>
              <a:defRPr sz="4000" b="1">
                <a:latin typeface="Guttman Hatzvi" pitchFamily="2" charset="-79"/>
                <a:cs typeface="Guttman Hatzvi" pitchFamily="2" charset="-79"/>
              </a:defRPr>
            </a:lvl1pPr>
          </a:lstStyle>
          <a:p>
            <a:r>
              <a:rPr lang="he-IL"/>
              <a:t>לחץ כדי לערוך סגנון כותרת של תבנית בסיס</a:t>
            </a:r>
            <a:endParaRPr lang="he-IL" dirty="0"/>
          </a:p>
        </p:txBody>
      </p:sp>
      <p:sp>
        <p:nvSpPr>
          <p:cNvPr id="7" name="כותרת משנה 2"/>
          <p:cNvSpPr>
            <a:spLocks noGrp="1"/>
          </p:cNvSpPr>
          <p:nvPr>
            <p:ph type="subTitle" idx="1"/>
          </p:nvPr>
        </p:nvSpPr>
        <p:spPr>
          <a:xfrm>
            <a:off x="1371600" y="3886200"/>
            <a:ext cx="6400800" cy="1752600"/>
          </a:xfrm>
          <a:prstGeom prst="rect">
            <a:avLst/>
          </a:prstGeom>
        </p:spPr>
        <p:txBody>
          <a:bodyPr/>
          <a:lstStyle>
            <a:lvl1pPr marL="0" indent="0" algn="ctr">
              <a:buNone/>
              <a:defRPr sz="2800" b="1">
                <a:solidFill>
                  <a:schemeClr val="tx1">
                    <a:tint val="75000"/>
                  </a:schemeClr>
                </a:solidFill>
                <a:latin typeface="Guttman Hatzvi" pitchFamily="2" charset="-79"/>
                <a:cs typeface="Guttman Hatzvi" pitchFamily="2" charset="-79"/>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p>
        </p:txBody>
      </p:sp>
    </p:spTree>
    <p:extLst>
      <p:ext uri="{BB962C8B-B14F-4D97-AF65-F5344CB8AC3E}">
        <p14:creationId xmlns:p14="http://schemas.microsoft.com/office/powerpoint/2010/main" val="38831557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פרקטיקנים 2013 - שקופית כותרת וטקסט">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4638"/>
            <a:ext cx="8229600" cy="1143000"/>
          </a:xfrm>
          <a:prstGeom prst="rect">
            <a:avLst/>
          </a:prstGeom>
        </p:spPr>
        <p:txBody>
          <a:bodyPr anchor="ctr"/>
          <a:lstStyle>
            <a:lvl1pPr algn="ctr" rtl="1" fontAlgn="base">
              <a:spcBef>
                <a:spcPct val="0"/>
              </a:spcBef>
              <a:spcAft>
                <a:spcPct val="0"/>
              </a:spcAft>
              <a:defRPr lang="he-IL" sz="2800" b="1" kern="1200" dirty="0" smtClean="0">
                <a:solidFill>
                  <a:schemeClr val="tx1"/>
                </a:solidFill>
                <a:latin typeface="Guttman Hatzvi" pitchFamily="2" charset="-79"/>
                <a:ea typeface="+mj-ea"/>
                <a:cs typeface="Guttman Hatzvi" pitchFamily="2" charset="-79"/>
              </a:defRPr>
            </a:lvl1pPr>
          </a:lstStyle>
          <a:p>
            <a:r>
              <a:rPr lang="he-IL"/>
              <a:t>לחץ כדי לערוך סגנון כותרת של תבנית בסיס</a:t>
            </a:r>
          </a:p>
        </p:txBody>
      </p:sp>
      <p:sp>
        <p:nvSpPr>
          <p:cNvPr id="4" name="מציין מיקום טקסט 3"/>
          <p:cNvSpPr>
            <a:spLocks noGrp="1"/>
          </p:cNvSpPr>
          <p:nvPr>
            <p:ph type="body" sz="quarter" idx="10"/>
          </p:nvPr>
        </p:nvSpPr>
        <p:spPr>
          <a:xfrm>
            <a:off x="500063" y="1714500"/>
            <a:ext cx="8143875" cy="4214813"/>
          </a:xfrm>
          <a:prstGeom prst="rect">
            <a:avLst/>
          </a:prstGeom>
        </p:spPr>
        <p:txBody>
          <a:bodyPr/>
          <a:lstStyle>
            <a:lvl1pPr>
              <a:defRPr sz="2000">
                <a:latin typeface="Guttman Hatzvi" pitchFamily="2" charset="-79"/>
                <a:cs typeface="Guttman Hatzvi" pitchFamily="2" charset="-79"/>
              </a:defRPr>
            </a:lvl1pPr>
            <a:lvl2pPr>
              <a:defRPr sz="2000">
                <a:latin typeface="Guttman Hatzvi" pitchFamily="2" charset="-79"/>
                <a:cs typeface="Guttman Hatzvi" pitchFamily="2" charset="-79"/>
              </a:defRPr>
            </a:lvl2pPr>
            <a:lvl3pPr>
              <a:defRPr sz="2000">
                <a:latin typeface="Guttman Hatzvi" pitchFamily="2" charset="-79"/>
                <a:cs typeface="Guttman Hatzvi" pitchFamily="2" charset="-79"/>
              </a:defRPr>
            </a:lvl3pPr>
            <a:lvl4pPr>
              <a:defRPr sz="2000">
                <a:latin typeface="Guttman Hatzvi" pitchFamily="2" charset="-79"/>
                <a:cs typeface="Guttman Hatzvi" pitchFamily="2" charset="-79"/>
              </a:defRPr>
            </a:lvl4pPr>
            <a:lvl5pPr>
              <a:defRPr sz="2000">
                <a:latin typeface="Guttman Hatzvi" pitchFamily="2" charset="-79"/>
                <a:cs typeface="Guttman Hatzvi" pitchFamily="2" charset="-79"/>
              </a:defRPr>
            </a:lvl5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he-IL" dirty="0"/>
          </a:p>
        </p:txBody>
      </p:sp>
    </p:spTree>
    <p:extLst>
      <p:ext uri="{BB962C8B-B14F-4D97-AF65-F5344CB8AC3E}">
        <p14:creationId xmlns:p14="http://schemas.microsoft.com/office/powerpoint/2010/main" val="40329860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פרקטיקנים 2013 - שקופית 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4638"/>
            <a:ext cx="8229600" cy="1143000"/>
          </a:xfrm>
          <a:prstGeom prst="rect">
            <a:avLst/>
          </a:prstGeom>
        </p:spPr>
        <p:txBody>
          <a:bodyPr anchor="ctr"/>
          <a:lstStyle>
            <a:lvl1pPr>
              <a:defRPr lang="he-IL" sz="2800" b="1" kern="1200" dirty="0" smtClean="0">
                <a:solidFill>
                  <a:schemeClr val="tx1"/>
                </a:solidFill>
                <a:latin typeface="Guttman Hatzvi" pitchFamily="2" charset="-79"/>
                <a:ea typeface="+mj-ea"/>
                <a:cs typeface="Guttman Hatzvi" pitchFamily="2" charset="-79"/>
              </a:defRPr>
            </a:lvl1pPr>
          </a:lstStyle>
          <a:p>
            <a:r>
              <a:rPr lang="he-IL"/>
              <a:t>לחץ כדי לערוך סגנון כותרת של תבנית בסיס</a:t>
            </a:r>
            <a:endParaRPr lang="he-IL" dirty="0"/>
          </a:p>
        </p:txBody>
      </p:sp>
    </p:spTree>
    <p:extLst>
      <p:ext uri="{BB962C8B-B14F-4D97-AF65-F5344CB8AC3E}">
        <p14:creationId xmlns:p14="http://schemas.microsoft.com/office/powerpoint/2010/main" val="24785344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פרקטיקנים 2013 - שקופית ריקה">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65375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שקופית כותרת">
    <p:spTree>
      <p:nvGrpSpPr>
        <p:cNvPr id="1" name=""/>
        <p:cNvGrpSpPr/>
        <p:nvPr/>
      </p:nvGrpSpPr>
      <p:grpSpPr>
        <a:xfrm>
          <a:off x="0" y="0"/>
          <a:ext cx="0" cy="0"/>
          <a:chOff x="0" y="0"/>
          <a:chExt cx="0" cy="0"/>
        </a:xfrm>
      </p:grpSpPr>
      <p:sp>
        <p:nvSpPr>
          <p:cNvPr id="3" name="כותרת משנה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p>
        </p:txBody>
      </p:sp>
      <p:sp>
        <p:nvSpPr>
          <p:cNvPr id="6" name="מציין מיקום של מספר שקופית 5"/>
          <p:cNvSpPr>
            <a:spLocks noGrp="1"/>
          </p:cNvSpPr>
          <p:nvPr>
            <p:ph type="sldNum" sz="quarter" idx="12"/>
          </p:nvPr>
        </p:nvSpPr>
        <p:spPr>
          <a:xfrm>
            <a:off x="457200" y="6356350"/>
            <a:ext cx="2133600" cy="365125"/>
          </a:xfrm>
          <a:prstGeom prst="rect">
            <a:avLst/>
          </a:prstGeom>
        </p:spPr>
        <p:txBody>
          <a:bodyPr/>
          <a:lstStyle>
            <a:lvl1pPr>
              <a:defRPr/>
            </a:lvl1pPr>
          </a:lstStyle>
          <a:p>
            <a:fld id="{C40E8F16-DBAE-4484-822D-D0A2B0713563}" type="slidenum">
              <a:rPr lang="he-IL" smtClean="0">
                <a:solidFill>
                  <a:prstClr val="black"/>
                </a:solidFill>
              </a:rPr>
              <a:pPr/>
              <a:t>‹#›</a:t>
            </a:fld>
            <a:endParaRPr lang="he-IL">
              <a:solidFill>
                <a:prstClr val="black"/>
              </a:solidFill>
            </a:endParaRPr>
          </a:p>
        </p:txBody>
      </p:sp>
      <p:sp>
        <p:nvSpPr>
          <p:cNvPr id="7" name="כותרת 6"/>
          <p:cNvSpPr>
            <a:spLocks noGrp="1"/>
          </p:cNvSpPr>
          <p:nvPr>
            <p:ph type="title"/>
          </p:nvPr>
        </p:nvSpPr>
        <p:spPr>
          <a:xfrm>
            <a:off x="457200" y="274638"/>
            <a:ext cx="8229600" cy="1143000"/>
          </a:xfrm>
          <a:prstGeom prst="rect">
            <a:avLst/>
          </a:prstGeom>
        </p:spPr>
        <p:txBody>
          <a:bodyPr/>
          <a:lstStyle/>
          <a:p>
            <a:r>
              <a:rPr lang="he-IL"/>
              <a:t>לחץ כדי לערוך סגנון כותרת של תבנית בסיס</a:t>
            </a:r>
          </a:p>
        </p:txBody>
      </p:sp>
    </p:spTree>
    <p:extLst>
      <p:ext uri="{BB962C8B-B14F-4D97-AF65-F5344CB8AC3E}">
        <p14:creationId xmlns:p14="http://schemas.microsoft.com/office/powerpoint/2010/main" val="30322770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pic>
        <p:nvPicPr>
          <p:cNvPr id="6" name="Picture 9" descr="maltam1"/>
          <p:cNvPicPr>
            <a:picLocks noChangeAspect="1" noChangeArrowheads="1"/>
          </p:cNvPicPr>
          <p:nvPr/>
        </p:nvPicPr>
        <p:blipFill>
          <a:blip r:embed="rId2" cstate="print"/>
          <a:srcRect/>
          <a:stretch>
            <a:fillRect/>
          </a:stretch>
        </p:blipFill>
        <p:spPr bwMode="auto">
          <a:xfrm>
            <a:off x="0" y="0"/>
            <a:ext cx="844550" cy="852488"/>
          </a:xfrm>
          <a:prstGeom prst="rect">
            <a:avLst/>
          </a:prstGeom>
          <a:noFill/>
          <a:ln w="9525">
            <a:noFill/>
            <a:miter lim="800000"/>
            <a:headEnd/>
            <a:tailEnd/>
          </a:ln>
        </p:spPr>
      </p:pic>
      <p:sp>
        <p:nvSpPr>
          <p:cNvPr id="2" name="כותרת 1"/>
          <p:cNvSpPr>
            <a:spLocks noGrp="1"/>
          </p:cNvSpPr>
          <p:nvPr>
            <p:ph type="ctrTitle"/>
          </p:nvPr>
        </p:nvSpPr>
        <p:spPr>
          <a:xfrm>
            <a:off x="685800" y="2130425"/>
            <a:ext cx="7772400" cy="1470025"/>
          </a:xfrm>
        </p:spPr>
        <p:txBody>
          <a:bodyPr/>
          <a:lstStyle/>
          <a:p>
            <a:r>
              <a:rPr lang="he-IL"/>
              <a:t>לחץ כדי לערוך סגנון כותרת של תבנית בסיס</a:t>
            </a:r>
          </a:p>
        </p:txBody>
      </p:sp>
      <p:sp>
        <p:nvSpPr>
          <p:cNvPr id="3" name="כותרת משנה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e-IL"/>
              <a:t>לחץ כדי לערוך סגנון כותרת משנה של תבנית בסיס</a:t>
            </a:r>
          </a:p>
        </p:txBody>
      </p:sp>
    </p:spTree>
    <p:extLst>
      <p:ext uri="{BB962C8B-B14F-4D97-AF65-F5344CB8AC3E}">
        <p14:creationId xmlns:p14="http://schemas.microsoft.com/office/powerpoint/2010/main" val="6797286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atin typeface="Guttman Hatzvi" pitchFamily="2" charset="-79"/>
                <a:cs typeface="Guttman Hatzvi" pitchFamily="2" charset="-79"/>
              </a:defRPr>
            </a:lvl1pPr>
          </a:lstStyle>
          <a:p>
            <a:r>
              <a:rPr lang="he-IL"/>
              <a:t>לחץ כדי לערוך סגנון כותרת של תבנית בסיס</a:t>
            </a:r>
            <a:endParaRPr lang="he-IL" dirty="0"/>
          </a:p>
        </p:txBody>
      </p:sp>
      <p:sp>
        <p:nvSpPr>
          <p:cNvPr id="3" name="מציין מיקום תוכן 2"/>
          <p:cNvSpPr>
            <a:spLocks noGrp="1"/>
          </p:cNvSpPr>
          <p:nvPr>
            <p:ph idx="1"/>
          </p:nvPr>
        </p:nvSpPr>
        <p:spPr/>
        <p:txBody>
          <a:bodyPr/>
          <a:lstStyle>
            <a:lvl1pPr>
              <a:defRPr>
                <a:latin typeface="Guttman Hatzvi" pitchFamily="2" charset="-79"/>
                <a:cs typeface="Guttman Hatzvi" pitchFamily="2" charset="-79"/>
              </a:defRPr>
            </a:lvl1pPr>
            <a:lvl2pPr>
              <a:defRPr>
                <a:latin typeface="Guttman Hatzvi" pitchFamily="2" charset="-79"/>
                <a:cs typeface="Guttman Hatzvi" pitchFamily="2" charset="-79"/>
              </a:defRPr>
            </a:lvl2pPr>
            <a:lvl3pPr>
              <a:defRPr>
                <a:latin typeface="Guttman Hatzvi" pitchFamily="2" charset="-79"/>
                <a:cs typeface="Guttman Hatzvi" pitchFamily="2" charset="-79"/>
              </a:defRPr>
            </a:lvl3pPr>
            <a:lvl4pPr>
              <a:defRPr>
                <a:latin typeface="Guttman Hatzvi" pitchFamily="2" charset="-79"/>
                <a:cs typeface="Guttman Hatzvi" pitchFamily="2" charset="-79"/>
              </a:defRPr>
            </a:lvl4pPr>
            <a:lvl5pPr>
              <a:defRPr>
                <a:latin typeface="Guttman Hatzvi" pitchFamily="2" charset="-79"/>
                <a:cs typeface="Guttman Hatzvi" pitchFamily="2" charset="-79"/>
              </a:defRPr>
            </a:lvl5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he-IL" dirty="0"/>
          </a:p>
        </p:txBody>
      </p:sp>
    </p:spTree>
    <p:extLst>
      <p:ext uri="{BB962C8B-B14F-4D97-AF65-F5344CB8AC3E}">
        <p14:creationId xmlns:p14="http://schemas.microsoft.com/office/powerpoint/2010/main" val="27616546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722313" y="4406900"/>
            <a:ext cx="7772400" cy="1362075"/>
          </a:xfrm>
        </p:spPr>
        <p:txBody>
          <a:bodyPr anchor="t"/>
          <a:lstStyle>
            <a:lvl1pPr algn="r">
              <a:defRPr sz="4000" b="1" cap="all"/>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e-IL"/>
              <a:t>לחץ כדי לערוך סגנונות טקסט של תבנית בסיס</a:t>
            </a:r>
          </a:p>
        </p:txBody>
      </p:sp>
    </p:spTree>
    <p:extLst>
      <p:ext uri="{BB962C8B-B14F-4D97-AF65-F5344CB8AC3E}">
        <p14:creationId xmlns:p14="http://schemas.microsoft.com/office/powerpoint/2010/main" val="3639704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722313" y="4406900"/>
            <a:ext cx="7772400" cy="1362075"/>
          </a:xfrm>
        </p:spPr>
        <p:txBody>
          <a:bodyPr anchor="t"/>
          <a:lstStyle>
            <a:lvl1pPr algn="r">
              <a:defRPr sz="4000" b="1" cap="all"/>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p:cNvSpPr>
            <a:spLocks noGrp="1"/>
          </p:cNvSpPr>
          <p:nvPr>
            <p:ph type="dt" sz="half" idx="10"/>
          </p:nvPr>
        </p:nvSpPr>
        <p:spPr/>
        <p:txBody>
          <a:bodyPr/>
          <a:lstStyle/>
          <a:p>
            <a:fld id="{032B17F6-E967-44C8-9307-2AD92E84AF3C}" type="datetimeFigureOut">
              <a:rPr lang="he-IL" smtClean="0">
                <a:solidFill>
                  <a:prstClr val="black">
                    <a:tint val="75000"/>
                  </a:prstClr>
                </a:solidFill>
              </a:rPr>
              <a:pPr/>
              <a:t>י'/טבת/תש"פ</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60AB04BD-BDA6-49CB-8040-5F1C6C9F6D6D}" type="slidenum">
              <a:rPr lang="he-IL" smtClean="0">
                <a:solidFill>
                  <a:prstClr val="black">
                    <a:tint val="75000"/>
                  </a:prstClr>
                </a:solidFill>
              </a:rPr>
              <a:pPr/>
              <a:t>‹#›</a:t>
            </a:fld>
            <a:endParaRPr lang="he-IL">
              <a:solidFill>
                <a:prstClr val="black">
                  <a:tint val="75000"/>
                </a:prstClr>
              </a:solidFil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extLst>
      <p:ext uri="{BB962C8B-B14F-4D97-AF65-F5344CB8AC3E}">
        <p14:creationId xmlns:p14="http://schemas.microsoft.com/office/powerpoint/2010/main" val="29743532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extLst>
      <p:ext uri="{BB962C8B-B14F-4D97-AF65-F5344CB8AC3E}">
        <p14:creationId xmlns:p14="http://schemas.microsoft.com/office/powerpoint/2010/main" val="31232908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Tree>
    <p:extLst>
      <p:ext uri="{BB962C8B-B14F-4D97-AF65-F5344CB8AC3E}">
        <p14:creationId xmlns:p14="http://schemas.microsoft.com/office/powerpoint/2010/main" val="20311681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368196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3050"/>
            <a:ext cx="3008313" cy="1162050"/>
          </a:xfrm>
        </p:spPr>
        <p:txBody>
          <a:bodyPr anchor="b"/>
          <a:lstStyle>
            <a:lvl1pPr algn="r">
              <a:defRPr sz="2000" b="1"/>
            </a:lvl1pPr>
          </a:lstStyle>
          <a:p>
            <a:r>
              <a:rPr lang="he-IL"/>
              <a:t>לחץ כדי לערוך סגנון כותרת של תבנית בסיס</a:t>
            </a:r>
          </a:p>
        </p:txBody>
      </p:sp>
      <p:sp>
        <p:nvSpPr>
          <p:cNvPr id="3" name="מציין מיקום תוכן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Tree>
    <p:extLst>
      <p:ext uri="{BB962C8B-B14F-4D97-AF65-F5344CB8AC3E}">
        <p14:creationId xmlns:p14="http://schemas.microsoft.com/office/powerpoint/2010/main" val="233493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1792288" y="4800600"/>
            <a:ext cx="5486400" cy="566738"/>
          </a:xfrm>
        </p:spPr>
        <p:txBody>
          <a:bodyPr anchor="b"/>
          <a:lstStyle>
            <a:lvl1pPr algn="r">
              <a:defRPr sz="2000" b="1"/>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he-IL" noProof="0"/>
              <a:t>לחץ על הסמל כדי להוסיף תמונה</a:t>
            </a:r>
          </a:p>
        </p:txBody>
      </p:sp>
      <p:sp>
        <p:nvSpPr>
          <p:cNvPr id="4" name="מציין מיקום טקסט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Tree>
    <p:extLst>
      <p:ext uri="{BB962C8B-B14F-4D97-AF65-F5344CB8AC3E}">
        <p14:creationId xmlns:p14="http://schemas.microsoft.com/office/powerpoint/2010/main" val="371124756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extLst>
      <p:ext uri="{BB962C8B-B14F-4D97-AF65-F5344CB8AC3E}">
        <p14:creationId xmlns:p14="http://schemas.microsoft.com/office/powerpoint/2010/main" val="63194302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629400" y="274638"/>
            <a:ext cx="2057400" cy="5851525"/>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457200" y="274638"/>
            <a:ext cx="6019800" cy="5851525"/>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extLst>
      <p:ext uri="{BB962C8B-B14F-4D97-AF65-F5344CB8AC3E}">
        <p14:creationId xmlns:p14="http://schemas.microsoft.com/office/powerpoint/2010/main" val="46467621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Only">
  <p:cSld name="תוכן">
    <p:spTree>
      <p:nvGrpSpPr>
        <p:cNvPr id="1" name=""/>
        <p:cNvGrpSpPr/>
        <p:nvPr/>
      </p:nvGrpSpPr>
      <p:grpSpPr>
        <a:xfrm>
          <a:off x="0" y="0"/>
          <a:ext cx="0" cy="0"/>
          <a:chOff x="0" y="0"/>
          <a:chExt cx="0" cy="0"/>
        </a:xfrm>
      </p:grpSpPr>
      <p:sp>
        <p:nvSpPr>
          <p:cNvPr id="2" name="מציין מיקום תוכן 1"/>
          <p:cNvSpPr>
            <a:spLocks noGrp="1"/>
          </p:cNvSpPr>
          <p:nvPr>
            <p:ph/>
          </p:nvPr>
        </p:nvSpPr>
        <p:spPr>
          <a:xfrm>
            <a:off x="457200" y="350838"/>
            <a:ext cx="8229600" cy="5730875"/>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Tree>
    <p:extLst>
      <p:ext uri="{BB962C8B-B14F-4D97-AF65-F5344CB8AC3E}">
        <p14:creationId xmlns:p14="http://schemas.microsoft.com/office/powerpoint/2010/main" val="142587006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ללא תיבת טקסט">
    <p:spTree>
      <p:nvGrpSpPr>
        <p:cNvPr id="1" name=""/>
        <p:cNvGrpSpPr/>
        <p:nvPr/>
      </p:nvGrpSpPr>
      <p:grpSpPr>
        <a:xfrm>
          <a:off x="0" y="0"/>
          <a:ext cx="0" cy="0"/>
          <a:chOff x="0" y="0"/>
          <a:chExt cx="0" cy="0"/>
        </a:xfrm>
      </p:grpSpPr>
      <p:pic>
        <p:nvPicPr>
          <p:cNvPr id="4" name="Picture 2" descr="maltam1"/>
          <p:cNvPicPr>
            <a:picLocks noChangeAspect="1" noChangeArrowheads="1"/>
          </p:cNvPicPr>
          <p:nvPr userDrawn="1"/>
        </p:nvPicPr>
        <p:blipFill>
          <a:blip r:embed="rId2" cstate="print"/>
          <a:srcRect/>
          <a:stretch>
            <a:fillRect/>
          </a:stretch>
        </p:blipFill>
        <p:spPr bwMode="auto">
          <a:xfrm>
            <a:off x="8216900" y="1"/>
            <a:ext cx="927100" cy="939797"/>
          </a:xfrm>
          <a:prstGeom prst="rect">
            <a:avLst/>
          </a:prstGeom>
          <a:noFill/>
          <a:ln w="9525">
            <a:noFill/>
            <a:miter lim="800000"/>
            <a:headEnd/>
            <a:tailEnd/>
          </a:ln>
        </p:spPr>
      </p:pic>
    </p:spTree>
    <p:extLst>
      <p:ext uri="{BB962C8B-B14F-4D97-AF65-F5344CB8AC3E}">
        <p14:creationId xmlns:p14="http://schemas.microsoft.com/office/powerpoint/2010/main" val="3763858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p:cNvSpPr>
            <a:spLocks noGrp="1"/>
          </p:cNvSpPr>
          <p:nvPr>
            <p:ph type="dt" sz="half" idx="10"/>
          </p:nvPr>
        </p:nvSpPr>
        <p:spPr/>
        <p:txBody>
          <a:bodyPr/>
          <a:lstStyle/>
          <a:p>
            <a:fld id="{032B17F6-E967-44C8-9307-2AD92E84AF3C}" type="datetimeFigureOut">
              <a:rPr lang="he-IL" smtClean="0">
                <a:solidFill>
                  <a:prstClr val="black">
                    <a:tint val="75000"/>
                  </a:prstClr>
                </a:solidFill>
              </a:rPr>
              <a:pPr/>
              <a:t>י'/טבת/תש"פ</a:t>
            </a:fld>
            <a:endParaRPr lang="he-IL">
              <a:solidFill>
                <a:prstClr val="black">
                  <a:tint val="75000"/>
                </a:prstClr>
              </a:solidFill>
            </a:endParaRPr>
          </a:p>
        </p:txBody>
      </p:sp>
      <p:sp>
        <p:nvSpPr>
          <p:cNvPr id="6" name="מציין מיקום של כותרת תחתונה 5"/>
          <p:cNvSpPr>
            <a:spLocks noGrp="1"/>
          </p:cNvSpPr>
          <p:nvPr>
            <p:ph type="ftr" sz="quarter" idx="11"/>
          </p:nvPr>
        </p:nvSpPr>
        <p:spPr/>
        <p:txBody>
          <a:bodyPr/>
          <a:lstStyle/>
          <a:p>
            <a:endParaRPr lang="he-IL">
              <a:solidFill>
                <a:prstClr val="black">
                  <a:tint val="75000"/>
                </a:prstClr>
              </a:solidFill>
            </a:endParaRPr>
          </a:p>
        </p:txBody>
      </p:sp>
      <p:sp>
        <p:nvSpPr>
          <p:cNvPr id="7" name="מציין מיקום של מספר שקופית 6"/>
          <p:cNvSpPr>
            <a:spLocks noGrp="1"/>
          </p:cNvSpPr>
          <p:nvPr>
            <p:ph type="sldNum" sz="quarter" idx="12"/>
          </p:nvPr>
        </p:nvSpPr>
        <p:spPr/>
        <p:txBody>
          <a:bodyPr/>
          <a:lstStyle/>
          <a:p>
            <a:fld id="{60AB04BD-BDA6-49CB-8040-5F1C6C9F6D6D}" type="slidenum">
              <a:rPr lang="he-IL" smtClean="0">
                <a:solidFill>
                  <a:prstClr val="black">
                    <a:tint val="75000"/>
                  </a:prstClr>
                </a:solidFill>
              </a:rPr>
              <a:pPr/>
              <a:t>‹#›</a:t>
            </a:fld>
            <a:endParaRPr lang="he-IL">
              <a:solidFill>
                <a:prstClr val="black">
                  <a:tint val="75000"/>
                </a:prstClr>
              </a:solidFill>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Title Placeholder 1"/>
          <p:cNvSpPr txBox="1">
            <a:spLocks/>
          </p:cNvSpPr>
          <p:nvPr userDrawn="1"/>
        </p:nvSpPr>
        <p:spPr bwMode="auto">
          <a:xfrm>
            <a:off x="457200" y="76200"/>
            <a:ext cx="8229600" cy="838200"/>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2900">
                <a:solidFill>
                  <a:srgbClr val="1F497D">
                    <a:lumMod val="75000"/>
                  </a:srgbClr>
                </a:solidFill>
                <a:latin typeface="Tahoma" pitchFamily="34" charset="0"/>
                <a:ea typeface="+mj-ea"/>
                <a:cs typeface="Tahoma" pitchFamily="34" charset="0"/>
              </a:rPr>
              <a:t>Click to edit Master title style</a:t>
            </a:r>
            <a:endParaRPr lang="en-US" sz="2900" dirty="0">
              <a:solidFill>
                <a:srgbClr val="1F497D">
                  <a:lumMod val="75000"/>
                </a:srgbClr>
              </a:solidFill>
              <a:latin typeface="Tahoma" pitchFamily="34" charset="0"/>
              <a:ea typeface="+mj-ea"/>
              <a:cs typeface="Tahoma" pitchFamily="34" charset="0"/>
            </a:endParaRPr>
          </a:p>
        </p:txBody>
      </p:sp>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he-IL"/>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he-IL"/>
          </a:p>
        </p:txBody>
      </p:sp>
      <p:sp>
        <p:nvSpPr>
          <p:cNvPr id="5" name="Date Placeholder 3"/>
          <p:cNvSpPr>
            <a:spLocks noGrp="1"/>
          </p:cNvSpPr>
          <p:nvPr>
            <p:ph type="dt" sz="half" idx="10"/>
          </p:nvPr>
        </p:nvSpPr>
        <p:spPr/>
        <p:txBody>
          <a:bodyPr/>
          <a:lstStyle>
            <a:lvl1pPr>
              <a:defRPr/>
            </a:lvl1pPr>
          </a:lstStyle>
          <a:p>
            <a:pPr>
              <a:defRPr/>
            </a:pPr>
            <a:fld id="{7D8F165F-D0E0-4C14-917A-77CFDFB48BA7}" type="datetime1">
              <a:rPr lang="en-US">
                <a:solidFill>
                  <a:prstClr val="black">
                    <a:tint val="75000"/>
                  </a:prstClr>
                </a:solidFill>
              </a:rPr>
              <a:pPr>
                <a:defRPr/>
              </a:pPr>
              <a:t>1/7/2020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DD9D8DF1-7524-41BF-B9B9-42152C74A2CB}" type="slidenum">
              <a:rPr lang="he-IL"/>
              <a:pPr/>
              <a:t>‹#›</a:t>
            </a:fld>
            <a:endParaRPr lang="en-US"/>
          </a:p>
        </p:txBody>
      </p:sp>
    </p:spTree>
    <p:extLst>
      <p:ext uri="{BB962C8B-B14F-4D97-AF65-F5344CB8AC3E}">
        <p14:creationId xmlns:p14="http://schemas.microsoft.com/office/powerpoint/2010/main" val="318611211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e-IL"/>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p:cNvSpPr>
            <a:spLocks noGrp="1"/>
          </p:cNvSpPr>
          <p:nvPr>
            <p:ph type="dt" sz="half" idx="10"/>
          </p:nvPr>
        </p:nvSpPr>
        <p:spPr/>
        <p:txBody>
          <a:bodyPr/>
          <a:lstStyle>
            <a:lvl1pPr>
              <a:defRPr/>
            </a:lvl1pPr>
          </a:lstStyle>
          <a:p>
            <a:pPr>
              <a:defRPr/>
            </a:pPr>
            <a:fld id="{BB30E2C1-C0D4-4941-8DFC-3F51D952873A}" type="datetime1">
              <a:rPr lang="en-US">
                <a:solidFill>
                  <a:prstClr val="black">
                    <a:tint val="75000"/>
                  </a:prstClr>
                </a:solidFill>
              </a:rPr>
              <a:pPr>
                <a:defRPr/>
              </a:pPr>
              <a:t>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4BE0401E-6576-45FA-B765-9BA80B94EDD1}" type="slidenum">
              <a:rPr lang="he-IL"/>
              <a:pPr/>
              <a:t>‹#›</a:t>
            </a:fld>
            <a:endParaRPr lang="en-US"/>
          </a:p>
        </p:txBody>
      </p:sp>
    </p:spTree>
    <p:extLst>
      <p:ext uri="{BB962C8B-B14F-4D97-AF65-F5344CB8AC3E}">
        <p14:creationId xmlns:p14="http://schemas.microsoft.com/office/powerpoint/2010/main" val="40970482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a:t>Click to edit Master title style</a:t>
            </a:r>
            <a:endParaRPr lang="he-I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F3B5FB1-1292-403D-8EEB-3F40D0075A00}" type="datetime1">
              <a:rPr lang="en-US">
                <a:solidFill>
                  <a:prstClr val="black">
                    <a:tint val="75000"/>
                  </a:prstClr>
                </a:solidFill>
              </a:rPr>
              <a:pPr>
                <a:defRPr/>
              </a:pPr>
              <a:t>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08C675F-E986-4D8B-8D36-2AD4CF399B39}" type="slidenum">
              <a:rPr lang="he-IL"/>
              <a:pPr/>
              <a:t>‹#›</a:t>
            </a:fld>
            <a:endParaRPr lang="en-US"/>
          </a:p>
        </p:txBody>
      </p:sp>
    </p:spTree>
    <p:extLst>
      <p:ext uri="{BB962C8B-B14F-4D97-AF65-F5344CB8AC3E}">
        <p14:creationId xmlns:p14="http://schemas.microsoft.com/office/powerpoint/2010/main" val="98115566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e-IL"/>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5" name="Date Placeholder 3"/>
          <p:cNvSpPr>
            <a:spLocks noGrp="1"/>
          </p:cNvSpPr>
          <p:nvPr>
            <p:ph type="dt" sz="half" idx="10"/>
          </p:nvPr>
        </p:nvSpPr>
        <p:spPr/>
        <p:txBody>
          <a:bodyPr/>
          <a:lstStyle>
            <a:lvl1pPr>
              <a:defRPr/>
            </a:lvl1pPr>
          </a:lstStyle>
          <a:p>
            <a:pPr>
              <a:defRPr/>
            </a:pPr>
            <a:fld id="{4A0DC342-7453-4E51-A18C-F9516E1EBEFC}" type="datetime1">
              <a:rPr lang="en-US">
                <a:solidFill>
                  <a:prstClr val="black">
                    <a:tint val="75000"/>
                  </a:prstClr>
                </a:solidFill>
              </a:rPr>
              <a:pPr>
                <a:defRPr/>
              </a:pPr>
              <a:t>1/7/2020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EC04A883-86F3-45A7-B7B9-9CF4DE1E315C}" type="slidenum">
              <a:rPr lang="he-IL"/>
              <a:pPr/>
              <a:t>‹#›</a:t>
            </a:fld>
            <a:endParaRPr lang="en-US"/>
          </a:p>
        </p:txBody>
      </p:sp>
    </p:spTree>
    <p:extLst>
      <p:ext uri="{BB962C8B-B14F-4D97-AF65-F5344CB8AC3E}">
        <p14:creationId xmlns:p14="http://schemas.microsoft.com/office/powerpoint/2010/main" val="330907063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he-I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7" name="Date Placeholder 3"/>
          <p:cNvSpPr>
            <a:spLocks noGrp="1"/>
          </p:cNvSpPr>
          <p:nvPr>
            <p:ph type="dt" sz="half" idx="10"/>
          </p:nvPr>
        </p:nvSpPr>
        <p:spPr/>
        <p:txBody>
          <a:bodyPr/>
          <a:lstStyle>
            <a:lvl1pPr>
              <a:defRPr/>
            </a:lvl1pPr>
          </a:lstStyle>
          <a:p>
            <a:pPr>
              <a:defRPr/>
            </a:pPr>
            <a:fld id="{26344857-151F-4D94-9A20-D68500D9335F}" type="datetime1">
              <a:rPr lang="en-US">
                <a:solidFill>
                  <a:prstClr val="black">
                    <a:tint val="75000"/>
                  </a:prstClr>
                </a:solidFill>
              </a:rPr>
              <a:pPr>
                <a:defRPr/>
              </a:pPr>
              <a:t>1/7/2020</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185EC376-4125-49AD-B2E6-59DE744052D7}" type="slidenum">
              <a:rPr lang="he-IL"/>
              <a:pPr/>
              <a:t>‹#›</a:t>
            </a:fld>
            <a:endParaRPr lang="en-US"/>
          </a:p>
        </p:txBody>
      </p:sp>
    </p:spTree>
    <p:extLst>
      <p:ext uri="{BB962C8B-B14F-4D97-AF65-F5344CB8AC3E}">
        <p14:creationId xmlns:p14="http://schemas.microsoft.com/office/powerpoint/2010/main" val="329246766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e-IL"/>
          </a:p>
        </p:txBody>
      </p:sp>
      <p:sp>
        <p:nvSpPr>
          <p:cNvPr id="3" name="Date Placeholder 3"/>
          <p:cNvSpPr>
            <a:spLocks noGrp="1"/>
          </p:cNvSpPr>
          <p:nvPr>
            <p:ph type="dt" sz="half" idx="10"/>
          </p:nvPr>
        </p:nvSpPr>
        <p:spPr/>
        <p:txBody>
          <a:bodyPr/>
          <a:lstStyle>
            <a:lvl1pPr>
              <a:defRPr/>
            </a:lvl1pPr>
          </a:lstStyle>
          <a:p>
            <a:pPr>
              <a:defRPr/>
            </a:pPr>
            <a:fld id="{CEE8056E-087D-4379-9EE2-959A0760343C}" type="datetime1">
              <a:rPr lang="en-US">
                <a:solidFill>
                  <a:prstClr val="black">
                    <a:tint val="75000"/>
                  </a:prstClr>
                </a:solidFill>
              </a:rPr>
              <a:pPr>
                <a:defRPr/>
              </a:pPr>
              <a:t>1/7/2020</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716EF8BD-7377-479A-8C46-92539C1D0941}" type="slidenum">
              <a:rPr lang="he-IL"/>
              <a:pPr/>
              <a:t>‹#›</a:t>
            </a:fld>
            <a:endParaRPr lang="en-US"/>
          </a:p>
        </p:txBody>
      </p:sp>
    </p:spTree>
    <p:extLst>
      <p:ext uri="{BB962C8B-B14F-4D97-AF65-F5344CB8AC3E}">
        <p14:creationId xmlns:p14="http://schemas.microsoft.com/office/powerpoint/2010/main" val="97580715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2769EAE-C802-4BA4-BE57-3ED1DD3E5C10}" type="datetime1">
              <a:rPr lang="en-US">
                <a:solidFill>
                  <a:prstClr val="black">
                    <a:tint val="75000"/>
                  </a:prstClr>
                </a:solidFill>
              </a:rPr>
              <a:pPr>
                <a:defRPr/>
              </a:pPr>
              <a:t>1/7/2020</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8A5E13D1-3F19-4C67-99A6-C56CB284CD69}" type="slidenum">
              <a:rPr lang="he-IL"/>
              <a:pPr/>
              <a:t>‹#›</a:t>
            </a:fld>
            <a:endParaRPr lang="en-US"/>
          </a:p>
        </p:txBody>
      </p:sp>
    </p:spTree>
    <p:extLst>
      <p:ext uri="{BB962C8B-B14F-4D97-AF65-F5344CB8AC3E}">
        <p14:creationId xmlns:p14="http://schemas.microsoft.com/office/powerpoint/2010/main" val="20201075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a:t>Click to edit Master title style</a:t>
            </a:r>
            <a:endParaRPr lang="he-I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F0D5D76-0E1D-4A42-9FF6-A287D904A05A}" type="datetime1">
              <a:rPr lang="en-US">
                <a:solidFill>
                  <a:prstClr val="black">
                    <a:tint val="75000"/>
                  </a:prstClr>
                </a:solidFill>
              </a:rPr>
              <a:pPr>
                <a:defRPr/>
              </a:pPr>
              <a:t>1/7/2020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D13D688B-D0E2-4868-9FF7-DA5FBCE79937}" type="slidenum">
              <a:rPr lang="he-IL"/>
              <a:pPr/>
              <a:t>‹#›</a:t>
            </a:fld>
            <a:endParaRPr lang="en-US"/>
          </a:p>
        </p:txBody>
      </p:sp>
    </p:spTree>
    <p:extLst>
      <p:ext uri="{BB962C8B-B14F-4D97-AF65-F5344CB8AC3E}">
        <p14:creationId xmlns:p14="http://schemas.microsoft.com/office/powerpoint/2010/main" val="160844542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a:t>Click to edit Master title style</a:t>
            </a:r>
            <a:endParaRPr lang="he-IL"/>
          </a:p>
        </p:txBody>
      </p:sp>
      <p:sp>
        <p:nvSpPr>
          <p:cNvPr id="3" name="Picture Placeholder 2"/>
          <p:cNvSpPr>
            <a:spLocks noGrp="1"/>
          </p:cNvSpPr>
          <p:nvPr>
            <p:ph type="pic" idx="1"/>
          </p:nvPr>
        </p:nvSpPr>
        <p:spPr>
          <a:xfrm>
            <a:off x="1792288" y="612775"/>
            <a:ext cx="54864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e-IL"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FBE9B85-0BD8-41AC-BE14-0535050A03D4}" type="datetime1">
              <a:rPr lang="en-US">
                <a:solidFill>
                  <a:prstClr val="black">
                    <a:tint val="75000"/>
                  </a:prstClr>
                </a:solidFill>
              </a:rPr>
              <a:pPr>
                <a:defRPr/>
              </a:pPr>
              <a:t>1/7/2020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D9F0D474-B84A-495E-8522-C6E310A7129F}" type="slidenum">
              <a:rPr lang="he-IL"/>
              <a:pPr/>
              <a:t>‹#›</a:t>
            </a:fld>
            <a:endParaRPr lang="en-US"/>
          </a:p>
        </p:txBody>
      </p:sp>
    </p:spTree>
    <p:extLst>
      <p:ext uri="{BB962C8B-B14F-4D97-AF65-F5344CB8AC3E}">
        <p14:creationId xmlns:p14="http://schemas.microsoft.com/office/powerpoint/2010/main" val="34456014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e-IL"/>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p:cNvSpPr>
            <a:spLocks noGrp="1"/>
          </p:cNvSpPr>
          <p:nvPr>
            <p:ph type="dt" sz="half" idx="10"/>
          </p:nvPr>
        </p:nvSpPr>
        <p:spPr/>
        <p:txBody>
          <a:bodyPr/>
          <a:lstStyle>
            <a:lvl1pPr>
              <a:defRPr/>
            </a:lvl1pPr>
          </a:lstStyle>
          <a:p>
            <a:pPr>
              <a:defRPr/>
            </a:pPr>
            <a:fld id="{D512D606-950B-4965-866E-A2D5365AEE69}" type="datetime1">
              <a:rPr lang="en-US">
                <a:solidFill>
                  <a:prstClr val="black">
                    <a:tint val="75000"/>
                  </a:prstClr>
                </a:solidFill>
              </a:rPr>
              <a:pPr>
                <a:defRPr/>
              </a:pPr>
              <a:t>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5DF409A-5F3B-4B99-8B42-752AE2398DF3}" type="slidenum">
              <a:rPr lang="he-IL"/>
              <a:pPr/>
              <a:t>‹#›</a:t>
            </a:fld>
            <a:endParaRPr lang="en-US"/>
          </a:p>
        </p:txBody>
      </p:sp>
    </p:spTree>
    <p:extLst>
      <p:ext uri="{BB962C8B-B14F-4D97-AF65-F5344CB8AC3E}">
        <p14:creationId xmlns:p14="http://schemas.microsoft.com/office/powerpoint/2010/main" val="1047489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 /><Relationship Id="rId3" Type="http://schemas.openxmlformats.org/officeDocument/2006/relationships/slideLayout" Target="../slideLayouts/slideLayout3.xml" /><Relationship Id="rId7" Type="http://schemas.openxmlformats.org/officeDocument/2006/relationships/image" Target="../media/image1.jpeg"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theme" Target="../theme/theme1.xml" /><Relationship Id="rId5" Type="http://schemas.openxmlformats.org/officeDocument/2006/relationships/slideLayout" Target="../slideLayouts/slideLayout5.xml" /><Relationship Id="rId4" Type="http://schemas.openxmlformats.org/officeDocument/2006/relationships/slideLayout" Target="../slideLayouts/slideLayout4.xml" /></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7.xml" /><Relationship Id="rId13" Type="http://schemas.openxmlformats.org/officeDocument/2006/relationships/theme" Target="../theme/theme10.xml" /><Relationship Id="rId3" Type="http://schemas.openxmlformats.org/officeDocument/2006/relationships/slideLayout" Target="../slideLayouts/slideLayout92.xml" /><Relationship Id="rId7" Type="http://schemas.openxmlformats.org/officeDocument/2006/relationships/slideLayout" Target="../slideLayouts/slideLayout96.xml" /><Relationship Id="rId12" Type="http://schemas.openxmlformats.org/officeDocument/2006/relationships/slideLayout" Target="../slideLayouts/slideLayout101.xml" /><Relationship Id="rId2" Type="http://schemas.openxmlformats.org/officeDocument/2006/relationships/slideLayout" Target="../slideLayouts/slideLayout91.xml" /><Relationship Id="rId1" Type="http://schemas.openxmlformats.org/officeDocument/2006/relationships/slideLayout" Target="../slideLayouts/slideLayout90.xml" /><Relationship Id="rId6" Type="http://schemas.openxmlformats.org/officeDocument/2006/relationships/slideLayout" Target="../slideLayouts/slideLayout95.xml" /><Relationship Id="rId11" Type="http://schemas.openxmlformats.org/officeDocument/2006/relationships/slideLayout" Target="../slideLayouts/slideLayout100.xml" /><Relationship Id="rId5" Type="http://schemas.openxmlformats.org/officeDocument/2006/relationships/slideLayout" Target="../slideLayouts/slideLayout94.xml" /><Relationship Id="rId10" Type="http://schemas.openxmlformats.org/officeDocument/2006/relationships/slideLayout" Target="../slideLayouts/slideLayout99.xml" /><Relationship Id="rId4" Type="http://schemas.openxmlformats.org/officeDocument/2006/relationships/slideLayout" Target="../slideLayouts/slideLayout93.xml" /><Relationship Id="rId9" Type="http://schemas.openxmlformats.org/officeDocument/2006/relationships/slideLayout" Target="../slideLayouts/slideLayout98.xml" /></Relationships>
</file>

<file path=ppt/slideMasters/_rels/slideMaster11.xml.rels><?xml version="1.0" encoding="UTF-8" standalone="yes"?>
<Relationships xmlns="http://schemas.openxmlformats.org/package/2006/relationships"><Relationship Id="rId8" Type="http://schemas.openxmlformats.org/officeDocument/2006/relationships/theme" Target="../theme/theme11.xml" /><Relationship Id="rId3" Type="http://schemas.openxmlformats.org/officeDocument/2006/relationships/slideLayout" Target="../slideLayouts/slideLayout104.xml" /><Relationship Id="rId7" Type="http://schemas.openxmlformats.org/officeDocument/2006/relationships/slideLayout" Target="../slideLayouts/slideLayout108.xml" /><Relationship Id="rId2" Type="http://schemas.openxmlformats.org/officeDocument/2006/relationships/slideLayout" Target="../slideLayouts/slideLayout103.xml" /><Relationship Id="rId1" Type="http://schemas.openxmlformats.org/officeDocument/2006/relationships/slideLayout" Target="../slideLayouts/slideLayout102.xml" /><Relationship Id="rId6" Type="http://schemas.openxmlformats.org/officeDocument/2006/relationships/slideLayout" Target="../slideLayouts/slideLayout107.xml" /><Relationship Id="rId5" Type="http://schemas.openxmlformats.org/officeDocument/2006/relationships/slideLayout" Target="../slideLayouts/slideLayout106.xml" /><Relationship Id="rId4" Type="http://schemas.openxmlformats.org/officeDocument/2006/relationships/slideLayout" Target="../slideLayouts/slideLayout105.xml" /></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 /><Relationship Id="rId3" Type="http://schemas.openxmlformats.org/officeDocument/2006/relationships/slideLayout" Target="../slideLayouts/slideLayout8.xml" /><Relationship Id="rId7" Type="http://schemas.openxmlformats.org/officeDocument/2006/relationships/slideLayout" Target="../slideLayouts/slideLayout12.xml" /><Relationship Id="rId12" Type="http://schemas.openxmlformats.org/officeDocument/2006/relationships/theme" Target="../theme/theme2.xml" /><Relationship Id="rId2" Type="http://schemas.openxmlformats.org/officeDocument/2006/relationships/slideLayout" Target="../slideLayouts/slideLayout7.xml" /><Relationship Id="rId1" Type="http://schemas.openxmlformats.org/officeDocument/2006/relationships/slideLayout" Target="../slideLayouts/slideLayout6.xml" /><Relationship Id="rId6" Type="http://schemas.openxmlformats.org/officeDocument/2006/relationships/slideLayout" Target="../slideLayouts/slideLayout11.xml" /><Relationship Id="rId11" Type="http://schemas.openxmlformats.org/officeDocument/2006/relationships/slideLayout" Target="../slideLayouts/slideLayout16.xml" /><Relationship Id="rId5" Type="http://schemas.openxmlformats.org/officeDocument/2006/relationships/slideLayout" Target="../slideLayouts/slideLayout10.xml" /><Relationship Id="rId10" Type="http://schemas.openxmlformats.org/officeDocument/2006/relationships/slideLayout" Target="../slideLayouts/slideLayout15.xml" /><Relationship Id="rId4" Type="http://schemas.openxmlformats.org/officeDocument/2006/relationships/slideLayout" Target="../slideLayouts/slideLayout9.xml" /><Relationship Id="rId9" Type="http://schemas.openxmlformats.org/officeDocument/2006/relationships/slideLayout" Target="../slideLayouts/slideLayout14.xml" /></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 /><Relationship Id="rId13" Type="http://schemas.openxmlformats.org/officeDocument/2006/relationships/slideLayout" Target="../slideLayouts/slideLayout29.xml" /><Relationship Id="rId3" Type="http://schemas.openxmlformats.org/officeDocument/2006/relationships/slideLayout" Target="../slideLayouts/slideLayout19.xml" /><Relationship Id="rId7" Type="http://schemas.openxmlformats.org/officeDocument/2006/relationships/slideLayout" Target="../slideLayouts/slideLayout23.xml" /><Relationship Id="rId12" Type="http://schemas.openxmlformats.org/officeDocument/2006/relationships/slideLayout" Target="../slideLayouts/slideLayout28.xml" /><Relationship Id="rId2" Type="http://schemas.openxmlformats.org/officeDocument/2006/relationships/slideLayout" Target="../slideLayouts/slideLayout18.xml" /><Relationship Id="rId1" Type="http://schemas.openxmlformats.org/officeDocument/2006/relationships/slideLayout" Target="../slideLayouts/slideLayout17.xml" /><Relationship Id="rId6" Type="http://schemas.openxmlformats.org/officeDocument/2006/relationships/slideLayout" Target="../slideLayouts/slideLayout22.xml" /><Relationship Id="rId11" Type="http://schemas.openxmlformats.org/officeDocument/2006/relationships/slideLayout" Target="../slideLayouts/slideLayout27.xml" /><Relationship Id="rId5" Type="http://schemas.openxmlformats.org/officeDocument/2006/relationships/slideLayout" Target="../slideLayouts/slideLayout21.xml" /><Relationship Id="rId15" Type="http://schemas.openxmlformats.org/officeDocument/2006/relationships/image" Target="../media/image2.png" /><Relationship Id="rId10" Type="http://schemas.openxmlformats.org/officeDocument/2006/relationships/slideLayout" Target="../slideLayouts/slideLayout26.xml" /><Relationship Id="rId4" Type="http://schemas.openxmlformats.org/officeDocument/2006/relationships/slideLayout" Target="../slideLayouts/slideLayout20.xml" /><Relationship Id="rId9" Type="http://schemas.openxmlformats.org/officeDocument/2006/relationships/slideLayout" Target="../slideLayouts/slideLayout25.xml" /><Relationship Id="rId14" Type="http://schemas.openxmlformats.org/officeDocument/2006/relationships/theme" Target="../theme/theme3.xml" /></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 /><Relationship Id="rId13" Type="http://schemas.openxmlformats.org/officeDocument/2006/relationships/theme" Target="../theme/theme4.xml" /><Relationship Id="rId3" Type="http://schemas.openxmlformats.org/officeDocument/2006/relationships/slideLayout" Target="../slideLayouts/slideLayout32.xml" /><Relationship Id="rId7" Type="http://schemas.openxmlformats.org/officeDocument/2006/relationships/slideLayout" Target="../slideLayouts/slideLayout36.xml" /><Relationship Id="rId12" Type="http://schemas.openxmlformats.org/officeDocument/2006/relationships/slideLayout" Target="../slideLayouts/slideLayout41.xml" /><Relationship Id="rId2" Type="http://schemas.openxmlformats.org/officeDocument/2006/relationships/slideLayout" Target="../slideLayouts/slideLayout31.xml" /><Relationship Id="rId1" Type="http://schemas.openxmlformats.org/officeDocument/2006/relationships/slideLayout" Target="../slideLayouts/slideLayout30.xml" /><Relationship Id="rId6" Type="http://schemas.openxmlformats.org/officeDocument/2006/relationships/slideLayout" Target="../slideLayouts/slideLayout35.xml" /><Relationship Id="rId11" Type="http://schemas.openxmlformats.org/officeDocument/2006/relationships/slideLayout" Target="../slideLayouts/slideLayout40.xml" /><Relationship Id="rId5" Type="http://schemas.openxmlformats.org/officeDocument/2006/relationships/slideLayout" Target="../slideLayouts/slideLayout34.xml" /><Relationship Id="rId10" Type="http://schemas.openxmlformats.org/officeDocument/2006/relationships/slideLayout" Target="../slideLayouts/slideLayout39.xml" /><Relationship Id="rId4" Type="http://schemas.openxmlformats.org/officeDocument/2006/relationships/slideLayout" Target="../slideLayouts/slideLayout33.xml" /><Relationship Id="rId9" Type="http://schemas.openxmlformats.org/officeDocument/2006/relationships/slideLayout" Target="../slideLayouts/slideLayout38.xml" /><Relationship Id="rId14" Type="http://schemas.openxmlformats.org/officeDocument/2006/relationships/image" Target="../media/image2.png" /></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3.jpeg" /><Relationship Id="rId3" Type="http://schemas.openxmlformats.org/officeDocument/2006/relationships/slideLayout" Target="../slideLayouts/slideLayout44.xml" /><Relationship Id="rId7" Type="http://schemas.openxmlformats.org/officeDocument/2006/relationships/theme" Target="../theme/theme5.xml" /><Relationship Id="rId2" Type="http://schemas.openxmlformats.org/officeDocument/2006/relationships/slideLayout" Target="../slideLayouts/slideLayout43.xml" /><Relationship Id="rId1" Type="http://schemas.openxmlformats.org/officeDocument/2006/relationships/slideLayout" Target="../slideLayouts/slideLayout42.xml" /><Relationship Id="rId6" Type="http://schemas.openxmlformats.org/officeDocument/2006/relationships/slideLayout" Target="../slideLayouts/slideLayout47.xml" /><Relationship Id="rId5" Type="http://schemas.openxmlformats.org/officeDocument/2006/relationships/slideLayout" Target="../slideLayouts/slideLayout46.xml" /><Relationship Id="rId4" Type="http://schemas.openxmlformats.org/officeDocument/2006/relationships/slideLayout" Target="../slideLayouts/slideLayout45.xml" /></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 /><Relationship Id="rId13" Type="http://schemas.openxmlformats.org/officeDocument/2006/relationships/theme" Target="../theme/theme6.xml" /><Relationship Id="rId3" Type="http://schemas.openxmlformats.org/officeDocument/2006/relationships/slideLayout" Target="../slideLayouts/slideLayout50.xml" /><Relationship Id="rId7" Type="http://schemas.openxmlformats.org/officeDocument/2006/relationships/slideLayout" Target="../slideLayouts/slideLayout54.xml" /><Relationship Id="rId12" Type="http://schemas.openxmlformats.org/officeDocument/2006/relationships/slideLayout" Target="../slideLayouts/slideLayout59.xml" /><Relationship Id="rId2" Type="http://schemas.openxmlformats.org/officeDocument/2006/relationships/slideLayout" Target="../slideLayouts/slideLayout49.xml" /><Relationship Id="rId1" Type="http://schemas.openxmlformats.org/officeDocument/2006/relationships/slideLayout" Target="../slideLayouts/slideLayout48.xml" /><Relationship Id="rId6" Type="http://schemas.openxmlformats.org/officeDocument/2006/relationships/slideLayout" Target="../slideLayouts/slideLayout53.xml" /><Relationship Id="rId11" Type="http://schemas.openxmlformats.org/officeDocument/2006/relationships/slideLayout" Target="../slideLayouts/slideLayout58.xml" /><Relationship Id="rId5" Type="http://schemas.openxmlformats.org/officeDocument/2006/relationships/slideLayout" Target="../slideLayouts/slideLayout52.xml" /><Relationship Id="rId10" Type="http://schemas.openxmlformats.org/officeDocument/2006/relationships/slideLayout" Target="../slideLayouts/slideLayout57.xml" /><Relationship Id="rId4" Type="http://schemas.openxmlformats.org/officeDocument/2006/relationships/slideLayout" Target="../slideLayouts/slideLayout51.xml" /><Relationship Id="rId9" Type="http://schemas.openxmlformats.org/officeDocument/2006/relationships/slideLayout" Target="../slideLayouts/slideLayout56.xml" /><Relationship Id="rId14" Type="http://schemas.openxmlformats.org/officeDocument/2006/relationships/image" Target="../media/image2.png" /></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 /><Relationship Id="rId13" Type="http://schemas.openxmlformats.org/officeDocument/2006/relationships/theme" Target="../theme/theme7.xml" /><Relationship Id="rId3" Type="http://schemas.openxmlformats.org/officeDocument/2006/relationships/slideLayout" Target="../slideLayouts/slideLayout62.xml" /><Relationship Id="rId7" Type="http://schemas.openxmlformats.org/officeDocument/2006/relationships/slideLayout" Target="../slideLayouts/slideLayout66.xml" /><Relationship Id="rId12" Type="http://schemas.openxmlformats.org/officeDocument/2006/relationships/slideLayout" Target="../slideLayouts/slideLayout71.xml" /><Relationship Id="rId2" Type="http://schemas.openxmlformats.org/officeDocument/2006/relationships/slideLayout" Target="../slideLayouts/slideLayout61.xml" /><Relationship Id="rId1" Type="http://schemas.openxmlformats.org/officeDocument/2006/relationships/slideLayout" Target="../slideLayouts/slideLayout60.xml" /><Relationship Id="rId6" Type="http://schemas.openxmlformats.org/officeDocument/2006/relationships/slideLayout" Target="../slideLayouts/slideLayout65.xml" /><Relationship Id="rId11" Type="http://schemas.openxmlformats.org/officeDocument/2006/relationships/slideLayout" Target="../slideLayouts/slideLayout70.xml" /><Relationship Id="rId5" Type="http://schemas.openxmlformats.org/officeDocument/2006/relationships/slideLayout" Target="../slideLayouts/slideLayout64.xml" /><Relationship Id="rId10" Type="http://schemas.openxmlformats.org/officeDocument/2006/relationships/slideLayout" Target="../slideLayouts/slideLayout69.xml" /><Relationship Id="rId4" Type="http://schemas.openxmlformats.org/officeDocument/2006/relationships/slideLayout" Target="../slideLayouts/slideLayout63.xml" /><Relationship Id="rId9" Type="http://schemas.openxmlformats.org/officeDocument/2006/relationships/slideLayout" Target="../slideLayouts/slideLayout68.xml" /><Relationship Id="rId14" Type="http://schemas.openxmlformats.org/officeDocument/2006/relationships/image" Target="../media/image2.png" /></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8.png" /><Relationship Id="rId3" Type="http://schemas.openxmlformats.org/officeDocument/2006/relationships/slideLayout" Target="../slideLayouts/slideLayout74.xml" /><Relationship Id="rId7" Type="http://schemas.openxmlformats.org/officeDocument/2006/relationships/image" Target="../media/image1.jpeg" /><Relationship Id="rId2" Type="http://schemas.openxmlformats.org/officeDocument/2006/relationships/slideLayout" Target="../slideLayouts/slideLayout73.xml" /><Relationship Id="rId1" Type="http://schemas.openxmlformats.org/officeDocument/2006/relationships/slideLayout" Target="../slideLayouts/slideLayout72.xml" /><Relationship Id="rId6" Type="http://schemas.openxmlformats.org/officeDocument/2006/relationships/theme" Target="../theme/theme8.xml" /><Relationship Id="rId5" Type="http://schemas.openxmlformats.org/officeDocument/2006/relationships/slideLayout" Target="../slideLayouts/slideLayout76.xml" /><Relationship Id="rId10" Type="http://schemas.openxmlformats.org/officeDocument/2006/relationships/image" Target="../media/image9.jpeg" /><Relationship Id="rId4" Type="http://schemas.openxmlformats.org/officeDocument/2006/relationships/slideLayout" Target="../slideLayouts/slideLayout75.xml" /><Relationship Id="rId9" Type="http://schemas.openxmlformats.org/officeDocument/2006/relationships/hyperlink" Target="http://atal.idf/sites/hrpirgun/8624852/2179883/3608342/16491340/DocLib4/&#1505;&#1502;&#1500;%20&#1508;&#1491;&#1501;.wmf" TargetMode="External" /></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4.xml" /><Relationship Id="rId13" Type="http://schemas.openxmlformats.org/officeDocument/2006/relationships/slideLayout" Target="../slideLayouts/slideLayout89.xml" /><Relationship Id="rId3" Type="http://schemas.openxmlformats.org/officeDocument/2006/relationships/slideLayout" Target="../slideLayouts/slideLayout79.xml" /><Relationship Id="rId7" Type="http://schemas.openxmlformats.org/officeDocument/2006/relationships/slideLayout" Target="../slideLayouts/slideLayout83.xml" /><Relationship Id="rId12" Type="http://schemas.openxmlformats.org/officeDocument/2006/relationships/slideLayout" Target="../slideLayouts/slideLayout88.xml" /><Relationship Id="rId2" Type="http://schemas.openxmlformats.org/officeDocument/2006/relationships/slideLayout" Target="../slideLayouts/slideLayout78.xml" /><Relationship Id="rId1" Type="http://schemas.openxmlformats.org/officeDocument/2006/relationships/slideLayout" Target="../slideLayouts/slideLayout77.xml" /><Relationship Id="rId6" Type="http://schemas.openxmlformats.org/officeDocument/2006/relationships/slideLayout" Target="../slideLayouts/slideLayout82.xml" /><Relationship Id="rId11" Type="http://schemas.openxmlformats.org/officeDocument/2006/relationships/slideLayout" Target="../slideLayouts/slideLayout87.xml" /><Relationship Id="rId5" Type="http://schemas.openxmlformats.org/officeDocument/2006/relationships/slideLayout" Target="../slideLayouts/slideLayout81.xml" /><Relationship Id="rId15" Type="http://schemas.openxmlformats.org/officeDocument/2006/relationships/image" Target="../media/image2.png" /><Relationship Id="rId10" Type="http://schemas.openxmlformats.org/officeDocument/2006/relationships/slideLayout" Target="../slideLayouts/slideLayout86.xml" /><Relationship Id="rId4" Type="http://schemas.openxmlformats.org/officeDocument/2006/relationships/slideLayout" Target="../slideLayouts/slideLayout80.xml" /><Relationship Id="rId9" Type="http://schemas.openxmlformats.org/officeDocument/2006/relationships/slideLayout" Target="../slideLayouts/slideLayout85.xml" /><Relationship Id="rId14" Type="http://schemas.openxmlformats.org/officeDocument/2006/relationships/theme" Target="../theme/theme9.xml" /></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7" descr="reka"/>
          <p:cNvPicPr>
            <a:picLocks noChangeAspect="1" noChangeArrowheads="1"/>
          </p:cNvPicPr>
          <p:nvPr/>
        </p:nvPicPr>
        <p:blipFill>
          <a:blip r:embed="rId7" cstate="print"/>
          <a:srcRect/>
          <a:stretch>
            <a:fillRect/>
          </a:stretch>
        </p:blipFill>
        <p:spPr bwMode="auto">
          <a:xfrm>
            <a:off x="0" y="0"/>
            <a:ext cx="9144000" cy="6858000"/>
          </a:xfrm>
          <a:prstGeom prst="rect">
            <a:avLst/>
          </a:prstGeom>
          <a:noFill/>
          <a:ln w="9525">
            <a:noFill/>
            <a:miter lim="800000"/>
            <a:headEnd/>
            <a:tailEnd/>
          </a:ln>
        </p:spPr>
      </p:pic>
      <p:sp>
        <p:nvSpPr>
          <p:cNvPr id="11" name="Rectangle 12"/>
          <p:cNvSpPr>
            <a:spLocks noChangeArrowheads="1"/>
          </p:cNvSpPr>
          <p:nvPr/>
        </p:nvSpPr>
        <p:spPr bwMode="auto">
          <a:xfrm>
            <a:off x="0" y="6381750"/>
            <a:ext cx="9144000" cy="360363"/>
          </a:xfrm>
          <a:prstGeom prst="rect">
            <a:avLst/>
          </a:prstGeom>
          <a:solidFill>
            <a:srgbClr val="0E77BE"/>
          </a:solidFill>
          <a:ln w="9525">
            <a:noFill/>
            <a:miter lim="800000"/>
            <a:headEnd/>
            <a:tailEnd/>
          </a:ln>
          <a:effectLst/>
        </p:spPr>
        <p:txBody>
          <a:bodyPr wrap="none" anchor="ctr"/>
          <a:lstStyle/>
          <a:p>
            <a:pPr fontAlgn="base">
              <a:spcBef>
                <a:spcPct val="0"/>
              </a:spcBef>
              <a:spcAft>
                <a:spcPct val="0"/>
              </a:spcAft>
              <a:defRPr/>
            </a:pPr>
            <a:endParaRPr lang="he-IL" sz="1600">
              <a:solidFill>
                <a:prstClr val="black"/>
              </a:solidFill>
              <a:latin typeface="Arial" pitchFamily="34" charset="0"/>
              <a:cs typeface="Guttman Hatzvi" pitchFamily="2" charset="-79"/>
            </a:endParaRPr>
          </a:p>
        </p:txBody>
      </p:sp>
      <p:sp>
        <p:nvSpPr>
          <p:cNvPr id="17" name="Text Box 13"/>
          <p:cNvSpPr txBox="1">
            <a:spLocks noChangeArrowheads="1"/>
          </p:cNvSpPr>
          <p:nvPr/>
        </p:nvSpPr>
        <p:spPr bwMode="auto">
          <a:xfrm>
            <a:off x="4103688" y="6376988"/>
            <a:ext cx="1001712" cy="338137"/>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he-IL" sz="1600" b="1" dirty="0">
                <a:solidFill>
                  <a:prstClr val="white"/>
                </a:solidFill>
                <a:latin typeface="Arial" pitchFamily="34" charset="0"/>
                <a:cs typeface="Guttman Hatzvi" pitchFamily="2" charset="-79"/>
              </a:rPr>
              <a:t>-</a:t>
            </a:r>
            <a:fld id="{52B28790-9A00-4A35-9AA1-6BC64FF3E81A}" type="slidenum">
              <a:rPr lang="he-IL" sz="1600" b="1">
                <a:solidFill>
                  <a:prstClr val="white"/>
                </a:solidFill>
                <a:latin typeface="Arial" pitchFamily="34" charset="0"/>
                <a:cs typeface="Guttman Hatzvi" pitchFamily="2" charset="-79"/>
              </a:rPr>
              <a:pPr algn="ctr" fontAlgn="base">
                <a:spcBef>
                  <a:spcPct val="50000"/>
                </a:spcBef>
                <a:spcAft>
                  <a:spcPct val="0"/>
                </a:spcAft>
                <a:defRPr/>
              </a:pPr>
              <a:t>‹#›</a:t>
            </a:fld>
            <a:r>
              <a:rPr lang="he-IL" sz="1600" b="1" dirty="0">
                <a:solidFill>
                  <a:prstClr val="white"/>
                </a:solidFill>
                <a:latin typeface="Arial" pitchFamily="34" charset="0"/>
                <a:cs typeface="Guttman Hatzvi" pitchFamily="2" charset="-79"/>
              </a:rPr>
              <a:t>-</a:t>
            </a:r>
            <a:endParaRPr lang="en-US" sz="1600" b="1" dirty="0">
              <a:solidFill>
                <a:prstClr val="white"/>
              </a:solidFill>
              <a:latin typeface="Arial" pitchFamily="34" charset="0"/>
              <a:cs typeface="Guttman Hatzvi" pitchFamily="2" charset="-79"/>
            </a:endParaRPr>
          </a:p>
        </p:txBody>
      </p:sp>
      <p:sp>
        <p:nvSpPr>
          <p:cNvPr id="18" name="Text Box 10"/>
          <p:cNvSpPr txBox="1">
            <a:spLocks noChangeArrowheads="1"/>
          </p:cNvSpPr>
          <p:nvPr/>
        </p:nvSpPr>
        <p:spPr bwMode="auto">
          <a:xfrm>
            <a:off x="171450" y="6376988"/>
            <a:ext cx="885825" cy="338137"/>
          </a:xfrm>
          <a:prstGeom prst="rect">
            <a:avLst/>
          </a:prstGeom>
          <a:noFill/>
          <a:ln w="9525">
            <a:noFill/>
            <a:miter lim="800000"/>
            <a:headEnd/>
            <a:tailEnd/>
          </a:ln>
          <a:effectLst/>
        </p:spPr>
        <p:txBody>
          <a:bodyPr>
            <a:spAutoFit/>
          </a:bodyPr>
          <a:lstStyle/>
          <a:p>
            <a:pPr fontAlgn="base">
              <a:spcBef>
                <a:spcPct val="50000"/>
              </a:spcBef>
              <a:spcAft>
                <a:spcPct val="0"/>
              </a:spcAft>
              <a:defRPr/>
            </a:pPr>
            <a:r>
              <a:rPr lang="he-IL" sz="1600" b="1" dirty="0">
                <a:solidFill>
                  <a:prstClr val="white"/>
                </a:solidFill>
                <a:latin typeface="Arial" pitchFamily="34" charset="0"/>
                <a:cs typeface="Guttman Hatzvi" pitchFamily="2" charset="-79"/>
              </a:rPr>
              <a:t>שמור</a:t>
            </a:r>
            <a:endParaRPr lang="en-US" sz="1600" b="1" dirty="0">
              <a:solidFill>
                <a:prstClr val="white"/>
              </a:solidFill>
              <a:latin typeface="Arial" pitchFamily="34" charset="0"/>
              <a:cs typeface="Guttman Hatzvi" pitchFamily="2" charset="-79"/>
            </a:endParaRPr>
          </a:p>
        </p:txBody>
      </p:sp>
      <p:sp>
        <p:nvSpPr>
          <p:cNvPr id="6" name="Text Box 10"/>
          <p:cNvSpPr txBox="1">
            <a:spLocks noChangeArrowheads="1"/>
          </p:cNvSpPr>
          <p:nvPr/>
        </p:nvSpPr>
        <p:spPr bwMode="auto">
          <a:xfrm>
            <a:off x="5214942" y="6376988"/>
            <a:ext cx="3802058" cy="338554"/>
          </a:xfrm>
          <a:prstGeom prst="rect">
            <a:avLst/>
          </a:prstGeom>
          <a:noFill/>
          <a:ln w="9525">
            <a:noFill/>
            <a:miter lim="800000"/>
            <a:headEnd/>
            <a:tailEnd/>
          </a:ln>
          <a:effectLst/>
        </p:spPr>
        <p:txBody>
          <a:bodyPr wrap="square">
            <a:spAutoFit/>
          </a:bodyPr>
          <a:lstStyle/>
          <a:p>
            <a:pPr fontAlgn="base">
              <a:spcBef>
                <a:spcPct val="50000"/>
              </a:spcBef>
              <a:spcAft>
                <a:spcPct val="0"/>
              </a:spcAft>
              <a:defRPr/>
            </a:pPr>
            <a:r>
              <a:rPr lang="he-IL" sz="1600" b="1" dirty="0">
                <a:solidFill>
                  <a:prstClr val="white"/>
                </a:solidFill>
                <a:latin typeface="Arial" pitchFamily="34" charset="0"/>
                <a:cs typeface="Guttman Hatzvi" pitchFamily="2" charset="-79"/>
              </a:rPr>
              <a:t>דעיכת האפקטיביות</a:t>
            </a:r>
            <a:endParaRPr lang="en-US" sz="1600" b="1" dirty="0">
              <a:solidFill>
                <a:prstClr val="white"/>
              </a:solidFill>
              <a:latin typeface="Arial" pitchFamily="34" charset="0"/>
              <a:cs typeface="Guttman Hatzvi" pitchFamily="2" charset="-79"/>
            </a:endParaRPr>
          </a:p>
        </p:txBody>
      </p:sp>
      <p:pic>
        <p:nvPicPr>
          <p:cNvPr id="7" name="Picture 9" descr="maltam1"/>
          <p:cNvPicPr>
            <a:picLocks noChangeAspect="1" noChangeArrowheads="1"/>
          </p:cNvPicPr>
          <p:nvPr userDrawn="1"/>
        </p:nvPicPr>
        <p:blipFill>
          <a:blip r:embed="rId8" cstate="print"/>
          <a:srcRect/>
          <a:stretch>
            <a:fillRect/>
          </a:stretch>
        </p:blipFill>
        <p:spPr bwMode="auto">
          <a:xfrm>
            <a:off x="0" y="0"/>
            <a:ext cx="844550" cy="8524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ctr" rtl="1" eaLnBrk="1" fontAlgn="base" hangingPunct="1">
        <a:spcBef>
          <a:spcPct val="0"/>
        </a:spcBef>
        <a:spcAft>
          <a:spcPct val="0"/>
        </a:spcAft>
        <a:defRPr sz="4400" kern="1200">
          <a:solidFill>
            <a:schemeClr val="tx1"/>
          </a:solidFill>
          <a:latin typeface="+mj-lt"/>
          <a:ea typeface="+mj-ea"/>
          <a:cs typeface="+mj-cs"/>
        </a:defRPr>
      </a:lvl1pPr>
      <a:lvl2pPr algn="ctr" rtl="1" eaLnBrk="1" fontAlgn="base" hangingPunct="1">
        <a:spcBef>
          <a:spcPct val="0"/>
        </a:spcBef>
        <a:spcAft>
          <a:spcPct val="0"/>
        </a:spcAft>
        <a:defRPr sz="4400">
          <a:solidFill>
            <a:schemeClr val="tx1"/>
          </a:solidFill>
          <a:latin typeface="Calibri" pitchFamily="34" charset="0"/>
          <a:cs typeface="Times New Roman" pitchFamily="18" charset="0"/>
        </a:defRPr>
      </a:lvl2pPr>
      <a:lvl3pPr algn="ctr" rtl="1" eaLnBrk="1" fontAlgn="base" hangingPunct="1">
        <a:spcBef>
          <a:spcPct val="0"/>
        </a:spcBef>
        <a:spcAft>
          <a:spcPct val="0"/>
        </a:spcAft>
        <a:defRPr sz="4400">
          <a:solidFill>
            <a:schemeClr val="tx1"/>
          </a:solidFill>
          <a:latin typeface="Calibri" pitchFamily="34" charset="0"/>
          <a:cs typeface="Times New Roman" pitchFamily="18" charset="0"/>
        </a:defRPr>
      </a:lvl3pPr>
      <a:lvl4pPr algn="ctr" rtl="1" eaLnBrk="1" fontAlgn="base" hangingPunct="1">
        <a:spcBef>
          <a:spcPct val="0"/>
        </a:spcBef>
        <a:spcAft>
          <a:spcPct val="0"/>
        </a:spcAft>
        <a:defRPr sz="4400">
          <a:solidFill>
            <a:schemeClr val="tx1"/>
          </a:solidFill>
          <a:latin typeface="Calibri" pitchFamily="34" charset="0"/>
          <a:cs typeface="Times New Roman" pitchFamily="18" charset="0"/>
        </a:defRPr>
      </a:lvl4pPr>
      <a:lvl5pPr algn="ctr" rtl="1" eaLnBrk="1" fontAlgn="base" hangingPunct="1">
        <a:spcBef>
          <a:spcPct val="0"/>
        </a:spcBef>
        <a:spcAft>
          <a:spcPct val="0"/>
        </a:spcAft>
        <a:defRPr sz="4400">
          <a:solidFill>
            <a:schemeClr val="tx1"/>
          </a:solidFill>
          <a:latin typeface="Calibri" pitchFamily="34" charset="0"/>
          <a:cs typeface="Times New Roman" pitchFamily="18" charset="0"/>
        </a:defRPr>
      </a:lvl5pPr>
      <a:lvl6pPr marL="457200" algn="ctr" rtl="1" eaLnBrk="1" fontAlgn="base" hangingPunct="1">
        <a:spcBef>
          <a:spcPct val="0"/>
        </a:spcBef>
        <a:spcAft>
          <a:spcPct val="0"/>
        </a:spcAft>
        <a:defRPr sz="4400">
          <a:solidFill>
            <a:schemeClr val="tx1"/>
          </a:solidFill>
          <a:latin typeface="Calibri" pitchFamily="34" charset="0"/>
          <a:cs typeface="Times New Roman" pitchFamily="18" charset="0"/>
        </a:defRPr>
      </a:lvl6pPr>
      <a:lvl7pPr marL="914400" algn="ctr" rtl="1" eaLnBrk="1" fontAlgn="base" hangingPunct="1">
        <a:spcBef>
          <a:spcPct val="0"/>
        </a:spcBef>
        <a:spcAft>
          <a:spcPct val="0"/>
        </a:spcAft>
        <a:defRPr sz="4400">
          <a:solidFill>
            <a:schemeClr val="tx1"/>
          </a:solidFill>
          <a:latin typeface="Calibri" pitchFamily="34" charset="0"/>
          <a:cs typeface="Times New Roman" pitchFamily="18" charset="0"/>
        </a:defRPr>
      </a:lvl7pPr>
      <a:lvl8pPr marL="1371600" algn="ctr" rtl="1" eaLnBrk="1" fontAlgn="base" hangingPunct="1">
        <a:spcBef>
          <a:spcPct val="0"/>
        </a:spcBef>
        <a:spcAft>
          <a:spcPct val="0"/>
        </a:spcAft>
        <a:defRPr sz="4400">
          <a:solidFill>
            <a:schemeClr val="tx1"/>
          </a:solidFill>
          <a:latin typeface="Calibri" pitchFamily="34" charset="0"/>
          <a:cs typeface="Times New Roman" pitchFamily="18" charset="0"/>
        </a:defRPr>
      </a:lvl8pPr>
      <a:lvl9pPr marL="1828800" algn="ctr" rtl="1" eaLnBrk="1" fontAlgn="base" hangingPunct="1">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r" rtl="1"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r" rtl="1"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r" rtl="1"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r" rtl="1"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76200"/>
            <a:ext cx="8229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rtl="1">
              <a:lnSpc>
                <a:spcPts val="3600"/>
              </a:lnSpc>
              <a:buSzPct val="80000"/>
              <a:buFont typeface="Wingdings" pitchFamily="2" charset="2"/>
              <a:buChar char="q"/>
              <a:defRPr sz="1200">
                <a:solidFill>
                  <a:schemeClr val="tx1">
                    <a:tint val="75000"/>
                  </a:schemeClr>
                </a:solidFill>
                <a:cs typeface="Calibri" pitchFamily="34" charset="0"/>
              </a:defRPr>
            </a:lvl1pPr>
          </a:lstStyle>
          <a:p>
            <a:pPr fontAlgn="base">
              <a:spcBef>
                <a:spcPct val="0"/>
              </a:spcBef>
              <a:spcAft>
                <a:spcPct val="0"/>
              </a:spcAft>
              <a:defRPr/>
            </a:pPr>
            <a:fld id="{F61A4D6E-977F-4D4B-8CBA-F96AC547193A}" type="datetime1">
              <a:rPr lang="en-US" b="1">
                <a:solidFill>
                  <a:prstClr val="black">
                    <a:tint val="75000"/>
                  </a:prstClr>
                </a:solidFill>
                <a:latin typeface="Tahoma" pitchFamily="34" charset="0"/>
              </a:rPr>
              <a:pPr fontAlgn="base">
                <a:spcBef>
                  <a:spcPct val="0"/>
                </a:spcBef>
                <a:spcAft>
                  <a:spcPct val="0"/>
                </a:spcAft>
                <a:defRPr/>
              </a:pPr>
              <a:t>1/7/2020</a:t>
            </a:fld>
            <a:endParaRPr lang="en-US" b="1">
              <a:solidFill>
                <a:prstClr val="black">
                  <a:tint val="75000"/>
                </a:prstClr>
              </a:solidFill>
              <a:latin typeface="Tahoma"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rtl="1">
              <a:lnSpc>
                <a:spcPts val="3600"/>
              </a:lnSpc>
              <a:buSzPct val="80000"/>
              <a:buFont typeface="Wingdings" pitchFamily="2" charset="2"/>
              <a:buChar char="q"/>
              <a:defRPr sz="1200">
                <a:solidFill>
                  <a:schemeClr val="tx1">
                    <a:tint val="75000"/>
                  </a:schemeClr>
                </a:solidFill>
                <a:cs typeface="Calibri" pitchFamily="34" charset="0"/>
              </a:defRPr>
            </a:lvl1pPr>
          </a:lstStyle>
          <a:p>
            <a:pPr fontAlgn="base">
              <a:spcBef>
                <a:spcPct val="0"/>
              </a:spcBef>
              <a:spcAft>
                <a:spcPct val="0"/>
              </a:spcAft>
              <a:defRPr/>
            </a:pPr>
            <a:endParaRPr lang="en-US" b="1">
              <a:solidFill>
                <a:prstClr val="black">
                  <a:tint val="75000"/>
                </a:prstClr>
              </a:solidFill>
              <a:latin typeface="Tahoma" pitchFamily="34" charset="0"/>
            </a:endParaRPr>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rtl="1">
              <a:lnSpc>
                <a:spcPts val="3600"/>
              </a:lnSpc>
              <a:buSzPct val="80000"/>
              <a:buFont typeface="Wingdings" pitchFamily="2" charset="2"/>
              <a:buChar char="q"/>
              <a:defRPr sz="1200">
                <a:solidFill>
                  <a:srgbClr val="898989"/>
                </a:solidFill>
              </a:defRPr>
            </a:lvl1pPr>
          </a:lstStyle>
          <a:p>
            <a:pPr algn="l" fontAlgn="base">
              <a:spcBef>
                <a:spcPct val="0"/>
              </a:spcBef>
              <a:spcAft>
                <a:spcPct val="0"/>
              </a:spcAft>
            </a:pPr>
            <a:fld id="{EA83BD9B-6C55-4617-A532-5EDB2A4B6AC1}" type="slidenum">
              <a:rPr lang="he-IL" b="1">
                <a:latin typeface="Tahoma" pitchFamily="34" charset="0"/>
                <a:cs typeface="Arial" charset="0"/>
              </a:rPr>
              <a:pPr algn="l" fontAlgn="base">
                <a:spcBef>
                  <a:spcPct val="0"/>
                </a:spcBef>
                <a:spcAft>
                  <a:spcPct val="0"/>
                </a:spcAft>
              </a:pPr>
              <a:t>‹#›</a:t>
            </a:fld>
            <a:endParaRPr lang="en-US" b="1">
              <a:latin typeface="Tahoma" pitchFamily="34" charset="0"/>
              <a:cs typeface="Arial" charset="0"/>
            </a:endParaRPr>
          </a:p>
        </p:txBody>
      </p:sp>
      <p:sp>
        <p:nvSpPr>
          <p:cNvPr id="8" name="Line 15"/>
          <p:cNvSpPr>
            <a:spLocks noChangeShapeType="1"/>
          </p:cNvSpPr>
          <p:nvPr/>
        </p:nvSpPr>
        <p:spPr bwMode="auto">
          <a:xfrm flipH="1">
            <a:off x="838200" y="990600"/>
            <a:ext cx="7497763" cy="0"/>
          </a:xfrm>
          <a:prstGeom prst="line">
            <a:avLst/>
          </a:prstGeom>
          <a:ln>
            <a:solidFill>
              <a:schemeClr val="accent1">
                <a:lumMod val="75000"/>
              </a:schemeClr>
            </a:solidFill>
            <a:headEnd/>
            <a:tailEnd/>
          </a:ln>
        </p:spPr>
        <p:style>
          <a:lnRef idx="2">
            <a:schemeClr val="accent1"/>
          </a:lnRef>
          <a:fillRef idx="0">
            <a:schemeClr val="accent1"/>
          </a:fillRef>
          <a:effectRef idx="1">
            <a:schemeClr val="accent1"/>
          </a:effectRef>
          <a:fontRef idx="minor">
            <a:schemeClr val="tx1"/>
          </a:fontRef>
        </p:style>
        <p:txBody>
          <a:bodyPr wrap="none" anchor="ctr"/>
          <a:lstStyle/>
          <a:p>
            <a:pPr algn="l" rtl="0">
              <a:defRPr/>
            </a:pPr>
            <a:endParaRPr lang="en-US">
              <a:solidFill>
                <a:prstClr val="black"/>
              </a:solidFill>
            </a:endParaRPr>
          </a:p>
        </p:txBody>
      </p:sp>
    </p:spTree>
    <p:extLst>
      <p:ext uri="{BB962C8B-B14F-4D97-AF65-F5344CB8AC3E}">
        <p14:creationId xmlns:p14="http://schemas.microsoft.com/office/powerpoint/2010/main" val="164646469"/>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Lst>
  <p:hf hdr="0" ftr="0" dt="0"/>
  <p:txStyles>
    <p:titleStyle>
      <a:lvl1pPr algn="ctr" rtl="1" eaLnBrk="0" fontAlgn="base" hangingPunct="0">
        <a:spcBef>
          <a:spcPct val="0"/>
        </a:spcBef>
        <a:spcAft>
          <a:spcPct val="0"/>
        </a:spcAft>
        <a:defRPr sz="2900" kern="1200">
          <a:solidFill>
            <a:srgbClr val="17375E"/>
          </a:solidFill>
          <a:latin typeface="Tahoma" pitchFamily="34" charset="0"/>
          <a:ea typeface="+mj-ea"/>
          <a:cs typeface="Tahoma" pitchFamily="34" charset="0"/>
        </a:defRPr>
      </a:lvl1pPr>
      <a:lvl2pPr algn="ctr" rtl="1" eaLnBrk="0" fontAlgn="base" hangingPunct="0">
        <a:spcBef>
          <a:spcPct val="0"/>
        </a:spcBef>
        <a:spcAft>
          <a:spcPct val="0"/>
        </a:spcAft>
        <a:defRPr sz="2900">
          <a:solidFill>
            <a:srgbClr val="17375E"/>
          </a:solidFill>
          <a:latin typeface="Tahoma" pitchFamily="34" charset="0"/>
          <a:cs typeface="Tahoma" pitchFamily="34" charset="0"/>
        </a:defRPr>
      </a:lvl2pPr>
      <a:lvl3pPr algn="ctr" rtl="1" eaLnBrk="0" fontAlgn="base" hangingPunct="0">
        <a:spcBef>
          <a:spcPct val="0"/>
        </a:spcBef>
        <a:spcAft>
          <a:spcPct val="0"/>
        </a:spcAft>
        <a:defRPr sz="2900">
          <a:solidFill>
            <a:srgbClr val="17375E"/>
          </a:solidFill>
          <a:latin typeface="Tahoma" pitchFamily="34" charset="0"/>
          <a:cs typeface="Tahoma" pitchFamily="34" charset="0"/>
        </a:defRPr>
      </a:lvl3pPr>
      <a:lvl4pPr algn="ctr" rtl="1" eaLnBrk="0" fontAlgn="base" hangingPunct="0">
        <a:spcBef>
          <a:spcPct val="0"/>
        </a:spcBef>
        <a:spcAft>
          <a:spcPct val="0"/>
        </a:spcAft>
        <a:defRPr sz="2900">
          <a:solidFill>
            <a:srgbClr val="17375E"/>
          </a:solidFill>
          <a:latin typeface="Tahoma" pitchFamily="34" charset="0"/>
          <a:cs typeface="Tahoma" pitchFamily="34" charset="0"/>
        </a:defRPr>
      </a:lvl4pPr>
      <a:lvl5pPr algn="ctr" rtl="1" eaLnBrk="0" fontAlgn="base" hangingPunct="0">
        <a:spcBef>
          <a:spcPct val="0"/>
        </a:spcBef>
        <a:spcAft>
          <a:spcPct val="0"/>
        </a:spcAft>
        <a:defRPr sz="2900">
          <a:solidFill>
            <a:srgbClr val="17375E"/>
          </a:solidFill>
          <a:latin typeface="Tahoma" pitchFamily="34" charset="0"/>
          <a:cs typeface="Tahoma" pitchFamily="34" charset="0"/>
        </a:defRPr>
      </a:lvl5pPr>
      <a:lvl6pPr marL="457200" algn="ctr" rtl="1" fontAlgn="base">
        <a:spcBef>
          <a:spcPct val="0"/>
        </a:spcBef>
        <a:spcAft>
          <a:spcPct val="0"/>
        </a:spcAft>
        <a:defRPr sz="4400">
          <a:solidFill>
            <a:schemeClr val="tx1"/>
          </a:solidFill>
          <a:latin typeface="Calibri" pitchFamily="34" charset="0"/>
        </a:defRPr>
      </a:lvl6pPr>
      <a:lvl7pPr marL="914400" algn="ctr" rtl="1" fontAlgn="base">
        <a:spcBef>
          <a:spcPct val="0"/>
        </a:spcBef>
        <a:spcAft>
          <a:spcPct val="0"/>
        </a:spcAft>
        <a:defRPr sz="4400">
          <a:solidFill>
            <a:schemeClr val="tx1"/>
          </a:solidFill>
          <a:latin typeface="Calibri" pitchFamily="34" charset="0"/>
        </a:defRPr>
      </a:lvl7pPr>
      <a:lvl8pPr marL="1371600" algn="ctr" rtl="1" fontAlgn="base">
        <a:spcBef>
          <a:spcPct val="0"/>
        </a:spcBef>
        <a:spcAft>
          <a:spcPct val="0"/>
        </a:spcAft>
        <a:defRPr sz="4400">
          <a:solidFill>
            <a:schemeClr val="tx1"/>
          </a:solidFill>
          <a:latin typeface="Calibri" pitchFamily="34" charset="0"/>
        </a:defRPr>
      </a:lvl8pPr>
      <a:lvl9pPr marL="1828800" algn="ctr" rtl="1" fontAlgn="base">
        <a:spcBef>
          <a:spcPct val="0"/>
        </a:spcBef>
        <a:spcAft>
          <a:spcPct val="0"/>
        </a:spcAft>
        <a:defRPr sz="4400">
          <a:solidFill>
            <a:schemeClr val="tx1"/>
          </a:solidFill>
          <a:latin typeface="Calibri" pitchFamily="34" charset="0"/>
        </a:defRPr>
      </a:lvl9pPr>
    </p:titleStyle>
    <p:bodyStyle>
      <a:lvl1pPr marL="342900" indent="-342900" algn="r" rtl="1"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מציין מיקום טקסט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he-IL" dirty="0"/>
              <a:t>לחץ כדי לערוך סגנונות טקסט של תבנית בסיס</a:t>
            </a:r>
          </a:p>
          <a:p>
            <a:pPr lvl="1"/>
            <a:r>
              <a:rPr lang="he-IL" dirty="0"/>
              <a:t>רמה שנייה</a:t>
            </a:r>
          </a:p>
          <a:p>
            <a:pPr lvl="2"/>
            <a:r>
              <a:rPr lang="he-IL" dirty="0"/>
              <a:t>רמה שלישית</a:t>
            </a:r>
          </a:p>
          <a:p>
            <a:pPr lvl="3"/>
            <a:r>
              <a:rPr lang="he-IL" dirty="0"/>
              <a:t>רמה רביעית</a:t>
            </a:r>
          </a:p>
          <a:p>
            <a:pPr lvl="4"/>
            <a:r>
              <a:rPr lang="he-IL" dirty="0"/>
              <a:t>רמה חמישית</a:t>
            </a:r>
          </a:p>
        </p:txBody>
      </p:sp>
      <p:sp>
        <p:nvSpPr>
          <p:cNvPr id="5" name="מציין מיקום של מספר שקופית 5"/>
          <p:cNvSpPr>
            <a:spLocks noGrp="1"/>
          </p:cNvSpPr>
          <p:nvPr>
            <p:ph type="sldNum" sz="quarter" idx="4"/>
          </p:nvPr>
        </p:nvSpPr>
        <p:spPr>
          <a:xfrm>
            <a:off x="107504" y="6520259"/>
            <a:ext cx="2133600" cy="365125"/>
          </a:xfrm>
          <a:prstGeom prst="rect">
            <a:avLst/>
          </a:prstGeom>
        </p:spPr>
        <p:txBody>
          <a:bodyPr/>
          <a:lstStyle>
            <a:lvl1pPr algn="l">
              <a:defRPr sz="1200"/>
            </a:lvl1pPr>
          </a:lstStyle>
          <a:p>
            <a:fld id="{19E7D78B-B61A-4B78-B755-F3D8CBA83F17}" type="slidenum">
              <a:rPr lang="he-IL" smtClean="0">
                <a:solidFill>
                  <a:srgbClr val="3F3F3F"/>
                </a:solidFill>
              </a:rPr>
              <a:pPr/>
              <a:t>‹#›</a:t>
            </a:fld>
            <a:endParaRPr lang="he-IL">
              <a:solidFill>
                <a:srgbClr val="3F3F3F"/>
              </a:solidFill>
            </a:endParaRPr>
          </a:p>
        </p:txBody>
      </p:sp>
      <p:sp>
        <p:nvSpPr>
          <p:cNvPr id="7" name="מציין מיקום של כותרת תחתונה 3"/>
          <p:cNvSpPr>
            <a:spLocks noGrp="1"/>
          </p:cNvSpPr>
          <p:nvPr>
            <p:ph type="ftr" sz="quarter" idx="3"/>
          </p:nvPr>
        </p:nvSpPr>
        <p:spPr>
          <a:xfrm>
            <a:off x="6129488" y="6597352"/>
            <a:ext cx="2895600" cy="365125"/>
          </a:xfrm>
          <a:prstGeom prst="rect">
            <a:avLst/>
          </a:prstGeom>
        </p:spPr>
        <p:txBody>
          <a:bodyPr/>
          <a:lstStyle>
            <a:lvl1pPr>
              <a:defRPr sz="1000" b="1">
                <a:latin typeface="Gisha" panose="020B0502040204020203" pitchFamily="34" charset="-79"/>
                <a:cs typeface="Gisha" panose="020B0502040204020203" pitchFamily="34" charset="-79"/>
              </a:defRPr>
            </a:lvl1pPr>
          </a:lstStyle>
          <a:p>
            <a:r>
              <a:rPr lang="he-IL">
                <a:solidFill>
                  <a:srgbClr val="3F3F3F"/>
                </a:solidFill>
              </a:rPr>
              <a:t>מרכז דדו לחשיבה צבאית בין-תחומית</a:t>
            </a:r>
            <a:endParaRPr lang="he-IL" dirty="0">
              <a:solidFill>
                <a:srgbClr val="3F3F3F"/>
              </a:solidFill>
            </a:endParaRPr>
          </a:p>
        </p:txBody>
      </p:sp>
      <p:sp>
        <p:nvSpPr>
          <p:cNvPr id="8" name="מציין מיקום של כותרת תחתונה 3"/>
          <p:cNvSpPr txBox="1">
            <a:spLocks/>
          </p:cNvSpPr>
          <p:nvPr userDrawn="1"/>
        </p:nvSpPr>
        <p:spPr>
          <a:xfrm>
            <a:off x="3559300" y="6597351"/>
            <a:ext cx="1251992" cy="365125"/>
          </a:xfrm>
          <a:prstGeom prst="rect">
            <a:avLst/>
          </a:prstGeom>
        </p:spPr>
        <p:txBody>
          <a:bodyPr/>
          <a:lstStyle>
            <a:defPPr>
              <a:defRPr lang="he-IL"/>
            </a:defPPr>
            <a:lvl1pPr marL="0" algn="r" defTabSz="914400" rtl="1" eaLnBrk="1" latinLnBrk="0" hangingPunct="1">
              <a:defRPr sz="1000" b="1" kern="1200">
                <a:solidFill>
                  <a:schemeClr val="tx1"/>
                </a:solidFill>
                <a:latin typeface="Gisha" panose="020B0502040204020203" pitchFamily="34" charset="-79"/>
                <a:ea typeface="+mn-ea"/>
                <a:cs typeface="Gisha" panose="020B0502040204020203" pitchFamily="34" charset="-79"/>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r>
              <a:rPr lang="he-IL" dirty="0">
                <a:solidFill>
                  <a:srgbClr val="3F3F3F"/>
                </a:solidFill>
              </a:rPr>
              <a:t>שמור</a:t>
            </a:r>
          </a:p>
        </p:txBody>
      </p:sp>
    </p:spTree>
    <p:extLst>
      <p:ext uri="{BB962C8B-B14F-4D97-AF65-F5344CB8AC3E}">
        <p14:creationId xmlns:p14="http://schemas.microsoft.com/office/powerpoint/2010/main" val="3219388063"/>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Lst>
  <p:hf hdr="0"/>
  <p:txStyles>
    <p:titleStyle>
      <a:lvl1pPr algn="ctr" defTabSz="914400" rtl="1" eaLnBrk="1" latinLnBrk="0" hangingPunct="1">
        <a:spcBef>
          <a:spcPct val="0"/>
        </a:spcBef>
        <a:buNone/>
        <a:defRPr sz="2800" b="1" kern="1200">
          <a:solidFill>
            <a:srgbClr val="009999"/>
          </a:solidFill>
          <a:latin typeface="Gisha" panose="020B0502040204020203" pitchFamily="34" charset="-79"/>
          <a:ea typeface="+mj-ea"/>
          <a:cs typeface="Gisha" panose="020B0502040204020203" pitchFamily="34" charset="-79"/>
        </a:defRPr>
      </a:lvl1pPr>
    </p:titleStyle>
    <p:bodyStyle>
      <a:lvl1pPr marL="342900" indent="-342900" algn="r" defTabSz="914400" rtl="1" eaLnBrk="1" latinLnBrk="0" hangingPunct="1">
        <a:spcBef>
          <a:spcPct val="20000"/>
        </a:spcBef>
        <a:buFont typeface="Arial" panose="020B0604020202020204" pitchFamily="34" charset="0"/>
        <a:buChar char="•"/>
        <a:defRPr sz="2400" b="1" kern="1200">
          <a:solidFill>
            <a:schemeClr val="tx1"/>
          </a:solidFill>
          <a:latin typeface="Gisha" panose="020B0502040204020203" pitchFamily="34" charset="-79"/>
          <a:ea typeface="+mn-ea"/>
          <a:cs typeface="Gisha" panose="020B0502040204020203" pitchFamily="34" charset="-79"/>
        </a:defRPr>
      </a:lvl1pPr>
      <a:lvl2pPr marL="742950" indent="-285750" algn="r" defTabSz="914400" rtl="1" eaLnBrk="1" latinLnBrk="0" hangingPunct="1">
        <a:spcBef>
          <a:spcPct val="20000"/>
        </a:spcBef>
        <a:buFont typeface="Arial" panose="020B0604020202020204" pitchFamily="34" charset="0"/>
        <a:buChar char="–"/>
        <a:defRPr sz="2000" b="1" kern="1200">
          <a:solidFill>
            <a:schemeClr val="tx1"/>
          </a:solidFill>
          <a:latin typeface="Gisha" panose="020B0502040204020203" pitchFamily="34" charset="-79"/>
          <a:ea typeface="+mn-ea"/>
          <a:cs typeface="Gisha" panose="020B0502040204020203" pitchFamily="34" charset="-79"/>
        </a:defRPr>
      </a:lvl2pPr>
      <a:lvl3pPr marL="1143000" indent="-228600" algn="r" defTabSz="914400" rtl="1" eaLnBrk="1" latinLnBrk="0" hangingPunct="1">
        <a:spcBef>
          <a:spcPct val="20000"/>
        </a:spcBef>
        <a:buFont typeface="Arial" panose="020B0604020202020204" pitchFamily="34" charset="0"/>
        <a:buChar char="•"/>
        <a:defRPr sz="1800" b="1" kern="1200">
          <a:solidFill>
            <a:schemeClr val="tx1"/>
          </a:solidFill>
          <a:latin typeface="Gisha" panose="020B0502040204020203" pitchFamily="34" charset="-79"/>
          <a:ea typeface="+mn-ea"/>
          <a:cs typeface="Gisha" panose="020B0502040204020203" pitchFamily="34" charset="-79"/>
        </a:defRPr>
      </a:lvl3pPr>
      <a:lvl4pPr marL="1600200" indent="-228600" algn="r" defTabSz="914400" rtl="1" eaLnBrk="1" latinLnBrk="0" hangingPunct="1">
        <a:spcBef>
          <a:spcPct val="20000"/>
        </a:spcBef>
        <a:buFont typeface="Arial" panose="020B0604020202020204" pitchFamily="34" charset="0"/>
        <a:buChar char="–"/>
        <a:defRPr sz="1600" b="1" kern="1200">
          <a:solidFill>
            <a:schemeClr val="tx1"/>
          </a:solidFill>
          <a:latin typeface="Gisha" panose="020B0502040204020203" pitchFamily="34" charset="-79"/>
          <a:ea typeface="+mn-ea"/>
          <a:cs typeface="Gisha" panose="020B0502040204020203" pitchFamily="34" charset="-79"/>
        </a:defRPr>
      </a:lvl4pPr>
      <a:lvl5pPr marL="2057400" indent="-228600" algn="r" defTabSz="914400" rtl="1" eaLnBrk="1" latinLnBrk="0" hangingPunct="1">
        <a:spcBef>
          <a:spcPct val="20000"/>
        </a:spcBef>
        <a:buFont typeface="Arial" panose="020B0604020202020204" pitchFamily="34" charset="0"/>
        <a:buChar char="»"/>
        <a:defRPr sz="1600" b="1" kern="1200">
          <a:solidFill>
            <a:schemeClr val="tx1"/>
          </a:solidFill>
          <a:latin typeface="Gisha" panose="020B0502040204020203" pitchFamily="34" charset="-79"/>
          <a:ea typeface="+mn-ea"/>
          <a:cs typeface="Gisha" panose="020B0502040204020203" pitchFamily="34" charset="-79"/>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pPr fontAlgn="base">
              <a:spcBef>
                <a:spcPct val="0"/>
              </a:spcBef>
              <a:spcAft>
                <a:spcPct val="0"/>
              </a:spcAft>
            </a:pPr>
            <a:fld id="{032B17F6-E967-44C8-9307-2AD92E84AF3C}" type="datetimeFigureOut">
              <a:rPr lang="he-IL" smtClean="0">
                <a:solidFill>
                  <a:prstClr val="black">
                    <a:tint val="75000"/>
                  </a:prstClr>
                </a:solidFill>
                <a:latin typeface="Arial" pitchFamily="34" charset="0"/>
                <a:cs typeface="Guttman Hatzvi" pitchFamily="2" charset="-79"/>
              </a:rPr>
              <a:pPr fontAlgn="base">
                <a:spcBef>
                  <a:spcPct val="0"/>
                </a:spcBef>
                <a:spcAft>
                  <a:spcPct val="0"/>
                </a:spcAft>
              </a:pPr>
              <a:t>י'/טבת/תש"פ</a:t>
            </a:fld>
            <a:endParaRPr lang="he-IL">
              <a:solidFill>
                <a:prstClr val="black">
                  <a:tint val="75000"/>
                </a:prstClr>
              </a:solidFill>
              <a:latin typeface="Arial" pitchFamily="34" charset="0"/>
              <a:cs typeface="Guttman Hatzvi" pitchFamily="2" charset="-79"/>
            </a:endParaRPr>
          </a:p>
        </p:txBody>
      </p:sp>
      <p:sp>
        <p:nvSpPr>
          <p:cNvPr id="5" name="מציין מיקום של כותרת תחתונה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pPr fontAlgn="base">
              <a:spcBef>
                <a:spcPct val="0"/>
              </a:spcBef>
              <a:spcAft>
                <a:spcPct val="0"/>
              </a:spcAft>
            </a:pPr>
            <a:endParaRPr lang="he-IL">
              <a:solidFill>
                <a:prstClr val="black">
                  <a:tint val="75000"/>
                </a:prstClr>
              </a:solidFill>
              <a:latin typeface="Arial" pitchFamily="34" charset="0"/>
              <a:cs typeface="Guttman Hatzvi" pitchFamily="2" charset="-79"/>
            </a:endParaRPr>
          </a:p>
        </p:txBody>
      </p:sp>
      <p:sp>
        <p:nvSpPr>
          <p:cNvPr id="6" name="מציין מיקום של מספר שקופית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pPr fontAlgn="base">
              <a:spcBef>
                <a:spcPct val="0"/>
              </a:spcBef>
              <a:spcAft>
                <a:spcPct val="0"/>
              </a:spcAft>
            </a:pPr>
            <a:fld id="{60AB04BD-BDA6-49CB-8040-5F1C6C9F6D6D}" type="slidenum">
              <a:rPr lang="he-IL" smtClean="0">
                <a:solidFill>
                  <a:prstClr val="black">
                    <a:tint val="75000"/>
                  </a:prstClr>
                </a:solidFill>
                <a:latin typeface="Arial" pitchFamily="34" charset="0"/>
                <a:cs typeface="Guttman Hatzvi" pitchFamily="2" charset="-79"/>
              </a:rPr>
              <a:pPr fontAlgn="base">
                <a:spcBef>
                  <a:spcPct val="0"/>
                </a:spcBef>
                <a:spcAft>
                  <a:spcPct val="0"/>
                </a:spcAft>
              </a:pPr>
              <a:t>‹#›</a:t>
            </a:fld>
            <a:endParaRPr lang="he-IL">
              <a:solidFill>
                <a:prstClr val="black">
                  <a:tint val="75000"/>
                </a:prstClr>
              </a:solidFill>
              <a:latin typeface="Arial" pitchFamily="34" charset="0"/>
              <a:cs typeface="Guttman Hatzvi" pitchFamily="2" charset="-79"/>
            </a:endParaRPr>
          </a:p>
        </p:txBody>
      </p:sp>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auto">
          <a:xfrm>
            <a:off x="428596" y="274638"/>
            <a:ext cx="8215369"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he-IL"/>
              <a:t>לחץ כדי לערוך סגנון כותרת של תבנית בסיס</a:t>
            </a:r>
          </a:p>
        </p:txBody>
      </p:sp>
      <p:sp>
        <p:nvSpPr>
          <p:cNvPr id="1028" name="Rectangle 4"/>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32776" name="Base" hidden="1"/>
          <p:cNvSpPr>
            <a:spLocks noChangeArrowheads="1"/>
          </p:cNvSpPr>
          <p:nvPr/>
        </p:nvSpPr>
        <p:spPr bwMode="auto">
          <a:xfrm>
            <a:off x="1524000" y="1397000"/>
            <a:ext cx="6096000" cy="4064000"/>
          </a:xfrm>
          <a:prstGeom prst="rect">
            <a:avLst/>
          </a:prstGeom>
          <a:noFill/>
          <a:ln w="9525">
            <a:noFill/>
            <a:miter lim="800000"/>
            <a:headEnd/>
            <a:tailEnd/>
          </a:ln>
          <a:effectLst/>
        </p:spPr>
        <p:txBody>
          <a:bodyPr/>
          <a:lstStyle/>
          <a:p>
            <a:pPr>
              <a:defRPr/>
            </a:pPr>
            <a:endParaRPr lang="he-IL">
              <a:solidFill>
                <a:srgbClr val="000000"/>
              </a:solidFill>
            </a:endParaRPr>
          </a:p>
        </p:txBody>
      </p:sp>
      <p:sp>
        <p:nvSpPr>
          <p:cNvPr id="32780" name="Rectangle 12"/>
          <p:cNvSpPr>
            <a:spLocks noChangeArrowheads="1"/>
          </p:cNvSpPr>
          <p:nvPr/>
        </p:nvSpPr>
        <p:spPr bwMode="auto">
          <a:xfrm>
            <a:off x="0" y="6381750"/>
            <a:ext cx="9144000" cy="360363"/>
          </a:xfrm>
          <a:prstGeom prst="rect">
            <a:avLst/>
          </a:prstGeom>
          <a:solidFill>
            <a:srgbClr val="002060"/>
          </a:solidFill>
          <a:ln w="9525">
            <a:noFill/>
            <a:miter lim="800000"/>
            <a:headEnd/>
            <a:tailEnd/>
          </a:ln>
          <a:effectLst/>
        </p:spPr>
        <p:txBody>
          <a:bodyPr wrap="none" anchor="ctr"/>
          <a:lstStyle/>
          <a:p>
            <a:pPr>
              <a:defRPr/>
            </a:pPr>
            <a:endParaRPr lang="he-IL">
              <a:solidFill>
                <a:srgbClr val="000000"/>
              </a:solidFill>
            </a:endParaRPr>
          </a:p>
        </p:txBody>
      </p:sp>
      <p:sp>
        <p:nvSpPr>
          <p:cNvPr id="32778" name="Text Box 10"/>
          <p:cNvSpPr txBox="1">
            <a:spLocks noChangeArrowheads="1"/>
          </p:cNvSpPr>
          <p:nvPr/>
        </p:nvSpPr>
        <p:spPr bwMode="auto">
          <a:xfrm>
            <a:off x="4786314" y="6370638"/>
            <a:ext cx="4178299" cy="338554"/>
          </a:xfrm>
          <a:prstGeom prst="rect">
            <a:avLst/>
          </a:prstGeom>
          <a:noFill/>
          <a:ln w="9525">
            <a:noFill/>
            <a:miter lim="800000"/>
            <a:headEnd/>
            <a:tailEnd/>
          </a:ln>
          <a:effectLst/>
        </p:spPr>
        <p:txBody>
          <a:bodyPr wrap="square">
            <a:spAutoFit/>
          </a:bodyPr>
          <a:lstStyle/>
          <a:p>
            <a:pPr>
              <a:spcBef>
                <a:spcPct val="50000"/>
              </a:spcBef>
              <a:defRPr/>
            </a:pPr>
            <a:r>
              <a:rPr lang="he-IL" sz="1600" b="1" dirty="0">
                <a:solidFill>
                  <a:schemeClr val="bg1"/>
                </a:solidFill>
                <a:latin typeface="Guttman Hatzvi" pitchFamily="2" charset="-79"/>
                <a:cs typeface="Guttman Hatzvi" pitchFamily="2" charset="-79"/>
              </a:rPr>
              <a:t>ניתוח אירוע תחבורה</a:t>
            </a:r>
            <a:endParaRPr lang="en-US" sz="1600" b="1" dirty="0">
              <a:solidFill>
                <a:schemeClr val="bg1"/>
              </a:solidFill>
              <a:cs typeface="Guttman Hatzvi" pitchFamily="2" charset="-79"/>
            </a:endParaRPr>
          </a:p>
        </p:txBody>
      </p:sp>
      <p:sp>
        <p:nvSpPr>
          <p:cNvPr id="32781" name="Text Box 13"/>
          <p:cNvSpPr txBox="1">
            <a:spLocks noChangeArrowheads="1"/>
          </p:cNvSpPr>
          <p:nvPr/>
        </p:nvSpPr>
        <p:spPr bwMode="auto">
          <a:xfrm>
            <a:off x="4243444" y="6408649"/>
            <a:ext cx="646116" cy="338554"/>
          </a:xfrm>
          <a:prstGeom prst="rect">
            <a:avLst/>
          </a:prstGeom>
          <a:noFill/>
          <a:ln w="9525">
            <a:noFill/>
            <a:miter lim="800000"/>
            <a:headEnd/>
            <a:tailEnd/>
          </a:ln>
          <a:effectLst/>
        </p:spPr>
        <p:txBody>
          <a:bodyPr wrap="square">
            <a:spAutoFit/>
          </a:bodyPr>
          <a:lstStyle/>
          <a:p>
            <a:pPr algn="ctr">
              <a:spcBef>
                <a:spcPct val="50000"/>
              </a:spcBef>
              <a:defRPr/>
            </a:pPr>
            <a:fld id="{B2FF98B7-F99B-4CD1-A2D6-BDFE380EE43E}" type="slidenum">
              <a:rPr lang="he-IL" sz="1600" b="1">
                <a:solidFill>
                  <a:srgbClr val="FFFFFF"/>
                </a:solidFill>
                <a:latin typeface="Guttman Hatzvi" pitchFamily="2" charset="-79"/>
                <a:cs typeface="Guttman Hatzvi" pitchFamily="2" charset="-79"/>
              </a:rPr>
              <a:pPr algn="ctr">
                <a:spcBef>
                  <a:spcPct val="50000"/>
                </a:spcBef>
                <a:defRPr/>
              </a:pPr>
              <a:t>‹#›</a:t>
            </a:fld>
            <a:endParaRPr lang="en-US" sz="1600" b="1" dirty="0">
              <a:solidFill>
                <a:srgbClr val="FFFFFF"/>
              </a:solidFill>
              <a:cs typeface="Guttman Hatzvi" pitchFamily="2" charset="-79"/>
            </a:endParaRPr>
          </a:p>
        </p:txBody>
      </p:sp>
      <p:sp>
        <p:nvSpPr>
          <p:cNvPr id="10" name="Text Box 10"/>
          <p:cNvSpPr txBox="1">
            <a:spLocks noChangeArrowheads="1"/>
          </p:cNvSpPr>
          <p:nvPr/>
        </p:nvSpPr>
        <p:spPr bwMode="auto">
          <a:xfrm>
            <a:off x="106363" y="6370638"/>
            <a:ext cx="1285875" cy="338554"/>
          </a:xfrm>
          <a:prstGeom prst="rect">
            <a:avLst/>
          </a:prstGeom>
          <a:noFill/>
          <a:ln w="9525">
            <a:noFill/>
            <a:miter lim="800000"/>
            <a:headEnd/>
            <a:tailEnd/>
          </a:ln>
          <a:effectLst/>
        </p:spPr>
        <p:txBody>
          <a:bodyPr>
            <a:spAutoFit/>
          </a:bodyPr>
          <a:lstStyle/>
          <a:p>
            <a:pPr algn="ctr">
              <a:spcBef>
                <a:spcPct val="50000"/>
              </a:spcBef>
              <a:defRPr/>
            </a:pPr>
            <a:r>
              <a:rPr lang="he-IL" sz="1600" b="1" dirty="0">
                <a:solidFill>
                  <a:srgbClr val="FFFFFF"/>
                </a:solidFill>
                <a:latin typeface="Guttman Hatzvi" pitchFamily="2" charset="-79"/>
                <a:cs typeface="Guttman Hatzvi" pitchFamily="2" charset="-79"/>
              </a:rPr>
              <a:t>בלמ"ס</a:t>
            </a:r>
            <a:endParaRPr lang="en-US" sz="1600" b="1" dirty="0">
              <a:solidFill>
                <a:srgbClr val="FFFFFF"/>
              </a:solidFill>
              <a:cs typeface="Guttman Hatzvi" pitchFamily="2" charset="-79"/>
            </a:endParaRPr>
          </a:p>
        </p:txBody>
      </p:sp>
      <p:pic>
        <p:nvPicPr>
          <p:cNvPr id="9" name="Picture 9" descr="maltam1"/>
          <p:cNvPicPr>
            <a:picLocks noChangeAspect="1" noChangeArrowheads="1"/>
          </p:cNvPicPr>
          <p:nvPr userDrawn="1"/>
        </p:nvPicPr>
        <p:blipFill>
          <a:blip r:embed="rId15" cstate="print"/>
          <a:srcRect/>
          <a:stretch>
            <a:fillRect/>
          </a:stretch>
        </p:blipFill>
        <p:spPr bwMode="auto">
          <a:xfrm>
            <a:off x="0" y="0"/>
            <a:ext cx="844550" cy="8524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705" r:id="rId13"/>
  </p:sldLayoutIdLst>
  <p:txStyles>
    <p:titleStyle>
      <a:lvl1pPr algn="ctr" rtl="1" eaLnBrk="1" fontAlgn="base" hangingPunct="1">
        <a:spcBef>
          <a:spcPct val="0"/>
        </a:spcBef>
        <a:spcAft>
          <a:spcPct val="0"/>
        </a:spcAft>
        <a:defRPr sz="2800" b="1">
          <a:solidFill>
            <a:schemeClr val="accent2"/>
          </a:solidFill>
          <a:latin typeface="Guttman Hatzvi" pitchFamily="2" charset="-79"/>
          <a:ea typeface="+mj-ea"/>
          <a:cs typeface="Guttman Hatzvi" pitchFamily="2" charset="-79"/>
        </a:defRPr>
      </a:lvl1pPr>
      <a:lvl2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2pPr>
      <a:lvl3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3pPr>
      <a:lvl4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4pPr>
      <a:lvl5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5pPr>
      <a:lvl6pPr marL="457200" algn="ctr" rtl="1" eaLnBrk="1" fontAlgn="base" hangingPunct="1">
        <a:spcBef>
          <a:spcPct val="0"/>
        </a:spcBef>
        <a:spcAft>
          <a:spcPct val="0"/>
        </a:spcAft>
        <a:defRPr sz="3600">
          <a:solidFill>
            <a:schemeClr val="accent2"/>
          </a:solidFill>
          <a:latin typeface="Arial" pitchFamily="34" charset="0"/>
          <a:cs typeface="Arial" pitchFamily="34" charset="0"/>
        </a:defRPr>
      </a:lvl6pPr>
      <a:lvl7pPr marL="914400" algn="ctr" rtl="1" eaLnBrk="1" fontAlgn="base" hangingPunct="1">
        <a:spcBef>
          <a:spcPct val="0"/>
        </a:spcBef>
        <a:spcAft>
          <a:spcPct val="0"/>
        </a:spcAft>
        <a:defRPr sz="3600">
          <a:solidFill>
            <a:schemeClr val="accent2"/>
          </a:solidFill>
          <a:latin typeface="Arial" pitchFamily="34" charset="0"/>
          <a:cs typeface="Arial" pitchFamily="34" charset="0"/>
        </a:defRPr>
      </a:lvl7pPr>
      <a:lvl8pPr marL="1371600" algn="ctr" rtl="1" eaLnBrk="1" fontAlgn="base" hangingPunct="1">
        <a:spcBef>
          <a:spcPct val="0"/>
        </a:spcBef>
        <a:spcAft>
          <a:spcPct val="0"/>
        </a:spcAft>
        <a:defRPr sz="3600">
          <a:solidFill>
            <a:schemeClr val="accent2"/>
          </a:solidFill>
          <a:latin typeface="Arial" pitchFamily="34" charset="0"/>
          <a:cs typeface="Arial" pitchFamily="34" charset="0"/>
        </a:defRPr>
      </a:lvl8pPr>
      <a:lvl9pPr marL="1828800" algn="ctr" rtl="1" eaLnBrk="1" fontAlgn="base" hangingPunct="1">
        <a:spcBef>
          <a:spcPct val="0"/>
        </a:spcBef>
        <a:spcAft>
          <a:spcPct val="0"/>
        </a:spcAft>
        <a:defRPr sz="3600">
          <a:solidFill>
            <a:schemeClr val="accent2"/>
          </a:solidFill>
          <a:latin typeface="Arial" pitchFamily="34" charset="0"/>
          <a:cs typeface="Arial" pitchFamily="34" charset="0"/>
        </a:defRPr>
      </a:lvl9pPr>
    </p:titleStyle>
    <p:bodyStyle>
      <a:lvl1pPr marL="342900" indent="-342900" algn="r" rtl="1" eaLnBrk="1" fontAlgn="base" hangingPunct="1">
        <a:spcBef>
          <a:spcPct val="20000"/>
        </a:spcBef>
        <a:spcAft>
          <a:spcPct val="0"/>
        </a:spcAft>
        <a:buChar char="•"/>
        <a:defRPr sz="2000">
          <a:solidFill>
            <a:schemeClr val="tx1"/>
          </a:solidFill>
          <a:latin typeface="Guttman Hatzvi" pitchFamily="2" charset="-79"/>
          <a:ea typeface="+mn-ea"/>
          <a:cs typeface="Guttman Hatzvi" pitchFamily="2" charset="-79"/>
        </a:defRPr>
      </a:lvl1pPr>
      <a:lvl2pPr marL="742950" indent="-285750" algn="r" rtl="1" eaLnBrk="1" fontAlgn="base" hangingPunct="1">
        <a:spcBef>
          <a:spcPct val="20000"/>
        </a:spcBef>
        <a:spcAft>
          <a:spcPct val="0"/>
        </a:spcAft>
        <a:buChar char="–"/>
        <a:defRPr sz="1800">
          <a:solidFill>
            <a:schemeClr val="tx1"/>
          </a:solidFill>
          <a:latin typeface="Guttman Hatzvi" pitchFamily="2" charset="-79"/>
          <a:cs typeface="Guttman Hatzvi" pitchFamily="2" charset="-79"/>
        </a:defRPr>
      </a:lvl2pPr>
      <a:lvl3pPr marL="1143000" indent="-228600" algn="r" rtl="1" eaLnBrk="1" fontAlgn="base" hangingPunct="1">
        <a:spcBef>
          <a:spcPct val="20000"/>
        </a:spcBef>
        <a:spcAft>
          <a:spcPct val="0"/>
        </a:spcAft>
        <a:buChar char="•"/>
        <a:defRPr sz="1600">
          <a:solidFill>
            <a:schemeClr val="tx1"/>
          </a:solidFill>
          <a:latin typeface="Guttman Hatzvi" pitchFamily="2" charset="-79"/>
          <a:cs typeface="Guttman Hatzvi" pitchFamily="2" charset="-79"/>
        </a:defRPr>
      </a:lvl3pPr>
      <a:lvl4pPr marL="1600200" indent="-228600" algn="r" rtl="1" eaLnBrk="1" fontAlgn="base" hangingPunct="1">
        <a:spcBef>
          <a:spcPct val="20000"/>
        </a:spcBef>
        <a:spcAft>
          <a:spcPct val="0"/>
        </a:spcAft>
        <a:buChar char="–"/>
        <a:defRPr sz="1400">
          <a:solidFill>
            <a:schemeClr val="tx1"/>
          </a:solidFill>
          <a:latin typeface="Guttman Hatzvi" pitchFamily="2" charset="-79"/>
          <a:cs typeface="Guttman Hatzvi" pitchFamily="2" charset="-79"/>
        </a:defRPr>
      </a:lvl4pPr>
      <a:lvl5pPr marL="2057400" indent="-228600" algn="r" rtl="1" eaLnBrk="1" fontAlgn="base" hangingPunct="1">
        <a:spcBef>
          <a:spcPct val="20000"/>
        </a:spcBef>
        <a:spcAft>
          <a:spcPct val="0"/>
        </a:spcAft>
        <a:buChar char="»"/>
        <a:defRPr sz="1400">
          <a:solidFill>
            <a:schemeClr val="tx1"/>
          </a:solidFill>
          <a:latin typeface="Guttman Hatzvi" pitchFamily="2" charset="-79"/>
          <a:cs typeface="Guttman Hatzvi" pitchFamily="2" charset="-79"/>
        </a:defRPr>
      </a:lvl5pPr>
      <a:lvl6pPr marL="2514600" indent="-228600" algn="r" rtl="1" eaLnBrk="1" fontAlgn="base" hangingPunct="1">
        <a:spcBef>
          <a:spcPct val="20000"/>
        </a:spcBef>
        <a:spcAft>
          <a:spcPct val="0"/>
        </a:spcAft>
        <a:buChar char="»"/>
        <a:defRPr sz="2000">
          <a:solidFill>
            <a:schemeClr val="tx1"/>
          </a:solidFill>
          <a:latin typeface="+mn-lt"/>
          <a:cs typeface="+mn-cs"/>
        </a:defRPr>
      </a:lvl6pPr>
      <a:lvl7pPr marL="2971800" indent="-228600" algn="r" rtl="1" eaLnBrk="1" fontAlgn="base" hangingPunct="1">
        <a:spcBef>
          <a:spcPct val="20000"/>
        </a:spcBef>
        <a:spcAft>
          <a:spcPct val="0"/>
        </a:spcAft>
        <a:buChar char="»"/>
        <a:defRPr sz="2000">
          <a:solidFill>
            <a:schemeClr val="tx1"/>
          </a:solidFill>
          <a:latin typeface="+mn-lt"/>
          <a:cs typeface="+mn-cs"/>
        </a:defRPr>
      </a:lvl7pPr>
      <a:lvl8pPr marL="3429000" indent="-228600" algn="r" rtl="1" eaLnBrk="1" fontAlgn="base" hangingPunct="1">
        <a:spcBef>
          <a:spcPct val="20000"/>
        </a:spcBef>
        <a:spcAft>
          <a:spcPct val="0"/>
        </a:spcAft>
        <a:buChar char="»"/>
        <a:defRPr sz="2000">
          <a:solidFill>
            <a:schemeClr val="tx1"/>
          </a:solidFill>
          <a:latin typeface="+mn-lt"/>
          <a:cs typeface="+mn-cs"/>
        </a:defRPr>
      </a:lvl8pPr>
      <a:lvl9pPr marL="3886200" indent="-228600" algn="r" rtl="1" eaLnBrk="1" fontAlgn="base" hangingPunct="1">
        <a:spcBef>
          <a:spcPct val="20000"/>
        </a:spcBef>
        <a:spcAft>
          <a:spcPct val="0"/>
        </a:spcAft>
        <a:buChar char="»"/>
        <a:defRPr sz="2000">
          <a:solidFill>
            <a:schemeClr val="tx1"/>
          </a:solidFill>
          <a:latin typeface="+mn-lt"/>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auto">
          <a:xfrm>
            <a:off x="428596" y="274638"/>
            <a:ext cx="8215369"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he-IL"/>
              <a:t>לחץ כדי לערוך סגנון כותרת של תבנית בסיס</a:t>
            </a:r>
          </a:p>
        </p:txBody>
      </p:sp>
      <p:sp>
        <p:nvSpPr>
          <p:cNvPr id="1028" name="Rectangle 4"/>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32776" name="Base" hidden="1"/>
          <p:cNvSpPr>
            <a:spLocks noChangeArrowheads="1"/>
          </p:cNvSpPr>
          <p:nvPr/>
        </p:nvSpPr>
        <p:spPr bwMode="auto">
          <a:xfrm>
            <a:off x="1524000" y="1397000"/>
            <a:ext cx="6096000" cy="4064000"/>
          </a:xfrm>
          <a:prstGeom prst="rect">
            <a:avLst/>
          </a:prstGeom>
          <a:noFill/>
          <a:ln w="9525">
            <a:noFill/>
            <a:miter lim="800000"/>
            <a:headEnd/>
            <a:tailEnd/>
          </a:ln>
          <a:effectLst/>
        </p:spPr>
        <p:txBody>
          <a:bodyPr/>
          <a:lstStyle/>
          <a:p>
            <a:pPr>
              <a:defRPr/>
            </a:pPr>
            <a:endParaRPr lang="he-IL"/>
          </a:p>
        </p:txBody>
      </p:sp>
      <p:sp>
        <p:nvSpPr>
          <p:cNvPr id="32780" name="Rectangle 12"/>
          <p:cNvSpPr>
            <a:spLocks noChangeArrowheads="1"/>
          </p:cNvSpPr>
          <p:nvPr/>
        </p:nvSpPr>
        <p:spPr bwMode="auto">
          <a:xfrm>
            <a:off x="0" y="6381750"/>
            <a:ext cx="9144000" cy="360363"/>
          </a:xfrm>
          <a:prstGeom prst="rect">
            <a:avLst/>
          </a:prstGeom>
          <a:solidFill>
            <a:srgbClr val="002060"/>
          </a:solidFill>
          <a:ln w="9525">
            <a:noFill/>
            <a:miter lim="800000"/>
            <a:headEnd/>
            <a:tailEnd/>
          </a:ln>
          <a:effectLst/>
        </p:spPr>
        <p:txBody>
          <a:bodyPr wrap="none" anchor="ctr"/>
          <a:lstStyle/>
          <a:p>
            <a:pPr>
              <a:defRPr/>
            </a:pPr>
            <a:endParaRPr lang="he-IL" sz="1100"/>
          </a:p>
        </p:txBody>
      </p:sp>
      <p:sp>
        <p:nvSpPr>
          <p:cNvPr id="32778" name="Text Box 10"/>
          <p:cNvSpPr txBox="1">
            <a:spLocks noChangeArrowheads="1"/>
          </p:cNvSpPr>
          <p:nvPr/>
        </p:nvSpPr>
        <p:spPr bwMode="auto">
          <a:xfrm>
            <a:off x="5143504" y="6370638"/>
            <a:ext cx="3821109" cy="307777"/>
          </a:xfrm>
          <a:prstGeom prst="rect">
            <a:avLst/>
          </a:prstGeom>
          <a:noFill/>
          <a:ln w="9525">
            <a:noFill/>
            <a:miter lim="800000"/>
            <a:headEnd/>
            <a:tailEnd/>
          </a:ln>
          <a:effectLst/>
        </p:spPr>
        <p:txBody>
          <a:bodyPr wrap="square">
            <a:spAutoFit/>
          </a:bodyPr>
          <a:lstStyle/>
          <a:p>
            <a:pPr>
              <a:spcBef>
                <a:spcPct val="50000"/>
              </a:spcBef>
              <a:defRPr/>
            </a:pPr>
            <a:r>
              <a:rPr lang="he-IL" sz="1400" b="1" dirty="0">
                <a:solidFill>
                  <a:schemeClr val="bg1"/>
                </a:solidFill>
                <a:latin typeface="Guttman Hatzvi" pitchFamily="2" charset="-79"/>
                <a:cs typeface="Guttman Hatzvi" pitchFamily="2" charset="-79"/>
              </a:rPr>
              <a:t>ניתוח אירוע תחבורה</a:t>
            </a:r>
            <a:endParaRPr lang="en-US" sz="1400" b="1" dirty="0">
              <a:solidFill>
                <a:schemeClr val="bg1"/>
              </a:solidFill>
              <a:cs typeface="Guttman Hatzvi" pitchFamily="2" charset="-79"/>
            </a:endParaRPr>
          </a:p>
        </p:txBody>
      </p:sp>
      <p:sp>
        <p:nvSpPr>
          <p:cNvPr id="32781" name="Text Box 13"/>
          <p:cNvSpPr txBox="1">
            <a:spLocks noChangeArrowheads="1"/>
          </p:cNvSpPr>
          <p:nvPr/>
        </p:nvSpPr>
        <p:spPr bwMode="auto">
          <a:xfrm>
            <a:off x="4243444" y="6408649"/>
            <a:ext cx="646116" cy="338554"/>
          </a:xfrm>
          <a:prstGeom prst="rect">
            <a:avLst/>
          </a:prstGeom>
          <a:noFill/>
          <a:ln w="9525">
            <a:noFill/>
            <a:miter lim="800000"/>
            <a:headEnd/>
            <a:tailEnd/>
          </a:ln>
          <a:effectLst/>
        </p:spPr>
        <p:txBody>
          <a:bodyPr wrap="square">
            <a:spAutoFit/>
          </a:bodyPr>
          <a:lstStyle/>
          <a:p>
            <a:pPr algn="ctr">
              <a:spcBef>
                <a:spcPct val="50000"/>
              </a:spcBef>
              <a:defRPr/>
            </a:pPr>
            <a:fld id="{B2FF98B7-F99B-4CD1-A2D6-BDFE380EE43E}" type="slidenum">
              <a:rPr lang="he-IL" sz="1600" b="1">
                <a:solidFill>
                  <a:schemeClr val="bg1"/>
                </a:solidFill>
                <a:latin typeface="Guttman Hatzvi" pitchFamily="2" charset="-79"/>
                <a:cs typeface="Guttman Hatzvi" pitchFamily="2" charset="-79"/>
              </a:rPr>
              <a:pPr algn="ctr">
                <a:spcBef>
                  <a:spcPct val="50000"/>
                </a:spcBef>
                <a:defRPr/>
              </a:pPr>
              <a:t>‹#›</a:t>
            </a:fld>
            <a:endParaRPr lang="en-US" sz="1600" b="1" dirty="0">
              <a:solidFill>
                <a:schemeClr val="bg1"/>
              </a:solidFill>
              <a:cs typeface="Guttman Hatzvi" pitchFamily="2" charset="-79"/>
            </a:endParaRPr>
          </a:p>
        </p:txBody>
      </p:sp>
      <p:sp>
        <p:nvSpPr>
          <p:cNvPr id="10" name="Text Box 10"/>
          <p:cNvSpPr txBox="1">
            <a:spLocks noChangeArrowheads="1"/>
          </p:cNvSpPr>
          <p:nvPr/>
        </p:nvSpPr>
        <p:spPr bwMode="auto">
          <a:xfrm>
            <a:off x="106363" y="6370638"/>
            <a:ext cx="1285875" cy="338554"/>
          </a:xfrm>
          <a:prstGeom prst="rect">
            <a:avLst/>
          </a:prstGeom>
          <a:noFill/>
          <a:ln w="9525">
            <a:noFill/>
            <a:miter lim="800000"/>
            <a:headEnd/>
            <a:tailEnd/>
          </a:ln>
          <a:effectLst/>
        </p:spPr>
        <p:txBody>
          <a:bodyPr>
            <a:spAutoFit/>
          </a:bodyPr>
          <a:lstStyle/>
          <a:p>
            <a:pPr algn="ctr">
              <a:spcBef>
                <a:spcPct val="50000"/>
              </a:spcBef>
              <a:defRPr/>
            </a:pPr>
            <a:r>
              <a:rPr lang="he-IL" sz="1600" b="1" dirty="0">
                <a:solidFill>
                  <a:schemeClr val="bg1"/>
                </a:solidFill>
                <a:latin typeface="Guttman Hatzvi" pitchFamily="2" charset="-79"/>
                <a:cs typeface="Guttman Hatzvi" pitchFamily="2" charset="-79"/>
              </a:rPr>
              <a:t>בלמ"ס</a:t>
            </a:r>
            <a:endParaRPr lang="en-US" sz="1600" b="1" dirty="0">
              <a:solidFill>
                <a:schemeClr val="bg1"/>
              </a:solidFill>
              <a:cs typeface="Guttman Hatzvi" pitchFamily="2" charset="-79"/>
            </a:endParaRPr>
          </a:p>
        </p:txBody>
      </p:sp>
      <p:pic>
        <p:nvPicPr>
          <p:cNvPr id="9" name="Picture 9" descr="maltam1"/>
          <p:cNvPicPr>
            <a:picLocks noChangeAspect="1" noChangeArrowheads="1"/>
          </p:cNvPicPr>
          <p:nvPr userDrawn="1"/>
        </p:nvPicPr>
        <p:blipFill>
          <a:blip r:embed="rId14" cstate="print"/>
          <a:srcRect/>
          <a:stretch>
            <a:fillRect/>
          </a:stretch>
        </p:blipFill>
        <p:spPr bwMode="auto">
          <a:xfrm>
            <a:off x="0" y="0"/>
            <a:ext cx="844550" cy="8524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p:txStyles>
    <p:titleStyle>
      <a:lvl1pPr algn="ctr" rtl="1" eaLnBrk="1" fontAlgn="base" hangingPunct="1">
        <a:spcBef>
          <a:spcPct val="0"/>
        </a:spcBef>
        <a:spcAft>
          <a:spcPct val="0"/>
        </a:spcAft>
        <a:defRPr sz="2800" b="1">
          <a:solidFill>
            <a:schemeClr val="accent2"/>
          </a:solidFill>
          <a:latin typeface="Guttman Hatzvi" pitchFamily="2" charset="-79"/>
          <a:ea typeface="+mj-ea"/>
          <a:cs typeface="Guttman Hatzvi" pitchFamily="2" charset="-79"/>
        </a:defRPr>
      </a:lvl1pPr>
      <a:lvl2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2pPr>
      <a:lvl3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3pPr>
      <a:lvl4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4pPr>
      <a:lvl5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5pPr>
      <a:lvl6pPr marL="457200" algn="ctr" rtl="1" eaLnBrk="1" fontAlgn="base" hangingPunct="1">
        <a:spcBef>
          <a:spcPct val="0"/>
        </a:spcBef>
        <a:spcAft>
          <a:spcPct val="0"/>
        </a:spcAft>
        <a:defRPr sz="3600">
          <a:solidFill>
            <a:schemeClr val="accent2"/>
          </a:solidFill>
          <a:latin typeface="Arial" pitchFamily="34" charset="0"/>
          <a:cs typeface="Arial" pitchFamily="34" charset="0"/>
        </a:defRPr>
      </a:lvl6pPr>
      <a:lvl7pPr marL="914400" algn="ctr" rtl="1" eaLnBrk="1" fontAlgn="base" hangingPunct="1">
        <a:spcBef>
          <a:spcPct val="0"/>
        </a:spcBef>
        <a:spcAft>
          <a:spcPct val="0"/>
        </a:spcAft>
        <a:defRPr sz="3600">
          <a:solidFill>
            <a:schemeClr val="accent2"/>
          </a:solidFill>
          <a:latin typeface="Arial" pitchFamily="34" charset="0"/>
          <a:cs typeface="Arial" pitchFamily="34" charset="0"/>
        </a:defRPr>
      </a:lvl7pPr>
      <a:lvl8pPr marL="1371600" algn="ctr" rtl="1" eaLnBrk="1" fontAlgn="base" hangingPunct="1">
        <a:spcBef>
          <a:spcPct val="0"/>
        </a:spcBef>
        <a:spcAft>
          <a:spcPct val="0"/>
        </a:spcAft>
        <a:defRPr sz="3600">
          <a:solidFill>
            <a:schemeClr val="accent2"/>
          </a:solidFill>
          <a:latin typeface="Arial" pitchFamily="34" charset="0"/>
          <a:cs typeface="Arial" pitchFamily="34" charset="0"/>
        </a:defRPr>
      </a:lvl8pPr>
      <a:lvl9pPr marL="1828800" algn="ctr" rtl="1" eaLnBrk="1" fontAlgn="base" hangingPunct="1">
        <a:spcBef>
          <a:spcPct val="0"/>
        </a:spcBef>
        <a:spcAft>
          <a:spcPct val="0"/>
        </a:spcAft>
        <a:defRPr sz="3600">
          <a:solidFill>
            <a:schemeClr val="accent2"/>
          </a:solidFill>
          <a:latin typeface="Arial" pitchFamily="34" charset="0"/>
          <a:cs typeface="Arial" pitchFamily="34" charset="0"/>
        </a:defRPr>
      </a:lvl9pPr>
    </p:titleStyle>
    <p:bodyStyle>
      <a:lvl1pPr marL="342900" indent="-342900" algn="r" rtl="1" eaLnBrk="1" fontAlgn="base" hangingPunct="1">
        <a:spcBef>
          <a:spcPct val="20000"/>
        </a:spcBef>
        <a:spcAft>
          <a:spcPct val="0"/>
        </a:spcAft>
        <a:buChar char="•"/>
        <a:defRPr sz="2000">
          <a:solidFill>
            <a:schemeClr val="tx1"/>
          </a:solidFill>
          <a:latin typeface="Guttman Hatzvi" pitchFamily="2" charset="-79"/>
          <a:ea typeface="+mn-ea"/>
          <a:cs typeface="Guttman Hatzvi" pitchFamily="2" charset="-79"/>
        </a:defRPr>
      </a:lvl1pPr>
      <a:lvl2pPr marL="742950" indent="-285750" algn="r" rtl="1" eaLnBrk="1" fontAlgn="base" hangingPunct="1">
        <a:spcBef>
          <a:spcPct val="20000"/>
        </a:spcBef>
        <a:spcAft>
          <a:spcPct val="0"/>
        </a:spcAft>
        <a:buChar char="–"/>
        <a:defRPr sz="1800">
          <a:solidFill>
            <a:schemeClr val="tx1"/>
          </a:solidFill>
          <a:latin typeface="Guttman Hatzvi" pitchFamily="2" charset="-79"/>
          <a:cs typeface="Guttman Hatzvi" pitchFamily="2" charset="-79"/>
        </a:defRPr>
      </a:lvl2pPr>
      <a:lvl3pPr marL="1143000" indent="-228600" algn="r" rtl="1" eaLnBrk="1" fontAlgn="base" hangingPunct="1">
        <a:spcBef>
          <a:spcPct val="20000"/>
        </a:spcBef>
        <a:spcAft>
          <a:spcPct val="0"/>
        </a:spcAft>
        <a:buChar char="•"/>
        <a:defRPr sz="1600">
          <a:solidFill>
            <a:schemeClr val="tx1"/>
          </a:solidFill>
          <a:latin typeface="Guttman Hatzvi" pitchFamily="2" charset="-79"/>
          <a:cs typeface="Guttman Hatzvi" pitchFamily="2" charset="-79"/>
        </a:defRPr>
      </a:lvl3pPr>
      <a:lvl4pPr marL="1600200" indent="-228600" algn="r" rtl="1" eaLnBrk="1" fontAlgn="base" hangingPunct="1">
        <a:spcBef>
          <a:spcPct val="20000"/>
        </a:spcBef>
        <a:spcAft>
          <a:spcPct val="0"/>
        </a:spcAft>
        <a:buChar char="–"/>
        <a:defRPr sz="1400">
          <a:solidFill>
            <a:schemeClr val="tx1"/>
          </a:solidFill>
          <a:latin typeface="Guttman Hatzvi" pitchFamily="2" charset="-79"/>
          <a:cs typeface="Guttman Hatzvi" pitchFamily="2" charset="-79"/>
        </a:defRPr>
      </a:lvl4pPr>
      <a:lvl5pPr marL="2057400" indent="-228600" algn="r" rtl="1" eaLnBrk="1" fontAlgn="base" hangingPunct="1">
        <a:spcBef>
          <a:spcPct val="20000"/>
        </a:spcBef>
        <a:spcAft>
          <a:spcPct val="0"/>
        </a:spcAft>
        <a:buChar char="»"/>
        <a:defRPr sz="1400">
          <a:solidFill>
            <a:schemeClr val="tx1"/>
          </a:solidFill>
          <a:latin typeface="Guttman Hatzvi" pitchFamily="2" charset="-79"/>
          <a:cs typeface="Guttman Hatzvi" pitchFamily="2" charset="-79"/>
        </a:defRPr>
      </a:lvl5pPr>
      <a:lvl6pPr marL="2514600" indent="-228600" algn="r" rtl="1" eaLnBrk="1" fontAlgn="base" hangingPunct="1">
        <a:spcBef>
          <a:spcPct val="20000"/>
        </a:spcBef>
        <a:spcAft>
          <a:spcPct val="0"/>
        </a:spcAft>
        <a:buChar char="»"/>
        <a:defRPr sz="2000">
          <a:solidFill>
            <a:schemeClr val="tx1"/>
          </a:solidFill>
          <a:latin typeface="+mn-lt"/>
          <a:cs typeface="+mn-cs"/>
        </a:defRPr>
      </a:lvl6pPr>
      <a:lvl7pPr marL="2971800" indent="-228600" algn="r" rtl="1" eaLnBrk="1" fontAlgn="base" hangingPunct="1">
        <a:spcBef>
          <a:spcPct val="20000"/>
        </a:spcBef>
        <a:spcAft>
          <a:spcPct val="0"/>
        </a:spcAft>
        <a:buChar char="»"/>
        <a:defRPr sz="2000">
          <a:solidFill>
            <a:schemeClr val="tx1"/>
          </a:solidFill>
          <a:latin typeface="+mn-lt"/>
          <a:cs typeface="+mn-cs"/>
        </a:defRPr>
      </a:lvl7pPr>
      <a:lvl8pPr marL="3429000" indent="-228600" algn="r" rtl="1" eaLnBrk="1" fontAlgn="base" hangingPunct="1">
        <a:spcBef>
          <a:spcPct val="20000"/>
        </a:spcBef>
        <a:spcAft>
          <a:spcPct val="0"/>
        </a:spcAft>
        <a:buChar char="»"/>
        <a:defRPr sz="2000">
          <a:solidFill>
            <a:schemeClr val="tx1"/>
          </a:solidFill>
          <a:latin typeface="+mn-lt"/>
          <a:cs typeface="+mn-cs"/>
        </a:defRPr>
      </a:lvl8pPr>
      <a:lvl9pPr marL="3886200" indent="-228600" algn="r" rtl="1" eaLnBrk="1" fontAlgn="base" hangingPunct="1">
        <a:spcBef>
          <a:spcPct val="20000"/>
        </a:spcBef>
        <a:spcAft>
          <a:spcPct val="0"/>
        </a:spcAft>
        <a:buChar char="»"/>
        <a:defRPr sz="2000">
          <a:solidFill>
            <a:schemeClr val="tx1"/>
          </a:solidFill>
          <a:latin typeface="+mn-lt"/>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descr="C:\Documents and Settings\s5749530\Desktop\שקופית.jpg"/>
          <p:cNvPicPr>
            <a:picLocks noChangeAspect="1" noChangeArrowheads="1"/>
          </p:cNvPicPr>
          <p:nvPr/>
        </p:nvPicPr>
        <p:blipFill>
          <a:blip r:embed="rId8" cstate="email"/>
          <a:srcRect/>
          <a:stretch>
            <a:fillRect/>
          </a:stretch>
        </p:blipFill>
        <p:spPr bwMode="auto">
          <a:xfrm>
            <a:off x="0" y="0"/>
            <a:ext cx="9215438" cy="6858000"/>
          </a:xfrm>
          <a:prstGeom prst="rect">
            <a:avLst/>
          </a:prstGeom>
          <a:noFill/>
        </p:spPr>
      </p:pic>
      <p:sp>
        <p:nvSpPr>
          <p:cNvPr id="8" name="מציין מיקום של כותרת תחתונה 4"/>
          <p:cNvSpPr txBox="1">
            <a:spLocks/>
          </p:cNvSpPr>
          <p:nvPr/>
        </p:nvSpPr>
        <p:spPr>
          <a:xfrm>
            <a:off x="3124200" y="6492899"/>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pPr>
              <a:defRPr/>
            </a:pPr>
            <a:r>
              <a:rPr lang="he-IL" dirty="0">
                <a:solidFill>
                  <a:prstClr val="black"/>
                </a:solidFill>
              </a:rPr>
              <a:t>- סודי - </a:t>
            </a:r>
          </a:p>
        </p:txBody>
      </p:sp>
      <p:sp>
        <p:nvSpPr>
          <p:cNvPr id="6" name="מציין מיקום של כותרת 5"/>
          <p:cNvSpPr>
            <a:spLocks noGrp="1"/>
          </p:cNvSpPr>
          <p:nvPr>
            <p:ph type="title"/>
          </p:nvPr>
        </p:nvSpPr>
        <p:spPr>
          <a:xfrm>
            <a:off x="1000100" y="-16"/>
            <a:ext cx="8215370" cy="714372"/>
          </a:xfrm>
          <a:prstGeom prst="rect">
            <a:avLst/>
          </a:prstGeom>
        </p:spPr>
        <p:txBody>
          <a:bodyPr vert="horz" lIns="91440" tIns="45720" rIns="91440" bIns="45720" rtlCol="1" anchor="t">
            <a:noAutofit/>
          </a:bodyPr>
          <a:lstStyle/>
          <a:p>
            <a:r>
              <a:rPr lang="he-IL" dirty="0"/>
              <a:t>לחץ כדי לערוך סגנון כותרת של תבנית בסיס</a:t>
            </a:r>
          </a:p>
        </p:txBody>
      </p:sp>
      <p:sp>
        <p:nvSpPr>
          <p:cNvPr id="10" name="מציין מיקום של מספר שקופית 9"/>
          <p:cNvSpPr>
            <a:spLocks noGrp="1"/>
          </p:cNvSpPr>
          <p:nvPr>
            <p:ph type="sldNum" sz="quarter" idx="4"/>
          </p:nvPr>
        </p:nvSpPr>
        <p:spPr>
          <a:xfrm>
            <a:off x="-32" y="6492899"/>
            <a:ext cx="400024" cy="365125"/>
          </a:xfrm>
          <a:prstGeom prst="rect">
            <a:avLst/>
          </a:prstGeom>
        </p:spPr>
        <p:txBody>
          <a:bodyPr vert="horz" lIns="91440" tIns="45720" rIns="91440" bIns="45720" rtlCol="1" anchor="ctr"/>
          <a:lstStyle>
            <a:lvl1pPr algn="ctr">
              <a:defRPr sz="1200">
                <a:solidFill>
                  <a:schemeClr val="tx1"/>
                </a:solidFill>
              </a:defRPr>
            </a:lvl1pPr>
          </a:lstStyle>
          <a:p>
            <a:fld id="{B2A7914C-3F83-4EEF-812C-D6E41BCD8DF1}" type="slidenum">
              <a:rPr lang="he-IL" smtClean="0">
                <a:solidFill>
                  <a:prstClr val="black"/>
                </a:solidFill>
              </a:rPr>
              <a:pPr/>
              <a:t>‹#›</a:t>
            </a:fld>
            <a:endParaRPr lang="he-IL" dirty="0">
              <a:solidFill>
                <a:prstClr val="black"/>
              </a:solidFill>
            </a:endParaRPr>
          </a:p>
        </p:txBody>
      </p:sp>
    </p:spTree>
    <p:extLst>
      <p:ext uri="{BB962C8B-B14F-4D97-AF65-F5344CB8AC3E}">
        <p14:creationId xmlns:p14="http://schemas.microsoft.com/office/powerpoint/2010/main" val="214531830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Lst>
  <p:transition advClick="0"/>
  <p:hf hdr="0" ftr="0" dt="0"/>
  <p:txStyles>
    <p:titleStyle>
      <a:lvl1pPr algn="r" defTabSz="914400" rtl="1" eaLnBrk="1" latinLnBrk="0" hangingPunct="1">
        <a:spcBef>
          <a:spcPct val="0"/>
        </a:spcBef>
        <a:buNone/>
        <a:defRPr lang="he-IL" sz="3200" kern="1200" dirty="0" smtClean="0">
          <a:solidFill>
            <a:schemeClr val="bg1"/>
          </a:solidFill>
          <a:latin typeface="+mj-lt"/>
          <a:ea typeface="+mj-ea"/>
          <a:cs typeface="+mn-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auto">
          <a:xfrm>
            <a:off x="428596" y="274638"/>
            <a:ext cx="8215369"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he-IL"/>
              <a:t>לחץ כדי לערוך סגנון כותרת של תבנית בסיס</a:t>
            </a:r>
          </a:p>
        </p:txBody>
      </p:sp>
      <p:sp>
        <p:nvSpPr>
          <p:cNvPr id="1028" name="Rectangle 4"/>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32776" name="Base" hidden="1"/>
          <p:cNvSpPr>
            <a:spLocks noChangeArrowheads="1"/>
          </p:cNvSpPr>
          <p:nvPr/>
        </p:nvSpPr>
        <p:spPr bwMode="auto">
          <a:xfrm>
            <a:off x="1524000" y="1397000"/>
            <a:ext cx="6096000" cy="4064000"/>
          </a:xfrm>
          <a:prstGeom prst="rect">
            <a:avLst/>
          </a:prstGeom>
          <a:noFill/>
          <a:ln w="9525">
            <a:noFill/>
            <a:miter lim="800000"/>
            <a:headEnd/>
            <a:tailEnd/>
          </a:ln>
          <a:effectLst/>
        </p:spPr>
        <p:txBody>
          <a:bodyPr/>
          <a:lstStyle/>
          <a:p>
            <a:pPr>
              <a:defRPr/>
            </a:pPr>
            <a:endParaRPr lang="he-IL">
              <a:solidFill>
                <a:srgbClr val="000000"/>
              </a:solidFill>
            </a:endParaRPr>
          </a:p>
        </p:txBody>
      </p:sp>
      <p:sp>
        <p:nvSpPr>
          <p:cNvPr id="32780" name="Rectangle 12"/>
          <p:cNvSpPr>
            <a:spLocks noChangeArrowheads="1"/>
          </p:cNvSpPr>
          <p:nvPr/>
        </p:nvSpPr>
        <p:spPr bwMode="auto">
          <a:xfrm>
            <a:off x="0" y="6381750"/>
            <a:ext cx="9144000" cy="360363"/>
          </a:xfrm>
          <a:prstGeom prst="rect">
            <a:avLst/>
          </a:prstGeom>
          <a:solidFill>
            <a:srgbClr val="002060"/>
          </a:solidFill>
          <a:ln w="9525">
            <a:noFill/>
            <a:miter lim="800000"/>
            <a:headEnd/>
            <a:tailEnd/>
          </a:ln>
          <a:effectLst/>
        </p:spPr>
        <p:txBody>
          <a:bodyPr wrap="none" anchor="ctr"/>
          <a:lstStyle/>
          <a:p>
            <a:pPr>
              <a:defRPr/>
            </a:pPr>
            <a:endParaRPr lang="he-IL">
              <a:solidFill>
                <a:srgbClr val="000000"/>
              </a:solidFill>
            </a:endParaRPr>
          </a:p>
        </p:txBody>
      </p:sp>
      <p:sp>
        <p:nvSpPr>
          <p:cNvPr id="32778" name="Text Box 10"/>
          <p:cNvSpPr txBox="1">
            <a:spLocks noChangeArrowheads="1"/>
          </p:cNvSpPr>
          <p:nvPr/>
        </p:nvSpPr>
        <p:spPr bwMode="auto">
          <a:xfrm>
            <a:off x="4786314" y="6370638"/>
            <a:ext cx="4178299" cy="338554"/>
          </a:xfrm>
          <a:prstGeom prst="rect">
            <a:avLst/>
          </a:prstGeom>
          <a:noFill/>
          <a:ln w="9525">
            <a:noFill/>
            <a:miter lim="800000"/>
            <a:headEnd/>
            <a:tailEnd/>
          </a:ln>
          <a:effectLst/>
        </p:spPr>
        <p:txBody>
          <a:bodyPr wrap="square">
            <a:spAutoFit/>
          </a:bodyPr>
          <a:lstStyle/>
          <a:p>
            <a:pPr>
              <a:spcBef>
                <a:spcPct val="50000"/>
              </a:spcBef>
              <a:defRPr/>
            </a:pPr>
            <a:r>
              <a:rPr lang="he-IL" sz="1600" b="1" dirty="0">
                <a:solidFill>
                  <a:srgbClr val="FFFFFF"/>
                </a:solidFill>
                <a:latin typeface="Guttman Hatzvi" pitchFamily="2" charset="-79"/>
                <a:cs typeface="Guttman Hatzvi" pitchFamily="2" charset="-79"/>
              </a:rPr>
              <a:t>השתלמות המטה המבצעי החדשה יוני 15</a:t>
            </a:r>
            <a:endParaRPr lang="en-US" sz="1600" b="1" dirty="0">
              <a:solidFill>
                <a:srgbClr val="FFFFFF"/>
              </a:solidFill>
              <a:cs typeface="Guttman Hatzvi" pitchFamily="2" charset="-79"/>
            </a:endParaRPr>
          </a:p>
        </p:txBody>
      </p:sp>
      <p:sp>
        <p:nvSpPr>
          <p:cNvPr id="32781" name="Text Box 13"/>
          <p:cNvSpPr txBox="1">
            <a:spLocks noChangeArrowheads="1"/>
          </p:cNvSpPr>
          <p:nvPr/>
        </p:nvSpPr>
        <p:spPr bwMode="auto">
          <a:xfrm>
            <a:off x="4243444" y="6408649"/>
            <a:ext cx="646116" cy="338554"/>
          </a:xfrm>
          <a:prstGeom prst="rect">
            <a:avLst/>
          </a:prstGeom>
          <a:noFill/>
          <a:ln w="9525">
            <a:noFill/>
            <a:miter lim="800000"/>
            <a:headEnd/>
            <a:tailEnd/>
          </a:ln>
          <a:effectLst/>
        </p:spPr>
        <p:txBody>
          <a:bodyPr wrap="square">
            <a:spAutoFit/>
          </a:bodyPr>
          <a:lstStyle/>
          <a:p>
            <a:pPr algn="ctr">
              <a:spcBef>
                <a:spcPct val="50000"/>
              </a:spcBef>
              <a:defRPr/>
            </a:pPr>
            <a:fld id="{B2FF98B7-F99B-4CD1-A2D6-BDFE380EE43E}" type="slidenum">
              <a:rPr lang="he-IL" sz="1600" b="1">
                <a:solidFill>
                  <a:srgbClr val="FFFFFF"/>
                </a:solidFill>
                <a:latin typeface="Guttman Hatzvi" pitchFamily="2" charset="-79"/>
                <a:cs typeface="Guttman Hatzvi" pitchFamily="2" charset="-79"/>
              </a:rPr>
              <a:pPr algn="ctr">
                <a:spcBef>
                  <a:spcPct val="50000"/>
                </a:spcBef>
                <a:defRPr/>
              </a:pPr>
              <a:t>‹#›</a:t>
            </a:fld>
            <a:endParaRPr lang="en-US" sz="1600" b="1" dirty="0">
              <a:solidFill>
                <a:srgbClr val="FFFFFF"/>
              </a:solidFill>
              <a:cs typeface="Guttman Hatzvi" pitchFamily="2" charset="-79"/>
            </a:endParaRPr>
          </a:p>
        </p:txBody>
      </p:sp>
      <p:sp>
        <p:nvSpPr>
          <p:cNvPr id="10" name="Text Box 10"/>
          <p:cNvSpPr txBox="1">
            <a:spLocks noChangeArrowheads="1"/>
          </p:cNvSpPr>
          <p:nvPr/>
        </p:nvSpPr>
        <p:spPr bwMode="auto">
          <a:xfrm>
            <a:off x="106363" y="6370638"/>
            <a:ext cx="1285875" cy="338554"/>
          </a:xfrm>
          <a:prstGeom prst="rect">
            <a:avLst/>
          </a:prstGeom>
          <a:noFill/>
          <a:ln w="9525">
            <a:noFill/>
            <a:miter lim="800000"/>
            <a:headEnd/>
            <a:tailEnd/>
          </a:ln>
          <a:effectLst/>
        </p:spPr>
        <p:txBody>
          <a:bodyPr>
            <a:spAutoFit/>
          </a:bodyPr>
          <a:lstStyle/>
          <a:p>
            <a:pPr algn="ctr">
              <a:spcBef>
                <a:spcPct val="50000"/>
              </a:spcBef>
              <a:defRPr/>
            </a:pPr>
            <a:r>
              <a:rPr lang="he-IL" sz="1600" b="1" dirty="0">
                <a:solidFill>
                  <a:srgbClr val="FFFFFF"/>
                </a:solidFill>
                <a:latin typeface="Guttman Hatzvi" pitchFamily="2" charset="-79"/>
                <a:cs typeface="Guttman Hatzvi" pitchFamily="2" charset="-79"/>
              </a:rPr>
              <a:t>סודי</a:t>
            </a:r>
            <a:endParaRPr lang="en-US" sz="1600" b="1" dirty="0">
              <a:solidFill>
                <a:srgbClr val="FFFFFF"/>
              </a:solidFill>
              <a:cs typeface="Guttman Hatzvi" pitchFamily="2" charset="-79"/>
            </a:endParaRPr>
          </a:p>
        </p:txBody>
      </p:sp>
      <p:pic>
        <p:nvPicPr>
          <p:cNvPr id="9" name="Picture 9" descr="maltam1"/>
          <p:cNvPicPr>
            <a:picLocks noChangeAspect="1" noChangeArrowheads="1"/>
          </p:cNvPicPr>
          <p:nvPr userDrawn="1"/>
        </p:nvPicPr>
        <p:blipFill>
          <a:blip r:embed="rId14" cstate="print"/>
          <a:srcRect/>
          <a:stretch>
            <a:fillRect/>
          </a:stretch>
        </p:blipFill>
        <p:spPr bwMode="auto">
          <a:xfrm>
            <a:off x="0" y="0"/>
            <a:ext cx="844550" cy="852488"/>
          </a:xfrm>
          <a:prstGeom prst="rect">
            <a:avLst/>
          </a:prstGeom>
          <a:noFill/>
          <a:ln w="9525">
            <a:noFill/>
            <a:miter lim="800000"/>
            <a:headEnd/>
            <a:tailEnd/>
          </a:ln>
        </p:spPr>
      </p:pic>
    </p:spTree>
    <p:extLst>
      <p:ext uri="{BB962C8B-B14F-4D97-AF65-F5344CB8AC3E}">
        <p14:creationId xmlns:p14="http://schemas.microsoft.com/office/powerpoint/2010/main" val="346412845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p:txStyles>
    <p:titleStyle>
      <a:lvl1pPr algn="ctr" rtl="1" eaLnBrk="1" fontAlgn="base" hangingPunct="1">
        <a:spcBef>
          <a:spcPct val="0"/>
        </a:spcBef>
        <a:spcAft>
          <a:spcPct val="0"/>
        </a:spcAft>
        <a:defRPr sz="2800" b="1">
          <a:solidFill>
            <a:schemeClr val="accent2"/>
          </a:solidFill>
          <a:latin typeface="Guttman Hatzvi" pitchFamily="2" charset="-79"/>
          <a:ea typeface="+mj-ea"/>
          <a:cs typeface="Guttman Hatzvi" pitchFamily="2" charset="-79"/>
        </a:defRPr>
      </a:lvl1pPr>
      <a:lvl2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2pPr>
      <a:lvl3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3pPr>
      <a:lvl4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4pPr>
      <a:lvl5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5pPr>
      <a:lvl6pPr marL="457200" algn="ctr" rtl="1" eaLnBrk="1" fontAlgn="base" hangingPunct="1">
        <a:spcBef>
          <a:spcPct val="0"/>
        </a:spcBef>
        <a:spcAft>
          <a:spcPct val="0"/>
        </a:spcAft>
        <a:defRPr sz="3600">
          <a:solidFill>
            <a:schemeClr val="accent2"/>
          </a:solidFill>
          <a:latin typeface="Arial" pitchFamily="34" charset="0"/>
          <a:cs typeface="Arial" pitchFamily="34" charset="0"/>
        </a:defRPr>
      </a:lvl6pPr>
      <a:lvl7pPr marL="914400" algn="ctr" rtl="1" eaLnBrk="1" fontAlgn="base" hangingPunct="1">
        <a:spcBef>
          <a:spcPct val="0"/>
        </a:spcBef>
        <a:spcAft>
          <a:spcPct val="0"/>
        </a:spcAft>
        <a:defRPr sz="3600">
          <a:solidFill>
            <a:schemeClr val="accent2"/>
          </a:solidFill>
          <a:latin typeface="Arial" pitchFamily="34" charset="0"/>
          <a:cs typeface="Arial" pitchFamily="34" charset="0"/>
        </a:defRPr>
      </a:lvl7pPr>
      <a:lvl8pPr marL="1371600" algn="ctr" rtl="1" eaLnBrk="1" fontAlgn="base" hangingPunct="1">
        <a:spcBef>
          <a:spcPct val="0"/>
        </a:spcBef>
        <a:spcAft>
          <a:spcPct val="0"/>
        </a:spcAft>
        <a:defRPr sz="3600">
          <a:solidFill>
            <a:schemeClr val="accent2"/>
          </a:solidFill>
          <a:latin typeface="Arial" pitchFamily="34" charset="0"/>
          <a:cs typeface="Arial" pitchFamily="34" charset="0"/>
        </a:defRPr>
      </a:lvl8pPr>
      <a:lvl9pPr marL="1828800" algn="ctr" rtl="1" eaLnBrk="1" fontAlgn="base" hangingPunct="1">
        <a:spcBef>
          <a:spcPct val="0"/>
        </a:spcBef>
        <a:spcAft>
          <a:spcPct val="0"/>
        </a:spcAft>
        <a:defRPr sz="3600">
          <a:solidFill>
            <a:schemeClr val="accent2"/>
          </a:solidFill>
          <a:latin typeface="Arial" pitchFamily="34" charset="0"/>
          <a:cs typeface="Arial" pitchFamily="34" charset="0"/>
        </a:defRPr>
      </a:lvl9pPr>
    </p:titleStyle>
    <p:bodyStyle>
      <a:lvl1pPr marL="342900" indent="-342900" algn="r" rtl="1" eaLnBrk="1" fontAlgn="base" hangingPunct="1">
        <a:spcBef>
          <a:spcPct val="20000"/>
        </a:spcBef>
        <a:spcAft>
          <a:spcPct val="0"/>
        </a:spcAft>
        <a:buChar char="•"/>
        <a:defRPr sz="2000">
          <a:solidFill>
            <a:schemeClr val="tx1"/>
          </a:solidFill>
          <a:latin typeface="Guttman Hatzvi" pitchFamily="2" charset="-79"/>
          <a:ea typeface="+mn-ea"/>
          <a:cs typeface="Guttman Hatzvi" pitchFamily="2" charset="-79"/>
        </a:defRPr>
      </a:lvl1pPr>
      <a:lvl2pPr marL="742950" indent="-285750" algn="r" rtl="1" eaLnBrk="1" fontAlgn="base" hangingPunct="1">
        <a:spcBef>
          <a:spcPct val="20000"/>
        </a:spcBef>
        <a:spcAft>
          <a:spcPct val="0"/>
        </a:spcAft>
        <a:buChar char="–"/>
        <a:defRPr sz="1800">
          <a:solidFill>
            <a:schemeClr val="tx1"/>
          </a:solidFill>
          <a:latin typeface="Guttman Hatzvi" pitchFamily="2" charset="-79"/>
          <a:cs typeface="Guttman Hatzvi" pitchFamily="2" charset="-79"/>
        </a:defRPr>
      </a:lvl2pPr>
      <a:lvl3pPr marL="1143000" indent="-228600" algn="r" rtl="1" eaLnBrk="1" fontAlgn="base" hangingPunct="1">
        <a:spcBef>
          <a:spcPct val="20000"/>
        </a:spcBef>
        <a:spcAft>
          <a:spcPct val="0"/>
        </a:spcAft>
        <a:buChar char="•"/>
        <a:defRPr sz="1600">
          <a:solidFill>
            <a:schemeClr val="tx1"/>
          </a:solidFill>
          <a:latin typeface="Guttman Hatzvi" pitchFamily="2" charset="-79"/>
          <a:cs typeface="Guttman Hatzvi" pitchFamily="2" charset="-79"/>
        </a:defRPr>
      </a:lvl3pPr>
      <a:lvl4pPr marL="1600200" indent="-228600" algn="r" rtl="1" eaLnBrk="1" fontAlgn="base" hangingPunct="1">
        <a:spcBef>
          <a:spcPct val="20000"/>
        </a:spcBef>
        <a:spcAft>
          <a:spcPct val="0"/>
        </a:spcAft>
        <a:buChar char="–"/>
        <a:defRPr sz="1400">
          <a:solidFill>
            <a:schemeClr val="tx1"/>
          </a:solidFill>
          <a:latin typeface="Guttman Hatzvi" pitchFamily="2" charset="-79"/>
          <a:cs typeface="Guttman Hatzvi" pitchFamily="2" charset="-79"/>
        </a:defRPr>
      </a:lvl4pPr>
      <a:lvl5pPr marL="2057400" indent="-228600" algn="r" rtl="1" eaLnBrk="1" fontAlgn="base" hangingPunct="1">
        <a:spcBef>
          <a:spcPct val="20000"/>
        </a:spcBef>
        <a:spcAft>
          <a:spcPct val="0"/>
        </a:spcAft>
        <a:buChar char="»"/>
        <a:defRPr sz="1400">
          <a:solidFill>
            <a:schemeClr val="tx1"/>
          </a:solidFill>
          <a:latin typeface="Guttman Hatzvi" pitchFamily="2" charset="-79"/>
          <a:cs typeface="Guttman Hatzvi" pitchFamily="2" charset="-79"/>
        </a:defRPr>
      </a:lvl5pPr>
      <a:lvl6pPr marL="2514600" indent="-228600" algn="r" rtl="1" eaLnBrk="1" fontAlgn="base" hangingPunct="1">
        <a:spcBef>
          <a:spcPct val="20000"/>
        </a:spcBef>
        <a:spcAft>
          <a:spcPct val="0"/>
        </a:spcAft>
        <a:buChar char="»"/>
        <a:defRPr sz="2000">
          <a:solidFill>
            <a:schemeClr val="tx1"/>
          </a:solidFill>
          <a:latin typeface="+mn-lt"/>
          <a:cs typeface="+mn-cs"/>
        </a:defRPr>
      </a:lvl6pPr>
      <a:lvl7pPr marL="2971800" indent="-228600" algn="r" rtl="1" eaLnBrk="1" fontAlgn="base" hangingPunct="1">
        <a:spcBef>
          <a:spcPct val="20000"/>
        </a:spcBef>
        <a:spcAft>
          <a:spcPct val="0"/>
        </a:spcAft>
        <a:buChar char="»"/>
        <a:defRPr sz="2000">
          <a:solidFill>
            <a:schemeClr val="tx1"/>
          </a:solidFill>
          <a:latin typeface="+mn-lt"/>
          <a:cs typeface="+mn-cs"/>
        </a:defRPr>
      </a:lvl7pPr>
      <a:lvl8pPr marL="3429000" indent="-228600" algn="r" rtl="1" eaLnBrk="1" fontAlgn="base" hangingPunct="1">
        <a:spcBef>
          <a:spcPct val="20000"/>
        </a:spcBef>
        <a:spcAft>
          <a:spcPct val="0"/>
        </a:spcAft>
        <a:buChar char="»"/>
        <a:defRPr sz="2000">
          <a:solidFill>
            <a:schemeClr val="tx1"/>
          </a:solidFill>
          <a:latin typeface="+mn-lt"/>
          <a:cs typeface="+mn-cs"/>
        </a:defRPr>
      </a:lvl8pPr>
      <a:lvl9pPr marL="3886200" indent="-228600" algn="r" rtl="1" eaLnBrk="1" fontAlgn="base" hangingPunct="1">
        <a:spcBef>
          <a:spcPct val="20000"/>
        </a:spcBef>
        <a:spcAft>
          <a:spcPct val="0"/>
        </a:spcAft>
        <a:buChar char="»"/>
        <a:defRPr sz="2000">
          <a:solidFill>
            <a:schemeClr val="tx1"/>
          </a:solidFill>
          <a:latin typeface="+mn-lt"/>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auto">
          <a:xfrm>
            <a:off x="428596" y="274638"/>
            <a:ext cx="8215369"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he-IL"/>
              <a:t>לחץ כדי לערוך סגנון כותרת של תבנית בסיס</a:t>
            </a:r>
          </a:p>
        </p:txBody>
      </p:sp>
      <p:sp>
        <p:nvSpPr>
          <p:cNvPr id="1028" name="Rectangle 4"/>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32776" name="Base" hidden="1"/>
          <p:cNvSpPr>
            <a:spLocks noChangeArrowheads="1"/>
          </p:cNvSpPr>
          <p:nvPr/>
        </p:nvSpPr>
        <p:spPr bwMode="auto">
          <a:xfrm>
            <a:off x="1524000" y="1397000"/>
            <a:ext cx="6096000" cy="4064000"/>
          </a:xfrm>
          <a:prstGeom prst="rect">
            <a:avLst/>
          </a:prstGeom>
          <a:noFill/>
          <a:ln w="9525">
            <a:noFill/>
            <a:miter lim="800000"/>
            <a:headEnd/>
            <a:tailEnd/>
          </a:ln>
          <a:effectLst/>
        </p:spPr>
        <p:txBody>
          <a:bodyPr/>
          <a:lstStyle/>
          <a:p>
            <a:pPr>
              <a:defRPr/>
            </a:pPr>
            <a:endParaRPr lang="he-IL">
              <a:solidFill>
                <a:srgbClr val="000000"/>
              </a:solidFill>
            </a:endParaRPr>
          </a:p>
        </p:txBody>
      </p:sp>
      <p:sp>
        <p:nvSpPr>
          <p:cNvPr id="32780" name="Rectangle 12"/>
          <p:cNvSpPr>
            <a:spLocks noChangeArrowheads="1"/>
          </p:cNvSpPr>
          <p:nvPr/>
        </p:nvSpPr>
        <p:spPr bwMode="auto">
          <a:xfrm>
            <a:off x="0" y="6381750"/>
            <a:ext cx="9144000" cy="360363"/>
          </a:xfrm>
          <a:prstGeom prst="rect">
            <a:avLst/>
          </a:prstGeom>
          <a:solidFill>
            <a:srgbClr val="002060"/>
          </a:solidFill>
          <a:ln w="9525">
            <a:noFill/>
            <a:miter lim="800000"/>
            <a:headEnd/>
            <a:tailEnd/>
          </a:ln>
          <a:effectLst/>
        </p:spPr>
        <p:txBody>
          <a:bodyPr wrap="none" anchor="ctr"/>
          <a:lstStyle/>
          <a:p>
            <a:pPr>
              <a:defRPr/>
            </a:pPr>
            <a:endParaRPr lang="he-IL">
              <a:solidFill>
                <a:srgbClr val="000000"/>
              </a:solidFill>
            </a:endParaRPr>
          </a:p>
        </p:txBody>
      </p:sp>
      <p:sp>
        <p:nvSpPr>
          <p:cNvPr id="32778" name="Text Box 10"/>
          <p:cNvSpPr txBox="1">
            <a:spLocks noChangeArrowheads="1"/>
          </p:cNvSpPr>
          <p:nvPr/>
        </p:nvSpPr>
        <p:spPr bwMode="auto">
          <a:xfrm>
            <a:off x="4786314" y="6370638"/>
            <a:ext cx="4178299" cy="338554"/>
          </a:xfrm>
          <a:prstGeom prst="rect">
            <a:avLst/>
          </a:prstGeom>
          <a:noFill/>
          <a:ln w="9525">
            <a:noFill/>
            <a:miter lim="800000"/>
            <a:headEnd/>
            <a:tailEnd/>
          </a:ln>
          <a:effectLst/>
        </p:spPr>
        <p:txBody>
          <a:bodyPr wrap="square">
            <a:spAutoFit/>
          </a:bodyPr>
          <a:lstStyle/>
          <a:p>
            <a:pPr>
              <a:spcBef>
                <a:spcPct val="50000"/>
              </a:spcBef>
              <a:defRPr/>
            </a:pPr>
            <a:r>
              <a:rPr lang="he-IL" sz="1600" b="1" dirty="0">
                <a:solidFill>
                  <a:srgbClr val="FFFFFF"/>
                </a:solidFill>
                <a:latin typeface="Guttman Hatzvi" pitchFamily="2" charset="-79"/>
                <a:cs typeface="Guttman Hatzvi" pitchFamily="2" charset="-79"/>
              </a:rPr>
              <a:t>למידה מערכתית ביקורתית</a:t>
            </a:r>
            <a:endParaRPr lang="en-US" sz="1600" b="1" dirty="0">
              <a:solidFill>
                <a:srgbClr val="FFFFFF"/>
              </a:solidFill>
              <a:cs typeface="Guttman Hatzvi" pitchFamily="2" charset="-79"/>
            </a:endParaRPr>
          </a:p>
        </p:txBody>
      </p:sp>
      <p:sp>
        <p:nvSpPr>
          <p:cNvPr id="32781" name="Text Box 13"/>
          <p:cNvSpPr txBox="1">
            <a:spLocks noChangeArrowheads="1"/>
          </p:cNvSpPr>
          <p:nvPr/>
        </p:nvSpPr>
        <p:spPr bwMode="auto">
          <a:xfrm>
            <a:off x="4243444" y="6408649"/>
            <a:ext cx="646116" cy="338554"/>
          </a:xfrm>
          <a:prstGeom prst="rect">
            <a:avLst/>
          </a:prstGeom>
          <a:noFill/>
          <a:ln w="9525">
            <a:noFill/>
            <a:miter lim="800000"/>
            <a:headEnd/>
            <a:tailEnd/>
          </a:ln>
          <a:effectLst/>
        </p:spPr>
        <p:txBody>
          <a:bodyPr wrap="square">
            <a:spAutoFit/>
          </a:bodyPr>
          <a:lstStyle/>
          <a:p>
            <a:pPr algn="ctr">
              <a:spcBef>
                <a:spcPct val="50000"/>
              </a:spcBef>
              <a:defRPr/>
            </a:pPr>
            <a:fld id="{B2FF98B7-F99B-4CD1-A2D6-BDFE380EE43E}" type="slidenum">
              <a:rPr lang="he-IL" sz="1600" b="1">
                <a:solidFill>
                  <a:srgbClr val="FFFFFF"/>
                </a:solidFill>
                <a:latin typeface="Guttman Hatzvi" pitchFamily="2" charset="-79"/>
                <a:cs typeface="Guttman Hatzvi" pitchFamily="2" charset="-79"/>
              </a:rPr>
              <a:pPr algn="ctr">
                <a:spcBef>
                  <a:spcPct val="50000"/>
                </a:spcBef>
                <a:defRPr/>
              </a:pPr>
              <a:t>‹#›</a:t>
            </a:fld>
            <a:endParaRPr lang="en-US" sz="1600" b="1" dirty="0">
              <a:solidFill>
                <a:srgbClr val="FFFFFF"/>
              </a:solidFill>
              <a:cs typeface="Guttman Hatzvi" pitchFamily="2" charset="-79"/>
            </a:endParaRPr>
          </a:p>
        </p:txBody>
      </p:sp>
      <p:sp>
        <p:nvSpPr>
          <p:cNvPr id="10" name="Text Box 10"/>
          <p:cNvSpPr txBox="1">
            <a:spLocks noChangeArrowheads="1"/>
          </p:cNvSpPr>
          <p:nvPr/>
        </p:nvSpPr>
        <p:spPr bwMode="auto">
          <a:xfrm>
            <a:off x="106363" y="6370638"/>
            <a:ext cx="1285875" cy="338554"/>
          </a:xfrm>
          <a:prstGeom prst="rect">
            <a:avLst/>
          </a:prstGeom>
          <a:noFill/>
          <a:ln w="9525">
            <a:noFill/>
            <a:miter lim="800000"/>
            <a:headEnd/>
            <a:tailEnd/>
          </a:ln>
          <a:effectLst/>
        </p:spPr>
        <p:txBody>
          <a:bodyPr>
            <a:spAutoFit/>
          </a:bodyPr>
          <a:lstStyle/>
          <a:p>
            <a:pPr algn="ctr">
              <a:spcBef>
                <a:spcPct val="50000"/>
              </a:spcBef>
              <a:defRPr/>
            </a:pPr>
            <a:r>
              <a:rPr lang="he-IL" sz="1600" b="1" dirty="0">
                <a:solidFill>
                  <a:srgbClr val="FFFFFF"/>
                </a:solidFill>
                <a:latin typeface="Guttman Hatzvi" pitchFamily="2" charset="-79"/>
                <a:cs typeface="Guttman Hatzvi" pitchFamily="2" charset="-79"/>
              </a:rPr>
              <a:t>בלמ"ס</a:t>
            </a:r>
            <a:endParaRPr lang="en-US" sz="1600" b="1" dirty="0">
              <a:solidFill>
                <a:srgbClr val="FFFFFF"/>
              </a:solidFill>
              <a:cs typeface="Guttman Hatzvi" pitchFamily="2" charset="-79"/>
            </a:endParaRPr>
          </a:p>
        </p:txBody>
      </p:sp>
      <p:pic>
        <p:nvPicPr>
          <p:cNvPr id="9" name="Picture 9" descr="maltam1"/>
          <p:cNvPicPr>
            <a:picLocks noChangeAspect="1" noChangeArrowheads="1"/>
          </p:cNvPicPr>
          <p:nvPr userDrawn="1"/>
        </p:nvPicPr>
        <p:blipFill>
          <a:blip r:embed="rId14" cstate="print"/>
          <a:srcRect/>
          <a:stretch>
            <a:fillRect/>
          </a:stretch>
        </p:blipFill>
        <p:spPr bwMode="auto">
          <a:xfrm>
            <a:off x="0" y="0"/>
            <a:ext cx="844550" cy="852488"/>
          </a:xfrm>
          <a:prstGeom prst="rect">
            <a:avLst/>
          </a:prstGeom>
          <a:noFill/>
          <a:ln w="9525">
            <a:noFill/>
            <a:miter lim="800000"/>
            <a:headEnd/>
            <a:tailEnd/>
          </a:ln>
        </p:spPr>
      </p:pic>
    </p:spTree>
    <p:extLst>
      <p:ext uri="{BB962C8B-B14F-4D97-AF65-F5344CB8AC3E}">
        <p14:creationId xmlns:p14="http://schemas.microsoft.com/office/powerpoint/2010/main" val="2114166582"/>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Lst>
  <p:txStyles>
    <p:titleStyle>
      <a:lvl1pPr algn="ctr" rtl="1" eaLnBrk="1" fontAlgn="base" hangingPunct="1">
        <a:spcBef>
          <a:spcPct val="0"/>
        </a:spcBef>
        <a:spcAft>
          <a:spcPct val="0"/>
        </a:spcAft>
        <a:defRPr sz="2800" b="1">
          <a:solidFill>
            <a:schemeClr val="accent2"/>
          </a:solidFill>
          <a:latin typeface="Guttman Hatzvi" pitchFamily="2" charset="-79"/>
          <a:ea typeface="+mj-ea"/>
          <a:cs typeface="Guttman Hatzvi" pitchFamily="2" charset="-79"/>
        </a:defRPr>
      </a:lvl1pPr>
      <a:lvl2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2pPr>
      <a:lvl3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3pPr>
      <a:lvl4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4pPr>
      <a:lvl5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5pPr>
      <a:lvl6pPr marL="457200" algn="ctr" rtl="1" eaLnBrk="1" fontAlgn="base" hangingPunct="1">
        <a:spcBef>
          <a:spcPct val="0"/>
        </a:spcBef>
        <a:spcAft>
          <a:spcPct val="0"/>
        </a:spcAft>
        <a:defRPr sz="3600">
          <a:solidFill>
            <a:schemeClr val="accent2"/>
          </a:solidFill>
          <a:latin typeface="Arial" pitchFamily="34" charset="0"/>
          <a:cs typeface="Arial" pitchFamily="34" charset="0"/>
        </a:defRPr>
      </a:lvl6pPr>
      <a:lvl7pPr marL="914400" algn="ctr" rtl="1" eaLnBrk="1" fontAlgn="base" hangingPunct="1">
        <a:spcBef>
          <a:spcPct val="0"/>
        </a:spcBef>
        <a:spcAft>
          <a:spcPct val="0"/>
        </a:spcAft>
        <a:defRPr sz="3600">
          <a:solidFill>
            <a:schemeClr val="accent2"/>
          </a:solidFill>
          <a:latin typeface="Arial" pitchFamily="34" charset="0"/>
          <a:cs typeface="Arial" pitchFamily="34" charset="0"/>
        </a:defRPr>
      </a:lvl7pPr>
      <a:lvl8pPr marL="1371600" algn="ctr" rtl="1" eaLnBrk="1" fontAlgn="base" hangingPunct="1">
        <a:spcBef>
          <a:spcPct val="0"/>
        </a:spcBef>
        <a:spcAft>
          <a:spcPct val="0"/>
        </a:spcAft>
        <a:defRPr sz="3600">
          <a:solidFill>
            <a:schemeClr val="accent2"/>
          </a:solidFill>
          <a:latin typeface="Arial" pitchFamily="34" charset="0"/>
          <a:cs typeface="Arial" pitchFamily="34" charset="0"/>
        </a:defRPr>
      </a:lvl8pPr>
      <a:lvl9pPr marL="1828800" algn="ctr" rtl="1" eaLnBrk="1" fontAlgn="base" hangingPunct="1">
        <a:spcBef>
          <a:spcPct val="0"/>
        </a:spcBef>
        <a:spcAft>
          <a:spcPct val="0"/>
        </a:spcAft>
        <a:defRPr sz="3600">
          <a:solidFill>
            <a:schemeClr val="accent2"/>
          </a:solidFill>
          <a:latin typeface="Arial" pitchFamily="34" charset="0"/>
          <a:cs typeface="Arial" pitchFamily="34" charset="0"/>
        </a:defRPr>
      </a:lvl9pPr>
    </p:titleStyle>
    <p:bodyStyle>
      <a:lvl1pPr marL="342900" indent="-342900" algn="r" rtl="1" eaLnBrk="1" fontAlgn="base" hangingPunct="1">
        <a:spcBef>
          <a:spcPct val="20000"/>
        </a:spcBef>
        <a:spcAft>
          <a:spcPct val="0"/>
        </a:spcAft>
        <a:buChar char="•"/>
        <a:defRPr sz="2000">
          <a:solidFill>
            <a:schemeClr val="tx1"/>
          </a:solidFill>
          <a:latin typeface="Guttman Hatzvi" pitchFamily="2" charset="-79"/>
          <a:ea typeface="+mn-ea"/>
          <a:cs typeface="Guttman Hatzvi" pitchFamily="2" charset="-79"/>
        </a:defRPr>
      </a:lvl1pPr>
      <a:lvl2pPr marL="742950" indent="-285750" algn="r" rtl="1" eaLnBrk="1" fontAlgn="base" hangingPunct="1">
        <a:spcBef>
          <a:spcPct val="20000"/>
        </a:spcBef>
        <a:spcAft>
          <a:spcPct val="0"/>
        </a:spcAft>
        <a:buChar char="–"/>
        <a:defRPr sz="1800">
          <a:solidFill>
            <a:schemeClr val="tx1"/>
          </a:solidFill>
          <a:latin typeface="Guttman Hatzvi" pitchFamily="2" charset="-79"/>
          <a:cs typeface="Guttman Hatzvi" pitchFamily="2" charset="-79"/>
        </a:defRPr>
      </a:lvl2pPr>
      <a:lvl3pPr marL="1143000" indent="-228600" algn="r" rtl="1" eaLnBrk="1" fontAlgn="base" hangingPunct="1">
        <a:spcBef>
          <a:spcPct val="20000"/>
        </a:spcBef>
        <a:spcAft>
          <a:spcPct val="0"/>
        </a:spcAft>
        <a:buChar char="•"/>
        <a:defRPr sz="1600">
          <a:solidFill>
            <a:schemeClr val="tx1"/>
          </a:solidFill>
          <a:latin typeface="Guttman Hatzvi" pitchFamily="2" charset="-79"/>
          <a:cs typeface="Guttman Hatzvi" pitchFamily="2" charset="-79"/>
        </a:defRPr>
      </a:lvl3pPr>
      <a:lvl4pPr marL="1600200" indent="-228600" algn="r" rtl="1" eaLnBrk="1" fontAlgn="base" hangingPunct="1">
        <a:spcBef>
          <a:spcPct val="20000"/>
        </a:spcBef>
        <a:spcAft>
          <a:spcPct val="0"/>
        </a:spcAft>
        <a:buChar char="–"/>
        <a:defRPr sz="1400">
          <a:solidFill>
            <a:schemeClr val="tx1"/>
          </a:solidFill>
          <a:latin typeface="Guttman Hatzvi" pitchFamily="2" charset="-79"/>
          <a:cs typeface="Guttman Hatzvi" pitchFamily="2" charset="-79"/>
        </a:defRPr>
      </a:lvl4pPr>
      <a:lvl5pPr marL="2057400" indent="-228600" algn="r" rtl="1" eaLnBrk="1" fontAlgn="base" hangingPunct="1">
        <a:spcBef>
          <a:spcPct val="20000"/>
        </a:spcBef>
        <a:spcAft>
          <a:spcPct val="0"/>
        </a:spcAft>
        <a:buChar char="»"/>
        <a:defRPr sz="1400">
          <a:solidFill>
            <a:schemeClr val="tx1"/>
          </a:solidFill>
          <a:latin typeface="Guttman Hatzvi" pitchFamily="2" charset="-79"/>
          <a:cs typeface="Guttman Hatzvi" pitchFamily="2" charset="-79"/>
        </a:defRPr>
      </a:lvl5pPr>
      <a:lvl6pPr marL="2514600" indent="-228600" algn="r" rtl="1" eaLnBrk="1" fontAlgn="base" hangingPunct="1">
        <a:spcBef>
          <a:spcPct val="20000"/>
        </a:spcBef>
        <a:spcAft>
          <a:spcPct val="0"/>
        </a:spcAft>
        <a:buChar char="»"/>
        <a:defRPr sz="2000">
          <a:solidFill>
            <a:schemeClr val="tx1"/>
          </a:solidFill>
          <a:latin typeface="+mn-lt"/>
          <a:cs typeface="+mn-cs"/>
        </a:defRPr>
      </a:lvl6pPr>
      <a:lvl7pPr marL="2971800" indent="-228600" algn="r" rtl="1" eaLnBrk="1" fontAlgn="base" hangingPunct="1">
        <a:spcBef>
          <a:spcPct val="20000"/>
        </a:spcBef>
        <a:spcAft>
          <a:spcPct val="0"/>
        </a:spcAft>
        <a:buChar char="»"/>
        <a:defRPr sz="2000">
          <a:solidFill>
            <a:schemeClr val="tx1"/>
          </a:solidFill>
          <a:latin typeface="+mn-lt"/>
          <a:cs typeface="+mn-cs"/>
        </a:defRPr>
      </a:lvl7pPr>
      <a:lvl8pPr marL="3429000" indent="-228600" algn="r" rtl="1" eaLnBrk="1" fontAlgn="base" hangingPunct="1">
        <a:spcBef>
          <a:spcPct val="20000"/>
        </a:spcBef>
        <a:spcAft>
          <a:spcPct val="0"/>
        </a:spcAft>
        <a:buChar char="»"/>
        <a:defRPr sz="2000">
          <a:solidFill>
            <a:schemeClr val="tx1"/>
          </a:solidFill>
          <a:latin typeface="+mn-lt"/>
          <a:cs typeface="+mn-cs"/>
        </a:defRPr>
      </a:lvl8pPr>
      <a:lvl9pPr marL="3886200" indent="-228600" algn="r" rtl="1" eaLnBrk="1" fontAlgn="base" hangingPunct="1">
        <a:spcBef>
          <a:spcPct val="20000"/>
        </a:spcBef>
        <a:spcAft>
          <a:spcPct val="0"/>
        </a:spcAft>
        <a:buChar char="»"/>
        <a:defRPr sz="2000">
          <a:solidFill>
            <a:schemeClr val="tx1"/>
          </a:solidFill>
          <a:latin typeface="+mn-lt"/>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7" descr="reka"/>
          <p:cNvPicPr>
            <a:picLocks noChangeAspect="1" noChangeArrowheads="1"/>
          </p:cNvPicPr>
          <p:nvPr/>
        </p:nvPicPr>
        <p:blipFill>
          <a:blip r:embed="rId7" cstate="print"/>
          <a:srcRect/>
          <a:stretch>
            <a:fillRect/>
          </a:stretch>
        </p:blipFill>
        <p:spPr bwMode="auto">
          <a:xfrm>
            <a:off x="0" y="0"/>
            <a:ext cx="9144000" cy="6858000"/>
          </a:xfrm>
          <a:prstGeom prst="rect">
            <a:avLst/>
          </a:prstGeom>
          <a:noFill/>
          <a:ln w="9525">
            <a:noFill/>
            <a:miter lim="800000"/>
            <a:headEnd/>
            <a:tailEnd/>
          </a:ln>
        </p:spPr>
      </p:pic>
      <p:sp>
        <p:nvSpPr>
          <p:cNvPr id="11" name="Rectangle 12"/>
          <p:cNvSpPr>
            <a:spLocks noChangeArrowheads="1"/>
          </p:cNvSpPr>
          <p:nvPr/>
        </p:nvSpPr>
        <p:spPr bwMode="auto">
          <a:xfrm>
            <a:off x="0" y="6381750"/>
            <a:ext cx="9144000" cy="360363"/>
          </a:xfrm>
          <a:prstGeom prst="rect">
            <a:avLst/>
          </a:prstGeom>
          <a:solidFill>
            <a:srgbClr val="0E77BE"/>
          </a:solidFill>
          <a:ln w="9525">
            <a:noFill/>
            <a:miter lim="800000"/>
            <a:headEnd/>
            <a:tailEnd/>
          </a:ln>
          <a:effectLst/>
        </p:spPr>
        <p:txBody>
          <a:bodyPr wrap="none" anchor="ctr"/>
          <a:lstStyle/>
          <a:p>
            <a:pPr fontAlgn="base">
              <a:spcBef>
                <a:spcPct val="0"/>
              </a:spcBef>
              <a:spcAft>
                <a:spcPct val="0"/>
              </a:spcAft>
              <a:defRPr/>
            </a:pPr>
            <a:endParaRPr lang="he-IL" sz="1600">
              <a:solidFill>
                <a:prstClr val="black"/>
              </a:solidFill>
              <a:latin typeface="Arial" pitchFamily="34" charset="0"/>
              <a:cs typeface="Guttman Hatzvi" pitchFamily="2" charset="-79"/>
            </a:endParaRPr>
          </a:p>
        </p:txBody>
      </p:sp>
      <p:sp>
        <p:nvSpPr>
          <p:cNvPr id="17" name="Text Box 13"/>
          <p:cNvSpPr txBox="1">
            <a:spLocks noChangeArrowheads="1"/>
          </p:cNvSpPr>
          <p:nvPr/>
        </p:nvSpPr>
        <p:spPr bwMode="auto">
          <a:xfrm>
            <a:off x="4103688" y="6376988"/>
            <a:ext cx="1001712" cy="338137"/>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he-IL" sz="1600" b="1" dirty="0">
                <a:solidFill>
                  <a:prstClr val="white"/>
                </a:solidFill>
                <a:latin typeface="Arial" pitchFamily="34" charset="0"/>
                <a:cs typeface="Guttman Hatzvi" pitchFamily="2" charset="-79"/>
              </a:rPr>
              <a:t>-</a:t>
            </a:r>
            <a:fld id="{52B28790-9A00-4A35-9AA1-6BC64FF3E81A}" type="slidenum">
              <a:rPr lang="he-IL" sz="1600" b="1">
                <a:solidFill>
                  <a:prstClr val="white"/>
                </a:solidFill>
                <a:latin typeface="Arial" pitchFamily="34" charset="0"/>
                <a:cs typeface="Guttman Hatzvi" pitchFamily="2" charset="-79"/>
              </a:rPr>
              <a:pPr algn="ctr" fontAlgn="base">
                <a:spcBef>
                  <a:spcPct val="50000"/>
                </a:spcBef>
                <a:spcAft>
                  <a:spcPct val="0"/>
                </a:spcAft>
                <a:defRPr/>
              </a:pPr>
              <a:t>‹#›</a:t>
            </a:fld>
            <a:r>
              <a:rPr lang="he-IL" sz="1600" b="1" dirty="0">
                <a:solidFill>
                  <a:prstClr val="white"/>
                </a:solidFill>
                <a:latin typeface="Arial" pitchFamily="34" charset="0"/>
                <a:cs typeface="Guttman Hatzvi" pitchFamily="2" charset="-79"/>
              </a:rPr>
              <a:t>-</a:t>
            </a:r>
            <a:endParaRPr lang="en-US" sz="1600" b="1" dirty="0">
              <a:solidFill>
                <a:prstClr val="white"/>
              </a:solidFill>
              <a:latin typeface="Arial" pitchFamily="34" charset="0"/>
              <a:cs typeface="Guttman Hatzvi" pitchFamily="2" charset="-79"/>
            </a:endParaRPr>
          </a:p>
        </p:txBody>
      </p:sp>
      <p:sp>
        <p:nvSpPr>
          <p:cNvPr id="18" name="Text Box 10"/>
          <p:cNvSpPr txBox="1">
            <a:spLocks noChangeArrowheads="1"/>
          </p:cNvSpPr>
          <p:nvPr/>
        </p:nvSpPr>
        <p:spPr bwMode="auto">
          <a:xfrm>
            <a:off x="171450" y="6376988"/>
            <a:ext cx="885825" cy="338137"/>
          </a:xfrm>
          <a:prstGeom prst="rect">
            <a:avLst/>
          </a:prstGeom>
          <a:noFill/>
          <a:ln w="9525">
            <a:noFill/>
            <a:miter lim="800000"/>
            <a:headEnd/>
            <a:tailEnd/>
          </a:ln>
          <a:effectLst/>
        </p:spPr>
        <p:txBody>
          <a:bodyPr>
            <a:spAutoFit/>
          </a:bodyPr>
          <a:lstStyle/>
          <a:p>
            <a:pPr fontAlgn="base">
              <a:spcBef>
                <a:spcPct val="50000"/>
              </a:spcBef>
              <a:spcAft>
                <a:spcPct val="0"/>
              </a:spcAft>
              <a:defRPr/>
            </a:pPr>
            <a:r>
              <a:rPr lang="he-IL" sz="1600" b="1" dirty="0">
                <a:solidFill>
                  <a:prstClr val="white"/>
                </a:solidFill>
                <a:latin typeface="Arial" pitchFamily="34" charset="0"/>
                <a:cs typeface="Guttman Hatzvi" pitchFamily="2" charset="-79"/>
              </a:rPr>
              <a:t>שמור</a:t>
            </a:r>
            <a:endParaRPr lang="en-US" sz="1600" b="1" dirty="0">
              <a:solidFill>
                <a:prstClr val="white"/>
              </a:solidFill>
              <a:latin typeface="Arial" pitchFamily="34" charset="0"/>
              <a:cs typeface="Guttman Hatzvi" pitchFamily="2" charset="-79"/>
            </a:endParaRPr>
          </a:p>
        </p:txBody>
      </p:sp>
      <p:sp>
        <p:nvSpPr>
          <p:cNvPr id="6" name="Text Box 10"/>
          <p:cNvSpPr txBox="1">
            <a:spLocks noChangeArrowheads="1"/>
          </p:cNvSpPr>
          <p:nvPr/>
        </p:nvSpPr>
        <p:spPr bwMode="auto">
          <a:xfrm>
            <a:off x="5214942" y="6376988"/>
            <a:ext cx="3802058" cy="338554"/>
          </a:xfrm>
          <a:prstGeom prst="rect">
            <a:avLst/>
          </a:prstGeom>
          <a:noFill/>
          <a:ln w="9525">
            <a:noFill/>
            <a:miter lim="800000"/>
            <a:headEnd/>
            <a:tailEnd/>
          </a:ln>
          <a:effectLst/>
        </p:spPr>
        <p:txBody>
          <a:bodyPr wrap="square">
            <a:spAutoFit/>
          </a:bodyPr>
          <a:lstStyle/>
          <a:p>
            <a:pPr fontAlgn="base">
              <a:spcBef>
                <a:spcPct val="50000"/>
              </a:spcBef>
              <a:spcAft>
                <a:spcPct val="0"/>
              </a:spcAft>
              <a:defRPr/>
            </a:pPr>
            <a:r>
              <a:rPr lang="he-IL" sz="1600" b="1" dirty="0">
                <a:solidFill>
                  <a:prstClr val="white"/>
                </a:solidFill>
                <a:latin typeface="Arial" pitchFamily="34" charset="0"/>
                <a:cs typeface="Guttman Hatzvi" pitchFamily="2" charset="-79"/>
              </a:rPr>
              <a:t>שערי סיני</a:t>
            </a:r>
            <a:endParaRPr lang="en-US" sz="1600" b="1" dirty="0">
              <a:solidFill>
                <a:prstClr val="white"/>
              </a:solidFill>
              <a:latin typeface="Arial" pitchFamily="34" charset="0"/>
              <a:cs typeface="Guttman Hatzvi" pitchFamily="2" charset="-79"/>
            </a:endParaRPr>
          </a:p>
        </p:txBody>
      </p:sp>
      <p:pic>
        <p:nvPicPr>
          <p:cNvPr id="2055" name="Picture 2" descr="maltam1"/>
          <p:cNvPicPr>
            <a:picLocks noChangeAspect="1" noChangeArrowheads="1"/>
          </p:cNvPicPr>
          <p:nvPr/>
        </p:nvPicPr>
        <p:blipFill>
          <a:blip r:embed="rId8" cstate="print"/>
          <a:srcRect/>
          <a:stretch>
            <a:fillRect/>
          </a:stretch>
        </p:blipFill>
        <p:spPr bwMode="auto">
          <a:xfrm>
            <a:off x="8072462" y="-1"/>
            <a:ext cx="1071538" cy="1086217"/>
          </a:xfrm>
          <a:prstGeom prst="rect">
            <a:avLst/>
          </a:prstGeom>
          <a:noFill/>
          <a:ln w="9525">
            <a:noFill/>
            <a:miter lim="800000"/>
            <a:headEnd/>
            <a:tailEnd/>
          </a:ln>
        </p:spPr>
      </p:pic>
      <p:pic>
        <p:nvPicPr>
          <p:cNvPr id="8" name="Picture 4" descr="תמונה">
            <a:hlinkClick r:id="rId9"/>
          </p:cNvPr>
          <p:cNvPicPr>
            <a:picLocks noChangeAspect="1" noChangeArrowheads="1"/>
          </p:cNvPicPr>
          <p:nvPr userDrawn="1"/>
        </p:nvPicPr>
        <p:blipFill>
          <a:blip r:embed="rId10" cstate="print"/>
          <a:srcRect l="9077" r="13418"/>
          <a:stretch>
            <a:fillRect/>
          </a:stretch>
        </p:blipFill>
        <p:spPr bwMode="auto">
          <a:xfrm>
            <a:off x="71406" y="71414"/>
            <a:ext cx="928694" cy="930219"/>
          </a:xfrm>
          <a:prstGeom prst="ellipse">
            <a:avLst/>
          </a:prstGeom>
          <a:noFill/>
        </p:spPr>
      </p:pic>
    </p:spTree>
    <p:extLst>
      <p:ext uri="{BB962C8B-B14F-4D97-AF65-F5344CB8AC3E}">
        <p14:creationId xmlns:p14="http://schemas.microsoft.com/office/powerpoint/2010/main" val="1320118305"/>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Lst>
  <p:txStyles>
    <p:titleStyle>
      <a:lvl1pPr algn="ctr" rtl="1" eaLnBrk="1" fontAlgn="base" hangingPunct="1">
        <a:spcBef>
          <a:spcPct val="0"/>
        </a:spcBef>
        <a:spcAft>
          <a:spcPct val="0"/>
        </a:spcAft>
        <a:defRPr sz="4400" kern="1200">
          <a:solidFill>
            <a:schemeClr val="tx1"/>
          </a:solidFill>
          <a:latin typeface="+mj-lt"/>
          <a:ea typeface="+mj-ea"/>
          <a:cs typeface="+mj-cs"/>
        </a:defRPr>
      </a:lvl1pPr>
      <a:lvl2pPr algn="ctr" rtl="1" eaLnBrk="1" fontAlgn="base" hangingPunct="1">
        <a:spcBef>
          <a:spcPct val="0"/>
        </a:spcBef>
        <a:spcAft>
          <a:spcPct val="0"/>
        </a:spcAft>
        <a:defRPr sz="4400">
          <a:solidFill>
            <a:schemeClr val="tx1"/>
          </a:solidFill>
          <a:latin typeface="Calibri" pitchFamily="34" charset="0"/>
          <a:cs typeface="Times New Roman" pitchFamily="18" charset="0"/>
        </a:defRPr>
      </a:lvl2pPr>
      <a:lvl3pPr algn="ctr" rtl="1" eaLnBrk="1" fontAlgn="base" hangingPunct="1">
        <a:spcBef>
          <a:spcPct val="0"/>
        </a:spcBef>
        <a:spcAft>
          <a:spcPct val="0"/>
        </a:spcAft>
        <a:defRPr sz="4400">
          <a:solidFill>
            <a:schemeClr val="tx1"/>
          </a:solidFill>
          <a:latin typeface="Calibri" pitchFamily="34" charset="0"/>
          <a:cs typeface="Times New Roman" pitchFamily="18" charset="0"/>
        </a:defRPr>
      </a:lvl3pPr>
      <a:lvl4pPr algn="ctr" rtl="1" eaLnBrk="1" fontAlgn="base" hangingPunct="1">
        <a:spcBef>
          <a:spcPct val="0"/>
        </a:spcBef>
        <a:spcAft>
          <a:spcPct val="0"/>
        </a:spcAft>
        <a:defRPr sz="4400">
          <a:solidFill>
            <a:schemeClr val="tx1"/>
          </a:solidFill>
          <a:latin typeface="Calibri" pitchFamily="34" charset="0"/>
          <a:cs typeface="Times New Roman" pitchFamily="18" charset="0"/>
        </a:defRPr>
      </a:lvl4pPr>
      <a:lvl5pPr algn="ctr" rtl="1" eaLnBrk="1" fontAlgn="base" hangingPunct="1">
        <a:spcBef>
          <a:spcPct val="0"/>
        </a:spcBef>
        <a:spcAft>
          <a:spcPct val="0"/>
        </a:spcAft>
        <a:defRPr sz="4400">
          <a:solidFill>
            <a:schemeClr val="tx1"/>
          </a:solidFill>
          <a:latin typeface="Calibri" pitchFamily="34" charset="0"/>
          <a:cs typeface="Times New Roman" pitchFamily="18" charset="0"/>
        </a:defRPr>
      </a:lvl5pPr>
      <a:lvl6pPr marL="457200" algn="ctr" rtl="1" eaLnBrk="1" fontAlgn="base" hangingPunct="1">
        <a:spcBef>
          <a:spcPct val="0"/>
        </a:spcBef>
        <a:spcAft>
          <a:spcPct val="0"/>
        </a:spcAft>
        <a:defRPr sz="4400">
          <a:solidFill>
            <a:schemeClr val="tx1"/>
          </a:solidFill>
          <a:latin typeface="Calibri" pitchFamily="34" charset="0"/>
          <a:cs typeface="Times New Roman" pitchFamily="18" charset="0"/>
        </a:defRPr>
      </a:lvl6pPr>
      <a:lvl7pPr marL="914400" algn="ctr" rtl="1" eaLnBrk="1" fontAlgn="base" hangingPunct="1">
        <a:spcBef>
          <a:spcPct val="0"/>
        </a:spcBef>
        <a:spcAft>
          <a:spcPct val="0"/>
        </a:spcAft>
        <a:defRPr sz="4400">
          <a:solidFill>
            <a:schemeClr val="tx1"/>
          </a:solidFill>
          <a:latin typeface="Calibri" pitchFamily="34" charset="0"/>
          <a:cs typeface="Times New Roman" pitchFamily="18" charset="0"/>
        </a:defRPr>
      </a:lvl7pPr>
      <a:lvl8pPr marL="1371600" algn="ctr" rtl="1" eaLnBrk="1" fontAlgn="base" hangingPunct="1">
        <a:spcBef>
          <a:spcPct val="0"/>
        </a:spcBef>
        <a:spcAft>
          <a:spcPct val="0"/>
        </a:spcAft>
        <a:defRPr sz="4400">
          <a:solidFill>
            <a:schemeClr val="tx1"/>
          </a:solidFill>
          <a:latin typeface="Calibri" pitchFamily="34" charset="0"/>
          <a:cs typeface="Times New Roman" pitchFamily="18" charset="0"/>
        </a:defRPr>
      </a:lvl8pPr>
      <a:lvl9pPr marL="1828800" algn="ctr" rtl="1" eaLnBrk="1" fontAlgn="base" hangingPunct="1">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r" rtl="1"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r" rtl="1"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r" rtl="1"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r" rtl="1"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auto">
          <a:xfrm>
            <a:off x="428596" y="274638"/>
            <a:ext cx="8215369"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he-IL"/>
              <a:t>לחץ כדי לערוך סגנון כותרת של תבנית בסיס</a:t>
            </a:r>
          </a:p>
        </p:txBody>
      </p:sp>
      <p:sp>
        <p:nvSpPr>
          <p:cNvPr id="1028" name="Rectangle 4"/>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32776" name="Base" hidden="1"/>
          <p:cNvSpPr>
            <a:spLocks noChangeArrowheads="1"/>
          </p:cNvSpPr>
          <p:nvPr/>
        </p:nvSpPr>
        <p:spPr bwMode="auto">
          <a:xfrm>
            <a:off x="1524000" y="1397000"/>
            <a:ext cx="6096000" cy="4064000"/>
          </a:xfrm>
          <a:prstGeom prst="rect">
            <a:avLst/>
          </a:prstGeom>
          <a:noFill/>
          <a:ln w="9525">
            <a:noFill/>
            <a:miter lim="800000"/>
            <a:headEnd/>
            <a:tailEnd/>
          </a:ln>
          <a:effectLst/>
        </p:spPr>
        <p:txBody>
          <a:bodyPr/>
          <a:lstStyle/>
          <a:p>
            <a:pPr>
              <a:defRPr/>
            </a:pPr>
            <a:endParaRPr lang="he-IL">
              <a:solidFill>
                <a:srgbClr val="000000"/>
              </a:solidFill>
            </a:endParaRPr>
          </a:p>
        </p:txBody>
      </p:sp>
      <p:sp>
        <p:nvSpPr>
          <p:cNvPr id="32780" name="Rectangle 12"/>
          <p:cNvSpPr>
            <a:spLocks noChangeArrowheads="1"/>
          </p:cNvSpPr>
          <p:nvPr/>
        </p:nvSpPr>
        <p:spPr bwMode="auto">
          <a:xfrm>
            <a:off x="0" y="6381750"/>
            <a:ext cx="9144000" cy="360363"/>
          </a:xfrm>
          <a:prstGeom prst="rect">
            <a:avLst/>
          </a:prstGeom>
          <a:solidFill>
            <a:srgbClr val="002060"/>
          </a:solidFill>
          <a:ln w="9525">
            <a:noFill/>
            <a:miter lim="800000"/>
            <a:headEnd/>
            <a:tailEnd/>
          </a:ln>
          <a:effectLst/>
        </p:spPr>
        <p:txBody>
          <a:bodyPr wrap="none" anchor="ctr"/>
          <a:lstStyle/>
          <a:p>
            <a:pPr>
              <a:defRPr/>
            </a:pPr>
            <a:endParaRPr lang="he-IL">
              <a:solidFill>
                <a:srgbClr val="000000"/>
              </a:solidFill>
            </a:endParaRPr>
          </a:p>
        </p:txBody>
      </p:sp>
      <p:sp>
        <p:nvSpPr>
          <p:cNvPr id="32778" name="Text Box 10"/>
          <p:cNvSpPr txBox="1">
            <a:spLocks noChangeArrowheads="1"/>
          </p:cNvSpPr>
          <p:nvPr/>
        </p:nvSpPr>
        <p:spPr bwMode="auto">
          <a:xfrm>
            <a:off x="4786314" y="6370638"/>
            <a:ext cx="4178299" cy="338554"/>
          </a:xfrm>
          <a:prstGeom prst="rect">
            <a:avLst/>
          </a:prstGeom>
          <a:noFill/>
          <a:ln w="9525">
            <a:noFill/>
            <a:miter lim="800000"/>
            <a:headEnd/>
            <a:tailEnd/>
          </a:ln>
          <a:effectLst/>
        </p:spPr>
        <p:txBody>
          <a:bodyPr wrap="square">
            <a:spAutoFit/>
          </a:bodyPr>
          <a:lstStyle/>
          <a:p>
            <a:pPr>
              <a:spcBef>
                <a:spcPct val="50000"/>
              </a:spcBef>
              <a:defRPr/>
            </a:pPr>
            <a:r>
              <a:rPr lang="he-IL" sz="1600" b="1" dirty="0">
                <a:solidFill>
                  <a:srgbClr val="FFFFFF"/>
                </a:solidFill>
                <a:cs typeface="Guttman Hatzvi" pitchFamily="2" charset="-79"/>
              </a:rPr>
              <a:t>גישה מערכתית לפו"ם אלון – חלק א</a:t>
            </a:r>
            <a:endParaRPr lang="en-US" sz="1600" b="1" dirty="0">
              <a:solidFill>
                <a:srgbClr val="FFFFFF"/>
              </a:solidFill>
              <a:cs typeface="Guttman Hatzvi" pitchFamily="2" charset="-79"/>
            </a:endParaRPr>
          </a:p>
        </p:txBody>
      </p:sp>
      <p:sp>
        <p:nvSpPr>
          <p:cNvPr id="32781" name="Text Box 13"/>
          <p:cNvSpPr txBox="1">
            <a:spLocks noChangeArrowheads="1"/>
          </p:cNvSpPr>
          <p:nvPr/>
        </p:nvSpPr>
        <p:spPr bwMode="auto">
          <a:xfrm>
            <a:off x="4243444" y="6408649"/>
            <a:ext cx="646116" cy="338554"/>
          </a:xfrm>
          <a:prstGeom prst="rect">
            <a:avLst/>
          </a:prstGeom>
          <a:noFill/>
          <a:ln w="9525">
            <a:noFill/>
            <a:miter lim="800000"/>
            <a:headEnd/>
            <a:tailEnd/>
          </a:ln>
          <a:effectLst/>
        </p:spPr>
        <p:txBody>
          <a:bodyPr wrap="square">
            <a:spAutoFit/>
          </a:bodyPr>
          <a:lstStyle/>
          <a:p>
            <a:pPr algn="ctr">
              <a:spcBef>
                <a:spcPct val="50000"/>
              </a:spcBef>
              <a:defRPr/>
            </a:pPr>
            <a:fld id="{B2FF98B7-F99B-4CD1-A2D6-BDFE380EE43E}" type="slidenum">
              <a:rPr lang="he-IL" sz="1600" b="1">
                <a:solidFill>
                  <a:srgbClr val="FFFFFF"/>
                </a:solidFill>
                <a:latin typeface="Guttman Hatzvi" pitchFamily="2" charset="-79"/>
                <a:cs typeface="Guttman Hatzvi" pitchFamily="2" charset="-79"/>
              </a:rPr>
              <a:pPr algn="ctr">
                <a:spcBef>
                  <a:spcPct val="50000"/>
                </a:spcBef>
                <a:defRPr/>
              </a:pPr>
              <a:t>‹#›</a:t>
            </a:fld>
            <a:endParaRPr lang="en-US" sz="1600" b="1" dirty="0">
              <a:solidFill>
                <a:srgbClr val="FFFFFF"/>
              </a:solidFill>
              <a:cs typeface="Guttman Hatzvi" pitchFamily="2" charset="-79"/>
            </a:endParaRPr>
          </a:p>
        </p:txBody>
      </p:sp>
      <p:sp>
        <p:nvSpPr>
          <p:cNvPr id="10" name="Text Box 10"/>
          <p:cNvSpPr txBox="1">
            <a:spLocks noChangeArrowheads="1"/>
          </p:cNvSpPr>
          <p:nvPr/>
        </p:nvSpPr>
        <p:spPr bwMode="auto">
          <a:xfrm>
            <a:off x="106363" y="6370638"/>
            <a:ext cx="1285875" cy="338554"/>
          </a:xfrm>
          <a:prstGeom prst="rect">
            <a:avLst/>
          </a:prstGeom>
          <a:noFill/>
          <a:ln w="9525">
            <a:noFill/>
            <a:miter lim="800000"/>
            <a:headEnd/>
            <a:tailEnd/>
          </a:ln>
          <a:effectLst/>
        </p:spPr>
        <p:txBody>
          <a:bodyPr>
            <a:spAutoFit/>
          </a:bodyPr>
          <a:lstStyle/>
          <a:p>
            <a:pPr algn="ctr">
              <a:spcBef>
                <a:spcPct val="50000"/>
              </a:spcBef>
              <a:defRPr/>
            </a:pPr>
            <a:r>
              <a:rPr lang="he-IL" sz="1600" b="1" dirty="0">
                <a:solidFill>
                  <a:srgbClr val="FFFFFF"/>
                </a:solidFill>
                <a:latin typeface="Guttman Hatzvi" pitchFamily="2" charset="-79"/>
                <a:cs typeface="Guttman Hatzvi" pitchFamily="2" charset="-79"/>
              </a:rPr>
              <a:t>שמור</a:t>
            </a:r>
            <a:endParaRPr lang="en-US" sz="1600" b="1" dirty="0">
              <a:solidFill>
                <a:srgbClr val="FFFFFF"/>
              </a:solidFill>
              <a:cs typeface="Guttman Hatzvi" pitchFamily="2" charset="-79"/>
            </a:endParaRPr>
          </a:p>
        </p:txBody>
      </p:sp>
      <p:pic>
        <p:nvPicPr>
          <p:cNvPr id="9" name="Picture 9" descr="maltam1"/>
          <p:cNvPicPr>
            <a:picLocks noChangeAspect="1" noChangeArrowheads="1"/>
          </p:cNvPicPr>
          <p:nvPr userDrawn="1"/>
        </p:nvPicPr>
        <p:blipFill>
          <a:blip r:embed="rId15" cstate="print"/>
          <a:srcRect/>
          <a:stretch>
            <a:fillRect/>
          </a:stretch>
        </p:blipFill>
        <p:spPr bwMode="auto">
          <a:xfrm>
            <a:off x="0" y="0"/>
            <a:ext cx="844550" cy="852488"/>
          </a:xfrm>
          <a:prstGeom prst="rect">
            <a:avLst/>
          </a:prstGeom>
          <a:noFill/>
          <a:ln w="9525">
            <a:noFill/>
            <a:miter lim="800000"/>
            <a:headEnd/>
            <a:tailEnd/>
          </a:ln>
        </p:spPr>
      </p:pic>
    </p:spTree>
    <p:extLst>
      <p:ext uri="{BB962C8B-B14F-4D97-AF65-F5344CB8AC3E}">
        <p14:creationId xmlns:p14="http://schemas.microsoft.com/office/powerpoint/2010/main" val="1835836114"/>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Lst>
  <p:txStyles>
    <p:titleStyle>
      <a:lvl1pPr algn="ctr" rtl="1" eaLnBrk="1" fontAlgn="base" hangingPunct="1">
        <a:spcBef>
          <a:spcPct val="0"/>
        </a:spcBef>
        <a:spcAft>
          <a:spcPct val="0"/>
        </a:spcAft>
        <a:defRPr sz="2800" b="1">
          <a:solidFill>
            <a:schemeClr val="accent2"/>
          </a:solidFill>
          <a:latin typeface="Guttman Hatzvi" pitchFamily="2" charset="-79"/>
          <a:ea typeface="+mj-ea"/>
          <a:cs typeface="Guttman Hatzvi" pitchFamily="2" charset="-79"/>
        </a:defRPr>
      </a:lvl1pPr>
      <a:lvl2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2pPr>
      <a:lvl3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3pPr>
      <a:lvl4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4pPr>
      <a:lvl5pPr algn="ctr" rtl="1" eaLnBrk="1" fontAlgn="base" hangingPunct="1">
        <a:spcBef>
          <a:spcPct val="0"/>
        </a:spcBef>
        <a:spcAft>
          <a:spcPct val="0"/>
        </a:spcAft>
        <a:defRPr sz="3200">
          <a:solidFill>
            <a:schemeClr val="accent2"/>
          </a:solidFill>
          <a:latin typeface="Guttman Hatzvi" pitchFamily="2" charset="-79"/>
          <a:cs typeface="Guttman Hatzvi" pitchFamily="2" charset="-79"/>
        </a:defRPr>
      </a:lvl5pPr>
      <a:lvl6pPr marL="457200" algn="ctr" rtl="1" eaLnBrk="1" fontAlgn="base" hangingPunct="1">
        <a:spcBef>
          <a:spcPct val="0"/>
        </a:spcBef>
        <a:spcAft>
          <a:spcPct val="0"/>
        </a:spcAft>
        <a:defRPr sz="3600">
          <a:solidFill>
            <a:schemeClr val="accent2"/>
          </a:solidFill>
          <a:latin typeface="Arial" pitchFamily="34" charset="0"/>
          <a:cs typeface="Arial" pitchFamily="34" charset="0"/>
        </a:defRPr>
      </a:lvl6pPr>
      <a:lvl7pPr marL="914400" algn="ctr" rtl="1" eaLnBrk="1" fontAlgn="base" hangingPunct="1">
        <a:spcBef>
          <a:spcPct val="0"/>
        </a:spcBef>
        <a:spcAft>
          <a:spcPct val="0"/>
        </a:spcAft>
        <a:defRPr sz="3600">
          <a:solidFill>
            <a:schemeClr val="accent2"/>
          </a:solidFill>
          <a:latin typeface="Arial" pitchFamily="34" charset="0"/>
          <a:cs typeface="Arial" pitchFamily="34" charset="0"/>
        </a:defRPr>
      </a:lvl7pPr>
      <a:lvl8pPr marL="1371600" algn="ctr" rtl="1" eaLnBrk="1" fontAlgn="base" hangingPunct="1">
        <a:spcBef>
          <a:spcPct val="0"/>
        </a:spcBef>
        <a:spcAft>
          <a:spcPct val="0"/>
        </a:spcAft>
        <a:defRPr sz="3600">
          <a:solidFill>
            <a:schemeClr val="accent2"/>
          </a:solidFill>
          <a:latin typeface="Arial" pitchFamily="34" charset="0"/>
          <a:cs typeface="Arial" pitchFamily="34" charset="0"/>
        </a:defRPr>
      </a:lvl8pPr>
      <a:lvl9pPr marL="1828800" algn="ctr" rtl="1" eaLnBrk="1" fontAlgn="base" hangingPunct="1">
        <a:spcBef>
          <a:spcPct val="0"/>
        </a:spcBef>
        <a:spcAft>
          <a:spcPct val="0"/>
        </a:spcAft>
        <a:defRPr sz="3600">
          <a:solidFill>
            <a:schemeClr val="accent2"/>
          </a:solidFill>
          <a:latin typeface="Arial" pitchFamily="34" charset="0"/>
          <a:cs typeface="Arial" pitchFamily="34" charset="0"/>
        </a:defRPr>
      </a:lvl9pPr>
    </p:titleStyle>
    <p:bodyStyle>
      <a:lvl1pPr marL="342900" indent="-342900" algn="r" rtl="1" eaLnBrk="1" fontAlgn="base" hangingPunct="1">
        <a:spcBef>
          <a:spcPct val="20000"/>
        </a:spcBef>
        <a:spcAft>
          <a:spcPct val="0"/>
        </a:spcAft>
        <a:buChar char="•"/>
        <a:defRPr sz="2000">
          <a:solidFill>
            <a:schemeClr val="tx1"/>
          </a:solidFill>
          <a:latin typeface="Guttman Hatzvi" pitchFamily="2" charset="-79"/>
          <a:ea typeface="+mn-ea"/>
          <a:cs typeface="Guttman Hatzvi" pitchFamily="2" charset="-79"/>
        </a:defRPr>
      </a:lvl1pPr>
      <a:lvl2pPr marL="742950" indent="-285750" algn="r" rtl="1" eaLnBrk="1" fontAlgn="base" hangingPunct="1">
        <a:spcBef>
          <a:spcPct val="20000"/>
        </a:spcBef>
        <a:spcAft>
          <a:spcPct val="0"/>
        </a:spcAft>
        <a:buChar char="–"/>
        <a:defRPr sz="1800">
          <a:solidFill>
            <a:schemeClr val="tx1"/>
          </a:solidFill>
          <a:latin typeface="Guttman Hatzvi" pitchFamily="2" charset="-79"/>
          <a:cs typeface="Guttman Hatzvi" pitchFamily="2" charset="-79"/>
        </a:defRPr>
      </a:lvl2pPr>
      <a:lvl3pPr marL="1143000" indent="-228600" algn="r" rtl="1" eaLnBrk="1" fontAlgn="base" hangingPunct="1">
        <a:spcBef>
          <a:spcPct val="20000"/>
        </a:spcBef>
        <a:spcAft>
          <a:spcPct val="0"/>
        </a:spcAft>
        <a:buChar char="•"/>
        <a:defRPr sz="1600">
          <a:solidFill>
            <a:schemeClr val="tx1"/>
          </a:solidFill>
          <a:latin typeface="Guttman Hatzvi" pitchFamily="2" charset="-79"/>
          <a:cs typeface="Guttman Hatzvi" pitchFamily="2" charset="-79"/>
        </a:defRPr>
      </a:lvl3pPr>
      <a:lvl4pPr marL="1600200" indent="-228600" algn="r" rtl="1" eaLnBrk="1" fontAlgn="base" hangingPunct="1">
        <a:spcBef>
          <a:spcPct val="20000"/>
        </a:spcBef>
        <a:spcAft>
          <a:spcPct val="0"/>
        </a:spcAft>
        <a:buChar char="–"/>
        <a:defRPr sz="1400">
          <a:solidFill>
            <a:schemeClr val="tx1"/>
          </a:solidFill>
          <a:latin typeface="Guttman Hatzvi" pitchFamily="2" charset="-79"/>
          <a:cs typeface="Guttman Hatzvi" pitchFamily="2" charset="-79"/>
        </a:defRPr>
      </a:lvl4pPr>
      <a:lvl5pPr marL="2057400" indent="-228600" algn="r" rtl="1" eaLnBrk="1" fontAlgn="base" hangingPunct="1">
        <a:spcBef>
          <a:spcPct val="20000"/>
        </a:spcBef>
        <a:spcAft>
          <a:spcPct val="0"/>
        </a:spcAft>
        <a:buChar char="»"/>
        <a:defRPr sz="1400">
          <a:solidFill>
            <a:schemeClr val="tx1"/>
          </a:solidFill>
          <a:latin typeface="Guttman Hatzvi" pitchFamily="2" charset="-79"/>
          <a:cs typeface="Guttman Hatzvi" pitchFamily="2" charset="-79"/>
        </a:defRPr>
      </a:lvl5pPr>
      <a:lvl6pPr marL="2514600" indent="-228600" algn="r" rtl="1" eaLnBrk="1" fontAlgn="base" hangingPunct="1">
        <a:spcBef>
          <a:spcPct val="20000"/>
        </a:spcBef>
        <a:spcAft>
          <a:spcPct val="0"/>
        </a:spcAft>
        <a:buChar char="»"/>
        <a:defRPr sz="2000">
          <a:solidFill>
            <a:schemeClr val="tx1"/>
          </a:solidFill>
          <a:latin typeface="+mn-lt"/>
          <a:cs typeface="+mn-cs"/>
        </a:defRPr>
      </a:lvl6pPr>
      <a:lvl7pPr marL="2971800" indent="-228600" algn="r" rtl="1" eaLnBrk="1" fontAlgn="base" hangingPunct="1">
        <a:spcBef>
          <a:spcPct val="20000"/>
        </a:spcBef>
        <a:spcAft>
          <a:spcPct val="0"/>
        </a:spcAft>
        <a:buChar char="»"/>
        <a:defRPr sz="2000">
          <a:solidFill>
            <a:schemeClr val="tx1"/>
          </a:solidFill>
          <a:latin typeface="+mn-lt"/>
          <a:cs typeface="+mn-cs"/>
        </a:defRPr>
      </a:lvl7pPr>
      <a:lvl8pPr marL="3429000" indent="-228600" algn="r" rtl="1" eaLnBrk="1" fontAlgn="base" hangingPunct="1">
        <a:spcBef>
          <a:spcPct val="20000"/>
        </a:spcBef>
        <a:spcAft>
          <a:spcPct val="0"/>
        </a:spcAft>
        <a:buChar char="»"/>
        <a:defRPr sz="2000">
          <a:solidFill>
            <a:schemeClr val="tx1"/>
          </a:solidFill>
          <a:latin typeface="+mn-lt"/>
          <a:cs typeface="+mn-cs"/>
        </a:defRPr>
      </a:lvl8pPr>
      <a:lvl9pPr marL="3886200" indent="-228600" algn="r" rtl="1" eaLnBrk="1" fontAlgn="base" hangingPunct="1">
        <a:spcBef>
          <a:spcPct val="20000"/>
        </a:spcBef>
        <a:spcAft>
          <a:spcPct val="0"/>
        </a:spcAft>
        <a:buChar char="»"/>
        <a:defRPr sz="2000">
          <a:solidFill>
            <a:schemeClr val="tx1"/>
          </a:solidFill>
          <a:latin typeface="+mn-lt"/>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 /><Relationship Id="rId1" Type="http://schemas.openxmlformats.org/officeDocument/2006/relationships/slideLayout" Target="../slideLayouts/slideLayout29.xml" /></Relationships>
</file>

<file path=ppt/slides/_rels/slide10.xml.rels><?xml version="1.0" encoding="UTF-8" standalone="yes"?>
<Relationships xmlns="http://schemas.openxmlformats.org/package/2006/relationships"><Relationship Id="rId2" Type="http://schemas.openxmlformats.org/officeDocument/2006/relationships/image" Target="../media/image19.jpg" /><Relationship Id="rId1" Type="http://schemas.openxmlformats.org/officeDocument/2006/relationships/slideLayout" Target="../slideLayouts/slideLayout23.xml" /></Relationships>
</file>

<file path=ppt/slides/_rels/slide11.xml.rels><?xml version="1.0" encoding="UTF-8" standalone="yes"?>
<Relationships xmlns="http://schemas.openxmlformats.org/package/2006/relationships"><Relationship Id="rId3" Type="http://schemas.openxmlformats.org/officeDocument/2006/relationships/image" Target="../media/image19.jpg" /><Relationship Id="rId2" Type="http://schemas.openxmlformats.org/officeDocument/2006/relationships/notesSlide" Target="../notesSlides/notesSlide3.xml" /><Relationship Id="rId1" Type="http://schemas.openxmlformats.org/officeDocument/2006/relationships/slideLayout" Target="../slideLayouts/slideLayout23.xml" /></Relationships>
</file>

<file path=ppt/slides/_rels/slide12.xml.rels><?xml version="1.0" encoding="UTF-8" standalone="yes"?>
<Relationships xmlns="http://schemas.openxmlformats.org/package/2006/relationships"><Relationship Id="rId2" Type="http://schemas.openxmlformats.org/officeDocument/2006/relationships/image" Target="../media/image20.jpg" /><Relationship Id="rId1" Type="http://schemas.openxmlformats.org/officeDocument/2006/relationships/slideLayout" Target="../slideLayouts/slideLayout23.xml" /></Relationships>
</file>

<file path=ppt/slides/_rels/slide13.xml.rels><?xml version="1.0" encoding="UTF-8" standalone="yes"?>
<Relationships xmlns="http://schemas.openxmlformats.org/package/2006/relationships"><Relationship Id="rId2" Type="http://schemas.openxmlformats.org/officeDocument/2006/relationships/image" Target="../media/image19.jpg" /><Relationship Id="rId1" Type="http://schemas.openxmlformats.org/officeDocument/2006/relationships/slideLayout" Target="../slideLayouts/slideLayout23.xml" /></Relationships>
</file>

<file path=ppt/slides/_rels/slide14.xml.rels><?xml version="1.0" encoding="UTF-8" standalone="yes"?>
<Relationships xmlns="http://schemas.openxmlformats.org/package/2006/relationships"><Relationship Id="rId3" Type="http://schemas.openxmlformats.org/officeDocument/2006/relationships/image" Target="../media/image22.png" /><Relationship Id="rId2" Type="http://schemas.openxmlformats.org/officeDocument/2006/relationships/image" Target="../media/image21.png" /><Relationship Id="rId1" Type="http://schemas.openxmlformats.org/officeDocument/2006/relationships/slideLayout" Target="../slideLayouts/slideLayout23.xml" /></Relationships>
</file>

<file path=ppt/slides/_rels/slide15.xml.rels><?xml version="1.0" encoding="UTF-8" standalone="yes"?>
<Relationships xmlns="http://schemas.openxmlformats.org/package/2006/relationships"><Relationship Id="rId3" Type="http://schemas.openxmlformats.org/officeDocument/2006/relationships/image" Target="../media/image24.png" /><Relationship Id="rId2" Type="http://schemas.openxmlformats.org/officeDocument/2006/relationships/image" Target="../media/image23.png" /><Relationship Id="rId1" Type="http://schemas.openxmlformats.org/officeDocument/2006/relationships/slideLayout" Target="../slideLayouts/slideLayout17.xml" /></Relationships>
</file>

<file path=ppt/slides/_rels/slide16.xml.rels><?xml version="1.0" encoding="UTF-8" standalone="yes"?>
<Relationships xmlns="http://schemas.openxmlformats.org/package/2006/relationships"><Relationship Id="rId3" Type="http://schemas.openxmlformats.org/officeDocument/2006/relationships/image" Target="../media/image26.png" /><Relationship Id="rId2" Type="http://schemas.openxmlformats.org/officeDocument/2006/relationships/image" Target="../media/image25.png" /><Relationship Id="rId1" Type="http://schemas.openxmlformats.org/officeDocument/2006/relationships/slideLayout" Target="../slideLayouts/slideLayout22.xml" /></Relationships>
</file>

<file path=ppt/slides/_rels/slide17.xml.rels><?xml version="1.0" encoding="UTF-8" standalone="yes"?>
<Relationships xmlns="http://schemas.openxmlformats.org/package/2006/relationships"><Relationship Id="rId3" Type="http://schemas.openxmlformats.org/officeDocument/2006/relationships/image" Target="../media/image28.png" /><Relationship Id="rId2" Type="http://schemas.openxmlformats.org/officeDocument/2006/relationships/image" Target="../media/image27.png" /><Relationship Id="rId1" Type="http://schemas.openxmlformats.org/officeDocument/2006/relationships/slideLayout" Target="../slideLayouts/slideLayout18.xml" /></Relationships>
</file>

<file path=ppt/slides/_rels/slide18.xml.rels><?xml version="1.0" encoding="UTF-8" standalone="yes"?>
<Relationships xmlns="http://schemas.openxmlformats.org/package/2006/relationships"><Relationship Id="rId2" Type="http://schemas.openxmlformats.org/officeDocument/2006/relationships/image" Target="../media/image29.png" /><Relationship Id="rId1" Type="http://schemas.openxmlformats.org/officeDocument/2006/relationships/slideLayout" Target="../slideLayouts/slideLayout18.xml" /></Relationships>
</file>

<file path=ppt/slides/_rels/slide19.xml.rels><?xml version="1.0" encoding="UTF-8" standalone="yes"?>
<Relationships xmlns="http://schemas.openxmlformats.org/package/2006/relationships"><Relationship Id="rId2" Type="http://schemas.openxmlformats.org/officeDocument/2006/relationships/image" Target="../media/image30.png" /><Relationship Id="rId1" Type="http://schemas.openxmlformats.org/officeDocument/2006/relationships/slideLayout" Target="../slideLayouts/slideLayout18.xml" /></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 /><Relationship Id="rId1" Type="http://schemas.openxmlformats.org/officeDocument/2006/relationships/slideLayout" Target="../slideLayouts/slideLayout103.xml" /></Relationships>
</file>

<file path=ppt/slides/_rels/slide20.xml.rels><?xml version="1.0" encoding="UTF-8" standalone="yes"?>
<Relationships xmlns="http://schemas.openxmlformats.org/package/2006/relationships"><Relationship Id="rId2" Type="http://schemas.openxmlformats.org/officeDocument/2006/relationships/chart" Target="../charts/chart1.xml" /><Relationship Id="rId1" Type="http://schemas.openxmlformats.org/officeDocument/2006/relationships/slideLayout" Target="../slideLayouts/slideLayout96.xml" /></Relationships>
</file>

<file path=ppt/slides/_rels/slide21.xml.rels><?xml version="1.0" encoding="UTF-8" standalone="yes"?>
<Relationships xmlns="http://schemas.openxmlformats.org/package/2006/relationships"><Relationship Id="rId3" Type="http://schemas.openxmlformats.org/officeDocument/2006/relationships/image" Target="../media/image33.png" /><Relationship Id="rId2" Type="http://schemas.openxmlformats.org/officeDocument/2006/relationships/image" Target="../media/image32.png" /><Relationship Id="rId1" Type="http://schemas.openxmlformats.org/officeDocument/2006/relationships/slideLayout" Target="../slideLayouts/slideLayout18.xml" /></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 /></Relationships>
</file>

<file path=ppt/slides/_rels/slide23.xml.rels><?xml version="1.0" encoding="UTF-8" standalone="yes"?>
<Relationships xmlns="http://schemas.openxmlformats.org/package/2006/relationships"><Relationship Id="rId2" Type="http://schemas.openxmlformats.org/officeDocument/2006/relationships/image" Target="../media/image34.png" /><Relationship Id="rId1" Type="http://schemas.openxmlformats.org/officeDocument/2006/relationships/slideLayout" Target="../slideLayouts/slideLayout18.xml" /></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 /></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 /></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 /></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 /></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 /></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 /></Relationships>
</file>

<file path=ppt/slides/_rels/slide3.xml.rels><?xml version="1.0" encoding="UTF-8" standalone="yes"?>
<Relationships xmlns="http://schemas.openxmlformats.org/package/2006/relationships"><Relationship Id="rId2" Type="http://schemas.openxmlformats.org/officeDocument/2006/relationships/image" Target="../media/image11.jpg" /><Relationship Id="rId1" Type="http://schemas.openxmlformats.org/officeDocument/2006/relationships/slideLayout" Target="../slideLayouts/slideLayout23.xml" /></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 /></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 /></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4.xml" /><Relationship Id="rId1" Type="http://schemas.openxmlformats.org/officeDocument/2006/relationships/slideLayout" Target="../slideLayouts/slideLayout18.xml" /></Relationships>
</file>

<file path=ppt/slides/_rels/slide33.xml.rels><?xml version="1.0" encoding="UTF-8" standalone="yes"?>
<Relationships xmlns="http://schemas.openxmlformats.org/package/2006/relationships"><Relationship Id="rId2" Type="http://schemas.openxmlformats.org/officeDocument/2006/relationships/image" Target="../media/image35.png" /><Relationship Id="rId1" Type="http://schemas.openxmlformats.org/officeDocument/2006/relationships/slideLayout" Target="../slideLayouts/slideLayout18.xml" /></Relationships>
</file>

<file path=ppt/slides/_rels/slide34.xml.rels><?xml version="1.0" encoding="UTF-8" standalone="yes"?>
<Relationships xmlns="http://schemas.openxmlformats.org/package/2006/relationships"><Relationship Id="rId2" Type="http://schemas.openxmlformats.org/officeDocument/2006/relationships/image" Target="../media/image36.png" /><Relationship Id="rId1" Type="http://schemas.openxmlformats.org/officeDocument/2006/relationships/slideLayout" Target="../slideLayouts/slideLayout18.xml" /></Relationships>
</file>

<file path=ppt/slides/_rels/slide35.xml.rels><?xml version="1.0" encoding="UTF-8" standalone="yes"?>
<Relationships xmlns="http://schemas.openxmlformats.org/package/2006/relationships"><Relationship Id="rId2" Type="http://schemas.openxmlformats.org/officeDocument/2006/relationships/image" Target="../media/image37.png" /><Relationship Id="rId1" Type="http://schemas.openxmlformats.org/officeDocument/2006/relationships/slideLayout" Target="../slideLayouts/slideLayout18.xml" /></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 /></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 /></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 /></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 /></Relationships>
</file>

<file path=ppt/slides/_rels/slide4.xml.rels><?xml version="1.0" encoding="UTF-8" standalone="yes"?>
<Relationships xmlns="http://schemas.openxmlformats.org/package/2006/relationships"><Relationship Id="rId2" Type="http://schemas.openxmlformats.org/officeDocument/2006/relationships/image" Target="../media/image12.jpg" /><Relationship Id="rId1" Type="http://schemas.openxmlformats.org/officeDocument/2006/relationships/slideLayout" Target="../slideLayouts/slideLayout23.xml" /></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 /></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 /></Relationships>
</file>

<file path=ppt/slides/_rels/slide42.xml.rels><?xml version="1.0" encoding="UTF-8" standalone="yes"?>
<Relationships xmlns="http://schemas.openxmlformats.org/package/2006/relationships"><Relationship Id="rId2" Type="http://schemas.openxmlformats.org/officeDocument/2006/relationships/image" Target="../media/image24.png" /><Relationship Id="rId1" Type="http://schemas.openxmlformats.org/officeDocument/2006/relationships/slideLayout" Target="../slideLayouts/slideLayout18.xml" /></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5.xml" /><Relationship Id="rId1" Type="http://schemas.openxmlformats.org/officeDocument/2006/relationships/slideLayout" Target="../slideLayouts/slideLayout18.xml" /></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6.xml" /><Relationship Id="rId1" Type="http://schemas.openxmlformats.org/officeDocument/2006/relationships/slideLayout" Target="../slideLayouts/slideLayout18.xml" /></Relationships>
</file>

<file path=ppt/slides/_rels/slide45.xml.rels><?xml version="1.0" encoding="UTF-8" standalone="yes"?>
<Relationships xmlns="http://schemas.openxmlformats.org/package/2006/relationships"><Relationship Id="rId3" Type="http://schemas.openxmlformats.org/officeDocument/2006/relationships/image" Target="../media/image38.png" /><Relationship Id="rId2" Type="http://schemas.openxmlformats.org/officeDocument/2006/relationships/notesSlide" Target="../notesSlides/notesSlide7.xml" /><Relationship Id="rId1" Type="http://schemas.openxmlformats.org/officeDocument/2006/relationships/slideLayout" Target="../slideLayouts/slideLayout18.xml" /><Relationship Id="rId4" Type="http://schemas.openxmlformats.org/officeDocument/2006/relationships/image" Target="../media/image39.png" /></Relationships>
</file>

<file path=ppt/slides/_rels/slide46.xml.rels><?xml version="1.0" encoding="UTF-8" standalone="yes"?>
<Relationships xmlns="http://schemas.openxmlformats.org/package/2006/relationships"><Relationship Id="rId3" Type="http://schemas.openxmlformats.org/officeDocument/2006/relationships/image" Target="../media/image38.png" /><Relationship Id="rId2" Type="http://schemas.openxmlformats.org/officeDocument/2006/relationships/image" Target="../media/image40.png" /><Relationship Id="rId1" Type="http://schemas.openxmlformats.org/officeDocument/2006/relationships/slideLayout" Target="../slideLayouts/slideLayout18.xml" /><Relationship Id="rId4" Type="http://schemas.openxmlformats.org/officeDocument/2006/relationships/image" Target="../media/image41.png" /></Relationships>
</file>

<file path=ppt/slides/_rels/slide47.xml.rels><?xml version="1.0" encoding="UTF-8" standalone="yes"?>
<Relationships xmlns="http://schemas.openxmlformats.org/package/2006/relationships"><Relationship Id="rId3" Type="http://schemas.openxmlformats.org/officeDocument/2006/relationships/image" Target="../media/image43.png" /><Relationship Id="rId7" Type="http://schemas.openxmlformats.org/officeDocument/2006/relationships/image" Target="../media/image47.png" /><Relationship Id="rId2" Type="http://schemas.openxmlformats.org/officeDocument/2006/relationships/image" Target="../media/image42.jpeg" /><Relationship Id="rId1" Type="http://schemas.openxmlformats.org/officeDocument/2006/relationships/slideLayout" Target="../slideLayouts/slideLayout18.xml" /><Relationship Id="rId6" Type="http://schemas.openxmlformats.org/officeDocument/2006/relationships/image" Target="../media/image46.png" /><Relationship Id="rId5" Type="http://schemas.openxmlformats.org/officeDocument/2006/relationships/image" Target="../media/image45.jpg" /><Relationship Id="rId4" Type="http://schemas.openxmlformats.org/officeDocument/2006/relationships/image" Target="../media/image44.png" /></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 /></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 /></Relationships>
</file>

<file path=ppt/slides/_rels/slide5.xml.rels><?xml version="1.0" encoding="UTF-8" standalone="yes"?>
<Relationships xmlns="http://schemas.openxmlformats.org/package/2006/relationships"><Relationship Id="rId2" Type="http://schemas.openxmlformats.org/officeDocument/2006/relationships/image" Target="../media/image13.jpg" /><Relationship Id="rId1" Type="http://schemas.openxmlformats.org/officeDocument/2006/relationships/slideLayout" Target="../slideLayouts/slideLayout23.xml" /></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8.xml" /><Relationship Id="rId1" Type="http://schemas.openxmlformats.org/officeDocument/2006/relationships/slideLayout" Target="../slideLayouts/slideLayout18.xml" /></Relationships>
</file>

<file path=ppt/slides/_rels/slide6.xml.rels><?xml version="1.0" encoding="UTF-8" standalone="yes"?>
<Relationships xmlns="http://schemas.openxmlformats.org/package/2006/relationships"><Relationship Id="rId3" Type="http://schemas.openxmlformats.org/officeDocument/2006/relationships/image" Target="../media/image15.jpg" /><Relationship Id="rId2" Type="http://schemas.openxmlformats.org/officeDocument/2006/relationships/image" Target="../media/image14.jpeg" /><Relationship Id="rId1" Type="http://schemas.openxmlformats.org/officeDocument/2006/relationships/slideLayout" Target="../slideLayouts/slideLayout23.xml" /></Relationships>
</file>

<file path=ppt/slides/_rels/slide7.xml.rels><?xml version="1.0" encoding="UTF-8" standalone="yes"?>
<Relationships xmlns="http://schemas.openxmlformats.org/package/2006/relationships"><Relationship Id="rId2" Type="http://schemas.openxmlformats.org/officeDocument/2006/relationships/image" Target="../media/image16.jpg" /><Relationship Id="rId1" Type="http://schemas.openxmlformats.org/officeDocument/2006/relationships/slideLayout" Target="../slideLayouts/slideLayout23.xml" /></Relationships>
</file>

<file path=ppt/slides/_rels/slide8.xml.rels><?xml version="1.0" encoding="UTF-8" standalone="yes"?>
<Relationships xmlns="http://schemas.openxmlformats.org/package/2006/relationships"><Relationship Id="rId2" Type="http://schemas.openxmlformats.org/officeDocument/2006/relationships/image" Target="../media/image17.jpg" /><Relationship Id="rId1" Type="http://schemas.openxmlformats.org/officeDocument/2006/relationships/slideLayout" Target="../slideLayouts/slideLayout23.xml" /></Relationships>
</file>

<file path=ppt/slides/_rels/slide9.xml.rels><?xml version="1.0" encoding="UTF-8" standalone="yes"?>
<Relationships xmlns="http://schemas.openxmlformats.org/package/2006/relationships"><Relationship Id="rId2" Type="http://schemas.openxmlformats.org/officeDocument/2006/relationships/image" Target="../media/image18.jpg" /><Relationship Id="rId1" Type="http://schemas.openxmlformats.org/officeDocument/2006/relationships/slideLayout" Target="../slideLayouts/slideLayout23.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FC7219-21C8-449C-B566-7EC1E070B2BA}"/>
              </a:ext>
            </a:extLst>
          </p:cNvPr>
          <p:cNvSpPr txBox="1"/>
          <p:nvPr/>
        </p:nvSpPr>
        <p:spPr>
          <a:xfrm>
            <a:off x="0" y="1124744"/>
            <a:ext cx="9144000" cy="707886"/>
          </a:xfrm>
          <a:prstGeom prst="rect">
            <a:avLst/>
          </a:prstGeom>
          <a:noFill/>
        </p:spPr>
        <p:txBody>
          <a:bodyPr wrap="square" rtlCol="0">
            <a:spAutoFit/>
          </a:bodyPr>
          <a:lstStyle/>
          <a:p>
            <a:pPr algn="ctr"/>
            <a:r>
              <a:rPr lang="en-GB" sz="4000" b="1" dirty="0"/>
              <a:t>System and Design</a:t>
            </a:r>
            <a:endParaRPr lang="en-US" sz="4000" b="1" dirty="0"/>
          </a:p>
        </p:txBody>
      </p:sp>
      <p:sp>
        <p:nvSpPr>
          <p:cNvPr id="5" name="TextBox 4">
            <a:extLst>
              <a:ext uri="{FF2B5EF4-FFF2-40B4-BE49-F238E27FC236}">
                <a16:creationId xmlns:a16="http://schemas.microsoft.com/office/drawing/2014/main" id="{2809DBFF-9A76-4D54-811B-3429A00DE24F}"/>
              </a:ext>
            </a:extLst>
          </p:cNvPr>
          <p:cNvSpPr txBox="1"/>
          <p:nvPr/>
        </p:nvSpPr>
        <p:spPr>
          <a:xfrm>
            <a:off x="-21600" y="2505472"/>
            <a:ext cx="9144000" cy="707886"/>
          </a:xfrm>
          <a:prstGeom prst="rect">
            <a:avLst/>
          </a:prstGeom>
          <a:noFill/>
        </p:spPr>
        <p:txBody>
          <a:bodyPr wrap="square" rtlCol="0">
            <a:spAutoFit/>
          </a:bodyPr>
          <a:lstStyle/>
          <a:p>
            <a:pPr algn="ctr"/>
            <a:r>
              <a:rPr lang="en-GB" sz="4000" b="1" dirty="0"/>
              <a:t>Case Study</a:t>
            </a:r>
            <a:endParaRPr lang="en-US" sz="4000" b="1" dirty="0"/>
          </a:p>
        </p:txBody>
      </p:sp>
      <p:sp>
        <p:nvSpPr>
          <p:cNvPr id="6" name="TextBox 5">
            <a:extLst>
              <a:ext uri="{FF2B5EF4-FFF2-40B4-BE49-F238E27FC236}">
                <a16:creationId xmlns:a16="http://schemas.microsoft.com/office/drawing/2014/main" id="{E991A44D-1CB9-4114-8B19-0035038B764D}"/>
              </a:ext>
            </a:extLst>
          </p:cNvPr>
          <p:cNvSpPr txBox="1"/>
          <p:nvPr/>
        </p:nvSpPr>
        <p:spPr>
          <a:xfrm>
            <a:off x="-56912" y="3700523"/>
            <a:ext cx="9144000" cy="523220"/>
          </a:xfrm>
          <a:prstGeom prst="rect">
            <a:avLst/>
          </a:prstGeom>
          <a:noFill/>
        </p:spPr>
        <p:txBody>
          <a:bodyPr wrap="square" rtlCol="0">
            <a:spAutoFit/>
          </a:bodyPr>
          <a:lstStyle/>
          <a:p>
            <a:pPr algn="ctr"/>
            <a:r>
              <a:rPr lang="en-GB" sz="2800" b="1" dirty="0"/>
              <a:t>BG Eran </a:t>
            </a:r>
            <a:r>
              <a:rPr lang="en-GB" sz="2800" b="1" dirty="0" err="1"/>
              <a:t>Ortal</a:t>
            </a:r>
            <a:endParaRPr lang="en-US" sz="2800" b="1" dirty="0"/>
          </a:p>
        </p:txBody>
      </p:sp>
    </p:spTree>
    <p:extLst>
      <p:ext uri="{BB962C8B-B14F-4D97-AF65-F5344CB8AC3E}">
        <p14:creationId xmlns:p14="http://schemas.microsoft.com/office/powerpoint/2010/main" val="795956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8596"/>
            <a:ext cx="9144000" cy="6100808"/>
          </a:xfrm>
          <a:prstGeom prst="rect">
            <a:avLst/>
          </a:prstGeom>
        </p:spPr>
      </p:pic>
      <p:sp>
        <p:nvSpPr>
          <p:cNvPr id="3" name="מלבן מעוגל 2"/>
          <p:cNvSpPr/>
          <p:nvPr/>
        </p:nvSpPr>
        <p:spPr>
          <a:xfrm>
            <a:off x="1214445" y="5805264"/>
            <a:ext cx="6696744" cy="792088"/>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GB" b="1" dirty="0"/>
              <a:t>Yet still… </a:t>
            </a:r>
            <a:endParaRPr lang="he-IL" b="1" dirty="0"/>
          </a:p>
        </p:txBody>
      </p:sp>
    </p:spTree>
    <p:extLst>
      <p:ext uri="{BB962C8B-B14F-4D97-AF65-F5344CB8AC3E}">
        <p14:creationId xmlns:p14="http://schemas.microsoft.com/office/powerpoint/2010/main" val="19857658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8596"/>
            <a:ext cx="9144000" cy="6100808"/>
          </a:xfrm>
          <a:prstGeom prst="rect">
            <a:avLst/>
          </a:prstGeom>
        </p:spPr>
      </p:pic>
      <p:sp>
        <p:nvSpPr>
          <p:cNvPr id="5" name="מלבן מעוגל 2">
            <a:extLst>
              <a:ext uri="{FF2B5EF4-FFF2-40B4-BE49-F238E27FC236}">
                <a16:creationId xmlns:a16="http://schemas.microsoft.com/office/drawing/2014/main" id="{DC936A60-34B3-4CF4-81B6-265A3907F520}"/>
              </a:ext>
            </a:extLst>
          </p:cNvPr>
          <p:cNvSpPr/>
          <p:nvPr/>
        </p:nvSpPr>
        <p:spPr>
          <a:xfrm>
            <a:off x="1043608" y="2598649"/>
            <a:ext cx="6696744" cy="792088"/>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GB" b="1" dirty="0"/>
              <a:t>“What the heck is going on here?!”</a:t>
            </a:r>
            <a:endParaRPr lang="he-IL" b="1" dirty="0"/>
          </a:p>
        </p:txBody>
      </p:sp>
    </p:spTree>
    <p:extLst>
      <p:ext uri="{BB962C8B-B14F-4D97-AF65-F5344CB8AC3E}">
        <p14:creationId xmlns:p14="http://schemas.microsoft.com/office/powerpoint/2010/main" val="31214054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1680" y="-459432"/>
            <a:ext cx="6071066" cy="8091594"/>
          </a:xfrm>
          <a:prstGeom prst="rect">
            <a:avLst/>
          </a:prstGeom>
        </p:spPr>
      </p:pic>
      <p:sp>
        <p:nvSpPr>
          <p:cNvPr id="5" name="מלבן מעוגל 1">
            <a:extLst>
              <a:ext uri="{FF2B5EF4-FFF2-40B4-BE49-F238E27FC236}">
                <a16:creationId xmlns:a16="http://schemas.microsoft.com/office/drawing/2014/main" id="{23B6F2A9-0D65-4A75-8725-A9486414792F}"/>
              </a:ext>
            </a:extLst>
          </p:cNvPr>
          <p:cNvSpPr/>
          <p:nvPr/>
        </p:nvSpPr>
        <p:spPr>
          <a:xfrm>
            <a:off x="2951820" y="404664"/>
            <a:ext cx="3240360" cy="648072"/>
          </a:xfrm>
          <a:prstGeom prst="round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GB" b="1" dirty="0"/>
              <a:t>Tactical (practical) Excellence </a:t>
            </a:r>
            <a:endParaRPr lang="he-IL" b="1" dirty="0"/>
          </a:p>
        </p:txBody>
      </p:sp>
    </p:spTree>
    <p:extLst>
      <p:ext uri="{BB962C8B-B14F-4D97-AF65-F5344CB8AC3E}">
        <p14:creationId xmlns:p14="http://schemas.microsoft.com/office/powerpoint/2010/main" val="37697500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8596"/>
            <a:ext cx="9144000" cy="6100808"/>
          </a:xfrm>
          <a:prstGeom prst="rect">
            <a:avLst/>
          </a:prstGeom>
        </p:spPr>
      </p:pic>
      <p:sp>
        <p:nvSpPr>
          <p:cNvPr id="5" name="מלבן מעוגל 3">
            <a:extLst>
              <a:ext uri="{FF2B5EF4-FFF2-40B4-BE49-F238E27FC236}">
                <a16:creationId xmlns:a16="http://schemas.microsoft.com/office/drawing/2014/main" id="{6393CA42-A2D8-4DA4-A75A-C5C5293DC9D9}"/>
              </a:ext>
            </a:extLst>
          </p:cNvPr>
          <p:cNvSpPr/>
          <p:nvPr/>
        </p:nvSpPr>
        <p:spPr>
          <a:xfrm>
            <a:off x="1115616" y="2564904"/>
            <a:ext cx="6696744" cy="792088"/>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GB" b="1" dirty="0"/>
              <a:t>Does not generate global optimization </a:t>
            </a:r>
            <a:endParaRPr lang="he-IL" b="1" dirty="0"/>
          </a:p>
        </p:txBody>
      </p:sp>
    </p:spTree>
    <p:extLst>
      <p:ext uri="{BB962C8B-B14F-4D97-AF65-F5344CB8AC3E}">
        <p14:creationId xmlns:p14="http://schemas.microsoft.com/office/powerpoint/2010/main" val="2227755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מעוגל 2"/>
          <p:cNvSpPr/>
          <p:nvPr/>
        </p:nvSpPr>
        <p:spPr>
          <a:xfrm>
            <a:off x="1385392" y="378110"/>
            <a:ext cx="6696744" cy="792088"/>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GB" sz="2000" b="1" dirty="0"/>
              <a:t>“More of the Same” syndrome </a:t>
            </a:r>
            <a:endParaRPr lang="he-IL" sz="2000" b="1" dirty="0"/>
          </a:p>
        </p:txBody>
      </p:sp>
      <p:pic>
        <p:nvPicPr>
          <p:cNvPr id="4" name="Picture 2"/>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2267744" y="1340768"/>
            <a:ext cx="4932040" cy="3859262"/>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5" name="Picture 2"/>
          <p:cNvPicPr>
            <a:picLocks noChangeAspect="1" noChangeArrowheads="1"/>
          </p:cNvPicPr>
          <p:nvPr/>
        </p:nvPicPr>
        <p:blipFill>
          <a:blip r:embed="rId3" cstate="email"/>
          <a:srcRect/>
          <a:stretch>
            <a:fillRect/>
          </a:stretch>
        </p:blipFill>
        <p:spPr bwMode="auto">
          <a:xfrm>
            <a:off x="5724128" y="4155626"/>
            <a:ext cx="1716415" cy="1289598"/>
          </a:xfrm>
          <a:prstGeom prst="rect">
            <a:avLst/>
          </a:prstGeom>
          <a:noFill/>
          <a:ln w="9525">
            <a:solidFill>
              <a:schemeClr val="tx1"/>
            </a:solidFill>
            <a:miter lim="800000"/>
            <a:headEnd/>
            <a:tailEnd/>
          </a:ln>
          <a:effectLst/>
        </p:spPr>
      </p:pic>
      <p:sp>
        <p:nvSpPr>
          <p:cNvPr id="6" name="מלבן מעוגל 6">
            <a:extLst>
              <a:ext uri="{FF2B5EF4-FFF2-40B4-BE49-F238E27FC236}">
                <a16:creationId xmlns:a16="http://schemas.microsoft.com/office/drawing/2014/main" id="{6B75D9E8-912B-42EA-BC69-D3680A8B0C3F}"/>
              </a:ext>
            </a:extLst>
          </p:cNvPr>
          <p:cNvSpPr/>
          <p:nvPr/>
        </p:nvSpPr>
        <p:spPr>
          <a:xfrm>
            <a:off x="1115616" y="5445224"/>
            <a:ext cx="6696744" cy="792088"/>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GB" b="1" dirty="0"/>
              <a:t>Clear evidence of a non-systematic solution is the growing need for growing doses of the same medicine </a:t>
            </a:r>
            <a:endParaRPr lang="he-IL" b="1" dirty="0"/>
          </a:p>
        </p:txBody>
      </p:sp>
    </p:spTree>
    <p:extLst>
      <p:ext uri="{BB962C8B-B14F-4D97-AF65-F5344CB8AC3E}">
        <p14:creationId xmlns:p14="http://schemas.microsoft.com/office/powerpoint/2010/main" val="28636115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p:cNvPicPr>
            <a:picLocks noChangeAspect="1"/>
          </p:cNvPicPr>
          <p:nvPr/>
        </p:nvPicPr>
        <p:blipFill>
          <a:blip r:embed="rId2"/>
          <a:stretch>
            <a:fillRect/>
          </a:stretch>
        </p:blipFill>
        <p:spPr>
          <a:xfrm rot="1380933">
            <a:off x="3383581" y="2827222"/>
            <a:ext cx="2833117" cy="3706274"/>
          </a:xfrm>
          <a:prstGeom prst="rect">
            <a:avLst/>
          </a:prstGeom>
          <a:effectLst>
            <a:outerShdw blurRad="50800" dist="38100" dir="2700000" algn="tl" rotWithShape="0">
              <a:prstClr val="black">
                <a:alpha val="40000"/>
              </a:prstClr>
            </a:outerShdw>
          </a:effectLst>
          <a:scene3d>
            <a:camera prst="orthographicFront"/>
            <a:lightRig rig="threePt" dir="t"/>
          </a:scene3d>
          <a:sp3d>
            <a:bevelT w="165100" prst="coolSlant"/>
          </a:sp3d>
        </p:spPr>
      </p:pic>
      <p:pic>
        <p:nvPicPr>
          <p:cNvPr id="5" name="תמונה 4"/>
          <p:cNvPicPr>
            <a:picLocks noChangeAspect="1"/>
          </p:cNvPicPr>
          <p:nvPr/>
        </p:nvPicPr>
        <p:blipFill>
          <a:blip r:embed="rId3"/>
          <a:stretch>
            <a:fillRect/>
          </a:stretch>
        </p:blipFill>
        <p:spPr>
          <a:xfrm rot="726010">
            <a:off x="861010" y="2378129"/>
            <a:ext cx="2769138" cy="4047564"/>
          </a:xfrm>
          <a:prstGeom prst="rect">
            <a:avLst/>
          </a:prstGeom>
          <a:effectLst>
            <a:outerShdw blurRad="50800" dist="38100" dir="2700000" algn="tl" rotWithShape="0">
              <a:prstClr val="black">
                <a:alpha val="40000"/>
              </a:prstClr>
            </a:outerShdw>
          </a:effectLst>
          <a:scene3d>
            <a:camera prst="orthographicFront"/>
            <a:lightRig rig="threePt" dir="t"/>
          </a:scene3d>
          <a:sp3d>
            <a:bevelT w="165100" prst="coolSlant"/>
          </a:sp3d>
        </p:spPr>
      </p:pic>
      <p:sp>
        <p:nvSpPr>
          <p:cNvPr id="4" name="TextBox 3">
            <a:extLst>
              <a:ext uri="{FF2B5EF4-FFF2-40B4-BE49-F238E27FC236}">
                <a16:creationId xmlns:a16="http://schemas.microsoft.com/office/drawing/2014/main" id="{3A489B33-A871-4E4F-9B9B-DA29709A0471}"/>
              </a:ext>
            </a:extLst>
          </p:cNvPr>
          <p:cNvSpPr txBox="1"/>
          <p:nvPr/>
        </p:nvSpPr>
        <p:spPr>
          <a:xfrm>
            <a:off x="2483768" y="1822420"/>
            <a:ext cx="3816424" cy="369332"/>
          </a:xfrm>
          <a:prstGeom prst="rect">
            <a:avLst/>
          </a:prstGeom>
          <a:noFill/>
        </p:spPr>
        <p:txBody>
          <a:bodyPr wrap="square" rtlCol="0">
            <a:spAutoFit/>
          </a:bodyPr>
          <a:lstStyle/>
          <a:p>
            <a:pPr algn="ctr"/>
            <a:r>
              <a:rPr lang="en-GB" b="1" dirty="0"/>
              <a:t>Design Process </a:t>
            </a:r>
            <a:endParaRPr lang="en-US" b="1" dirty="0"/>
          </a:p>
        </p:txBody>
      </p:sp>
      <p:sp>
        <p:nvSpPr>
          <p:cNvPr id="7" name="TextBox 6">
            <a:extLst>
              <a:ext uri="{FF2B5EF4-FFF2-40B4-BE49-F238E27FC236}">
                <a16:creationId xmlns:a16="http://schemas.microsoft.com/office/drawing/2014/main" id="{2F600567-9490-4E2E-8BE1-1CB283FD18A0}"/>
              </a:ext>
            </a:extLst>
          </p:cNvPr>
          <p:cNvSpPr txBox="1"/>
          <p:nvPr/>
        </p:nvSpPr>
        <p:spPr>
          <a:xfrm>
            <a:off x="0" y="1101586"/>
            <a:ext cx="9144000" cy="523220"/>
          </a:xfrm>
          <a:prstGeom prst="rect">
            <a:avLst/>
          </a:prstGeom>
          <a:noFill/>
        </p:spPr>
        <p:txBody>
          <a:bodyPr wrap="square" rtlCol="0">
            <a:spAutoFit/>
          </a:bodyPr>
          <a:lstStyle/>
          <a:p>
            <a:pPr algn="ctr"/>
            <a:r>
              <a:rPr lang="en-GB" sz="2800" b="1" dirty="0">
                <a:solidFill>
                  <a:srgbClr val="002060"/>
                </a:solidFill>
              </a:rPr>
              <a:t>Transport as a System Examination </a:t>
            </a:r>
            <a:endParaRPr lang="en-US" sz="2800" b="1" dirty="0">
              <a:solidFill>
                <a:srgbClr val="002060"/>
              </a:solidFill>
            </a:endParaRPr>
          </a:p>
        </p:txBody>
      </p:sp>
    </p:spTree>
    <p:extLst>
      <p:ext uri="{BB962C8B-B14F-4D97-AF65-F5344CB8AC3E}">
        <p14:creationId xmlns:p14="http://schemas.microsoft.com/office/powerpoint/2010/main" val="34113146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stretch>
            <a:fillRect/>
          </a:stretch>
        </p:blipFill>
        <p:spPr>
          <a:xfrm>
            <a:off x="5076056" y="620688"/>
            <a:ext cx="3596799" cy="3240360"/>
          </a:xfrm>
          <a:prstGeom prst="rect">
            <a:avLst/>
          </a:prstGeom>
        </p:spPr>
      </p:pic>
      <p:sp>
        <p:nvSpPr>
          <p:cNvPr id="3" name="TextBox 2"/>
          <p:cNvSpPr txBox="1"/>
          <p:nvPr/>
        </p:nvSpPr>
        <p:spPr>
          <a:xfrm>
            <a:off x="4799118" y="3553271"/>
            <a:ext cx="1558440" cy="307777"/>
          </a:xfrm>
          <a:prstGeom prst="rect">
            <a:avLst/>
          </a:prstGeom>
          <a:noFill/>
        </p:spPr>
        <p:txBody>
          <a:bodyPr wrap="none" rtlCol="1">
            <a:spAutoFit/>
          </a:bodyPr>
          <a:lstStyle/>
          <a:p>
            <a:r>
              <a:rPr lang="he-IL" sz="1400" b="1" dirty="0"/>
              <a:t>(דו"ח אדווה 2013)</a:t>
            </a:r>
          </a:p>
        </p:txBody>
      </p:sp>
      <p:pic>
        <p:nvPicPr>
          <p:cNvPr id="4" name="תמונה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0072" y="3861048"/>
            <a:ext cx="3444796" cy="2088232"/>
          </a:xfrm>
          <a:prstGeom prst="rect">
            <a:avLst/>
          </a:prstGeom>
          <a:noFill/>
        </p:spPr>
      </p:pic>
      <p:sp>
        <p:nvSpPr>
          <p:cNvPr id="5" name="TextBox 4"/>
          <p:cNvSpPr txBox="1"/>
          <p:nvPr/>
        </p:nvSpPr>
        <p:spPr>
          <a:xfrm>
            <a:off x="4881028" y="5951214"/>
            <a:ext cx="1539204" cy="307777"/>
          </a:xfrm>
          <a:prstGeom prst="rect">
            <a:avLst/>
          </a:prstGeom>
          <a:noFill/>
        </p:spPr>
        <p:txBody>
          <a:bodyPr wrap="none" rtlCol="1">
            <a:spAutoFit/>
          </a:bodyPr>
          <a:lstStyle/>
          <a:p>
            <a:r>
              <a:rPr lang="he-IL" sz="1400" b="1" dirty="0"/>
              <a:t>(בנק ישראל 2015)</a:t>
            </a:r>
          </a:p>
        </p:txBody>
      </p:sp>
      <p:sp>
        <p:nvSpPr>
          <p:cNvPr id="8" name="מלבן מעוגל 7"/>
          <p:cNvSpPr/>
          <p:nvPr/>
        </p:nvSpPr>
        <p:spPr>
          <a:xfrm>
            <a:off x="539552" y="1546919"/>
            <a:ext cx="4212184" cy="1224136"/>
          </a:xfrm>
          <a:prstGeom prst="round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b="1" dirty="0"/>
              <a:t>השקעה בתשתיות תחבורה יבשתיות (כבישים ורכבות בעיקר) עומדת על 1% </a:t>
            </a:r>
            <a:r>
              <a:rPr lang="he-IL" b="1" dirty="0" err="1"/>
              <a:t>מהתמ"ג</a:t>
            </a:r>
            <a:r>
              <a:rPr lang="he-IL" b="1" dirty="0"/>
              <a:t> בממוצע (ועולה מאז)</a:t>
            </a:r>
          </a:p>
          <a:p>
            <a:pPr algn="ctr"/>
            <a:r>
              <a:rPr lang="he-IL" sz="1200" b="1" dirty="0"/>
              <a:t>(במקביל לצמיחה יחסית עצומה בתמ"ג הישראלי)</a:t>
            </a:r>
          </a:p>
        </p:txBody>
      </p:sp>
      <p:sp>
        <p:nvSpPr>
          <p:cNvPr id="9" name="מלבן מעוגל 8"/>
          <p:cNvSpPr/>
          <p:nvPr/>
        </p:nvSpPr>
        <p:spPr>
          <a:xfrm>
            <a:off x="647848" y="4293096"/>
            <a:ext cx="4212184" cy="1224136"/>
          </a:xfrm>
          <a:prstGeom prst="round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b="1" dirty="0"/>
              <a:t>ההשקעה הישראלית בתשתיות תחבורה יבשתיות דומה לממוצע ה-</a:t>
            </a:r>
            <a:r>
              <a:rPr lang="en-US" b="1" dirty="0"/>
              <a:t>OECD</a:t>
            </a:r>
          </a:p>
          <a:p>
            <a:pPr algn="ctr"/>
            <a:endParaRPr lang="he-IL" sz="1200" b="1" dirty="0"/>
          </a:p>
          <a:p>
            <a:pPr algn="ctr"/>
            <a:r>
              <a:rPr lang="he-IL" sz="1200" b="1" dirty="0"/>
              <a:t>(וגבוהה ביחס לרבות מהמדינות שם, שנחשבות לפקוקות פחות)</a:t>
            </a:r>
          </a:p>
        </p:txBody>
      </p:sp>
      <p:sp>
        <p:nvSpPr>
          <p:cNvPr id="7" name="חץ ימינה 6"/>
          <p:cNvSpPr/>
          <p:nvPr/>
        </p:nvSpPr>
        <p:spPr>
          <a:xfrm rot="20543573">
            <a:off x="7103953" y="1701500"/>
            <a:ext cx="946327" cy="2237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חץ ימינה 10"/>
          <p:cNvSpPr/>
          <p:nvPr/>
        </p:nvSpPr>
        <p:spPr>
          <a:xfrm rot="6929187">
            <a:off x="6356290" y="4679410"/>
            <a:ext cx="358960" cy="223737"/>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b="1"/>
          </a:p>
        </p:txBody>
      </p:sp>
      <p:sp>
        <p:nvSpPr>
          <p:cNvPr id="12" name="TextBox 11">
            <a:extLst>
              <a:ext uri="{FF2B5EF4-FFF2-40B4-BE49-F238E27FC236}">
                <a16:creationId xmlns:a16="http://schemas.microsoft.com/office/drawing/2014/main" id="{691D1288-709D-4108-AC88-9222CCB49A6C}"/>
              </a:ext>
            </a:extLst>
          </p:cNvPr>
          <p:cNvSpPr txBox="1"/>
          <p:nvPr/>
        </p:nvSpPr>
        <p:spPr>
          <a:xfrm>
            <a:off x="179736" y="143054"/>
            <a:ext cx="9144000" cy="523220"/>
          </a:xfrm>
          <a:prstGeom prst="rect">
            <a:avLst/>
          </a:prstGeom>
          <a:noFill/>
        </p:spPr>
        <p:txBody>
          <a:bodyPr wrap="square" rtlCol="0">
            <a:spAutoFit/>
          </a:bodyPr>
          <a:lstStyle/>
          <a:p>
            <a:pPr algn="ctr"/>
            <a:r>
              <a:rPr lang="en-GB" sz="2800" b="1" dirty="0">
                <a:solidFill>
                  <a:srgbClr val="002060"/>
                </a:solidFill>
              </a:rPr>
              <a:t>Israel Invests in Transportation Infrastructure (!)</a:t>
            </a:r>
            <a:endParaRPr lang="en-US" sz="2800" b="1" dirty="0">
              <a:solidFill>
                <a:srgbClr val="002060"/>
              </a:solidFill>
            </a:endParaRPr>
          </a:p>
        </p:txBody>
      </p:sp>
    </p:spTree>
    <p:extLst>
      <p:ext uri="{BB962C8B-B14F-4D97-AF65-F5344CB8AC3E}">
        <p14:creationId xmlns:p14="http://schemas.microsoft.com/office/powerpoint/2010/main" val="3762696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p:cNvPicPr>
            <a:picLocks noChangeAspect="1"/>
          </p:cNvPicPr>
          <p:nvPr/>
        </p:nvPicPr>
        <p:blipFill rotWithShape="1">
          <a:blip r:embed="rId2"/>
          <a:srcRect l="8342" t="3599" r="22989" b="6402"/>
          <a:stretch/>
        </p:blipFill>
        <p:spPr>
          <a:xfrm>
            <a:off x="4924084" y="3861048"/>
            <a:ext cx="4138628" cy="2900908"/>
          </a:xfrm>
          <a:prstGeom prst="rect">
            <a:avLst/>
          </a:prstGeom>
        </p:spPr>
        <p:style>
          <a:lnRef idx="2">
            <a:schemeClr val="dk1"/>
          </a:lnRef>
          <a:fillRef idx="1">
            <a:schemeClr val="lt1"/>
          </a:fillRef>
          <a:effectRef idx="0">
            <a:schemeClr val="dk1"/>
          </a:effectRef>
          <a:fontRef idx="minor">
            <a:schemeClr val="dk1"/>
          </a:fontRef>
        </p:style>
      </p:pic>
      <p:pic>
        <p:nvPicPr>
          <p:cNvPr id="7" name="תמונה 6"/>
          <p:cNvPicPr>
            <a:picLocks noChangeAspect="1"/>
          </p:cNvPicPr>
          <p:nvPr/>
        </p:nvPicPr>
        <p:blipFill rotWithShape="1">
          <a:blip r:embed="rId3"/>
          <a:srcRect l="5861" r="22350" b="6293"/>
          <a:stretch/>
        </p:blipFill>
        <p:spPr>
          <a:xfrm>
            <a:off x="4924084" y="774284"/>
            <a:ext cx="4138627" cy="3010332"/>
          </a:xfrm>
          <a:prstGeom prst="rect">
            <a:avLst/>
          </a:prstGeom>
        </p:spPr>
        <p:style>
          <a:lnRef idx="2">
            <a:schemeClr val="dk1"/>
          </a:lnRef>
          <a:fillRef idx="1">
            <a:schemeClr val="lt1"/>
          </a:fillRef>
          <a:effectRef idx="0">
            <a:schemeClr val="dk1"/>
          </a:effectRef>
          <a:fontRef idx="minor">
            <a:schemeClr val="dk1"/>
          </a:fontRef>
        </p:style>
      </p:pic>
      <p:sp>
        <p:nvSpPr>
          <p:cNvPr id="8" name="TextBox 7"/>
          <p:cNvSpPr txBox="1"/>
          <p:nvPr/>
        </p:nvSpPr>
        <p:spPr>
          <a:xfrm>
            <a:off x="1187624" y="1927526"/>
            <a:ext cx="3571505" cy="1015663"/>
          </a:xfrm>
          <a:prstGeom prst="rect">
            <a:avLst/>
          </a:prstGeom>
          <a:noFill/>
        </p:spPr>
        <p:txBody>
          <a:bodyPr wrap="square" rtlCol="1">
            <a:spAutoFit/>
          </a:bodyPr>
          <a:lstStyle/>
          <a:p>
            <a:r>
              <a:rPr lang="he-IL" sz="2000" b="1" dirty="0"/>
              <a:t>צפיפות כלי-רכב לק"מ </a:t>
            </a:r>
          </a:p>
          <a:p>
            <a:r>
              <a:rPr lang="he-IL" sz="2000" b="1" dirty="0"/>
              <a:t>(פי 3 ממוצע </a:t>
            </a:r>
            <a:r>
              <a:rPr lang="en-US" sz="2000" b="1" dirty="0"/>
              <a:t>OECD</a:t>
            </a:r>
            <a:r>
              <a:rPr lang="he-IL" sz="2000" b="1" dirty="0"/>
              <a:t>, פי שניים מהבאה בתור: ספרד)</a:t>
            </a:r>
          </a:p>
        </p:txBody>
      </p:sp>
      <p:sp>
        <p:nvSpPr>
          <p:cNvPr id="9" name="TextBox 8"/>
          <p:cNvSpPr txBox="1"/>
          <p:nvPr/>
        </p:nvSpPr>
        <p:spPr>
          <a:xfrm>
            <a:off x="539552" y="4293096"/>
            <a:ext cx="4384532" cy="1569660"/>
          </a:xfrm>
          <a:prstGeom prst="rect">
            <a:avLst/>
          </a:prstGeom>
          <a:noFill/>
        </p:spPr>
        <p:txBody>
          <a:bodyPr wrap="square" rtlCol="1">
            <a:spAutoFit/>
          </a:bodyPr>
          <a:lstStyle/>
          <a:p>
            <a:r>
              <a:rPr lang="he-IL" sz="2400" b="1" u="sng" dirty="0"/>
              <a:t>מגמות:</a:t>
            </a:r>
          </a:p>
          <a:p>
            <a:r>
              <a:rPr lang="he-IL" b="1" dirty="0"/>
              <a:t>קצב גידול התשתית רחוק מקצב הגידול בנפח התחבורה</a:t>
            </a:r>
          </a:p>
          <a:p>
            <a:r>
              <a:rPr lang="he-IL" b="1" dirty="0"/>
              <a:t>(אם נניח שילוש ברוחב הכבישים, עדיין גידול של פי-שניים בצפיפות לאורך זמן)</a:t>
            </a:r>
          </a:p>
        </p:txBody>
      </p:sp>
      <p:sp>
        <p:nvSpPr>
          <p:cNvPr id="10" name="כותרת 9"/>
          <p:cNvSpPr>
            <a:spLocks noGrp="1"/>
          </p:cNvSpPr>
          <p:nvPr>
            <p:ph type="title"/>
          </p:nvPr>
        </p:nvSpPr>
        <p:spPr>
          <a:xfrm>
            <a:off x="847342" y="95160"/>
            <a:ext cx="8215369" cy="499646"/>
          </a:xfrm>
        </p:spPr>
        <p:txBody>
          <a:bodyPr/>
          <a:lstStyle/>
          <a:p>
            <a:r>
              <a:rPr lang="he-IL" dirty="0"/>
              <a:t>למרות השקעה משמעותית, כבישי ישראל צפופים</a:t>
            </a:r>
          </a:p>
        </p:txBody>
      </p:sp>
      <p:sp>
        <p:nvSpPr>
          <p:cNvPr id="12" name="TextBox 11"/>
          <p:cNvSpPr txBox="1"/>
          <p:nvPr/>
        </p:nvSpPr>
        <p:spPr>
          <a:xfrm>
            <a:off x="7732065" y="799395"/>
            <a:ext cx="1316386" cy="276999"/>
          </a:xfrm>
          <a:prstGeom prst="rect">
            <a:avLst/>
          </a:prstGeom>
          <a:noFill/>
        </p:spPr>
        <p:txBody>
          <a:bodyPr wrap="none" rtlCol="1">
            <a:spAutoFit/>
          </a:bodyPr>
          <a:lstStyle/>
          <a:p>
            <a:r>
              <a:rPr lang="he-IL" sz="1200" b="1" dirty="0"/>
              <a:t>(טרכטנברג 2018)</a:t>
            </a:r>
          </a:p>
        </p:txBody>
      </p:sp>
      <p:sp>
        <p:nvSpPr>
          <p:cNvPr id="13" name="TextBox 12"/>
          <p:cNvSpPr txBox="1"/>
          <p:nvPr/>
        </p:nvSpPr>
        <p:spPr>
          <a:xfrm>
            <a:off x="7601985" y="4270226"/>
            <a:ext cx="1316386" cy="276999"/>
          </a:xfrm>
          <a:prstGeom prst="rect">
            <a:avLst/>
          </a:prstGeom>
          <a:noFill/>
        </p:spPr>
        <p:txBody>
          <a:bodyPr wrap="none" rtlCol="1">
            <a:spAutoFit/>
          </a:bodyPr>
          <a:lstStyle/>
          <a:p>
            <a:r>
              <a:rPr lang="he-IL" sz="1200" b="1" dirty="0"/>
              <a:t>(טרכטנברג 2018)</a:t>
            </a:r>
          </a:p>
        </p:txBody>
      </p:sp>
    </p:spTree>
    <p:extLst>
      <p:ext uri="{BB962C8B-B14F-4D97-AF65-F5344CB8AC3E}">
        <p14:creationId xmlns:p14="http://schemas.microsoft.com/office/powerpoint/2010/main" val="30613616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927822" y="225008"/>
            <a:ext cx="7743804" cy="738400"/>
          </a:xfrm>
        </p:spPr>
        <p:txBody>
          <a:bodyPr/>
          <a:lstStyle/>
          <a:p>
            <a:r>
              <a:rPr lang="he-IL" sz="2400" dirty="0"/>
              <a:t>השקעה (גוברת) ברכבות ואוטובוסים לא משנה את מגמת העדפת הרכב הפרטי</a:t>
            </a:r>
          </a:p>
        </p:txBody>
      </p:sp>
      <p:sp>
        <p:nvSpPr>
          <p:cNvPr id="3" name="מציין מיקום תוכן 2"/>
          <p:cNvSpPr>
            <a:spLocks noGrp="1"/>
          </p:cNvSpPr>
          <p:nvPr>
            <p:ph idx="1"/>
          </p:nvPr>
        </p:nvSpPr>
        <p:spPr>
          <a:xfrm>
            <a:off x="442026" y="5279505"/>
            <a:ext cx="8229600" cy="1014726"/>
          </a:xfrm>
        </p:spPr>
        <p:txBody>
          <a:bodyPr/>
          <a:lstStyle/>
          <a:p>
            <a:pPr marL="0" indent="0">
              <a:buNone/>
            </a:pPr>
            <a:r>
              <a:rPr lang="he-IL" b="1" dirty="0"/>
              <a:t>בערים מרכזיות בעולם מגמת השימוש בתחבורה עולה בעוד מגמת הרכב הפרטי יורדת. </a:t>
            </a:r>
          </a:p>
          <a:p>
            <a:pPr marL="0" indent="0">
              <a:buNone/>
            </a:pPr>
            <a:r>
              <a:rPr lang="he-IL" b="1" dirty="0">
                <a:solidFill>
                  <a:srgbClr val="C00000"/>
                </a:solidFill>
              </a:rPr>
              <a:t>במטרופולין תל-אביב – המגמה הפוכה.</a:t>
            </a:r>
          </a:p>
        </p:txBody>
      </p:sp>
      <p:pic>
        <p:nvPicPr>
          <p:cNvPr id="4" name="תמונה 3"/>
          <p:cNvPicPr>
            <a:picLocks noChangeAspect="1"/>
          </p:cNvPicPr>
          <p:nvPr/>
        </p:nvPicPr>
        <p:blipFill>
          <a:blip r:embed="rId2"/>
          <a:stretch>
            <a:fillRect/>
          </a:stretch>
        </p:blipFill>
        <p:spPr>
          <a:xfrm>
            <a:off x="460576" y="1396217"/>
            <a:ext cx="8283104" cy="3883288"/>
          </a:xfrm>
          <a:prstGeom prst="rect">
            <a:avLst/>
          </a:prstGeom>
        </p:spPr>
      </p:pic>
      <p:sp>
        <p:nvSpPr>
          <p:cNvPr id="5" name="חץ ימינה 4"/>
          <p:cNvSpPr/>
          <p:nvPr/>
        </p:nvSpPr>
        <p:spPr>
          <a:xfrm rot="9430033">
            <a:off x="6254868" y="3752508"/>
            <a:ext cx="533644" cy="309169"/>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חץ ימינה 5"/>
          <p:cNvSpPr/>
          <p:nvPr/>
        </p:nvSpPr>
        <p:spPr>
          <a:xfrm rot="12578714">
            <a:off x="6287048" y="4061648"/>
            <a:ext cx="533644" cy="309169"/>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חץ ימינה 6"/>
          <p:cNvSpPr/>
          <p:nvPr/>
        </p:nvSpPr>
        <p:spPr>
          <a:xfrm rot="9430033">
            <a:off x="4929002" y="3752508"/>
            <a:ext cx="533644" cy="309169"/>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חץ ימינה 7"/>
          <p:cNvSpPr/>
          <p:nvPr/>
        </p:nvSpPr>
        <p:spPr>
          <a:xfrm rot="12578714">
            <a:off x="4961182" y="4061648"/>
            <a:ext cx="533644" cy="309169"/>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חץ ימינה 8"/>
          <p:cNvSpPr/>
          <p:nvPr/>
        </p:nvSpPr>
        <p:spPr>
          <a:xfrm rot="13040228">
            <a:off x="3654267" y="3713782"/>
            <a:ext cx="533644" cy="309169"/>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חץ ימינה 9"/>
          <p:cNvSpPr/>
          <p:nvPr/>
        </p:nvSpPr>
        <p:spPr>
          <a:xfrm rot="7379316">
            <a:off x="3685230" y="4021753"/>
            <a:ext cx="533644" cy="309169"/>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חץ ימינה 10"/>
          <p:cNvSpPr/>
          <p:nvPr/>
        </p:nvSpPr>
        <p:spPr>
          <a:xfrm rot="13040228">
            <a:off x="2411549" y="3649808"/>
            <a:ext cx="533644" cy="309169"/>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חץ ימינה 11"/>
          <p:cNvSpPr/>
          <p:nvPr/>
        </p:nvSpPr>
        <p:spPr>
          <a:xfrm rot="10976239">
            <a:off x="2391875" y="4168816"/>
            <a:ext cx="466425" cy="30199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חץ ימינה 12"/>
          <p:cNvSpPr/>
          <p:nvPr/>
        </p:nvSpPr>
        <p:spPr>
          <a:xfrm rot="13040228">
            <a:off x="1050291" y="3701350"/>
            <a:ext cx="533644" cy="309169"/>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חץ ימינה 13"/>
          <p:cNvSpPr/>
          <p:nvPr/>
        </p:nvSpPr>
        <p:spPr>
          <a:xfrm rot="7379316">
            <a:off x="1081254" y="4009321"/>
            <a:ext cx="533644" cy="309169"/>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 name="TextBox 14"/>
          <p:cNvSpPr txBox="1"/>
          <p:nvPr/>
        </p:nvSpPr>
        <p:spPr>
          <a:xfrm>
            <a:off x="7585560" y="1080972"/>
            <a:ext cx="1558440" cy="307777"/>
          </a:xfrm>
          <a:prstGeom prst="rect">
            <a:avLst/>
          </a:prstGeom>
          <a:noFill/>
        </p:spPr>
        <p:txBody>
          <a:bodyPr wrap="none" rtlCol="1">
            <a:spAutoFit/>
          </a:bodyPr>
          <a:lstStyle/>
          <a:p>
            <a:r>
              <a:rPr lang="he-IL" sz="1400" b="1" dirty="0"/>
              <a:t>(דו"ח אדווה 2013)</a:t>
            </a:r>
          </a:p>
        </p:txBody>
      </p:sp>
    </p:spTree>
    <p:extLst>
      <p:ext uri="{BB962C8B-B14F-4D97-AF65-F5344CB8AC3E}">
        <p14:creationId xmlns:p14="http://schemas.microsoft.com/office/powerpoint/2010/main" val="25581988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צפיפות יתר גורמת לשיתוק תחבורה</a:t>
            </a:r>
            <a:br>
              <a:rPr lang="he-IL" dirty="0"/>
            </a:br>
            <a:r>
              <a:rPr lang="he-IL" dirty="0"/>
              <a:t>(גודש כבישים אינו תופעה ליניארית)</a:t>
            </a:r>
          </a:p>
        </p:txBody>
      </p:sp>
      <p:sp>
        <p:nvSpPr>
          <p:cNvPr id="3" name="מציין מיקום תוכן 2"/>
          <p:cNvSpPr>
            <a:spLocks noGrp="1"/>
          </p:cNvSpPr>
          <p:nvPr>
            <p:ph idx="1"/>
          </p:nvPr>
        </p:nvSpPr>
        <p:spPr/>
        <p:txBody>
          <a:bodyPr/>
          <a:lstStyle/>
          <a:p>
            <a:endParaRPr lang="he-IL" dirty="0"/>
          </a:p>
        </p:txBody>
      </p:sp>
      <p:pic>
        <p:nvPicPr>
          <p:cNvPr id="4" name="תמונה 3"/>
          <p:cNvPicPr>
            <a:picLocks noChangeAspect="1"/>
          </p:cNvPicPr>
          <p:nvPr/>
        </p:nvPicPr>
        <p:blipFill rotWithShape="1">
          <a:blip r:embed="rId2"/>
          <a:srcRect l="9324" r="15276"/>
          <a:stretch/>
        </p:blipFill>
        <p:spPr>
          <a:xfrm>
            <a:off x="3491880" y="1613148"/>
            <a:ext cx="5472608" cy="4229100"/>
          </a:xfrm>
          <a:prstGeom prst="rect">
            <a:avLst/>
          </a:prstGeom>
        </p:spPr>
        <p:style>
          <a:lnRef idx="2">
            <a:schemeClr val="dk1"/>
          </a:lnRef>
          <a:fillRef idx="1">
            <a:schemeClr val="lt1"/>
          </a:fillRef>
          <a:effectRef idx="0">
            <a:schemeClr val="dk1"/>
          </a:effectRef>
          <a:fontRef idx="minor">
            <a:schemeClr val="dk1"/>
          </a:fontRef>
        </p:style>
      </p:pic>
      <p:sp>
        <p:nvSpPr>
          <p:cNvPr id="5" name="TextBox 4"/>
          <p:cNvSpPr txBox="1"/>
          <p:nvPr/>
        </p:nvSpPr>
        <p:spPr>
          <a:xfrm>
            <a:off x="7127742" y="5849218"/>
            <a:ext cx="1697902" cy="338554"/>
          </a:xfrm>
          <a:prstGeom prst="rect">
            <a:avLst/>
          </a:prstGeom>
          <a:noFill/>
        </p:spPr>
        <p:txBody>
          <a:bodyPr wrap="none" rtlCol="1">
            <a:spAutoFit/>
          </a:bodyPr>
          <a:lstStyle/>
          <a:p>
            <a:r>
              <a:rPr lang="he-IL" sz="1600" b="1" dirty="0"/>
              <a:t>(טרכטנברג 2018)</a:t>
            </a:r>
          </a:p>
        </p:txBody>
      </p:sp>
      <p:sp>
        <p:nvSpPr>
          <p:cNvPr id="6" name="מלבן מעוגל 5"/>
          <p:cNvSpPr/>
          <p:nvPr/>
        </p:nvSpPr>
        <p:spPr>
          <a:xfrm>
            <a:off x="179512" y="2567037"/>
            <a:ext cx="3173524" cy="1296144"/>
          </a:xfrm>
          <a:prstGeom prst="round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400" b="1" u="sng" dirty="0"/>
              <a:t>נתיבי איילון:</a:t>
            </a:r>
          </a:p>
          <a:p>
            <a:pPr algn="ctr"/>
            <a:r>
              <a:rPr lang="he-IL" sz="1400" b="1" dirty="0"/>
              <a:t>קיבולת (1) – 2000 רכבים לשעה</a:t>
            </a:r>
          </a:p>
          <a:p>
            <a:pPr algn="ctr"/>
            <a:r>
              <a:rPr lang="he-IL" sz="1400" b="1" dirty="0"/>
              <a:t>עד 1800 רכבים – מהירות אופטימלית</a:t>
            </a:r>
          </a:p>
          <a:p>
            <a:pPr algn="ctr"/>
            <a:r>
              <a:rPr lang="he-IL" sz="1400" b="1" dirty="0"/>
              <a:t>יותר – דעיכה דרמטית</a:t>
            </a:r>
          </a:p>
        </p:txBody>
      </p:sp>
    </p:spTree>
    <p:extLst>
      <p:ext uri="{BB962C8B-B14F-4D97-AF65-F5344CB8AC3E}">
        <p14:creationId xmlns:p14="http://schemas.microsoft.com/office/powerpoint/2010/main" val="3379353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p:cNvSpPr/>
          <p:nvPr/>
        </p:nvSpPr>
        <p:spPr>
          <a:xfrm>
            <a:off x="1552540" y="414387"/>
            <a:ext cx="6215106" cy="578647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prstClr val="white"/>
              </a:solidFill>
            </a:endParaRPr>
          </a:p>
        </p:txBody>
      </p:sp>
      <p:sp>
        <p:nvSpPr>
          <p:cNvPr id="7" name="טרפז 6"/>
          <p:cNvSpPr/>
          <p:nvPr/>
        </p:nvSpPr>
        <p:spPr>
          <a:xfrm rot="10800000">
            <a:off x="2571736" y="1428736"/>
            <a:ext cx="4500594" cy="2571768"/>
          </a:xfrm>
          <a:prstGeom prst="trapezoid">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prstClr val="white"/>
              </a:solidFill>
            </a:endParaRPr>
          </a:p>
        </p:txBody>
      </p:sp>
      <p:sp>
        <p:nvSpPr>
          <p:cNvPr id="8" name="מלבן מעוגל 7"/>
          <p:cNvSpPr/>
          <p:nvPr/>
        </p:nvSpPr>
        <p:spPr>
          <a:xfrm>
            <a:off x="5306791" y="1643050"/>
            <a:ext cx="1479787" cy="90074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solidFill>
                  <a:srgbClr val="3F3F3F"/>
                </a:solidFill>
                <a:latin typeface="David" pitchFamily="34" charset="-79"/>
                <a:cs typeface="David" pitchFamily="34" charset="-79"/>
              </a:rPr>
              <a:t>Past - Heritage</a:t>
            </a:r>
            <a:endParaRPr lang="he-IL" b="1" dirty="0">
              <a:solidFill>
                <a:srgbClr val="3F3F3F"/>
              </a:solidFill>
              <a:latin typeface="David" pitchFamily="34" charset="-79"/>
              <a:cs typeface="David" pitchFamily="34" charset="-79"/>
            </a:endParaRPr>
          </a:p>
        </p:txBody>
      </p:sp>
      <p:sp>
        <p:nvSpPr>
          <p:cNvPr id="9" name="מלבן מעוגל 8"/>
          <p:cNvSpPr/>
          <p:nvPr/>
        </p:nvSpPr>
        <p:spPr>
          <a:xfrm>
            <a:off x="2857488" y="1643050"/>
            <a:ext cx="1479787" cy="90074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solidFill>
                  <a:srgbClr val="3F3F3F"/>
                </a:solidFill>
                <a:latin typeface="David" pitchFamily="34" charset="-79"/>
                <a:cs typeface="David" pitchFamily="34" charset="-79"/>
              </a:rPr>
              <a:t>Present – In Process</a:t>
            </a:r>
            <a:endParaRPr lang="he-IL" b="1" dirty="0">
              <a:solidFill>
                <a:srgbClr val="3F3F3F"/>
              </a:solidFill>
              <a:latin typeface="David" pitchFamily="34" charset="-79"/>
              <a:cs typeface="David" pitchFamily="34" charset="-79"/>
            </a:endParaRPr>
          </a:p>
        </p:txBody>
      </p:sp>
      <p:sp>
        <p:nvSpPr>
          <p:cNvPr id="10" name="מלבן מעוגל 9"/>
          <p:cNvSpPr/>
          <p:nvPr/>
        </p:nvSpPr>
        <p:spPr>
          <a:xfrm>
            <a:off x="4071934" y="2428868"/>
            <a:ext cx="1479787" cy="90074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solidFill>
                  <a:srgbClr val="3F3F3F"/>
                </a:solidFill>
                <a:latin typeface="David" pitchFamily="34" charset="-79"/>
                <a:cs typeface="David" pitchFamily="34" charset="-79"/>
              </a:rPr>
              <a:t>Future – Desired </a:t>
            </a:r>
            <a:endParaRPr lang="he-IL" b="1" dirty="0">
              <a:solidFill>
                <a:srgbClr val="3F3F3F"/>
              </a:solidFill>
              <a:latin typeface="David" pitchFamily="34" charset="-79"/>
              <a:cs typeface="David" pitchFamily="34" charset="-79"/>
            </a:endParaRPr>
          </a:p>
        </p:txBody>
      </p:sp>
      <p:cxnSp>
        <p:nvCxnSpPr>
          <p:cNvPr id="12" name="מחבר חץ ישר 11"/>
          <p:cNvCxnSpPr/>
          <p:nvPr/>
        </p:nvCxnSpPr>
        <p:spPr>
          <a:xfrm>
            <a:off x="4357686" y="1857364"/>
            <a:ext cx="928694" cy="1588"/>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464843" y="1455830"/>
            <a:ext cx="714380" cy="400110"/>
          </a:xfrm>
          <a:prstGeom prst="rect">
            <a:avLst/>
          </a:prstGeom>
          <a:solidFill>
            <a:schemeClr val="bg1">
              <a:lumMod val="85000"/>
            </a:schemeClr>
          </a:solidFill>
        </p:spPr>
        <p:txBody>
          <a:bodyPr wrap="square" lIns="0" rIns="0" rtlCol="1">
            <a:spAutoFit/>
          </a:bodyPr>
          <a:lstStyle/>
          <a:p>
            <a:pPr algn="ctr"/>
            <a:r>
              <a:rPr lang="en-US" sz="1000" b="1" dirty="0">
                <a:solidFill>
                  <a:srgbClr val="C00000"/>
                </a:solidFill>
                <a:latin typeface="David" pitchFamily="34" charset="-79"/>
                <a:cs typeface="David" pitchFamily="34" charset="-79"/>
              </a:rPr>
              <a:t>Identifying relevant gap </a:t>
            </a:r>
            <a:endParaRPr lang="he-IL" sz="1000" b="1" dirty="0">
              <a:solidFill>
                <a:srgbClr val="C00000"/>
              </a:solidFill>
              <a:latin typeface="David" pitchFamily="34" charset="-79"/>
              <a:cs typeface="David" pitchFamily="34" charset="-79"/>
            </a:endParaRPr>
          </a:p>
        </p:txBody>
      </p:sp>
      <p:sp>
        <p:nvSpPr>
          <p:cNvPr id="21" name="TextBox 20"/>
          <p:cNvSpPr txBox="1"/>
          <p:nvPr/>
        </p:nvSpPr>
        <p:spPr>
          <a:xfrm>
            <a:off x="4520974" y="1947521"/>
            <a:ext cx="571505" cy="369332"/>
          </a:xfrm>
          <a:prstGeom prst="rect">
            <a:avLst/>
          </a:prstGeom>
          <a:solidFill>
            <a:schemeClr val="bg1">
              <a:lumMod val="85000"/>
            </a:schemeClr>
          </a:solidFill>
        </p:spPr>
        <p:txBody>
          <a:bodyPr wrap="square" lIns="0" rIns="0" rtlCol="1">
            <a:spAutoFit/>
          </a:bodyPr>
          <a:lstStyle/>
          <a:p>
            <a:pPr algn="ctr"/>
            <a:r>
              <a:rPr lang="en-US" sz="900" b="1" dirty="0">
                <a:solidFill>
                  <a:srgbClr val="C00000"/>
                </a:solidFill>
                <a:latin typeface="David" pitchFamily="34" charset="-79"/>
                <a:cs typeface="David" pitchFamily="34" charset="-79"/>
              </a:rPr>
              <a:t>Identifying Potential</a:t>
            </a:r>
            <a:endParaRPr lang="he-IL" sz="900" b="1" dirty="0">
              <a:solidFill>
                <a:srgbClr val="C00000"/>
              </a:solidFill>
              <a:latin typeface="David" pitchFamily="34" charset="-79"/>
              <a:cs typeface="David" pitchFamily="34" charset="-79"/>
            </a:endParaRPr>
          </a:p>
        </p:txBody>
      </p:sp>
      <p:cxnSp>
        <p:nvCxnSpPr>
          <p:cNvPr id="15" name="מחבר חץ ישר 14"/>
          <p:cNvCxnSpPr/>
          <p:nvPr/>
        </p:nvCxnSpPr>
        <p:spPr>
          <a:xfrm>
            <a:off x="4357686" y="2071678"/>
            <a:ext cx="357190" cy="285752"/>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מחבר חץ ישר 16"/>
          <p:cNvCxnSpPr/>
          <p:nvPr/>
        </p:nvCxnSpPr>
        <p:spPr>
          <a:xfrm rot="10800000" flipV="1">
            <a:off x="4929190" y="2071678"/>
            <a:ext cx="357190" cy="285752"/>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מלבן מעוגל 21"/>
          <p:cNvSpPr/>
          <p:nvPr/>
        </p:nvSpPr>
        <p:spPr>
          <a:xfrm>
            <a:off x="3286116" y="3429000"/>
            <a:ext cx="3071834" cy="47211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solidFill>
                  <a:srgbClr val="3F3F3F"/>
                </a:solidFill>
                <a:latin typeface="David" pitchFamily="34" charset="-79"/>
                <a:cs typeface="David" pitchFamily="34" charset="-79"/>
              </a:rPr>
              <a:t>Initial Strategy</a:t>
            </a:r>
            <a:endParaRPr lang="he-IL" b="1" dirty="0">
              <a:solidFill>
                <a:srgbClr val="3F3F3F"/>
              </a:solidFill>
              <a:latin typeface="David" pitchFamily="34" charset="-79"/>
              <a:cs typeface="David" pitchFamily="34" charset="-79"/>
            </a:endParaRPr>
          </a:p>
        </p:txBody>
      </p:sp>
      <p:sp>
        <p:nvSpPr>
          <p:cNvPr id="23" name="משולש שווה שוקיים 22"/>
          <p:cNvSpPr/>
          <p:nvPr/>
        </p:nvSpPr>
        <p:spPr>
          <a:xfrm>
            <a:off x="2750315" y="3841463"/>
            <a:ext cx="4143404" cy="785818"/>
          </a:xfrm>
          <a:prstGeom prst="triangle">
            <a:avLst/>
          </a:prstGeom>
          <a:solidFill>
            <a:schemeClr val="bg1">
              <a:lumMod val="8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prstClr val="white"/>
              </a:solidFill>
            </a:endParaRPr>
          </a:p>
        </p:txBody>
      </p:sp>
      <p:sp>
        <p:nvSpPr>
          <p:cNvPr id="24" name="TextBox 23"/>
          <p:cNvSpPr txBox="1"/>
          <p:nvPr/>
        </p:nvSpPr>
        <p:spPr>
          <a:xfrm>
            <a:off x="4117786" y="4144227"/>
            <a:ext cx="1364477" cy="369332"/>
          </a:xfrm>
          <a:prstGeom prst="rect">
            <a:avLst/>
          </a:prstGeom>
          <a:noFill/>
        </p:spPr>
        <p:txBody>
          <a:bodyPr wrap="none" rtlCol="1">
            <a:spAutoFit/>
          </a:bodyPr>
          <a:lstStyle/>
          <a:p>
            <a:r>
              <a:rPr lang="en-US" b="1" dirty="0">
                <a:solidFill>
                  <a:srgbClr val="3F3F3F"/>
                </a:solidFill>
                <a:latin typeface="David" pitchFamily="34" charset="-79"/>
                <a:cs typeface="David" pitchFamily="34" charset="-79"/>
              </a:rPr>
              <a:t>Contrasting</a:t>
            </a:r>
            <a:endParaRPr lang="he-IL" b="1" dirty="0">
              <a:solidFill>
                <a:srgbClr val="3F3F3F"/>
              </a:solidFill>
              <a:latin typeface="David" pitchFamily="34" charset="-79"/>
              <a:cs typeface="David" pitchFamily="34" charset="-79"/>
            </a:endParaRPr>
          </a:p>
        </p:txBody>
      </p:sp>
      <p:sp>
        <p:nvSpPr>
          <p:cNvPr id="25" name="משולש שווה שוקיים 24"/>
          <p:cNvSpPr/>
          <p:nvPr/>
        </p:nvSpPr>
        <p:spPr>
          <a:xfrm rot="10800000">
            <a:off x="2742036" y="4587984"/>
            <a:ext cx="4115979" cy="626966"/>
          </a:xfrm>
          <a:prstGeom prst="triangle">
            <a:avLst>
              <a:gd name="adj" fmla="val 50202"/>
            </a:avLst>
          </a:prstGeom>
          <a:solidFill>
            <a:schemeClr val="bg1">
              <a:lumMod val="9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prstClr val="white"/>
              </a:solidFill>
            </a:endParaRPr>
          </a:p>
        </p:txBody>
      </p:sp>
      <p:sp>
        <p:nvSpPr>
          <p:cNvPr id="26" name="TextBox 33"/>
          <p:cNvSpPr txBox="1"/>
          <p:nvPr/>
        </p:nvSpPr>
        <p:spPr>
          <a:xfrm>
            <a:off x="3685384" y="4540714"/>
            <a:ext cx="2143172" cy="861774"/>
          </a:xfrm>
          <a:prstGeom prst="rect">
            <a:avLst/>
          </a:prstGeom>
          <a:noFill/>
        </p:spPr>
        <p:txBody>
          <a:bodyPr wrap="square" rtlCol="1">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r>
              <a:rPr lang="en-US" dirty="0">
                <a:latin typeface="David" panose="020E0502060401010101" pitchFamily="34" charset="-79"/>
                <a:cs typeface="David" panose="020E0502060401010101" pitchFamily="34" charset="-79"/>
              </a:rPr>
              <a:t>Constitutive strategy</a:t>
            </a:r>
            <a:endParaRPr lang="he-IL" dirty="0">
              <a:latin typeface="David" panose="020E0502060401010101" pitchFamily="34" charset="-79"/>
              <a:cs typeface="David" panose="020E0502060401010101" pitchFamily="34" charset="-79"/>
            </a:endParaRPr>
          </a:p>
          <a:p>
            <a:pPr algn="ctr"/>
            <a:r>
              <a:rPr lang="en-US" sz="1400" b="1" dirty="0">
                <a:solidFill>
                  <a:srgbClr val="3F3F3F"/>
                </a:solidFill>
                <a:latin typeface="David" pitchFamily="34" charset="-79"/>
                <a:cs typeface="David" pitchFamily="34" charset="-79"/>
              </a:rPr>
              <a:t>Strategic Rationale </a:t>
            </a:r>
            <a:endParaRPr lang="he-IL" sz="1400" b="1" dirty="0">
              <a:solidFill>
                <a:srgbClr val="3F3F3F"/>
              </a:solidFill>
              <a:latin typeface="David" pitchFamily="34" charset="-79"/>
              <a:cs typeface="David" pitchFamily="34" charset="-79"/>
            </a:endParaRPr>
          </a:p>
          <a:p>
            <a:pPr algn="ctr"/>
            <a:endParaRPr lang="he-IL" b="1" dirty="0">
              <a:solidFill>
                <a:srgbClr val="3F3F3F"/>
              </a:solidFill>
              <a:latin typeface="David" pitchFamily="34" charset="-79"/>
              <a:cs typeface="David" pitchFamily="34" charset="-79"/>
            </a:endParaRPr>
          </a:p>
        </p:txBody>
      </p:sp>
      <p:cxnSp>
        <p:nvCxnSpPr>
          <p:cNvPr id="28" name="מחבר ישר 27"/>
          <p:cNvCxnSpPr>
            <a:stCxn id="25" idx="2"/>
          </p:cNvCxnSpPr>
          <p:nvPr/>
        </p:nvCxnSpPr>
        <p:spPr>
          <a:xfrm rot="16200000" flipH="1">
            <a:off x="6520239" y="4925759"/>
            <a:ext cx="715537" cy="3998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מחבר ישר 28"/>
          <p:cNvCxnSpPr/>
          <p:nvPr/>
        </p:nvCxnSpPr>
        <p:spPr>
          <a:xfrm rot="16200000" flipH="1">
            <a:off x="2388085" y="4940984"/>
            <a:ext cx="715536" cy="125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 name="מחבר ישר 30"/>
          <p:cNvCxnSpPr/>
          <p:nvPr/>
        </p:nvCxnSpPr>
        <p:spPr>
          <a:xfrm>
            <a:off x="2755772" y="5303520"/>
            <a:ext cx="2020824" cy="76809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2" name="מחבר ישר 31"/>
          <p:cNvCxnSpPr/>
          <p:nvPr/>
        </p:nvCxnSpPr>
        <p:spPr>
          <a:xfrm rot="10800000" flipV="1">
            <a:off x="4785740" y="5303520"/>
            <a:ext cx="2121408" cy="758952"/>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14" name="קבוצה 13"/>
          <p:cNvGrpSpPr/>
          <p:nvPr/>
        </p:nvGrpSpPr>
        <p:grpSpPr>
          <a:xfrm>
            <a:off x="3152157" y="5272670"/>
            <a:ext cx="3196844" cy="1008753"/>
            <a:chOff x="-636181" y="5530694"/>
            <a:chExt cx="3196844" cy="1008753"/>
          </a:xfrm>
        </p:grpSpPr>
        <p:sp>
          <p:nvSpPr>
            <p:cNvPr id="11" name="משולש שווה שוקיים 10"/>
            <p:cNvSpPr/>
            <p:nvPr/>
          </p:nvSpPr>
          <p:spPr>
            <a:xfrm rot="10800000">
              <a:off x="-636181" y="5530694"/>
              <a:ext cx="3196844" cy="100875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prstClr val="white"/>
                </a:solidFill>
              </a:endParaRPr>
            </a:p>
          </p:txBody>
        </p:sp>
        <p:sp>
          <p:nvSpPr>
            <p:cNvPr id="39" name="TextBox 82"/>
            <p:cNvSpPr txBox="1"/>
            <p:nvPr/>
          </p:nvSpPr>
          <p:spPr>
            <a:xfrm>
              <a:off x="-476220" y="5558696"/>
              <a:ext cx="2928958" cy="553998"/>
            </a:xfrm>
            <a:prstGeom prst="rect">
              <a:avLst/>
            </a:prstGeom>
            <a:noFill/>
          </p:spPr>
          <p:txBody>
            <a:bodyPr wrap="square" rtlCol="1">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r>
                <a:rPr lang="en-US" b="1" dirty="0">
                  <a:solidFill>
                    <a:srgbClr val="3F3F3F"/>
                  </a:solidFill>
                  <a:latin typeface="David" pitchFamily="34" charset="-79"/>
                  <a:cs typeface="David" pitchFamily="34" charset="-79"/>
                </a:rPr>
                <a:t>Operative Plan</a:t>
              </a:r>
              <a:endParaRPr lang="he-IL" b="1" dirty="0">
                <a:solidFill>
                  <a:srgbClr val="3F3F3F"/>
                </a:solidFill>
                <a:latin typeface="David" pitchFamily="34" charset="-79"/>
                <a:cs typeface="David" pitchFamily="34" charset="-79"/>
              </a:endParaRPr>
            </a:p>
            <a:p>
              <a:pPr algn="ctr"/>
              <a:r>
                <a:rPr lang="en-US" sz="1200" b="1" dirty="0">
                  <a:solidFill>
                    <a:srgbClr val="3F3F3F"/>
                  </a:solidFill>
                  <a:latin typeface="David" pitchFamily="34" charset="-79"/>
                  <a:cs typeface="David" pitchFamily="34" charset="-79"/>
                </a:rPr>
                <a:t>Operation System</a:t>
              </a:r>
              <a:endParaRPr lang="he-IL" sz="1200" b="1" dirty="0">
                <a:solidFill>
                  <a:srgbClr val="3F3F3F"/>
                </a:solidFill>
                <a:latin typeface="David" pitchFamily="34" charset="-79"/>
                <a:cs typeface="David" pitchFamily="34" charset="-79"/>
              </a:endParaRPr>
            </a:p>
          </p:txBody>
        </p:sp>
      </p:grpSp>
      <p:sp>
        <p:nvSpPr>
          <p:cNvPr id="55" name="סוגר מרובע שמאלי 54"/>
          <p:cNvSpPr/>
          <p:nvPr/>
        </p:nvSpPr>
        <p:spPr>
          <a:xfrm rot="5400000">
            <a:off x="2238475" y="761864"/>
            <a:ext cx="5095675" cy="5143536"/>
          </a:xfrm>
          <a:prstGeom prst="leftBracket">
            <a:avLst/>
          </a:prstGeom>
          <a:ln w="28575">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txBody>
          <a:bodyPr rtlCol="1" anchor="ct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endParaRPr lang="he-IL">
              <a:solidFill>
                <a:srgbClr val="3F3F3F"/>
              </a:solidFill>
            </a:endParaRPr>
          </a:p>
        </p:txBody>
      </p:sp>
      <p:sp>
        <p:nvSpPr>
          <p:cNvPr id="6" name="TextBox 5"/>
          <p:cNvSpPr txBox="1"/>
          <p:nvPr/>
        </p:nvSpPr>
        <p:spPr>
          <a:xfrm>
            <a:off x="3385848" y="570738"/>
            <a:ext cx="2274983" cy="369332"/>
          </a:xfrm>
          <a:prstGeom prst="rect">
            <a:avLst/>
          </a:prstGeom>
          <a:solidFill>
            <a:schemeClr val="bg1">
              <a:lumMod val="85000"/>
            </a:schemeClr>
          </a:solidFill>
        </p:spPr>
        <p:txBody>
          <a:bodyPr wrap="none" rtlCol="1">
            <a:spAutoFit/>
          </a:bodyPr>
          <a:lstStyle/>
          <a:p>
            <a:r>
              <a:rPr lang="en-US" b="1" dirty="0">
                <a:solidFill>
                  <a:srgbClr val="3F3F3F"/>
                </a:solidFill>
                <a:latin typeface="David" pitchFamily="34" charset="-79"/>
                <a:cs typeface="David" pitchFamily="34" charset="-79"/>
              </a:rPr>
              <a:t>Structured Learning </a:t>
            </a:r>
            <a:endParaRPr lang="he-IL" b="1" dirty="0">
              <a:solidFill>
                <a:srgbClr val="3F3F3F"/>
              </a:solidFill>
              <a:latin typeface="David" pitchFamily="34" charset="-79"/>
              <a:cs typeface="David" pitchFamily="34" charset="-79"/>
            </a:endParaRPr>
          </a:p>
        </p:txBody>
      </p:sp>
      <p:sp>
        <p:nvSpPr>
          <p:cNvPr id="71" name="TextBox 34"/>
          <p:cNvSpPr txBox="1"/>
          <p:nvPr/>
        </p:nvSpPr>
        <p:spPr>
          <a:xfrm>
            <a:off x="3393242" y="20320"/>
            <a:ext cx="2383456" cy="461665"/>
          </a:xfrm>
          <a:prstGeom prst="rect">
            <a:avLst/>
          </a:prstGeom>
          <a:noFill/>
        </p:spPr>
        <p:txBody>
          <a:bodyPr wrap="square" rtlCol="1">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r>
              <a:rPr lang="en-US" sz="2400" b="1" dirty="0">
                <a:solidFill>
                  <a:srgbClr val="3F3F3F"/>
                </a:solidFill>
                <a:latin typeface="David" pitchFamily="34" charset="-79"/>
                <a:cs typeface="David" pitchFamily="34" charset="-79"/>
              </a:rPr>
              <a:t>Design Process</a:t>
            </a:r>
            <a:endParaRPr lang="he-IL" sz="2400" b="1" dirty="0">
              <a:solidFill>
                <a:srgbClr val="3F3F3F"/>
              </a:solidFill>
              <a:latin typeface="David" pitchFamily="34" charset="-79"/>
              <a:cs typeface="David" pitchFamily="34" charset="-79"/>
            </a:endParaRPr>
          </a:p>
        </p:txBody>
      </p:sp>
      <p:cxnSp>
        <p:nvCxnSpPr>
          <p:cNvPr id="54" name="מחבר חץ ישר 53"/>
          <p:cNvCxnSpPr/>
          <p:nvPr/>
        </p:nvCxnSpPr>
        <p:spPr>
          <a:xfrm rot="10800000">
            <a:off x="3161107" y="6072206"/>
            <a:ext cx="785818" cy="7143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 name="מציין מיקום של כותרת תחתונה 1"/>
          <p:cNvSpPr>
            <a:spLocks noGrp="1"/>
          </p:cNvSpPr>
          <p:nvPr>
            <p:ph type="ftr" sz="quarter" idx="11"/>
          </p:nvPr>
        </p:nvSpPr>
        <p:spPr/>
        <p:txBody>
          <a:bodyPr/>
          <a:lstStyle/>
          <a:p>
            <a:r>
              <a:rPr lang="en-US" dirty="0">
                <a:solidFill>
                  <a:srgbClr val="3F3F3F"/>
                </a:solidFill>
              </a:rPr>
              <a:t>IDF Dado Center: Israel Military Think Tank</a:t>
            </a:r>
            <a:endParaRPr lang="he-IL" dirty="0">
              <a:solidFill>
                <a:srgbClr val="3F3F3F"/>
              </a:solidFill>
            </a:endParaRPr>
          </a:p>
        </p:txBody>
      </p:sp>
      <p:sp>
        <p:nvSpPr>
          <p:cNvPr id="3" name="מציין מיקום של מספר שקופית 2"/>
          <p:cNvSpPr>
            <a:spLocks noGrp="1"/>
          </p:cNvSpPr>
          <p:nvPr>
            <p:ph type="sldNum" sz="quarter" idx="12"/>
          </p:nvPr>
        </p:nvSpPr>
        <p:spPr/>
        <p:txBody>
          <a:bodyPr/>
          <a:lstStyle/>
          <a:p>
            <a:fld id="{19E7D78B-B61A-4B78-B755-F3D8CBA83F17}" type="slidenum">
              <a:rPr lang="he-IL" smtClean="0">
                <a:solidFill>
                  <a:srgbClr val="3F3F3F"/>
                </a:solidFill>
              </a:rPr>
              <a:pPr/>
              <a:t>2</a:t>
            </a:fld>
            <a:endParaRPr lang="he-IL" dirty="0">
              <a:solidFill>
                <a:srgbClr val="3F3F3F"/>
              </a:solidFill>
            </a:endParaRPr>
          </a:p>
        </p:txBody>
      </p:sp>
      <p:sp>
        <p:nvSpPr>
          <p:cNvPr id="13" name="חץ למטה 12"/>
          <p:cNvSpPr/>
          <p:nvPr/>
        </p:nvSpPr>
        <p:spPr>
          <a:xfrm>
            <a:off x="3730266" y="6419684"/>
            <a:ext cx="1709409" cy="3766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prstClr val="white"/>
              </a:solidFill>
            </a:endParaRPr>
          </a:p>
        </p:txBody>
      </p:sp>
      <p:sp>
        <p:nvSpPr>
          <p:cNvPr id="40" name="TextBox 34"/>
          <p:cNvSpPr txBox="1"/>
          <p:nvPr/>
        </p:nvSpPr>
        <p:spPr>
          <a:xfrm>
            <a:off x="3692011" y="6361981"/>
            <a:ext cx="1785918" cy="369332"/>
          </a:xfrm>
          <a:prstGeom prst="rect">
            <a:avLst/>
          </a:prstGeom>
          <a:noFill/>
        </p:spPr>
        <p:txBody>
          <a:bodyPr wrap="square" rtlCol="1">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r>
              <a:rPr lang="en-US" b="1" dirty="0">
                <a:solidFill>
                  <a:srgbClr val="333399"/>
                </a:solidFill>
                <a:latin typeface="David" pitchFamily="34" charset="-79"/>
                <a:cs typeface="David" pitchFamily="34" charset="-79"/>
              </a:rPr>
              <a:t>Planning</a:t>
            </a:r>
            <a:endParaRPr lang="he-IL" sz="1100" b="1" dirty="0">
              <a:solidFill>
                <a:srgbClr val="333399"/>
              </a:solidFill>
              <a:latin typeface="David" pitchFamily="34" charset="-79"/>
              <a:cs typeface="David" pitchFamily="34" charset="-79"/>
            </a:endParaRPr>
          </a:p>
        </p:txBody>
      </p:sp>
    </p:spTree>
    <p:extLst>
      <p:ext uri="{BB962C8B-B14F-4D97-AF65-F5344CB8AC3E}">
        <p14:creationId xmlns:p14="http://schemas.microsoft.com/office/powerpoint/2010/main" val="198180467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A5E13D1-3F19-4C67-99A6-C56CB284CD69}" type="slidenum">
              <a:rPr lang="he-IL" smtClean="0"/>
              <a:pPr>
                <a:defRPr/>
              </a:pPr>
              <a:t>20</a:t>
            </a:fld>
            <a:endParaRPr lang="en-US"/>
          </a:p>
        </p:txBody>
      </p:sp>
      <p:graphicFrame>
        <p:nvGraphicFramePr>
          <p:cNvPr id="4" name="Content Placeholder 3"/>
          <p:cNvGraphicFramePr>
            <a:graphicFrameLocks/>
          </p:cNvGraphicFramePr>
          <p:nvPr>
            <p:extLst>
              <p:ext uri="{D42A27DB-BD31-4B8C-83A1-F6EECF244321}">
                <p14:modId xmlns:p14="http://schemas.microsoft.com/office/powerpoint/2010/main" val="756530785"/>
              </p:ext>
            </p:extLst>
          </p:nvPr>
        </p:nvGraphicFramePr>
        <p:xfrm>
          <a:off x="611560" y="1860550"/>
          <a:ext cx="7467600" cy="44958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5031160" y="4651464"/>
            <a:ext cx="2209800" cy="400110"/>
          </a:xfrm>
          <a:prstGeom prst="rect">
            <a:avLst/>
          </a:prstGeom>
          <a:noFill/>
        </p:spPr>
        <p:txBody>
          <a:bodyPr wrap="square" rtlCol="0">
            <a:spAutoFit/>
          </a:bodyPr>
          <a:lstStyle/>
          <a:p>
            <a:pPr rtl="0" fontAlgn="base">
              <a:spcBef>
                <a:spcPct val="0"/>
              </a:spcBef>
              <a:spcAft>
                <a:spcPct val="0"/>
              </a:spcAft>
              <a:defRPr/>
            </a:pPr>
            <a:r>
              <a:rPr lang="he-IL" sz="2000" b="1" dirty="0">
                <a:solidFill>
                  <a:srgbClr val="9BBB59">
                    <a:lumMod val="50000"/>
                  </a:srgbClr>
                </a:solidFill>
                <a:latin typeface="Tahoma" pitchFamily="34" charset="0"/>
              </a:rPr>
              <a:t>אורך כבישים</a:t>
            </a:r>
            <a:endParaRPr lang="en-US" sz="2000" b="1" dirty="0">
              <a:solidFill>
                <a:srgbClr val="9BBB59">
                  <a:lumMod val="50000"/>
                </a:srgbClr>
              </a:solidFill>
              <a:latin typeface="Tahoma" pitchFamily="34" charset="0"/>
              <a:cs typeface="Arial" charset="0"/>
            </a:endParaRPr>
          </a:p>
        </p:txBody>
      </p:sp>
      <p:sp>
        <p:nvSpPr>
          <p:cNvPr id="7" name="TextBox 6"/>
          <p:cNvSpPr txBox="1"/>
          <p:nvPr/>
        </p:nvSpPr>
        <p:spPr>
          <a:xfrm>
            <a:off x="5031160" y="2682949"/>
            <a:ext cx="1752600" cy="400110"/>
          </a:xfrm>
          <a:prstGeom prst="rect">
            <a:avLst/>
          </a:prstGeom>
          <a:noFill/>
        </p:spPr>
        <p:txBody>
          <a:bodyPr wrap="square" rtlCol="0">
            <a:spAutoFit/>
          </a:bodyPr>
          <a:lstStyle/>
          <a:p>
            <a:pPr rtl="0" fontAlgn="base">
              <a:spcBef>
                <a:spcPct val="0"/>
              </a:spcBef>
              <a:spcAft>
                <a:spcPct val="0"/>
              </a:spcAft>
              <a:defRPr/>
            </a:pPr>
            <a:r>
              <a:rPr lang="he-IL" sz="2000" b="1" dirty="0">
                <a:solidFill>
                  <a:srgbClr val="4F81BD">
                    <a:lumMod val="75000"/>
                  </a:srgbClr>
                </a:solidFill>
                <a:latin typeface="Tahoma" pitchFamily="34" charset="0"/>
              </a:rPr>
              <a:t>מס' כלי רכב</a:t>
            </a:r>
            <a:endParaRPr lang="en-US" sz="2000" b="1" dirty="0">
              <a:solidFill>
                <a:srgbClr val="4F81BD">
                  <a:lumMod val="75000"/>
                </a:srgbClr>
              </a:solidFill>
              <a:latin typeface="Tahoma" pitchFamily="34" charset="0"/>
              <a:cs typeface="Arial" charset="0"/>
            </a:endParaRPr>
          </a:p>
        </p:txBody>
      </p:sp>
      <p:sp>
        <p:nvSpPr>
          <p:cNvPr id="8" name="TextBox 7"/>
          <p:cNvSpPr txBox="1"/>
          <p:nvPr/>
        </p:nvSpPr>
        <p:spPr>
          <a:xfrm>
            <a:off x="6593260" y="3194223"/>
            <a:ext cx="1143000" cy="400110"/>
          </a:xfrm>
          <a:prstGeom prst="rect">
            <a:avLst/>
          </a:prstGeom>
          <a:noFill/>
        </p:spPr>
        <p:txBody>
          <a:bodyPr wrap="square" rtlCol="0">
            <a:spAutoFit/>
          </a:bodyPr>
          <a:lstStyle/>
          <a:p>
            <a:pPr rtl="0" fontAlgn="base">
              <a:spcBef>
                <a:spcPct val="0"/>
              </a:spcBef>
              <a:spcAft>
                <a:spcPct val="0"/>
              </a:spcAft>
              <a:defRPr/>
            </a:pPr>
            <a:r>
              <a:rPr lang="he-IL" sz="2000" b="1" dirty="0">
                <a:solidFill>
                  <a:srgbClr val="C00000"/>
                </a:solidFill>
                <a:latin typeface="Tahoma" pitchFamily="34" charset="0"/>
              </a:rPr>
              <a:t>נסועה </a:t>
            </a:r>
            <a:endParaRPr lang="en-US" sz="2000" b="1" dirty="0">
              <a:solidFill>
                <a:srgbClr val="C00000"/>
              </a:solidFill>
              <a:latin typeface="Tahoma" pitchFamily="34" charset="0"/>
              <a:cs typeface="Arial" charset="0"/>
            </a:endParaRPr>
          </a:p>
        </p:txBody>
      </p:sp>
      <p:sp>
        <p:nvSpPr>
          <p:cNvPr id="9" name="Rectangle 3"/>
          <p:cNvSpPr txBox="1">
            <a:spLocks noChangeArrowheads="1"/>
          </p:cNvSpPr>
          <p:nvPr/>
        </p:nvSpPr>
        <p:spPr bwMode="auto">
          <a:xfrm>
            <a:off x="457200" y="92076"/>
            <a:ext cx="8534400" cy="762000"/>
          </a:xfrm>
          <a:prstGeom prst="rect">
            <a:avLst/>
          </a:prstGeom>
          <a:noFill/>
          <a:ln w="9525">
            <a:noFill/>
            <a:miter lim="800000"/>
            <a:headEnd/>
            <a:tailEnd/>
          </a:ln>
        </p:spPr>
        <p:txBody>
          <a:bodyPr anchor="ctr"/>
          <a:lstStyle/>
          <a:p>
            <a:pPr marL="914400" lvl="1" indent="-457200" fontAlgn="base">
              <a:lnSpc>
                <a:spcPts val="2700"/>
              </a:lnSpc>
              <a:spcBef>
                <a:spcPts val="600"/>
              </a:spcBef>
              <a:spcAft>
                <a:spcPct val="0"/>
              </a:spcAft>
              <a:buSzPct val="80000"/>
              <a:buFont typeface="Wingdings" pitchFamily="2" charset="2"/>
              <a:buNone/>
              <a:defRPr/>
            </a:pPr>
            <a:r>
              <a:rPr lang="he-IL" sz="2400" b="1" dirty="0">
                <a:solidFill>
                  <a:srgbClr val="4F81BD">
                    <a:lumMod val="75000"/>
                  </a:srgbClr>
                </a:solidFill>
                <a:latin typeface="Tahoma" pitchFamily="34" charset="0"/>
              </a:rPr>
              <a:t>ישראל "מתפקקת":</a:t>
            </a:r>
          </a:p>
          <a:p>
            <a:pPr marL="914400" lvl="1" indent="-457200" fontAlgn="base">
              <a:lnSpc>
                <a:spcPts val="2700"/>
              </a:lnSpc>
              <a:spcBef>
                <a:spcPts val="600"/>
              </a:spcBef>
              <a:spcAft>
                <a:spcPct val="0"/>
              </a:spcAft>
              <a:buSzPct val="80000"/>
              <a:buFont typeface="Wingdings" pitchFamily="2" charset="2"/>
              <a:buNone/>
              <a:defRPr/>
            </a:pPr>
            <a:r>
              <a:rPr lang="he-IL" sz="2600" b="1" dirty="0">
                <a:solidFill>
                  <a:srgbClr val="4F81BD">
                    <a:lumMod val="75000"/>
                  </a:srgbClr>
                </a:solidFill>
                <a:latin typeface="Tahoma" pitchFamily="34" charset="0"/>
              </a:rPr>
              <a:t>		מגמות דטרמיניסטיות – בהכרח הרעה!</a:t>
            </a:r>
          </a:p>
        </p:txBody>
      </p:sp>
      <p:sp>
        <p:nvSpPr>
          <p:cNvPr id="10" name="TextBox 9"/>
          <p:cNvSpPr txBox="1"/>
          <p:nvPr/>
        </p:nvSpPr>
        <p:spPr>
          <a:xfrm>
            <a:off x="154360" y="1444908"/>
            <a:ext cx="1447800" cy="523220"/>
          </a:xfrm>
          <a:prstGeom prst="rect">
            <a:avLst/>
          </a:prstGeom>
          <a:noFill/>
        </p:spPr>
        <p:txBody>
          <a:bodyPr wrap="square" rtlCol="0">
            <a:spAutoFit/>
          </a:bodyPr>
          <a:lstStyle/>
          <a:p>
            <a:pPr algn="ctr" rtl="0" fontAlgn="base">
              <a:spcBef>
                <a:spcPct val="0"/>
              </a:spcBef>
              <a:spcAft>
                <a:spcPct val="0"/>
              </a:spcAft>
              <a:defRPr/>
            </a:pPr>
            <a:r>
              <a:rPr lang="he-IL" sz="1400" b="1" dirty="0">
                <a:solidFill>
                  <a:srgbClr val="1F497D"/>
                </a:solidFill>
                <a:latin typeface="Tahoma" pitchFamily="34" charset="0"/>
              </a:rPr>
              <a:t>אינדקס</a:t>
            </a:r>
          </a:p>
          <a:p>
            <a:pPr algn="ctr" rtl="0" fontAlgn="base">
              <a:spcBef>
                <a:spcPct val="0"/>
              </a:spcBef>
              <a:spcAft>
                <a:spcPct val="0"/>
              </a:spcAft>
              <a:defRPr/>
            </a:pPr>
            <a:r>
              <a:rPr lang="he-IL" sz="1400" b="1" dirty="0">
                <a:solidFill>
                  <a:srgbClr val="1F497D"/>
                </a:solidFill>
                <a:latin typeface="Tahoma" pitchFamily="34" charset="0"/>
              </a:rPr>
              <a:t>1970=100</a:t>
            </a:r>
            <a:endParaRPr lang="en-US" sz="1400" b="1" dirty="0">
              <a:solidFill>
                <a:srgbClr val="1F497D"/>
              </a:solidFill>
              <a:latin typeface="Tahoma" pitchFamily="34" charset="0"/>
              <a:cs typeface="Arial" charset="0"/>
            </a:endParaRPr>
          </a:p>
        </p:txBody>
      </p:sp>
      <p:grpSp>
        <p:nvGrpSpPr>
          <p:cNvPr id="23" name="Group 22"/>
          <p:cNvGrpSpPr/>
          <p:nvPr/>
        </p:nvGrpSpPr>
        <p:grpSpPr>
          <a:xfrm>
            <a:off x="7880578" y="1638334"/>
            <a:ext cx="731982" cy="3445543"/>
            <a:chOff x="8031018" y="1330270"/>
            <a:chExt cx="731982" cy="3445543"/>
          </a:xfrm>
        </p:grpSpPr>
        <p:cxnSp>
          <p:nvCxnSpPr>
            <p:cNvPr id="6" name="Straight Arrow Connector 5"/>
            <p:cNvCxnSpPr/>
            <p:nvPr/>
          </p:nvCxnSpPr>
          <p:spPr>
            <a:xfrm flipV="1">
              <a:off x="8077200" y="1330270"/>
              <a:ext cx="609600" cy="443472"/>
            </a:xfrm>
            <a:prstGeom prst="straightConnector1">
              <a:avLst/>
            </a:prstGeom>
            <a:ln w="44450">
              <a:solidFill>
                <a:schemeClr val="tx2">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8031018" y="2249936"/>
              <a:ext cx="731982" cy="290956"/>
            </a:xfrm>
            <a:prstGeom prst="straightConnector1">
              <a:avLst/>
            </a:prstGeom>
            <a:ln w="4445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8049491" y="4648200"/>
              <a:ext cx="637309" cy="127613"/>
            </a:xfrm>
            <a:prstGeom prst="straightConnector1">
              <a:avLst/>
            </a:prstGeom>
            <a:ln w="44450">
              <a:solidFill>
                <a:schemeClr val="accent3">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19" name="Oval 18"/>
          <p:cNvSpPr/>
          <p:nvPr/>
        </p:nvSpPr>
        <p:spPr>
          <a:xfrm>
            <a:off x="7698160" y="1384356"/>
            <a:ext cx="1143000" cy="4349556"/>
          </a:xfrm>
          <a:prstGeom prst="ellipse">
            <a:avLst/>
          </a:prstGeom>
          <a:solidFill>
            <a:srgbClr val="FF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sz="2000" b="1">
              <a:solidFill>
                <a:prstClr val="white"/>
              </a:solidFill>
            </a:endParaRPr>
          </a:p>
        </p:txBody>
      </p:sp>
      <p:sp>
        <p:nvSpPr>
          <p:cNvPr id="3" name="TextBox 2"/>
          <p:cNvSpPr txBox="1"/>
          <p:nvPr/>
        </p:nvSpPr>
        <p:spPr>
          <a:xfrm>
            <a:off x="6637132" y="4056436"/>
            <a:ext cx="2122055" cy="646331"/>
          </a:xfrm>
          <a:prstGeom prst="rect">
            <a:avLst/>
          </a:prstGeom>
          <a:solidFill>
            <a:schemeClr val="accent1">
              <a:lumMod val="75000"/>
            </a:schemeClr>
          </a:solidFill>
        </p:spPr>
        <p:txBody>
          <a:bodyPr wrap="square" rtlCol="0">
            <a:spAutoFit/>
          </a:bodyPr>
          <a:lstStyle/>
          <a:p>
            <a:pPr algn="ctr" fontAlgn="base">
              <a:spcBef>
                <a:spcPct val="0"/>
              </a:spcBef>
              <a:spcAft>
                <a:spcPct val="0"/>
              </a:spcAft>
            </a:pPr>
            <a:r>
              <a:rPr lang="he-IL" b="1" dirty="0">
                <a:solidFill>
                  <a:prstClr val="white"/>
                </a:solidFill>
                <a:latin typeface="Tahoma" pitchFamily="34" charset="0"/>
              </a:rPr>
              <a:t>אין הרבה יותר  שטחים לכבישים! </a:t>
            </a:r>
            <a:endParaRPr lang="en-US" b="1" dirty="0">
              <a:solidFill>
                <a:prstClr val="white"/>
              </a:solidFill>
              <a:latin typeface="Tahoma" pitchFamily="34" charset="0"/>
            </a:endParaRPr>
          </a:p>
        </p:txBody>
      </p:sp>
      <p:sp>
        <p:nvSpPr>
          <p:cNvPr id="17" name="TextBox 16"/>
          <p:cNvSpPr txBox="1"/>
          <p:nvPr/>
        </p:nvSpPr>
        <p:spPr>
          <a:xfrm>
            <a:off x="6934477" y="6264192"/>
            <a:ext cx="1798890" cy="307777"/>
          </a:xfrm>
          <a:prstGeom prst="rect">
            <a:avLst/>
          </a:prstGeom>
          <a:noFill/>
        </p:spPr>
        <p:txBody>
          <a:bodyPr wrap="none" rtlCol="1">
            <a:spAutoFit/>
          </a:bodyPr>
          <a:lstStyle/>
          <a:p>
            <a:r>
              <a:rPr lang="he-IL" sz="1400" b="1" dirty="0"/>
              <a:t>(טרכטנברג 2018)</a:t>
            </a:r>
          </a:p>
        </p:txBody>
      </p:sp>
    </p:spTree>
    <p:extLst>
      <p:ext uri="{BB962C8B-B14F-4D97-AF65-F5344CB8AC3E}">
        <p14:creationId xmlns:p14="http://schemas.microsoft.com/office/powerpoint/2010/main" val="1220731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467197" y="252190"/>
            <a:ext cx="8215369" cy="922114"/>
          </a:xfrm>
        </p:spPr>
        <p:txBody>
          <a:bodyPr/>
          <a:lstStyle/>
          <a:p>
            <a:r>
              <a:rPr lang="he-IL" sz="3200" dirty="0"/>
              <a:t>לא רק בכבישים, גם הרכבת מתפקקת</a:t>
            </a:r>
          </a:p>
        </p:txBody>
      </p:sp>
      <p:sp>
        <p:nvSpPr>
          <p:cNvPr id="9" name="TextBox 8"/>
          <p:cNvSpPr txBox="1"/>
          <p:nvPr/>
        </p:nvSpPr>
        <p:spPr>
          <a:xfrm>
            <a:off x="5730238" y="1180034"/>
            <a:ext cx="2952328" cy="1200329"/>
          </a:xfrm>
          <a:prstGeom prst="rect">
            <a:avLst/>
          </a:prstGeom>
          <a:noFill/>
        </p:spPr>
        <p:txBody>
          <a:bodyPr wrap="square" rtlCol="1">
            <a:spAutoFit/>
          </a:bodyPr>
          <a:lstStyle/>
          <a:p>
            <a:r>
              <a:rPr lang="he-IL" sz="2400" b="1" dirty="0"/>
              <a:t>הגידול במסילות וברכבות אינו משיג את הגידול בנסיעות</a:t>
            </a:r>
          </a:p>
        </p:txBody>
      </p:sp>
      <p:pic>
        <p:nvPicPr>
          <p:cNvPr id="10" name="תמונה 9"/>
          <p:cNvPicPr>
            <a:picLocks noChangeAspect="1"/>
          </p:cNvPicPr>
          <p:nvPr/>
        </p:nvPicPr>
        <p:blipFill>
          <a:blip r:embed="rId2"/>
          <a:stretch>
            <a:fillRect/>
          </a:stretch>
        </p:blipFill>
        <p:spPr>
          <a:xfrm>
            <a:off x="3851920" y="3717032"/>
            <a:ext cx="5162550" cy="3000375"/>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7" name="תמונה 6"/>
          <p:cNvPicPr>
            <a:picLocks noChangeAspect="1"/>
          </p:cNvPicPr>
          <p:nvPr/>
        </p:nvPicPr>
        <p:blipFill>
          <a:blip r:embed="rId3"/>
          <a:stretch>
            <a:fillRect/>
          </a:stretch>
        </p:blipFill>
        <p:spPr>
          <a:xfrm>
            <a:off x="307830" y="1196752"/>
            <a:ext cx="4876666" cy="3000375"/>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
        <p:nvSpPr>
          <p:cNvPr id="11" name="TextBox 10"/>
          <p:cNvSpPr txBox="1"/>
          <p:nvPr/>
        </p:nvSpPr>
        <p:spPr>
          <a:xfrm>
            <a:off x="187920" y="4247753"/>
            <a:ext cx="3591991" cy="584775"/>
          </a:xfrm>
          <a:prstGeom prst="rect">
            <a:avLst/>
          </a:prstGeom>
          <a:noFill/>
        </p:spPr>
        <p:txBody>
          <a:bodyPr wrap="square" rtlCol="1">
            <a:spAutoFit/>
          </a:bodyPr>
          <a:lstStyle/>
          <a:p>
            <a:r>
              <a:rPr lang="he-IL" sz="1600" dirty="0"/>
              <a:t>הגידול בנסיעות לעומת גידול ברכבות</a:t>
            </a:r>
          </a:p>
          <a:p>
            <a:r>
              <a:rPr lang="he-IL" sz="1600" dirty="0"/>
              <a:t>(</a:t>
            </a:r>
            <a:r>
              <a:rPr lang="he-IL" sz="1600" dirty="0" err="1"/>
              <a:t>דמרקר</a:t>
            </a:r>
            <a:r>
              <a:rPr lang="he-IL" sz="1600" dirty="0"/>
              <a:t> נוב' 18)</a:t>
            </a:r>
          </a:p>
        </p:txBody>
      </p:sp>
      <p:sp>
        <p:nvSpPr>
          <p:cNvPr id="12" name="TextBox 11"/>
          <p:cNvSpPr txBox="1"/>
          <p:nvPr/>
        </p:nvSpPr>
        <p:spPr>
          <a:xfrm>
            <a:off x="5379280" y="3171364"/>
            <a:ext cx="3654244" cy="523220"/>
          </a:xfrm>
          <a:prstGeom prst="rect">
            <a:avLst/>
          </a:prstGeom>
          <a:noFill/>
        </p:spPr>
        <p:txBody>
          <a:bodyPr wrap="square" rtlCol="1">
            <a:spAutoFit/>
          </a:bodyPr>
          <a:lstStyle/>
          <a:p>
            <a:r>
              <a:rPr lang="he-IL" sz="1400" dirty="0"/>
              <a:t>גידול נסיעות בפועל ביחס לתחזית הגידול</a:t>
            </a:r>
          </a:p>
          <a:p>
            <a:r>
              <a:rPr lang="he-IL" sz="1400" dirty="0"/>
              <a:t>(</a:t>
            </a:r>
            <a:r>
              <a:rPr lang="he-IL" sz="1400" dirty="0" err="1"/>
              <a:t>דמרקר</a:t>
            </a:r>
            <a:r>
              <a:rPr lang="he-IL" sz="1400" dirty="0"/>
              <a:t> נוב' 18)</a:t>
            </a:r>
          </a:p>
        </p:txBody>
      </p:sp>
    </p:spTree>
    <p:extLst>
      <p:ext uri="{BB962C8B-B14F-4D97-AF65-F5344CB8AC3E}">
        <p14:creationId xmlns:p14="http://schemas.microsoft.com/office/powerpoint/2010/main" val="1515279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28B365-7D29-44FB-9634-96B9C6C6ABF8}"/>
              </a:ext>
            </a:extLst>
          </p:cNvPr>
          <p:cNvSpPr txBox="1"/>
          <p:nvPr/>
        </p:nvSpPr>
        <p:spPr>
          <a:xfrm>
            <a:off x="1763688" y="2492896"/>
            <a:ext cx="5112568" cy="1077218"/>
          </a:xfrm>
          <a:prstGeom prst="rect">
            <a:avLst/>
          </a:prstGeom>
        </p:spPr>
        <p:style>
          <a:lnRef idx="2">
            <a:schemeClr val="dk1"/>
          </a:lnRef>
          <a:fillRef idx="1">
            <a:schemeClr val="lt1"/>
          </a:fillRef>
          <a:effectRef idx="0">
            <a:schemeClr val="dk1"/>
          </a:effectRef>
          <a:fontRef idx="minor">
            <a:schemeClr val="dk1"/>
          </a:fontRef>
        </p:style>
        <p:txBody>
          <a:bodyPr rtlCol="1" anchor="ctr"/>
          <a:lstStyle>
            <a:defPPr>
              <a:defRPr lang="he-IL"/>
            </a:defPPr>
            <a:lvl1pPr algn="ctr">
              <a:defRPr sz="32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dirty="0"/>
              <a:t>Why does this happen?</a:t>
            </a:r>
            <a:endParaRPr lang="en-US" dirty="0"/>
          </a:p>
        </p:txBody>
      </p:sp>
    </p:spTree>
    <p:extLst>
      <p:ext uri="{BB962C8B-B14F-4D97-AF65-F5344CB8AC3E}">
        <p14:creationId xmlns:p14="http://schemas.microsoft.com/office/powerpoint/2010/main" val="8737016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467544" y="5394449"/>
            <a:ext cx="8215369" cy="754707"/>
          </a:xfrm>
        </p:spPr>
        <p:txBody>
          <a:bodyPr/>
          <a:lstStyle/>
          <a:p>
            <a:r>
              <a:rPr lang="he-IL" sz="2000" dirty="0"/>
              <a:t>מערכת </a:t>
            </a:r>
            <a:r>
              <a:rPr lang="he-IL" sz="2000" u="sng" dirty="0"/>
              <a:t>מסברת</a:t>
            </a:r>
            <a:r>
              <a:rPr lang="he-IL" sz="2000" dirty="0"/>
              <a:t> – מערכת תיאורטית שתסביר לי מה קורה כאן</a:t>
            </a:r>
          </a:p>
        </p:txBody>
      </p:sp>
      <p:pic>
        <p:nvPicPr>
          <p:cNvPr id="4" name="תמונה 3"/>
          <p:cNvPicPr>
            <a:picLocks noChangeAspect="1"/>
          </p:cNvPicPr>
          <p:nvPr/>
        </p:nvPicPr>
        <p:blipFill rotWithShape="1">
          <a:blip r:embed="rId2"/>
          <a:srcRect l="11597" r="7951"/>
          <a:stretch/>
        </p:blipFill>
        <p:spPr>
          <a:xfrm>
            <a:off x="1752817" y="1451174"/>
            <a:ext cx="5566358" cy="3888432"/>
          </a:xfrm>
          <a:prstGeom prst="rect">
            <a:avLst/>
          </a:prstGeom>
        </p:spPr>
        <p:style>
          <a:lnRef idx="2">
            <a:schemeClr val="dk1"/>
          </a:lnRef>
          <a:fillRef idx="1">
            <a:schemeClr val="lt1"/>
          </a:fillRef>
          <a:effectRef idx="0">
            <a:schemeClr val="dk1"/>
          </a:effectRef>
          <a:fontRef idx="minor">
            <a:schemeClr val="dk1"/>
          </a:fontRef>
        </p:style>
      </p:pic>
      <p:sp>
        <p:nvSpPr>
          <p:cNvPr id="5" name="מלבן מעוגל 4"/>
          <p:cNvSpPr/>
          <p:nvPr/>
        </p:nvSpPr>
        <p:spPr>
          <a:xfrm>
            <a:off x="3008950" y="2276872"/>
            <a:ext cx="3003209" cy="936104"/>
          </a:xfrm>
          <a:prstGeom prst="round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GB" sz="1400" b="1" dirty="0"/>
              <a:t>Traffic jams are getting worse despite the heavy investment in infrastructure </a:t>
            </a:r>
            <a:endParaRPr lang="he-IL" sz="1400" b="1" dirty="0"/>
          </a:p>
        </p:txBody>
      </p:sp>
      <p:sp>
        <p:nvSpPr>
          <p:cNvPr id="6" name="מלבן מעוגל 5"/>
          <p:cNvSpPr/>
          <p:nvPr/>
        </p:nvSpPr>
        <p:spPr>
          <a:xfrm>
            <a:off x="1784815" y="299555"/>
            <a:ext cx="5256584" cy="720080"/>
          </a:xfrm>
          <a:prstGeom prst="round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GB" sz="3200" b="1" dirty="0"/>
              <a:t>What’s happening here?</a:t>
            </a:r>
            <a:endParaRPr lang="he-IL" sz="3200" b="1" dirty="0"/>
          </a:p>
        </p:txBody>
      </p:sp>
    </p:spTree>
    <p:extLst>
      <p:ext uri="{BB962C8B-B14F-4D97-AF65-F5344CB8AC3E}">
        <p14:creationId xmlns:p14="http://schemas.microsoft.com/office/powerpoint/2010/main" val="31214268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מלבן 71"/>
          <p:cNvSpPr/>
          <p:nvPr/>
        </p:nvSpPr>
        <p:spPr>
          <a:xfrm>
            <a:off x="0" y="-23741"/>
            <a:ext cx="9144000" cy="68817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5" name="מלבן מעוגל 4"/>
          <p:cNvSpPr/>
          <p:nvPr/>
        </p:nvSpPr>
        <p:spPr>
          <a:xfrm>
            <a:off x="4572000" y="1988840"/>
            <a:ext cx="1722726" cy="65348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גידול מתמיד בהיקף הרכב הפרטי</a:t>
            </a:r>
          </a:p>
        </p:txBody>
      </p:sp>
      <p:sp>
        <p:nvSpPr>
          <p:cNvPr id="17" name="מלבן מעוגל 16"/>
          <p:cNvSpPr/>
          <p:nvPr/>
        </p:nvSpPr>
        <p:spPr>
          <a:xfrm>
            <a:off x="2483768" y="2852936"/>
            <a:ext cx="1800200" cy="62123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עומסי תנועה הולכים ומחמירים</a:t>
            </a:r>
          </a:p>
        </p:txBody>
      </p:sp>
      <p:sp>
        <p:nvSpPr>
          <p:cNvPr id="2" name="חץ שמאלה-ימינה 1"/>
          <p:cNvSpPr/>
          <p:nvPr/>
        </p:nvSpPr>
        <p:spPr>
          <a:xfrm rot="19540758">
            <a:off x="4097840" y="2746649"/>
            <a:ext cx="948318" cy="504056"/>
          </a:xfrm>
          <a:prstGeom prst="leftRightArrow">
            <a:avLst/>
          </a:prstGeom>
          <a:solidFill>
            <a:schemeClr val="bg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1" name="TextBox 70"/>
          <p:cNvSpPr txBox="1"/>
          <p:nvPr/>
        </p:nvSpPr>
        <p:spPr>
          <a:xfrm>
            <a:off x="4979175" y="2575937"/>
            <a:ext cx="1290738" cy="276999"/>
          </a:xfrm>
          <a:prstGeom prst="rect">
            <a:avLst/>
          </a:prstGeom>
          <a:noFill/>
        </p:spPr>
        <p:txBody>
          <a:bodyPr wrap="none" rtlCol="1">
            <a:spAutoFit/>
          </a:bodyPr>
          <a:lstStyle/>
          <a:p>
            <a:r>
              <a:rPr lang="he-IL" sz="1200" b="1" dirty="0"/>
              <a:t>(*12 1970-2015)</a:t>
            </a:r>
          </a:p>
        </p:txBody>
      </p:sp>
      <p:sp>
        <p:nvSpPr>
          <p:cNvPr id="43" name="TextBox 42"/>
          <p:cNvSpPr txBox="1"/>
          <p:nvPr/>
        </p:nvSpPr>
        <p:spPr>
          <a:xfrm>
            <a:off x="1997521" y="3462048"/>
            <a:ext cx="2662908" cy="276999"/>
          </a:xfrm>
          <a:prstGeom prst="rect">
            <a:avLst/>
          </a:prstGeom>
          <a:noFill/>
        </p:spPr>
        <p:txBody>
          <a:bodyPr wrap="none" rtlCol="1">
            <a:spAutoFit/>
          </a:bodyPr>
          <a:lstStyle/>
          <a:p>
            <a:r>
              <a:rPr lang="he-IL" sz="1200" b="1" dirty="0"/>
              <a:t>(הפסד של 2% תוצר בשנה=22 </a:t>
            </a:r>
            <a:r>
              <a:rPr lang="he-IL" sz="1200" b="1" dirty="0" err="1"/>
              <a:t>מליארד</a:t>
            </a:r>
            <a:r>
              <a:rPr lang="he-IL" sz="1200" b="1" dirty="0"/>
              <a:t>)</a:t>
            </a:r>
          </a:p>
        </p:txBody>
      </p:sp>
    </p:spTree>
    <p:extLst>
      <p:ext uri="{BB962C8B-B14F-4D97-AF65-F5344CB8AC3E}">
        <p14:creationId xmlns:p14="http://schemas.microsoft.com/office/powerpoint/2010/main" val="11758299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מלבן 71"/>
          <p:cNvSpPr/>
          <p:nvPr/>
        </p:nvSpPr>
        <p:spPr>
          <a:xfrm>
            <a:off x="0" y="1"/>
            <a:ext cx="9144000" cy="68839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5" name="מלבן מעוגל 4"/>
          <p:cNvSpPr/>
          <p:nvPr/>
        </p:nvSpPr>
        <p:spPr>
          <a:xfrm>
            <a:off x="4572000" y="1988840"/>
            <a:ext cx="1722726" cy="65348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גידול מתמיד בהיקף הרכב הפרטי</a:t>
            </a:r>
          </a:p>
        </p:txBody>
      </p:sp>
      <p:sp>
        <p:nvSpPr>
          <p:cNvPr id="17" name="מלבן מעוגל 16"/>
          <p:cNvSpPr/>
          <p:nvPr/>
        </p:nvSpPr>
        <p:spPr>
          <a:xfrm>
            <a:off x="2483768" y="2852936"/>
            <a:ext cx="1800200" cy="62123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עומסי תנועה הולכים ומחמירים</a:t>
            </a:r>
          </a:p>
        </p:txBody>
      </p:sp>
      <p:sp>
        <p:nvSpPr>
          <p:cNvPr id="2" name="חץ שמאלה-ימינה 1"/>
          <p:cNvSpPr/>
          <p:nvPr/>
        </p:nvSpPr>
        <p:spPr>
          <a:xfrm rot="19540758">
            <a:off x="4097840" y="2746649"/>
            <a:ext cx="948318" cy="504056"/>
          </a:xfrm>
          <a:prstGeom prst="leftRightArrow">
            <a:avLst/>
          </a:prstGeom>
          <a:solidFill>
            <a:schemeClr val="bg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מעוגל 8"/>
          <p:cNvSpPr/>
          <p:nvPr/>
        </p:nvSpPr>
        <p:spPr>
          <a:xfrm>
            <a:off x="1410071" y="1305080"/>
            <a:ext cx="1793777"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he-IL" sz="1600" b="1" dirty="0"/>
              <a:t>השקעה בכבישים ומחלפים</a:t>
            </a:r>
          </a:p>
        </p:txBody>
      </p:sp>
      <p:cxnSp>
        <p:nvCxnSpPr>
          <p:cNvPr id="11" name="מחבר חץ ישר 10"/>
          <p:cNvCxnSpPr>
            <a:stCxn id="9" idx="3"/>
            <a:endCxn id="2" idx="1"/>
          </p:cNvCxnSpPr>
          <p:nvPr/>
        </p:nvCxnSpPr>
        <p:spPr>
          <a:xfrm>
            <a:off x="3203848" y="1629116"/>
            <a:ext cx="1297101" cy="126548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מלבן 12"/>
          <p:cNvSpPr/>
          <p:nvPr/>
        </p:nvSpPr>
        <p:spPr>
          <a:xfrm>
            <a:off x="3306208" y="2136643"/>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חייבים להגיב</a:t>
            </a:r>
          </a:p>
        </p:txBody>
      </p:sp>
      <p:sp>
        <p:nvSpPr>
          <p:cNvPr id="71" name="TextBox 70"/>
          <p:cNvSpPr txBox="1"/>
          <p:nvPr/>
        </p:nvSpPr>
        <p:spPr>
          <a:xfrm>
            <a:off x="4979175" y="2575937"/>
            <a:ext cx="1290738" cy="276999"/>
          </a:xfrm>
          <a:prstGeom prst="rect">
            <a:avLst/>
          </a:prstGeom>
          <a:noFill/>
        </p:spPr>
        <p:txBody>
          <a:bodyPr wrap="none" rtlCol="1">
            <a:spAutoFit/>
          </a:bodyPr>
          <a:lstStyle/>
          <a:p>
            <a:r>
              <a:rPr lang="he-IL" sz="1200" b="1" dirty="0"/>
              <a:t>(*12 1970-2015)</a:t>
            </a:r>
          </a:p>
        </p:txBody>
      </p:sp>
      <p:sp>
        <p:nvSpPr>
          <p:cNvPr id="43" name="TextBox 42"/>
          <p:cNvSpPr txBox="1"/>
          <p:nvPr/>
        </p:nvSpPr>
        <p:spPr>
          <a:xfrm>
            <a:off x="1997521" y="3462048"/>
            <a:ext cx="2662908" cy="276999"/>
          </a:xfrm>
          <a:prstGeom prst="rect">
            <a:avLst/>
          </a:prstGeom>
          <a:noFill/>
        </p:spPr>
        <p:txBody>
          <a:bodyPr wrap="none" rtlCol="1">
            <a:spAutoFit/>
          </a:bodyPr>
          <a:lstStyle/>
          <a:p>
            <a:r>
              <a:rPr lang="he-IL" sz="1200" b="1" dirty="0"/>
              <a:t>(הפסד של 2% תוצר בשנה=22 </a:t>
            </a:r>
            <a:r>
              <a:rPr lang="he-IL" sz="1200" b="1" dirty="0" err="1"/>
              <a:t>מליארד</a:t>
            </a:r>
            <a:r>
              <a:rPr lang="he-IL" sz="1200" b="1" dirty="0"/>
              <a:t>)</a:t>
            </a:r>
          </a:p>
        </p:txBody>
      </p:sp>
      <p:sp>
        <p:nvSpPr>
          <p:cNvPr id="42" name="TextBox 41"/>
          <p:cNvSpPr txBox="1"/>
          <p:nvPr/>
        </p:nvSpPr>
        <p:spPr>
          <a:xfrm>
            <a:off x="142308" y="1462293"/>
            <a:ext cx="1300357" cy="276999"/>
          </a:xfrm>
          <a:prstGeom prst="rect">
            <a:avLst/>
          </a:prstGeom>
          <a:noFill/>
        </p:spPr>
        <p:txBody>
          <a:bodyPr wrap="none" rtlCol="1">
            <a:spAutoFit/>
          </a:bodyPr>
          <a:lstStyle/>
          <a:p>
            <a:r>
              <a:rPr lang="he-IL" sz="1200" b="1" dirty="0"/>
              <a:t>כ-20 </a:t>
            </a:r>
            <a:r>
              <a:rPr lang="he-IL" sz="1200" b="1" dirty="0" err="1"/>
              <a:t>מיש"ח</a:t>
            </a:r>
            <a:r>
              <a:rPr lang="he-IL" sz="1200" b="1" dirty="0"/>
              <a:t> שנתי</a:t>
            </a:r>
          </a:p>
        </p:txBody>
      </p:sp>
    </p:spTree>
    <p:extLst>
      <p:ext uri="{BB962C8B-B14F-4D97-AF65-F5344CB8AC3E}">
        <p14:creationId xmlns:p14="http://schemas.microsoft.com/office/powerpoint/2010/main" val="13074294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מלבן 71"/>
          <p:cNvSpPr/>
          <p:nvPr/>
        </p:nvSpPr>
        <p:spPr>
          <a:xfrm>
            <a:off x="0" y="1"/>
            <a:ext cx="9144000" cy="68839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5" name="מלבן מעוגל 4"/>
          <p:cNvSpPr/>
          <p:nvPr/>
        </p:nvSpPr>
        <p:spPr>
          <a:xfrm>
            <a:off x="4572000" y="1988840"/>
            <a:ext cx="1722726" cy="65348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גידול מתמיד בהיקף הרכב הפרטי</a:t>
            </a:r>
          </a:p>
        </p:txBody>
      </p:sp>
      <p:sp>
        <p:nvSpPr>
          <p:cNvPr id="17" name="מלבן מעוגל 16"/>
          <p:cNvSpPr/>
          <p:nvPr/>
        </p:nvSpPr>
        <p:spPr>
          <a:xfrm>
            <a:off x="2483768" y="2852936"/>
            <a:ext cx="1800200" cy="62123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עומסי תנועה הולכים ומחמירים</a:t>
            </a:r>
          </a:p>
        </p:txBody>
      </p:sp>
      <p:sp>
        <p:nvSpPr>
          <p:cNvPr id="2" name="חץ שמאלה-ימינה 1"/>
          <p:cNvSpPr/>
          <p:nvPr/>
        </p:nvSpPr>
        <p:spPr>
          <a:xfrm rot="19540758">
            <a:off x="4097840" y="2746649"/>
            <a:ext cx="948318" cy="504056"/>
          </a:xfrm>
          <a:prstGeom prst="leftRightArrow">
            <a:avLst/>
          </a:prstGeom>
          <a:solidFill>
            <a:schemeClr val="bg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מעוגל 8"/>
          <p:cNvSpPr/>
          <p:nvPr/>
        </p:nvSpPr>
        <p:spPr>
          <a:xfrm>
            <a:off x="1410071" y="1305080"/>
            <a:ext cx="1793777"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he-IL" sz="1600" b="1" dirty="0"/>
              <a:t>השקעה בכבישים ומחלפים</a:t>
            </a:r>
          </a:p>
        </p:txBody>
      </p:sp>
      <p:cxnSp>
        <p:nvCxnSpPr>
          <p:cNvPr id="11" name="מחבר חץ ישר 10"/>
          <p:cNvCxnSpPr>
            <a:stCxn id="9" idx="3"/>
            <a:endCxn id="2" idx="1"/>
          </p:cNvCxnSpPr>
          <p:nvPr/>
        </p:nvCxnSpPr>
        <p:spPr>
          <a:xfrm>
            <a:off x="3203848" y="1629116"/>
            <a:ext cx="1297101" cy="126548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מלבן 12"/>
          <p:cNvSpPr/>
          <p:nvPr/>
        </p:nvSpPr>
        <p:spPr>
          <a:xfrm>
            <a:off x="3306208" y="2136643"/>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חייבים להגיב</a:t>
            </a:r>
          </a:p>
        </p:txBody>
      </p:sp>
      <p:sp>
        <p:nvSpPr>
          <p:cNvPr id="71" name="TextBox 70"/>
          <p:cNvSpPr txBox="1"/>
          <p:nvPr/>
        </p:nvSpPr>
        <p:spPr>
          <a:xfrm>
            <a:off x="4979175" y="2575937"/>
            <a:ext cx="1290738" cy="276999"/>
          </a:xfrm>
          <a:prstGeom prst="rect">
            <a:avLst/>
          </a:prstGeom>
          <a:noFill/>
        </p:spPr>
        <p:txBody>
          <a:bodyPr wrap="none" rtlCol="1">
            <a:spAutoFit/>
          </a:bodyPr>
          <a:lstStyle/>
          <a:p>
            <a:r>
              <a:rPr lang="he-IL" sz="1200" b="1" dirty="0"/>
              <a:t>(*12 1970-2015)</a:t>
            </a:r>
          </a:p>
        </p:txBody>
      </p:sp>
      <p:sp>
        <p:nvSpPr>
          <p:cNvPr id="43" name="TextBox 42"/>
          <p:cNvSpPr txBox="1"/>
          <p:nvPr/>
        </p:nvSpPr>
        <p:spPr>
          <a:xfrm>
            <a:off x="1997521" y="3462048"/>
            <a:ext cx="2662908" cy="276999"/>
          </a:xfrm>
          <a:prstGeom prst="rect">
            <a:avLst/>
          </a:prstGeom>
          <a:noFill/>
        </p:spPr>
        <p:txBody>
          <a:bodyPr wrap="none" rtlCol="1">
            <a:spAutoFit/>
          </a:bodyPr>
          <a:lstStyle/>
          <a:p>
            <a:r>
              <a:rPr lang="he-IL" sz="1200" b="1" dirty="0"/>
              <a:t>(הפסד של 2% תוצר בשנה=22 </a:t>
            </a:r>
            <a:r>
              <a:rPr lang="he-IL" sz="1200" b="1" dirty="0" err="1"/>
              <a:t>מליארד</a:t>
            </a:r>
            <a:r>
              <a:rPr lang="he-IL" sz="1200" b="1" dirty="0"/>
              <a:t>)</a:t>
            </a:r>
          </a:p>
        </p:txBody>
      </p:sp>
      <p:sp>
        <p:nvSpPr>
          <p:cNvPr id="42" name="TextBox 41"/>
          <p:cNvSpPr txBox="1"/>
          <p:nvPr/>
        </p:nvSpPr>
        <p:spPr>
          <a:xfrm>
            <a:off x="142308" y="1462293"/>
            <a:ext cx="1300357" cy="276999"/>
          </a:xfrm>
          <a:prstGeom prst="rect">
            <a:avLst/>
          </a:prstGeom>
          <a:noFill/>
        </p:spPr>
        <p:txBody>
          <a:bodyPr wrap="none" rtlCol="1">
            <a:spAutoFit/>
          </a:bodyPr>
          <a:lstStyle/>
          <a:p>
            <a:r>
              <a:rPr lang="he-IL" sz="1200" b="1" dirty="0"/>
              <a:t>כ-20 </a:t>
            </a:r>
            <a:r>
              <a:rPr lang="he-IL" sz="1200" b="1" dirty="0" err="1"/>
              <a:t>מיש"ח</a:t>
            </a:r>
            <a:r>
              <a:rPr lang="he-IL" sz="1200" b="1" dirty="0"/>
              <a:t> שנתי</a:t>
            </a:r>
          </a:p>
        </p:txBody>
      </p:sp>
      <p:sp>
        <p:nvSpPr>
          <p:cNvPr id="12" name="מלבן מעוגל 11"/>
          <p:cNvSpPr/>
          <p:nvPr/>
        </p:nvSpPr>
        <p:spPr>
          <a:xfrm>
            <a:off x="5105704" y="807283"/>
            <a:ext cx="1584176"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מערכת המיסוי המדינתית</a:t>
            </a:r>
          </a:p>
        </p:txBody>
      </p:sp>
      <p:cxnSp>
        <p:nvCxnSpPr>
          <p:cNvPr id="14" name="מחבר חץ ישר 13"/>
          <p:cNvCxnSpPr>
            <a:stCxn id="12" idx="1"/>
          </p:cNvCxnSpPr>
          <p:nvPr/>
        </p:nvCxnSpPr>
        <p:spPr>
          <a:xfrm flipH="1">
            <a:off x="3203848" y="1131319"/>
            <a:ext cx="1901856" cy="49779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מלבן 14"/>
          <p:cNvSpPr/>
          <p:nvPr/>
        </p:nvSpPr>
        <p:spPr>
          <a:xfrm>
            <a:off x="3718707" y="1213067"/>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חייבים לממן</a:t>
            </a:r>
          </a:p>
        </p:txBody>
      </p:sp>
      <p:cxnSp>
        <p:nvCxnSpPr>
          <p:cNvPr id="16" name="מחבר חץ ישר 15"/>
          <p:cNvCxnSpPr>
            <a:stCxn id="12" idx="2"/>
          </p:cNvCxnSpPr>
          <p:nvPr/>
        </p:nvCxnSpPr>
        <p:spPr>
          <a:xfrm flipH="1">
            <a:off x="5433363" y="1455355"/>
            <a:ext cx="464429" cy="53348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מלבן 17"/>
          <p:cNvSpPr/>
          <p:nvPr/>
        </p:nvSpPr>
        <p:spPr>
          <a:xfrm>
            <a:off x="4778118" y="1536450"/>
            <a:ext cx="932647" cy="28803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מיסוי כבד על דלק ורכב</a:t>
            </a:r>
          </a:p>
        </p:txBody>
      </p:sp>
      <p:sp>
        <p:nvSpPr>
          <p:cNvPr id="19" name="TextBox 18"/>
          <p:cNvSpPr txBox="1"/>
          <p:nvPr/>
        </p:nvSpPr>
        <p:spPr>
          <a:xfrm>
            <a:off x="5974992" y="1451977"/>
            <a:ext cx="1803764" cy="461665"/>
          </a:xfrm>
          <a:prstGeom prst="rect">
            <a:avLst/>
          </a:prstGeom>
          <a:noFill/>
        </p:spPr>
        <p:txBody>
          <a:bodyPr wrap="none" rtlCol="1">
            <a:spAutoFit/>
          </a:bodyPr>
          <a:lstStyle/>
          <a:p>
            <a:r>
              <a:rPr lang="he-IL" sz="1200" b="1" dirty="0"/>
              <a:t>11% מהכנסות המדינה (!)</a:t>
            </a:r>
          </a:p>
          <a:p>
            <a:r>
              <a:rPr lang="he-IL" sz="1200" b="1" dirty="0"/>
              <a:t>40 </a:t>
            </a:r>
            <a:r>
              <a:rPr lang="he-IL" sz="1200" b="1" dirty="0" err="1"/>
              <a:t>מיש"ח</a:t>
            </a:r>
            <a:r>
              <a:rPr lang="he-IL" sz="1200" b="1" dirty="0"/>
              <a:t> שנתי (מרכב)</a:t>
            </a:r>
          </a:p>
        </p:txBody>
      </p:sp>
      <p:sp>
        <p:nvSpPr>
          <p:cNvPr id="21" name="TextBox 20"/>
          <p:cNvSpPr txBox="1"/>
          <p:nvPr/>
        </p:nvSpPr>
        <p:spPr>
          <a:xfrm>
            <a:off x="3499763" y="1574287"/>
            <a:ext cx="1303563" cy="369332"/>
          </a:xfrm>
          <a:prstGeom prst="rect">
            <a:avLst/>
          </a:prstGeom>
          <a:noFill/>
        </p:spPr>
        <p:txBody>
          <a:bodyPr wrap="none" rtlCol="1">
            <a:spAutoFit/>
          </a:bodyPr>
          <a:lstStyle/>
          <a:p>
            <a:r>
              <a:rPr lang="he-IL" dirty="0"/>
              <a:t>מעגל קסמים</a:t>
            </a:r>
          </a:p>
        </p:txBody>
      </p:sp>
    </p:spTree>
    <p:extLst>
      <p:ext uri="{BB962C8B-B14F-4D97-AF65-F5344CB8AC3E}">
        <p14:creationId xmlns:p14="http://schemas.microsoft.com/office/powerpoint/2010/main" val="15875031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מלבן 71"/>
          <p:cNvSpPr/>
          <p:nvPr/>
        </p:nvSpPr>
        <p:spPr>
          <a:xfrm>
            <a:off x="0" y="-3884"/>
            <a:ext cx="9144000" cy="686188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7" name="מלבן מעוגל 16"/>
          <p:cNvSpPr/>
          <p:nvPr/>
        </p:nvSpPr>
        <p:spPr>
          <a:xfrm>
            <a:off x="2483768" y="2852936"/>
            <a:ext cx="1800200" cy="62123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עומסי תנועה הולכים ומחמירים</a:t>
            </a:r>
          </a:p>
        </p:txBody>
      </p:sp>
      <p:sp>
        <p:nvSpPr>
          <p:cNvPr id="2" name="חץ שמאלה-ימינה 1"/>
          <p:cNvSpPr/>
          <p:nvPr/>
        </p:nvSpPr>
        <p:spPr>
          <a:xfrm rot="19540758">
            <a:off x="4097840" y="2746649"/>
            <a:ext cx="948318" cy="504056"/>
          </a:xfrm>
          <a:prstGeom prst="leftRightArrow">
            <a:avLst/>
          </a:prstGeom>
          <a:solidFill>
            <a:schemeClr val="bg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מעוגל 8"/>
          <p:cNvSpPr/>
          <p:nvPr/>
        </p:nvSpPr>
        <p:spPr>
          <a:xfrm>
            <a:off x="1410071" y="1305080"/>
            <a:ext cx="1793777"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he-IL" sz="1600" b="1" dirty="0"/>
              <a:t>השקעה בכבישים ומחלפים</a:t>
            </a:r>
          </a:p>
        </p:txBody>
      </p:sp>
      <p:cxnSp>
        <p:nvCxnSpPr>
          <p:cNvPr id="11" name="מחבר חץ ישר 10"/>
          <p:cNvCxnSpPr>
            <a:stCxn id="9" idx="3"/>
            <a:endCxn id="2" idx="1"/>
          </p:cNvCxnSpPr>
          <p:nvPr/>
        </p:nvCxnSpPr>
        <p:spPr>
          <a:xfrm>
            <a:off x="3203848" y="1629116"/>
            <a:ext cx="1297101" cy="126548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מלבן 12"/>
          <p:cNvSpPr/>
          <p:nvPr/>
        </p:nvSpPr>
        <p:spPr>
          <a:xfrm>
            <a:off x="3306208" y="2136643"/>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חייבים להגיב</a:t>
            </a:r>
          </a:p>
        </p:txBody>
      </p:sp>
      <p:sp>
        <p:nvSpPr>
          <p:cNvPr id="71" name="TextBox 70"/>
          <p:cNvSpPr txBox="1"/>
          <p:nvPr/>
        </p:nvSpPr>
        <p:spPr>
          <a:xfrm>
            <a:off x="4979175" y="2575937"/>
            <a:ext cx="1290738" cy="276999"/>
          </a:xfrm>
          <a:prstGeom prst="rect">
            <a:avLst/>
          </a:prstGeom>
          <a:noFill/>
        </p:spPr>
        <p:txBody>
          <a:bodyPr wrap="none" rtlCol="1">
            <a:spAutoFit/>
          </a:bodyPr>
          <a:lstStyle/>
          <a:p>
            <a:r>
              <a:rPr lang="he-IL" sz="1200" b="1" dirty="0"/>
              <a:t>(*12 1970-2015)</a:t>
            </a:r>
          </a:p>
        </p:txBody>
      </p:sp>
      <p:sp>
        <p:nvSpPr>
          <p:cNvPr id="43" name="TextBox 42"/>
          <p:cNvSpPr txBox="1"/>
          <p:nvPr/>
        </p:nvSpPr>
        <p:spPr>
          <a:xfrm>
            <a:off x="1997521" y="3462048"/>
            <a:ext cx="2662908" cy="276999"/>
          </a:xfrm>
          <a:prstGeom prst="rect">
            <a:avLst/>
          </a:prstGeom>
          <a:noFill/>
        </p:spPr>
        <p:txBody>
          <a:bodyPr wrap="none" rtlCol="1">
            <a:spAutoFit/>
          </a:bodyPr>
          <a:lstStyle/>
          <a:p>
            <a:r>
              <a:rPr lang="he-IL" sz="1200" b="1" dirty="0"/>
              <a:t>(הפסד של 2% תוצר בשנה=22 </a:t>
            </a:r>
            <a:r>
              <a:rPr lang="he-IL" sz="1200" b="1" dirty="0" err="1"/>
              <a:t>מליארד</a:t>
            </a:r>
            <a:r>
              <a:rPr lang="he-IL" sz="1200" b="1" dirty="0"/>
              <a:t>)</a:t>
            </a:r>
          </a:p>
        </p:txBody>
      </p:sp>
      <p:sp>
        <p:nvSpPr>
          <p:cNvPr id="42" name="TextBox 41"/>
          <p:cNvSpPr txBox="1"/>
          <p:nvPr/>
        </p:nvSpPr>
        <p:spPr>
          <a:xfrm>
            <a:off x="142308" y="1462293"/>
            <a:ext cx="1300357" cy="276999"/>
          </a:xfrm>
          <a:prstGeom prst="rect">
            <a:avLst/>
          </a:prstGeom>
          <a:noFill/>
        </p:spPr>
        <p:txBody>
          <a:bodyPr wrap="none" rtlCol="1">
            <a:spAutoFit/>
          </a:bodyPr>
          <a:lstStyle/>
          <a:p>
            <a:r>
              <a:rPr lang="he-IL" sz="1200" b="1" dirty="0"/>
              <a:t>כ-20 </a:t>
            </a:r>
            <a:r>
              <a:rPr lang="he-IL" sz="1200" b="1" dirty="0" err="1"/>
              <a:t>מיש"ח</a:t>
            </a:r>
            <a:r>
              <a:rPr lang="he-IL" sz="1200" b="1" dirty="0"/>
              <a:t> שנתי</a:t>
            </a:r>
          </a:p>
        </p:txBody>
      </p:sp>
      <p:sp>
        <p:nvSpPr>
          <p:cNvPr id="12" name="מלבן מעוגל 11"/>
          <p:cNvSpPr/>
          <p:nvPr/>
        </p:nvSpPr>
        <p:spPr>
          <a:xfrm>
            <a:off x="5105704" y="807283"/>
            <a:ext cx="1584176"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מערכת המיסוי המדינתית</a:t>
            </a:r>
          </a:p>
        </p:txBody>
      </p:sp>
      <p:cxnSp>
        <p:nvCxnSpPr>
          <p:cNvPr id="14" name="מחבר חץ ישר 13"/>
          <p:cNvCxnSpPr>
            <a:stCxn id="12" idx="1"/>
          </p:cNvCxnSpPr>
          <p:nvPr/>
        </p:nvCxnSpPr>
        <p:spPr>
          <a:xfrm flipH="1">
            <a:off x="3203848" y="1131319"/>
            <a:ext cx="1901856" cy="49779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מלבן 14"/>
          <p:cNvSpPr/>
          <p:nvPr/>
        </p:nvSpPr>
        <p:spPr>
          <a:xfrm>
            <a:off x="3718707" y="1213067"/>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חייבים לממן</a:t>
            </a:r>
          </a:p>
        </p:txBody>
      </p:sp>
      <p:cxnSp>
        <p:nvCxnSpPr>
          <p:cNvPr id="16" name="מחבר חץ ישר 15"/>
          <p:cNvCxnSpPr>
            <a:stCxn id="12" idx="2"/>
          </p:cNvCxnSpPr>
          <p:nvPr/>
        </p:nvCxnSpPr>
        <p:spPr>
          <a:xfrm flipH="1">
            <a:off x="5433363" y="1455355"/>
            <a:ext cx="464429" cy="53348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מלבן 17"/>
          <p:cNvSpPr/>
          <p:nvPr/>
        </p:nvSpPr>
        <p:spPr>
          <a:xfrm>
            <a:off x="4778118" y="1536450"/>
            <a:ext cx="932647" cy="28803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מיסוי כבד על דלק ורכב</a:t>
            </a:r>
          </a:p>
        </p:txBody>
      </p:sp>
      <p:sp>
        <p:nvSpPr>
          <p:cNvPr id="19" name="TextBox 18"/>
          <p:cNvSpPr txBox="1"/>
          <p:nvPr/>
        </p:nvSpPr>
        <p:spPr>
          <a:xfrm>
            <a:off x="5974992" y="1451977"/>
            <a:ext cx="1803764" cy="461665"/>
          </a:xfrm>
          <a:prstGeom prst="rect">
            <a:avLst/>
          </a:prstGeom>
          <a:noFill/>
        </p:spPr>
        <p:txBody>
          <a:bodyPr wrap="none" rtlCol="1">
            <a:spAutoFit/>
          </a:bodyPr>
          <a:lstStyle/>
          <a:p>
            <a:r>
              <a:rPr lang="he-IL" sz="1200" b="1" dirty="0"/>
              <a:t>11% מהכנסות המדינה (!)</a:t>
            </a:r>
          </a:p>
          <a:p>
            <a:r>
              <a:rPr lang="he-IL" sz="1200" b="1" dirty="0"/>
              <a:t>40 </a:t>
            </a:r>
            <a:r>
              <a:rPr lang="he-IL" sz="1200" b="1" dirty="0" err="1"/>
              <a:t>מיש"ח</a:t>
            </a:r>
            <a:r>
              <a:rPr lang="he-IL" sz="1200" b="1" dirty="0"/>
              <a:t> שנתי (מרכב)</a:t>
            </a:r>
          </a:p>
        </p:txBody>
      </p:sp>
      <p:sp>
        <p:nvSpPr>
          <p:cNvPr id="21" name="TextBox 20"/>
          <p:cNvSpPr txBox="1"/>
          <p:nvPr/>
        </p:nvSpPr>
        <p:spPr>
          <a:xfrm>
            <a:off x="3499763" y="1574287"/>
            <a:ext cx="1303563" cy="369332"/>
          </a:xfrm>
          <a:prstGeom prst="rect">
            <a:avLst/>
          </a:prstGeom>
          <a:noFill/>
        </p:spPr>
        <p:txBody>
          <a:bodyPr wrap="none" rtlCol="1">
            <a:spAutoFit/>
          </a:bodyPr>
          <a:lstStyle/>
          <a:p>
            <a:r>
              <a:rPr lang="he-IL" dirty="0"/>
              <a:t>מעגל קסמים</a:t>
            </a:r>
          </a:p>
        </p:txBody>
      </p:sp>
      <p:cxnSp>
        <p:nvCxnSpPr>
          <p:cNvPr id="20" name="מחבר חץ ישר 19"/>
          <p:cNvCxnSpPr>
            <a:endCxn id="22" idx="0"/>
          </p:cNvCxnSpPr>
          <p:nvPr/>
        </p:nvCxnSpPr>
        <p:spPr>
          <a:xfrm>
            <a:off x="5897792" y="1455355"/>
            <a:ext cx="811068" cy="2018813"/>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מלבן מעוגל 21"/>
          <p:cNvSpPr/>
          <p:nvPr/>
        </p:nvSpPr>
        <p:spPr>
          <a:xfrm>
            <a:off x="5821383" y="3474168"/>
            <a:ext cx="1774953" cy="616045"/>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תחבורה ציבורית (רכבות ואוטובוסים)</a:t>
            </a:r>
          </a:p>
        </p:txBody>
      </p:sp>
      <p:cxnSp>
        <p:nvCxnSpPr>
          <p:cNvPr id="23" name="מחבר חץ ישר 22"/>
          <p:cNvCxnSpPr>
            <a:stCxn id="22" idx="0"/>
          </p:cNvCxnSpPr>
          <p:nvPr/>
        </p:nvCxnSpPr>
        <p:spPr>
          <a:xfrm flipH="1" flipV="1">
            <a:off x="4643049" y="3102751"/>
            <a:ext cx="2065811" cy="37141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מלבן 23"/>
          <p:cNvSpPr/>
          <p:nvPr/>
        </p:nvSpPr>
        <p:spPr>
          <a:xfrm>
            <a:off x="6316405" y="2814718"/>
            <a:ext cx="932647" cy="28803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סבסוד כבד על </a:t>
            </a:r>
            <a:r>
              <a:rPr lang="he-IL" sz="1100" b="1" dirty="0" err="1"/>
              <a:t>תחב"ץ</a:t>
            </a:r>
            <a:endParaRPr lang="he-IL" sz="1100" b="1" dirty="0"/>
          </a:p>
        </p:txBody>
      </p:sp>
      <p:sp>
        <p:nvSpPr>
          <p:cNvPr id="5" name="מלבן מעוגל 4"/>
          <p:cNvSpPr/>
          <p:nvPr/>
        </p:nvSpPr>
        <p:spPr>
          <a:xfrm>
            <a:off x="4572000" y="1988840"/>
            <a:ext cx="1722726" cy="65348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גידול מתמיד בהיקף הרכב הפרטי</a:t>
            </a:r>
          </a:p>
        </p:txBody>
      </p:sp>
    </p:spTree>
    <p:extLst>
      <p:ext uri="{BB962C8B-B14F-4D97-AF65-F5344CB8AC3E}">
        <p14:creationId xmlns:p14="http://schemas.microsoft.com/office/powerpoint/2010/main" val="33639107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מלבן 71"/>
          <p:cNvSpPr/>
          <p:nvPr/>
        </p:nvSpPr>
        <p:spPr>
          <a:xfrm>
            <a:off x="0" y="-3884"/>
            <a:ext cx="9144000" cy="681965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7" name="מלבן מעוגל 16"/>
          <p:cNvSpPr/>
          <p:nvPr/>
        </p:nvSpPr>
        <p:spPr>
          <a:xfrm>
            <a:off x="2483768" y="2852936"/>
            <a:ext cx="1800200" cy="62123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עומסי תנועה הולכים ומחמירים</a:t>
            </a:r>
          </a:p>
        </p:txBody>
      </p:sp>
      <p:sp>
        <p:nvSpPr>
          <p:cNvPr id="2" name="חץ שמאלה-ימינה 1"/>
          <p:cNvSpPr/>
          <p:nvPr/>
        </p:nvSpPr>
        <p:spPr>
          <a:xfrm rot="19540758">
            <a:off x="4097840" y="2746649"/>
            <a:ext cx="948318" cy="504056"/>
          </a:xfrm>
          <a:prstGeom prst="leftRightArrow">
            <a:avLst/>
          </a:prstGeom>
          <a:solidFill>
            <a:schemeClr val="bg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מעוגל 8"/>
          <p:cNvSpPr/>
          <p:nvPr/>
        </p:nvSpPr>
        <p:spPr>
          <a:xfrm>
            <a:off x="1410071" y="1305080"/>
            <a:ext cx="1793777"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he-IL" sz="1600" b="1" dirty="0"/>
              <a:t>השקעה בכבישים ומחלפים</a:t>
            </a:r>
          </a:p>
        </p:txBody>
      </p:sp>
      <p:cxnSp>
        <p:nvCxnSpPr>
          <p:cNvPr id="11" name="מחבר חץ ישר 10"/>
          <p:cNvCxnSpPr>
            <a:stCxn id="9" idx="3"/>
            <a:endCxn id="2" idx="1"/>
          </p:cNvCxnSpPr>
          <p:nvPr/>
        </p:nvCxnSpPr>
        <p:spPr>
          <a:xfrm>
            <a:off x="3203848" y="1629116"/>
            <a:ext cx="1297101" cy="126548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מלבן 12"/>
          <p:cNvSpPr/>
          <p:nvPr/>
        </p:nvSpPr>
        <p:spPr>
          <a:xfrm>
            <a:off x="3306208" y="2136643"/>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חייבים להגיב</a:t>
            </a:r>
          </a:p>
        </p:txBody>
      </p:sp>
      <p:sp>
        <p:nvSpPr>
          <p:cNvPr id="71" name="TextBox 70"/>
          <p:cNvSpPr txBox="1"/>
          <p:nvPr/>
        </p:nvSpPr>
        <p:spPr>
          <a:xfrm>
            <a:off x="4979175" y="2575937"/>
            <a:ext cx="1290738" cy="276999"/>
          </a:xfrm>
          <a:prstGeom prst="rect">
            <a:avLst/>
          </a:prstGeom>
          <a:noFill/>
        </p:spPr>
        <p:txBody>
          <a:bodyPr wrap="none" rtlCol="1">
            <a:spAutoFit/>
          </a:bodyPr>
          <a:lstStyle/>
          <a:p>
            <a:r>
              <a:rPr lang="he-IL" sz="1200" b="1" dirty="0"/>
              <a:t>(*12 1970-2015)</a:t>
            </a:r>
          </a:p>
        </p:txBody>
      </p:sp>
      <p:sp>
        <p:nvSpPr>
          <p:cNvPr id="43" name="TextBox 42"/>
          <p:cNvSpPr txBox="1"/>
          <p:nvPr/>
        </p:nvSpPr>
        <p:spPr>
          <a:xfrm>
            <a:off x="1997521" y="3462048"/>
            <a:ext cx="2662908" cy="276999"/>
          </a:xfrm>
          <a:prstGeom prst="rect">
            <a:avLst/>
          </a:prstGeom>
          <a:noFill/>
        </p:spPr>
        <p:txBody>
          <a:bodyPr wrap="none" rtlCol="1">
            <a:spAutoFit/>
          </a:bodyPr>
          <a:lstStyle/>
          <a:p>
            <a:r>
              <a:rPr lang="he-IL" sz="1200" b="1" dirty="0"/>
              <a:t>(הפסד של 2% תוצר בשנה=22 </a:t>
            </a:r>
            <a:r>
              <a:rPr lang="he-IL" sz="1200" b="1" dirty="0" err="1"/>
              <a:t>מליארד</a:t>
            </a:r>
            <a:r>
              <a:rPr lang="he-IL" sz="1200" b="1" dirty="0"/>
              <a:t>)</a:t>
            </a:r>
          </a:p>
        </p:txBody>
      </p:sp>
      <p:sp>
        <p:nvSpPr>
          <p:cNvPr id="42" name="TextBox 41"/>
          <p:cNvSpPr txBox="1"/>
          <p:nvPr/>
        </p:nvSpPr>
        <p:spPr>
          <a:xfrm>
            <a:off x="142308" y="1462293"/>
            <a:ext cx="1300357" cy="276999"/>
          </a:xfrm>
          <a:prstGeom prst="rect">
            <a:avLst/>
          </a:prstGeom>
          <a:noFill/>
        </p:spPr>
        <p:txBody>
          <a:bodyPr wrap="none" rtlCol="1">
            <a:spAutoFit/>
          </a:bodyPr>
          <a:lstStyle/>
          <a:p>
            <a:r>
              <a:rPr lang="he-IL" sz="1200" b="1" dirty="0"/>
              <a:t>כ-20 </a:t>
            </a:r>
            <a:r>
              <a:rPr lang="he-IL" sz="1200" b="1" dirty="0" err="1"/>
              <a:t>מיש"ח</a:t>
            </a:r>
            <a:r>
              <a:rPr lang="he-IL" sz="1200" b="1" dirty="0"/>
              <a:t> שנתי</a:t>
            </a:r>
          </a:p>
        </p:txBody>
      </p:sp>
      <p:sp>
        <p:nvSpPr>
          <p:cNvPr id="12" name="מלבן מעוגל 11"/>
          <p:cNvSpPr/>
          <p:nvPr/>
        </p:nvSpPr>
        <p:spPr>
          <a:xfrm>
            <a:off x="5105704" y="807283"/>
            <a:ext cx="1584176"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מערכת המיסוי המדינתית</a:t>
            </a:r>
          </a:p>
        </p:txBody>
      </p:sp>
      <p:cxnSp>
        <p:nvCxnSpPr>
          <p:cNvPr id="14" name="מחבר חץ ישר 13"/>
          <p:cNvCxnSpPr>
            <a:stCxn id="12" idx="1"/>
          </p:cNvCxnSpPr>
          <p:nvPr/>
        </p:nvCxnSpPr>
        <p:spPr>
          <a:xfrm flipH="1">
            <a:off x="3203848" y="1131319"/>
            <a:ext cx="1901856" cy="49779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מלבן 14"/>
          <p:cNvSpPr/>
          <p:nvPr/>
        </p:nvSpPr>
        <p:spPr>
          <a:xfrm>
            <a:off x="3718707" y="1213067"/>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חייבים לממן</a:t>
            </a:r>
          </a:p>
        </p:txBody>
      </p:sp>
      <p:cxnSp>
        <p:nvCxnSpPr>
          <p:cNvPr id="16" name="מחבר חץ ישר 15"/>
          <p:cNvCxnSpPr>
            <a:stCxn id="12" idx="2"/>
          </p:cNvCxnSpPr>
          <p:nvPr/>
        </p:nvCxnSpPr>
        <p:spPr>
          <a:xfrm flipH="1">
            <a:off x="5433363" y="1455355"/>
            <a:ext cx="464429" cy="53348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מלבן 17"/>
          <p:cNvSpPr/>
          <p:nvPr/>
        </p:nvSpPr>
        <p:spPr>
          <a:xfrm>
            <a:off x="4778118" y="1536450"/>
            <a:ext cx="932647" cy="28803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מיסוי כבד על דלק ורכב</a:t>
            </a:r>
          </a:p>
        </p:txBody>
      </p:sp>
      <p:sp>
        <p:nvSpPr>
          <p:cNvPr id="19" name="TextBox 18"/>
          <p:cNvSpPr txBox="1"/>
          <p:nvPr/>
        </p:nvSpPr>
        <p:spPr>
          <a:xfrm>
            <a:off x="5974992" y="1451977"/>
            <a:ext cx="1803764" cy="461665"/>
          </a:xfrm>
          <a:prstGeom prst="rect">
            <a:avLst/>
          </a:prstGeom>
          <a:noFill/>
        </p:spPr>
        <p:txBody>
          <a:bodyPr wrap="none" rtlCol="1">
            <a:spAutoFit/>
          </a:bodyPr>
          <a:lstStyle/>
          <a:p>
            <a:r>
              <a:rPr lang="he-IL" sz="1200" b="1" dirty="0"/>
              <a:t>11% מהכנסות המדינה (!)</a:t>
            </a:r>
          </a:p>
          <a:p>
            <a:r>
              <a:rPr lang="he-IL" sz="1200" b="1" dirty="0"/>
              <a:t>40 </a:t>
            </a:r>
            <a:r>
              <a:rPr lang="he-IL" sz="1200" b="1" dirty="0" err="1"/>
              <a:t>מיש"ח</a:t>
            </a:r>
            <a:r>
              <a:rPr lang="he-IL" sz="1200" b="1" dirty="0"/>
              <a:t> שנתי (מרכב)</a:t>
            </a:r>
          </a:p>
        </p:txBody>
      </p:sp>
      <p:sp>
        <p:nvSpPr>
          <p:cNvPr id="21" name="TextBox 20"/>
          <p:cNvSpPr txBox="1"/>
          <p:nvPr/>
        </p:nvSpPr>
        <p:spPr>
          <a:xfrm>
            <a:off x="3499763" y="1574287"/>
            <a:ext cx="1303563" cy="369332"/>
          </a:xfrm>
          <a:prstGeom prst="rect">
            <a:avLst/>
          </a:prstGeom>
          <a:noFill/>
        </p:spPr>
        <p:txBody>
          <a:bodyPr wrap="none" rtlCol="1">
            <a:spAutoFit/>
          </a:bodyPr>
          <a:lstStyle/>
          <a:p>
            <a:r>
              <a:rPr lang="he-IL" dirty="0"/>
              <a:t>מעגל קסמים</a:t>
            </a:r>
          </a:p>
        </p:txBody>
      </p:sp>
      <p:cxnSp>
        <p:nvCxnSpPr>
          <p:cNvPr id="20" name="מחבר חץ ישר 19"/>
          <p:cNvCxnSpPr>
            <a:endCxn id="22" idx="0"/>
          </p:cNvCxnSpPr>
          <p:nvPr/>
        </p:nvCxnSpPr>
        <p:spPr>
          <a:xfrm>
            <a:off x="5897792" y="1455355"/>
            <a:ext cx="811068" cy="2018813"/>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מלבן מעוגל 21"/>
          <p:cNvSpPr/>
          <p:nvPr/>
        </p:nvSpPr>
        <p:spPr>
          <a:xfrm>
            <a:off x="5821383" y="3474168"/>
            <a:ext cx="1774953" cy="616045"/>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תחבורה ציבורית (רכבות ואוטובוסים)</a:t>
            </a:r>
          </a:p>
        </p:txBody>
      </p:sp>
      <p:cxnSp>
        <p:nvCxnSpPr>
          <p:cNvPr id="23" name="מחבר חץ ישר 22"/>
          <p:cNvCxnSpPr>
            <a:stCxn id="22" idx="0"/>
          </p:cNvCxnSpPr>
          <p:nvPr/>
        </p:nvCxnSpPr>
        <p:spPr>
          <a:xfrm flipH="1" flipV="1">
            <a:off x="4643049" y="3102751"/>
            <a:ext cx="2065811" cy="37141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מלבן 23"/>
          <p:cNvSpPr/>
          <p:nvPr/>
        </p:nvSpPr>
        <p:spPr>
          <a:xfrm>
            <a:off x="6316405" y="2814718"/>
            <a:ext cx="932647" cy="28803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סבסוד כבד על </a:t>
            </a:r>
            <a:r>
              <a:rPr lang="he-IL" sz="1100" b="1" dirty="0" err="1"/>
              <a:t>תחב"ץ</a:t>
            </a:r>
            <a:endParaRPr lang="he-IL" sz="1100" b="1" dirty="0"/>
          </a:p>
        </p:txBody>
      </p:sp>
      <p:sp>
        <p:nvSpPr>
          <p:cNvPr id="5" name="מלבן מעוגל 4"/>
          <p:cNvSpPr/>
          <p:nvPr/>
        </p:nvSpPr>
        <p:spPr>
          <a:xfrm>
            <a:off x="4572000" y="1988840"/>
            <a:ext cx="1722726" cy="65348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גידול מתמיד בהיקף הרכב הפרטי</a:t>
            </a:r>
          </a:p>
        </p:txBody>
      </p:sp>
      <p:sp>
        <p:nvSpPr>
          <p:cNvPr id="25" name="מלבן מעוגל 24"/>
          <p:cNvSpPr/>
          <p:nvPr/>
        </p:nvSpPr>
        <p:spPr>
          <a:xfrm>
            <a:off x="212159" y="2953764"/>
            <a:ext cx="158417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צמצום עתודות הקרקע</a:t>
            </a:r>
          </a:p>
        </p:txBody>
      </p:sp>
      <p:cxnSp>
        <p:nvCxnSpPr>
          <p:cNvPr id="26" name="מחבר חץ ישר 25"/>
          <p:cNvCxnSpPr>
            <a:stCxn id="25" idx="0"/>
          </p:cNvCxnSpPr>
          <p:nvPr/>
        </p:nvCxnSpPr>
        <p:spPr>
          <a:xfrm flipV="1">
            <a:off x="1004247" y="1953152"/>
            <a:ext cx="1302713" cy="1000612"/>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מלבן 26"/>
          <p:cNvSpPr/>
          <p:nvPr/>
        </p:nvSpPr>
        <p:spPr>
          <a:xfrm>
            <a:off x="1241545" y="2208482"/>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מדינה צפופה</a:t>
            </a:r>
          </a:p>
        </p:txBody>
      </p:sp>
      <p:sp>
        <p:nvSpPr>
          <p:cNvPr id="28" name="TextBox 27"/>
          <p:cNvSpPr txBox="1"/>
          <p:nvPr/>
        </p:nvSpPr>
        <p:spPr>
          <a:xfrm>
            <a:off x="-25621" y="2063234"/>
            <a:ext cx="1293630" cy="600164"/>
          </a:xfrm>
          <a:prstGeom prst="rect">
            <a:avLst/>
          </a:prstGeom>
          <a:noFill/>
        </p:spPr>
        <p:txBody>
          <a:bodyPr wrap="square" rtlCol="1">
            <a:spAutoFit/>
          </a:bodyPr>
          <a:lstStyle/>
          <a:p>
            <a:r>
              <a:rPr lang="he-IL" sz="1100" b="1" dirty="0"/>
              <a:t>401 בני אדם לקמ"ר, צפיפות # 3 </a:t>
            </a:r>
            <a:r>
              <a:rPr lang="en-US" sz="1100" b="1" dirty="0"/>
              <a:t>OECD</a:t>
            </a:r>
            <a:endParaRPr lang="he-IL" sz="1100" b="1" dirty="0"/>
          </a:p>
        </p:txBody>
      </p:sp>
      <p:sp>
        <p:nvSpPr>
          <p:cNvPr id="29" name="חץ שמאלה-ימינה 28"/>
          <p:cNvSpPr/>
          <p:nvPr/>
        </p:nvSpPr>
        <p:spPr>
          <a:xfrm rot="1330614">
            <a:off x="4475761" y="3283256"/>
            <a:ext cx="1412702" cy="710541"/>
          </a:xfrm>
          <a:prstGeom prst="leftRightArrow">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טרמינלים כצווארי בקבוק</a:t>
            </a:r>
          </a:p>
        </p:txBody>
      </p:sp>
    </p:spTree>
    <p:extLst>
      <p:ext uri="{BB962C8B-B14F-4D97-AF65-F5344CB8AC3E}">
        <p14:creationId xmlns:p14="http://schemas.microsoft.com/office/powerpoint/2010/main" val="10863508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מלבן 71"/>
          <p:cNvSpPr/>
          <p:nvPr/>
        </p:nvSpPr>
        <p:spPr>
          <a:xfrm>
            <a:off x="0" y="64339"/>
            <a:ext cx="9144000" cy="681965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cxnSp>
        <p:nvCxnSpPr>
          <p:cNvPr id="35" name="מחבר חץ ישר 34"/>
          <p:cNvCxnSpPr>
            <a:stCxn id="8" idx="2"/>
            <a:endCxn id="29" idx="0"/>
          </p:cNvCxnSpPr>
          <p:nvPr/>
        </p:nvCxnSpPr>
        <p:spPr>
          <a:xfrm>
            <a:off x="5897792" y="1455355"/>
            <a:ext cx="811068" cy="2018813"/>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מלבן מעוגל 4"/>
          <p:cNvSpPr/>
          <p:nvPr/>
        </p:nvSpPr>
        <p:spPr>
          <a:xfrm>
            <a:off x="4572000" y="1988840"/>
            <a:ext cx="1722726" cy="65348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גידול מתמיד בהיקף הרכב הפרטי</a:t>
            </a:r>
          </a:p>
        </p:txBody>
      </p:sp>
      <p:sp>
        <p:nvSpPr>
          <p:cNvPr id="17" name="מלבן מעוגל 16"/>
          <p:cNvSpPr/>
          <p:nvPr/>
        </p:nvSpPr>
        <p:spPr>
          <a:xfrm>
            <a:off x="2483768" y="2852936"/>
            <a:ext cx="1800200" cy="62123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עומסי תנועה הולכים ומחמירים</a:t>
            </a:r>
          </a:p>
        </p:txBody>
      </p:sp>
      <p:sp>
        <p:nvSpPr>
          <p:cNvPr id="2" name="חץ שמאלה-ימינה 1"/>
          <p:cNvSpPr/>
          <p:nvPr/>
        </p:nvSpPr>
        <p:spPr>
          <a:xfrm rot="19540758">
            <a:off x="4097840" y="2746649"/>
            <a:ext cx="948318" cy="504056"/>
          </a:xfrm>
          <a:prstGeom prst="leftRightArrow">
            <a:avLst/>
          </a:prstGeom>
          <a:solidFill>
            <a:schemeClr val="bg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מלבן מעוגל 7"/>
          <p:cNvSpPr/>
          <p:nvPr/>
        </p:nvSpPr>
        <p:spPr>
          <a:xfrm>
            <a:off x="5105704" y="807283"/>
            <a:ext cx="1584176"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מערכת המיסוי המדינתית</a:t>
            </a:r>
          </a:p>
        </p:txBody>
      </p:sp>
      <p:sp>
        <p:nvSpPr>
          <p:cNvPr id="9" name="מלבן מעוגל 8"/>
          <p:cNvSpPr/>
          <p:nvPr/>
        </p:nvSpPr>
        <p:spPr>
          <a:xfrm>
            <a:off x="1410071" y="1305080"/>
            <a:ext cx="1793777"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he-IL" sz="1600" b="1" dirty="0"/>
              <a:t>השקעה בכבישים ומחלפים</a:t>
            </a:r>
          </a:p>
        </p:txBody>
      </p:sp>
      <p:cxnSp>
        <p:nvCxnSpPr>
          <p:cNvPr id="10" name="מחבר חץ ישר 9"/>
          <p:cNvCxnSpPr>
            <a:stCxn id="8" idx="1"/>
            <a:endCxn id="9" idx="3"/>
          </p:cNvCxnSpPr>
          <p:nvPr/>
        </p:nvCxnSpPr>
        <p:spPr>
          <a:xfrm flipH="1">
            <a:off x="3203848" y="1131319"/>
            <a:ext cx="1901856" cy="49779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מחבר חץ ישר 10"/>
          <p:cNvCxnSpPr>
            <a:stCxn id="9" idx="3"/>
            <a:endCxn id="2" idx="1"/>
          </p:cNvCxnSpPr>
          <p:nvPr/>
        </p:nvCxnSpPr>
        <p:spPr>
          <a:xfrm>
            <a:off x="3203848" y="1629116"/>
            <a:ext cx="1297101" cy="126548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מלבן 12"/>
          <p:cNvSpPr/>
          <p:nvPr/>
        </p:nvSpPr>
        <p:spPr>
          <a:xfrm>
            <a:off x="3306208" y="2136643"/>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חייבים להגיב</a:t>
            </a:r>
          </a:p>
        </p:txBody>
      </p:sp>
      <p:sp>
        <p:nvSpPr>
          <p:cNvPr id="14" name="מלבן 13"/>
          <p:cNvSpPr/>
          <p:nvPr/>
        </p:nvSpPr>
        <p:spPr>
          <a:xfrm>
            <a:off x="3718707" y="1213067"/>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חייבים לממן</a:t>
            </a:r>
          </a:p>
        </p:txBody>
      </p:sp>
      <p:sp>
        <p:nvSpPr>
          <p:cNvPr id="16" name="TextBox 15"/>
          <p:cNvSpPr txBox="1"/>
          <p:nvPr/>
        </p:nvSpPr>
        <p:spPr>
          <a:xfrm>
            <a:off x="3499763" y="1574287"/>
            <a:ext cx="1303563" cy="369332"/>
          </a:xfrm>
          <a:prstGeom prst="rect">
            <a:avLst/>
          </a:prstGeom>
          <a:noFill/>
        </p:spPr>
        <p:txBody>
          <a:bodyPr wrap="none" rtlCol="1">
            <a:spAutoFit/>
          </a:bodyPr>
          <a:lstStyle/>
          <a:p>
            <a:r>
              <a:rPr lang="he-IL" dirty="0"/>
              <a:t>מעגל קסמים</a:t>
            </a:r>
          </a:p>
        </p:txBody>
      </p:sp>
      <p:cxnSp>
        <p:nvCxnSpPr>
          <p:cNvPr id="26" name="מחבר חץ ישר 25"/>
          <p:cNvCxnSpPr>
            <a:stCxn id="8" idx="2"/>
            <a:endCxn id="5" idx="0"/>
          </p:cNvCxnSpPr>
          <p:nvPr/>
        </p:nvCxnSpPr>
        <p:spPr>
          <a:xfrm flipH="1">
            <a:off x="5433363" y="1455355"/>
            <a:ext cx="464429" cy="53348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מלבן מעוגל 28"/>
          <p:cNvSpPr/>
          <p:nvPr/>
        </p:nvSpPr>
        <p:spPr>
          <a:xfrm>
            <a:off x="5821383" y="3474168"/>
            <a:ext cx="1774953" cy="616045"/>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תחבורה ציבורית (רכבות ואוטובוסים)</a:t>
            </a:r>
          </a:p>
        </p:txBody>
      </p:sp>
      <p:cxnSp>
        <p:nvCxnSpPr>
          <p:cNvPr id="30" name="מחבר חץ ישר 29"/>
          <p:cNvCxnSpPr>
            <a:stCxn id="29" idx="0"/>
            <a:endCxn id="2" idx="5"/>
          </p:cNvCxnSpPr>
          <p:nvPr/>
        </p:nvCxnSpPr>
        <p:spPr>
          <a:xfrm flipH="1" flipV="1">
            <a:off x="4643049" y="3102751"/>
            <a:ext cx="2065811" cy="37141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מלבן 14"/>
          <p:cNvSpPr/>
          <p:nvPr/>
        </p:nvSpPr>
        <p:spPr>
          <a:xfrm>
            <a:off x="4778118" y="1536450"/>
            <a:ext cx="932647" cy="28803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מיסוי כבד על דלק ורכב</a:t>
            </a:r>
          </a:p>
        </p:txBody>
      </p:sp>
      <p:sp>
        <p:nvSpPr>
          <p:cNvPr id="38" name="מלבן 37"/>
          <p:cNvSpPr/>
          <p:nvPr/>
        </p:nvSpPr>
        <p:spPr>
          <a:xfrm>
            <a:off x="6316405" y="2814718"/>
            <a:ext cx="932647" cy="28803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סבסוד כבד על </a:t>
            </a:r>
            <a:r>
              <a:rPr lang="he-IL" sz="1100" b="1" dirty="0" err="1"/>
              <a:t>תחב"ץ</a:t>
            </a:r>
            <a:endParaRPr lang="he-IL" sz="1100" b="1" dirty="0"/>
          </a:p>
        </p:txBody>
      </p:sp>
      <p:sp>
        <p:nvSpPr>
          <p:cNvPr id="71" name="TextBox 70"/>
          <p:cNvSpPr txBox="1"/>
          <p:nvPr/>
        </p:nvSpPr>
        <p:spPr>
          <a:xfrm>
            <a:off x="4979175" y="2575937"/>
            <a:ext cx="1290738" cy="276999"/>
          </a:xfrm>
          <a:prstGeom prst="rect">
            <a:avLst/>
          </a:prstGeom>
          <a:noFill/>
        </p:spPr>
        <p:txBody>
          <a:bodyPr wrap="none" rtlCol="1">
            <a:spAutoFit/>
          </a:bodyPr>
          <a:lstStyle/>
          <a:p>
            <a:r>
              <a:rPr lang="he-IL" sz="1200" b="1" dirty="0"/>
              <a:t>(*12 1970-2015)</a:t>
            </a:r>
          </a:p>
        </p:txBody>
      </p:sp>
      <p:sp>
        <p:nvSpPr>
          <p:cNvPr id="43" name="TextBox 42"/>
          <p:cNvSpPr txBox="1"/>
          <p:nvPr/>
        </p:nvSpPr>
        <p:spPr>
          <a:xfrm>
            <a:off x="1997521" y="3462048"/>
            <a:ext cx="2662908" cy="276999"/>
          </a:xfrm>
          <a:prstGeom prst="rect">
            <a:avLst/>
          </a:prstGeom>
          <a:noFill/>
        </p:spPr>
        <p:txBody>
          <a:bodyPr wrap="none" rtlCol="1">
            <a:spAutoFit/>
          </a:bodyPr>
          <a:lstStyle/>
          <a:p>
            <a:r>
              <a:rPr lang="he-IL" sz="1200" b="1" dirty="0"/>
              <a:t>(הפסד של 2% תוצר בשנה=22 </a:t>
            </a:r>
            <a:r>
              <a:rPr lang="he-IL" sz="1200" b="1" dirty="0" err="1"/>
              <a:t>מליארד</a:t>
            </a:r>
            <a:r>
              <a:rPr lang="he-IL" sz="1200" b="1" dirty="0"/>
              <a:t>)</a:t>
            </a:r>
          </a:p>
        </p:txBody>
      </p:sp>
      <p:sp>
        <p:nvSpPr>
          <p:cNvPr id="44" name="חץ שמאלה-ימינה 43"/>
          <p:cNvSpPr/>
          <p:nvPr/>
        </p:nvSpPr>
        <p:spPr>
          <a:xfrm rot="1330614">
            <a:off x="4475761" y="3283256"/>
            <a:ext cx="1412702" cy="710541"/>
          </a:xfrm>
          <a:prstGeom prst="leftRightArrow">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טרמינלים כצווארי בקבוק</a:t>
            </a:r>
          </a:p>
        </p:txBody>
      </p:sp>
      <p:sp>
        <p:nvSpPr>
          <p:cNvPr id="46" name="מלבן מעוגל 45"/>
          <p:cNvSpPr/>
          <p:nvPr/>
        </p:nvSpPr>
        <p:spPr>
          <a:xfrm>
            <a:off x="212159" y="2953764"/>
            <a:ext cx="158417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צמצום עתודות הקרקע</a:t>
            </a:r>
          </a:p>
        </p:txBody>
      </p:sp>
      <p:sp>
        <p:nvSpPr>
          <p:cNvPr id="47" name="מלבן מעוגל 46"/>
          <p:cNvSpPr/>
          <p:nvPr/>
        </p:nvSpPr>
        <p:spPr>
          <a:xfrm>
            <a:off x="2152036" y="4484329"/>
            <a:ext cx="120866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יוקר הדיור</a:t>
            </a:r>
          </a:p>
        </p:txBody>
      </p:sp>
      <p:sp>
        <p:nvSpPr>
          <p:cNvPr id="48" name="מלבן מעוגל 47"/>
          <p:cNvSpPr/>
          <p:nvPr/>
        </p:nvSpPr>
        <p:spPr>
          <a:xfrm>
            <a:off x="1839625" y="5584221"/>
            <a:ext cx="1110973"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ריבית נמוכה</a:t>
            </a:r>
          </a:p>
        </p:txBody>
      </p:sp>
      <p:cxnSp>
        <p:nvCxnSpPr>
          <p:cNvPr id="49" name="מחבר חץ ישר 48"/>
          <p:cNvCxnSpPr>
            <a:stCxn id="48" idx="0"/>
            <a:endCxn id="47" idx="2"/>
          </p:cNvCxnSpPr>
          <p:nvPr/>
        </p:nvCxnSpPr>
        <p:spPr>
          <a:xfrm flipV="1">
            <a:off x="2395112" y="4983064"/>
            <a:ext cx="361257" cy="60115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מחבר חץ ישר 49"/>
          <p:cNvCxnSpPr>
            <a:stCxn id="47" idx="1"/>
            <a:endCxn id="46" idx="2"/>
          </p:cNvCxnSpPr>
          <p:nvPr/>
        </p:nvCxnSpPr>
        <p:spPr>
          <a:xfrm flipH="1" flipV="1">
            <a:off x="1004247" y="3452499"/>
            <a:ext cx="1147789" cy="1281198"/>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0" name="מחבר חץ ישר 89"/>
          <p:cNvCxnSpPr>
            <a:stCxn id="46" idx="0"/>
            <a:endCxn id="9" idx="2"/>
          </p:cNvCxnSpPr>
          <p:nvPr/>
        </p:nvCxnSpPr>
        <p:spPr>
          <a:xfrm flipV="1">
            <a:off x="1004247" y="1953152"/>
            <a:ext cx="1302713" cy="1000612"/>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3" name="מלבן 92"/>
          <p:cNvSpPr/>
          <p:nvPr/>
        </p:nvSpPr>
        <p:spPr>
          <a:xfrm>
            <a:off x="1241545" y="2208482"/>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מדינה צפופה</a:t>
            </a:r>
          </a:p>
        </p:txBody>
      </p:sp>
      <p:sp>
        <p:nvSpPr>
          <p:cNvPr id="94" name="TextBox 93"/>
          <p:cNvSpPr txBox="1"/>
          <p:nvPr/>
        </p:nvSpPr>
        <p:spPr>
          <a:xfrm>
            <a:off x="-25621" y="2063234"/>
            <a:ext cx="1293630" cy="600164"/>
          </a:xfrm>
          <a:prstGeom prst="rect">
            <a:avLst/>
          </a:prstGeom>
          <a:noFill/>
        </p:spPr>
        <p:txBody>
          <a:bodyPr wrap="square" rtlCol="1">
            <a:spAutoFit/>
          </a:bodyPr>
          <a:lstStyle/>
          <a:p>
            <a:r>
              <a:rPr lang="he-IL" sz="1100" b="1" dirty="0"/>
              <a:t>401 בני אדם לקמ"ר, צפיפות # 3 </a:t>
            </a:r>
            <a:r>
              <a:rPr lang="en-US" sz="1100" b="1" dirty="0"/>
              <a:t>OECD</a:t>
            </a:r>
            <a:endParaRPr lang="he-IL" sz="1100" b="1" dirty="0"/>
          </a:p>
        </p:txBody>
      </p:sp>
      <p:cxnSp>
        <p:nvCxnSpPr>
          <p:cNvPr id="96" name="מחבר חץ ישר 95"/>
          <p:cNvCxnSpPr>
            <a:stCxn id="47" idx="1"/>
            <a:endCxn id="98" idx="3"/>
          </p:cNvCxnSpPr>
          <p:nvPr/>
        </p:nvCxnSpPr>
        <p:spPr>
          <a:xfrm flipH="1" flipV="1">
            <a:off x="1527214" y="4703292"/>
            <a:ext cx="624822" cy="3040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7" name="מחבר חץ ישר 96"/>
          <p:cNvCxnSpPr>
            <a:stCxn id="46" idx="2"/>
            <a:endCxn id="98" idx="0"/>
          </p:cNvCxnSpPr>
          <p:nvPr/>
        </p:nvCxnSpPr>
        <p:spPr>
          <a:xfrm flipH="1">
            <a:off x="922881" y="3452499"/>
            <a:ext cx="81366" cy="100142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8" name="מלבן מעוגל 97"/>
          <p:cNvSpPr/>
          <p:nvPr/>
        </p:nvSpPr>
        <p:spPr>
          <a:xfrm>
            <a:off x="318548" y="4453924"/>
            <a:ext cx="120866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גידול </a:t>
            </a:r>
            <a:r>
              <a:rPr lang="he-IL" dirty="0" err="1"/>
              <a:t>אוכ</a:t>
            </a:r>
            <a:r>
              <a:rPr lang="he-IL" dirty="0"/>
              <a:t>'</a:t>
            </a:r>
          </a:p>
        </p:txBody>
      </p:sp>
      <p:sp>
        <p:nvSpPr>
          <p:cNvPr id="99" name="TextBox 98"/>
          <p:cNvSpPr txBox="1"/>
          <p:nvPr/>
        </p:nvSpPr>
        <p:spPr>
          <a:xfrm>
            <a:off x="296690" y="4952659"/>
            <a:ext cx="1293630" cy="430887"/>
          </a:xfrm>
          <a:prstGeom prst="rect">
            <a:avLst/>
          </a:prstGeom>
          <a:noFill/>
        </p:spPr>
        <p:txBody>
          <a:bodyPr wrap="square" rtlCol="1">
            <a:spAutoFit/>
          </a:bodyPr>
          <a:lstStyle/>
          <a:p>
            <a:r>
              <a:rPr lang="he-IL" sz="1100" b="1" dirty="0"/>
              <a:t>1.7% גידול בשנה. (הגבוה במערב)</a:t>
            </a:r>
          </a:p>
        </p:txBody>
      </p:sp>
      <p:cxnSp>
        <p:nvCxnSpPr>
          <p:cNvPr id="100" name="מחבר חץ ישר 99"/>
          <p:cNvCxnSpPr>
            <a:stCxn id="101" idx="1"/>
          </p:cNvCxnSpPr>
          <p:nvPr/>
        </p:nvCxnSpPr>
        <p:spPr>
          <a:xfrm flipH="1" flipV="1">
            <a:off x="2756370" y="5024886"/>
            <a:ext cx="999020" cy="243858"/>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1" name="מלבן מעוגל 100"/>
          <p:cNvSpPr/>
          <p:nvPr/>
        </p:nvSpPr>
        <p:spPr>
          <a:xfrm>
            <a:off x="3755390" y="4952659"/>
            <a:ext cx="1824722" cy="632169"/>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200" b="1" dirty="0"/>
              <a:t>מגמת </a:t>
            </a:r>
            <a:r>
              <a:rPr lang="he-IL" sz="1200" b="1" dirty="0" err="1"/>
              <a:t>פרבור</a:t>
            </a:r>
            <a:r>
              <a:rPr lang="he-IL" sz="1200" b="1" dirty="0"/>
              <a:t> והרחקת אוכלוסייה מאזורי הביקוש</a:t>
            </a:r>
          </a:p>
        </p:txBody>
      </p:sp>
      <p:sp>
        <p:nvSpPr>
          <p:cNvPr id="102" name="TextBox 101"/>
          <p:cNvSpPr txBox="1"/>
          <p:nvPr/>
        </p:nvSpPr>
        <p:spPr>
          <a:xfrm>
            <a:off x="3654782" y="5576495"/>
            <a:ext cx="2021172" cy="461665"/>
          </a:xfrm>
          <a:prstGeom prst="rect">
            <a:avLst/>
          </a:prstGeom>
          <a:noFill/>
        </p:spPr>
        <p:txBody>
          <a:bodyPr wrap="square" rtlCol="1">
            <a:spAutoFit/>
          </a:bodyPr>
          <a:lstStyle/>
          <a:p>
            <a:r>
              <a:rPr lang="he-IL" sz="1200" b="1" dirty="0"/>
              <a:t>התערבות ממשלתית להאצת בנייה של שכונות חדשות</a:t>
            </a:r>
          </a:p>
        </p:txBody>
      </p:sp>
      <p:sp>
        <p:nvSpPr>
          <p:cNvPr id="107" name="TextBox 106"/>
          <p:cNvSpPr txBox="1"/>
          <p:nvPr/>
        </p:nvSpPr>
        <p:spPr>
          <a:xfrm>
            <a:off x="5974992" y="1451977"/>
            <a:ext cx="1803764" cy="461665"/>
          </a:xfrm>
          <a:prstGeom prst="rect">
            <a:avLst/>
          </a:prstGeom>
          <a:noFill/>
        </p:spPr>
        <p:txBody>
          <a:bodyPr wrap="none" rtlCol="1">
            <a:spAutoFit/>
          </a:bodyPr>
          <a:lstStyle/>
          <a:p>
            <a:r>
              <a:rPr lang="he-IL" sz="1200" b="1" dirty="0"/>
              <a:t>11% מהכנסות המדינה (!)</a:t>
            </a:r>
          </a:p>
          <a:p>
            <a:r>
              <a:rPr lang="he-IL" sz="1200" b="1" dirty="0"/>
              <a:t>40 </a:t>
            </a:r>
            <a:r>
              <a:rPr lang="he-IL" sz="1200" b="1" dirty="0" err="1"/>
              <a:t>מיש"ח</a:t>
            </a:r>
            <a:r>
              <a:rPr lang="he-IL" sz="1200" b="1" dirty="0"/>
              <a:t> שנתי (מרכב)</a:t>
            </a:r>
          </a:p>
        </p:txBody>
      </p:sp>
      <p:sp>
        <p:nvSpPr>
          <p:cNvPr id="42" name="TextBox 41"/>
          <p:cNvSpPr txBox="1"/>
          <p:nvPr/>
        </p:nvSpPr>
        <p:spPr>
          <a:xfrm>
            <a:off x="142308" y="1462293"/>
            <a:ext cx="1300357" cy="276999"/>
          </a:xfrm>
          <a:prstGeom prst="rect">
            <a:avLst/>
          </a:prstGeom>
          <a:noFill/>
        </p:spPr>
        <p:txBody>
          <a:bodyPr wrap="none" rtlCol="1">
            <a:spAutoFit/>
          </a:bodyPr>
          <a:lstStyle/>
          <a:p>
            <a:r>
              <a:rPr lang="he-IL" sz="1200" b="1" dirty="0"/>
              <a:t>כ-20 </a:t>
            </a:r>
            <a:r>
              <a:rPr lang="he-IL" sz="1200" b="1" dirty="0" err="1"/>
              <a:t>מיש"ח</a:t>
            </a:r>
            <a:r>
              <a:rPr lang="he-IL" sz="1200" b="1" dirty="0"/>
              <a:t> שנתי</a:t>
            </a:r>
          </a:p>
        </p:txBody>
      </p:sp>
    </p:spTree>
    <p:extLst>
      <p:ext uri="{BB962C8B-B14F-4D97-AF65-F5344CB8AC3E}">
        <p14:creationId xmlns:p14="http://schemas.microsoft.com/office/powerpoint/2010/main" val="5171542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332656"/>
            <a:ext cx="8004461" cy="5976664"/>
          </a:xfrm>
          <a:prstGeom prst="rect">
            <a:avLst/>
          </a:prstGeom>
        </p:spPr>
      </p:pic>
      <p:sp>
        <p:nvSpPr>
          <p:cNvPr id="5" name="מלבן מעוגל 4"/>
          <p:cNvSpPr/>
          <p:nvPr/>
        </p:nvSpPr>
        <p:spPr>
          <a:xfrm>
            <a:off x="1763688" y="5301208"/>
            <a:ext cx="6264696" cy="792088"/>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GB" b="1" dirty="0"/>
              <a:t>How to relieve traffic load in a junction </a:t>
            </a:r>
            <a:endParaRPr lang="he-IL" b="1" dirty="0"/>
          </a:p>
        </p:txBody>
      </p:sp>
    </p:spTree>
    <p:extLst>
      <p:ext uri="{BB962C8B-B14F-4D97-AF65-F5344CB8AC3E}">
        <p14:creationId xmlns:p14="http://schemas.microsoft.com/office/powerpoint/2010/main" val="8607920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מלבן 71"/>
          <p:cNvSpPr/>
          <p:nvPr/>
        </p:nvSpPr>
        <p:spPr>
          <a:xfrm>
            <a:off x="0" y="64339"/>
            <a:ext cx="9144000" cy="681965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cxnSp>
        <p:nvCxnSpPr>
          <p:cNvPr id="35" name="מחבר חץ ישר 34"/>
          <p:cNvCxnSpPr>
            <a:stCxn id="8" idx="2"/>
            <a:endCxn id="29" idx="0"/>
          </p:cNvCxnSpPr>
          <p:nvPr/>
        </p:nvCxnSpPr>
        <p:spPr>
          <a:xfrm>
            <a:off x="5897792" y="1455355"/>
            <a:ext cx="811068" cy="2018813"/>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מלבן מעוגל 4"/>
          <p:cNvSpPr/>
          <p:nvPr/>
        </p:nvSpPr>
        <p:spPr>
          <a:xfrm>
            <a:off x="4572000" y="1988840"/>
            <a:ext cx="1722726" cy="65348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גידול מתמיד בהיקף הרכב הפרטי</a:t>
            </a:r>
          </a:p>
        </p:txBody>
      </p:sp>
      <p:sp>
        <p:nvSpPr>
          <p:cNvPr id="17" name="מלבן מעוגל 16"/>
          <p:cNvSpPr/>
          <p:nvPr/>
        </p:nvSpPr>
        <p:spPr>
          <a:xfrm>
            <a:off x="2483768" y="2852936"/>
            <a:ext cx="1800200" cy="62123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עומסי תנועה הולכים ומחמירים</a:t>
            </a:r>
          </a:p>
        </p:txBody>
      </p:sp>
      <p:sp>
        <p:nvSpPr>
          <p:cNvPr id="2" name="חץ שמאלה-ימינה 1"/>
          <p:cNvSpPr/>
          <p:nvPr/>
        </p:nvSpPr>
        <p:spPr>
          <a:xfrm rot="19540758">
            <a:off x="4097840" y="2746649"/>
            <a:ext cx="948318" cy="504056"/>
          </a:xfrm>
          <a:prstGeom prst="leftRightArrow">
            <a:avLst/>
          </a:prstGeom>
          <a:solidFill>
            <a:schemeClr val="bg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מלבן מעוגל 7"/>
          <p:cNvSpPr/>
          <p:nvPr/>
        </p:nvSpPr>
        <p:spPr>
          <a:xfrm>
            <a:off x="5105704" y="807283"/>
            <a:ext cx="1584176"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מערכת המיסוי המדינתית</a:t>
            </a:r>
          </a:p>
        </p:txBody>
      </p:sp>
      <p:sp>
        <p:nvSpPr>
          <p:cNvPr id="9" name="מלבן מעוגל 8"/>
          <p:cNvSpPr/>
          <p:nvPr/>
        </p:nvSpPr>
        <p:spPr>
          <a:xfrm>
            <a:off x="1410071" y="1305080"/>
            <a:ext cx="1793777"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he-IL" sz="1600" b="1" dirty="0"/>
              <a:t>השקעה בכבישים ומחלפים</a:t>
            </a:r>
          </a:p>
        </p:txBody>
      </p:sp>
      <p:cxnSp>
        <p:nvCxnSpPr>
          <p:cNvPr id="10" name="מחבר חץ ישר 9"/>
          <p:cNvCxnSpPr>
            <a:stCxn id="8" idx="1"/>
            <a:endCxn id="9" idx="3"/>
          </p:cNvCxnSpPr>
          <p:nvPr/>
        </p:nvCxnSpPr>
        <p:spPr>
          <a:xfrm flipH="1">
            <a:off x="3203848" y="1131319"/>
            <a:ext cx="1901856" cy="49779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מחבר חץ ישר 10"/>
          <p:cNvCxnSpPr>
            <a:stCxn id="9" idx="3"/>
            <a:endCxn id="2" idx="1"/>
          </p:cNvCxnSpPr>
          <p:nvPr/>
        </p:nvCxnSpPr>
        <p:spPr>
          <a:xfrm>
            <a:off x="3203848" y="1629116"/>
            <a:ext cx="1297101" cy="126548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מלבן 12"/>
          <p:cNvSpPr/>
          <p:nvPr/>
        </p:nvSpPr>
        <p:spPr>
          <a:xfrm>
            <a:off x="3306208" y="2136643"/>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חייבים להגיב</a:t>
            </a:r>
          </a:p>
        </p:txBody>
      </p:sp>
      <p:sp>
        <p:nvSpPr>
          <p:cNvPr id="14" name="מלבן 13"/>
          <p:cNvSpPr/>
          <p:nvPr/>
        </p:nvSpPr>
        <p:spPr>
          <a:xfrm>
            <a:off x="3718707" y="1213067"/>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חייבים לממן</a:t>
            </a:r>
          </a:p>
        </p:txBody>
      </p:sp>
      <p:sp>
        <p:nvSpPr>
          <p:cNvPr id="16" name="TextBox 15"/>
          <p:cNvSpPr txBox="1"/>
          <p:nvPr/>
        </p:nvSpPr>
        <p:spPr>
          <a:xfrm>
            <a:off x="3499763" y="1574287"/>
            <a:ext cx="1303563" cy="369332"/>
          </a:xfrm>
          <a:prstGeom prst="rect">
            <a:avLst/>
          </a:prstGeom>
          <a:noFill/>
        </p:spPr>
        <p:txBody>
          <a:bodyPr wrap="none" rtlCol="1">
            <a:spAutoFit/>
          </a:bodyPr>
          <a:lstStyle/>
          <a:p>
            <a:r>
              <a:rPr lang="he-IL" dirty="0"/>
              <a:t>מעגל קסמים</a:t>
            </a:r>
          </a:p>
        </p:txBody>
      </p:sp>
      <p:cxnSp>
        <p:nvCxnSpPr>
          <p:cNvPr id="26" name="מחבר חץ ישר 25"/>
          <p:cNvCxnSpPr>
            <a:stCxn id="8" idx="2"/>
            <a:endCxn id="5" idx="0"/>
          </p:cNvCxnSpPr>
          <p:nvPr/>
        </p:nvCxnSpPr>
        <p:spPr>
          <a:xfrm flipH="1">
            <a:off x="5433363" y="1455355"/>
            <a:ext cx="464429" cy="53348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מלבן מעוגל 28"/>
          <p:cNvSpPr/>
          <p:nvPr/>
        </p:nvSpPr>
        <p:spPr>
          <a:xfrm>
            <a:off x="5821383" y="3474168"/>
            <a:ext cx="1774953" cy="616045"/>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תחבורה ציבורית (רכבות ואוטובוסים)</a:t>
            </a:r>
          </a:p>
        </p:txBody>
      </p:sp>
      <p:cxnSp>
        <p:nvCxnSpPr>
          <p:cNvPr id="30" name="מחבר חץ ישר 29"/>
          <p:cNvCxnSpPr>
            <a:stCxn id="29" idx="0"/>
            <a:endCxn id="2" idx="5"/>
          </p:cNvCxnSpPr>
          <p:nvPr/>
        </p:nvCxnSpPr>
        <p:spPr>
          <a:xfrm flipH="1" flipV="1">
            <a:off x="4643049" y="3102751"/>
            <a:ext cx="2065811" cy="37141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מלבן 14"/>
          <p:cNvSpPr/>
          <p:nvPr/>
        </p:nvSpPr>
        <p:spPr>
          <a:xfrm>
            <a:off x="4778118" y="1536450"/>
            <a:ext cx="932647" cy="28803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מיסוי כבד על דלק ורכב</a:t>
            </a:r>
          </a:p>
        </p:txBody>
      </p:sp>
      <p:sp>
        <p:nvSpPr>
          <p:cNvPr id="38" name="מלבן 37"/>
          <p:cNvSpPr/>
          <p:nvPr/>
        </p:nvSpPr>
        <p:spPr>
          <a:xfrm>
            <a:off x="6316405" y="2814718"/>
            <a:ext cx="932647" cy="28803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סבסוד כבד על </a:t>
            </a:r>
            <a:r>
              <a:rPr lang="he-IL" sz="1100" b="1" dirty="0" err="1"/>
              <a:t>תחב"ץ</a:t>
            </a:r>
            <a:endParaRPr lang="he-IL" sz="1100" b="1" dirty="0"/>
          </a:p>
        </p:txBody>
      </p:sp>
      <p:sp>
        <p:nvSpPr>
          <p:cNvPr id="71" name="TextBox 70"/>
          <p:cNvSpPr txBox="1"/>
          <p:nvPr/>
        </p:nvSpPr>
        <p:spPr>
          <a:xfrm>
            <a:off x="4979175" y="2575937"/>
            <a:ext cx="1290738" cy="276999"/>
          </a:xfrm>
          <a:prstGeom prst="rect">
            <a:avLst/>
          </a:prstGeom>
          <a:noFill/>
        </p:spPr>
        <p:txBody>
          <a:bodyPr wrap="none" rtlCol="1">
            <a:spAutoFit/>
          </a:bodyPr>
          <a:lstStyle/>
          <a:p>
            <a:r>
              <a:rPr lang="he-IL" sz="1200" b="1" dirty="0"/>
              <a:t>(*12 1970-2015)</a:t>
            </a:r>
          </a:p>
        </p:txBody>
      </p:sp>
      <p:sp>
        <p:nvSpPr>
          <p:cNvPr id="43" name="TextBox 42"/>
          <p:cNvSpPr txBox="1"/>
          <p:nvPr/>
        </p:nvSpPr>
        <p:spPr>
          <a:xfrm>
            <a:off x="1997521" y="3462048"/>
            <a:ext cx="2662908" cy="276999"/>
          </a:xfrm>
          <a:prstGeom prst="rect">
            <a:avLst/>
          </a:prstGeom>
          <a:noFill/>
        </p:spPr>
        <p:txBody>
          <a:bodyPr wrap="none" rtlCol="1">
            <a:spAutoFit/>
          </a:bodyPr>
          <a:lstStyle/>
          <a:p>
            <a:r>
              <a:rPr lang="he-IL" sz="1200" b="1" dirty="0"/>
              <a:t>(הפסד של 2% תוצר בשנה=22 </a:t>
            </a:r>
            <a:r>
              <a:rPr lang="he-IL" sz="1200" b="1" dirty="0" err="1"/>
              <a:t>מליארד</a:t>
            </a:r>
            <a:r>
              <a:rPr lang="he-IL" sz="1200" b="1" dirty="0"/>
              <a:t>)</a:t>
            </a:r>
          </a:p>
        </p:txBody>
      </p:sp>
      <p:sp>
        <p:nvSpPr>
          <p:cNvPr id="44" name="חץ שמאלה-ימינה 43"/>
          <p:cNvSpPr/>
          <p:nvPr/>
        </p:nvSpPr>
        <p:spPr>
          <a:xfrm rot="1330614">
            <a:off x="4475761" y="3283256"/>
            <a:ext cx="1412702" cy="710541"/>
          </a:xfrm>
          <a:prstGeom prst="leftRightArrow">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טרמינלים כצווארי בקבוק</a:t>
            </a:r>
          </a:p>
        </p:txBody>
      </p:sp>
      <p:sp>
        <p:nvSpPr>
          <p:cNvPr id="46" name="מלבן מעוגל 45"/>
          <p:cNvSpPr/>
          <p:nvPr/>
        </p:nvSpPr>
        <p:spPr>
          <a:xfrm>
            <a:off x="212159" y="2953764"/>
            <a:ext cx="158417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צמצום עתודות הקרקע</a:t>
            </a:r>
          </a:p>
        </p:txBody>
      </p:sp>
      <p:sp>
        <p:nvSpPr>
          <p:cNvPr id="47" name="מלבן מעוגל 46"/>
          <p:cNvSpPr/>
          <p:nvPr/>
        </p:nvSpPr>
        <p:spPr>
          <a:xfrm>
            <a:off x="2152036" y="4484329"/>
            <a:ext cx="120866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יוקר הדיור</a:t>
            </a:r>
          </a:p>
        </p:txBody>
      </p:sp>
      <p:sp>
        <p:nvSpPr>
          <p:cNvPr id="48" name="מלבן מעוגל 47"/>
          <p:cNvSpPr/>
          <p:nvPr/>
        </p:nvSpPr>
        <p:spPr>
          <a:xfrm>
            <a:off x="1839625" y="5584221"/>
            <a:ext cx="1110973"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ריבית נמוכה</a:t>
            </a:r>
          </a:p>
        </p:txBody>
      </p:sp>
      <p:cxnSp>
        <p:nvCxnSpPr>
          <p:cNvPr id="49" name="מחבר חץ ישר 48"/>
          <p:cNvCxnSpPr>
            <a:stCxn id="48" idx="0"/>
            <a:endCxn id="47" idx="2"/>
          </p:cNvCxnSpPr>
          <p:nvPr/>
        </p:nvCxnSpPr>
        <p:spPr>
          <a:xfrm flipV="1">
            <a:off x="2395112" y="4983064"/>
            <a:ext cx="361257" cy="60115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מחבר חץ ישר 49"/>
          <p:cNvCxnSpPr>
            <a:stCxn id="47" idx="1"/>
            <a:endCxn id="46" idx="2"/>
          </p:cNvCxnSpPr>
          <p:nvPr/>
        </p:nvCxnSpPr>
        <p:spPr>
          <a:xfrm flipH="1" flipV="1">
            <a:off x="1004247" y="3452499"/>
            <a:ext cx="1147789" cy="1281198"/>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0" name="מחבר חץ ישר 89"/>
          <p:cNvCxnSpPr>
            <a:stCxn id="46" idx="0"/>
            <a:endCxn id="9" idx="2"/>
          </p:cNvCxnSpPr>
          <p:nvPr/>
        </p:nvCxnSpPr>
        <p:spPr>
          <a:xfrm flipV="1">
            <a:off x="1004247" y="1953152"/>
            <a:ext cx="1302713" cy="1000612"/>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3" name="מלבן 92"/>
          <p:cNvSpPr/>
          <p:nvPr/>
        </p:nvSpPr>
        <p:spPr>
          <a:xfrm>
            <a:off x="1241545" y="2208482"/>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מדינה צפופה</a:t>
            </a:r>
          </a:p>
        </p:txBody>
      </p:sp>
      <p:sp>
        <p:nvSpPr>
          <p:cNvPr id="94" name="TextBox 93"/>
          <p:cNvSpPr txBox="1"/>
          <p:nvPr/>
        </p:nvSpPr>
        <p:spPr>
          <a:xfrm>
            <a:off x="-25621" y="2063234"/>
            <a:ext cx="1293630" cy="600164"/>
          </a:xfrm>
          <a:prstGeom prst="rect">
            <a:avLst/>
          </a:prstGeom>
          <a:noFill/>
        </p:spPr>
        <p:txBody>
          <a:bodyPr wrap="square" rtlCol="1">
            <a:spAutoFit/>
          </a:bodyPr>
          <a:lstStyle/>
          <a:p>
            <a:r>
              <a:rPr lang="he-IL" sz="1100" b="1" dirty="0"/>
              <a:t>401 בני אדם לקמ"ר, צפיפות # 3 </a:t>
            </a:r>
            <a:r>
              <a:rPr lang="en-US" sz="1100" b="1" dirty="0"/>
              <a:t>OECD</a:t>
            </a:r>
            <a:endParaRPr lang="he-IL" sz="1100" b="1" dirty="0"/>
          </a:p>
        </p:txBody>
      </p:sp>
      <p:cxnSp>
        <p:nvCxnSpPr>
          <p:cNvPr id="96" name="מחבר חץ ישר 95"/>
          <p:cNvCxnSpPr>
            <a:stCxn id="47" idx="1"/>
            <a:endCxn id="98" idx="3"/>
          </p:cNvCxnSpPr>
          <p:nvPr/>
        </p:nvCxnSpPr>
        <p:spPr>
          <a:xfrm flipH="1" flipV="1">
            <a:off x="1527214" y="4703292"/>
            <a:ext cx="624822" cy="3040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7" name="מחבר חץ ישר 96"/>
          <p:cNvCxnSpPr>
            <a:stCxn id="46" idx="2"/>
            <a:endCxn id="98" idx="0"/>
          </p:cNvCxnSpPr>
          <p:nvPr/>
        </p:nvCxnSpPr>
        <p:spPr>
          <a:xfrm flipH="1">
            <a:off x="922881" y="3452499"/>
            <a:ext cx="81366" cy="100142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8" name="מלבן מעוגל 97"/>
          <p:cNvSpPr/>
          <p:nvPr/>
        </p:nvSpPr>
        <p:spPr>
          <a:xfrm>
            <a:off x="318548" y="4453924"/>
            <a:ext cx="120866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גידול </a:t>
            </a:r>
            <a:r>
              <a:rPr lang="he-IL" dirty="0" err="1"/>
              <a:t>אוכ</a:t>
            </a:r>
            <a:r>
              <a:rPr lang="he-IL" dirty="0"/>
              <a:t>'</a:t>
            </a:r>
          </a:p>
        </p:txBody>
      </p:sp>
      <p:sp>
        <p:nvSpPr>
          <p:cNvPr id="99" name="TextBox 98"/>
          <p:cNvSpPr txBox="1"/>
          <p:nvPr/>
        </p:nvSpPr>
        <p:spPr>
          <a:xfrm>
            <a:off x="296690" y="4952659"/>
            <a:ext cx="1293630" cy="430887"/>
          </a:xfrm>
          <a:prstGeom prst="rect">
            <a:avLst/>
          </a:prstGeom>
          <a:noFill/>
        </p:spPr>
        <p:txBody>
          <a:bodyPr wrap="square" rtlCol="1">
            <a:spAutoFit/>
          </a:bodyPr>
          <a:lstStyle/>
          <a:p>
            <a:r>
              <a:rPr lang="he-IL" sz="1100" b="1" dirty="0"/>
              <a:t>1.7% גידול בשנה. (הגבוה במערב)</a:t>
            </a:r>
          </a:p>
        </p:txBody>
      </p:sp>
      <p:cxnSp>
        <p:nvCxnSpPr>
          <p:cNvPr id="100" name="מחבר חץ ישר 99"/>
          <p:cNvCxnSpPr>
            <a:stCxn id="101" idx="1"/>
          </p:cNvCxnSpPr>
          <p:nvPr/>
        </p:nvCxnSpPr>
        <p:spPr>
          <a:xfrm flipH="1" flipV="1">
            <a:off x="2756370" y="5024886"/>
            <a:ext cx="999020" cy="243858"/>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1" name="מלבן מעוגל 100"/>
          <p:cNvSpPr/>
          <p:nvPr/>
        </p:nvSpPr>
        <p:spPr>
          <a:xfrm>
            <a:off x="3755390" y="4952659"/>
            <a:ext cx="1824722" cy="632169"/>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200" b="1" dirty="0"/>
              <a:t>מגמת </a:t>
            </a:r>
            <a:r>
              <a:rPr lang="he-IL" sz="1200" b="1" dirty="0" err="1"/>
              <a:t>פרבור</a:t>
            </a:r>
            <a:r>
              <a:rPr lang="he-IL" sz="1200" b="1" dirty="0"/>
              <a:t> והרחקת אוכלוסייה מאזורי הביקוש</a:t>
            </a:r>
          </a:p>
        </p:txBody>
      </p:sp>
      <p:sp>
        <p:nvSpPr>
          <p:cNvPr id="102" name="TextBox 101"/>
          <p:cNvSpPr txBox="1"/>
          <p:nvPr/>
        </p:nvSpPr>
        <p:spPr>
          <a:xfrm>
            <a:off x="3654782" y="5576495"/>
            <a:ext cx="2021172" cy="461665"/>
          </a:xfrm>
          <a:prstGeom prst="rect">
            <a:avLst/>
          </a:prstGeom>
          <a:noFill/>
        </p:spPr>
        <p:txBody>
          <a:bodyPr wrap="square" rtlCol="1">
            <a:spAutoFit/>
          </a:bodyPr>
          <a:lstStyle/>
          <a:p>
            <a:r>
              <a:rPr lang="he-IL" sz="1200" b="1" dirty="0"/>
              <a:t>התערבות ממשלתית להאצת בנייה של שכונות חדשות</a:t>
            </a:r>
          </a:p>
        </p:txBody>
      </p:sp>
      <p:cxnSp>
        <p:nvCxnSpPr>
          <p:cNvPr id="103" name="מחבר חץ ישר 102"/>
          <p:cNvCxnSpPr>
            <a:stCxn id="101" idx="0"/>
          </p:cNvCxnSpPr>
          <p:nvPr/>
        </p:nvCxnSpPr>
        <p:spPr>
          <a:xfrm flipH="1" flipV="1">
            <a:off x="3718707" y="3723983"/>
            <a:ext cx="949044" cy="1228676"/>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4" name="מלבן 103"/>
          <p:cNvSpPr/>
          <p:nvPr/>
        </p:nvSpPr>
        <p:spPr>
          <a:xfrm>
            <a:off x="3704349" y="4172774"/>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גידול בנסועה</a:t>
            </a:r>
          </a:p>
        </p:txBody>
      </p:sp>
      <p:cxnSp>
        <p:nvCxnSpPr>
          <p:cNvPr id="105" name="מחבר חץ ישר 104"/>
          <p:cNvCxnSpPr>
            <a:endCxn id="29" idx="2"/>
          </p:cNvCxnSpPr>
          <p:nvPr/>
        </p:nvCxnSpPr>
        <p:spPr>
          <a:xfrm flipV="1">
            <a:off x="5616795" y="4090213"/>
            <a:ext cx="1092065" cy="1193430"/>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6" name="מלבן 105"/>
          <p:cNvSpPr/>
          <p:nvPr/>
        </p:nvSpPr>
        <p:spPr>
          <a:xfrm>
            <a:off x="5599509" y="4382450"/>
            <a:ext cx="1440167" cy="389537"/>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פיזור </a:t>
            </a:r>
            <a:r>
              <a:rPr lang="he-IL" sz="1100" b="1" dirty="0" err="1"/>
              <a:t>אוכ</a:t>
            </a:r>
            <a:r>
              <a:rPr lang="he-IL" sz="1100" b="1" dirty="0"/>
              <a:t>' מייצר קושי </a:t>
            </a:r>
            <a:r>
              <a:rPr lang="he-IL" sz="1100" b="1" dirty="0" err="1"/>
              <a:t>בתחב"ץ</a:t>
            </a:r>
            <a:r>
              <a:rPr lang="he-IL" sz="1100" b="1" dirty="0"/>
              <a:t> יעיל</a:t>
            </a:r>
          </a:p>
        </p:txBody>
      </p:sp>
      <p:sp>
        <p:nvSpPr>
          <p:cNvPr id="107" name="TextBox 106"/>
          <p:cNvSpPr txBox="1"/>
          <p:nvPr/>
        </p:nvSpPr>
        <p:spPr>
          <a:xfrm>
            <a:off x="5974992" y="1451977"/>
            <a:ext cx="1803764" cy="461665"/>
          </a:xfrm>
          <a:prstGeom prst="rect">
            <a:avLst/>
          </a:prstGeom>
          <a:noFill/>
        </p:spPr>
        <p:txBody>
          <a:bodyPr wrap="none" rtlCol="1">
            <a:spAutoFit/>
          </a:bodyPr>
          <a:lstStyle/>
          <a:p>
            <a:r>
              <a:rPr lang="he-IL" sz="1200" b="1" dirty="0"/>
              <a:t>11% מהכנסות המדינה (!)</a:t>
            </a:r>
          </a:p>
          <a:p>
            <a:r>
              <a:rPr lang="he-IL" sz="1200" b="1" dirty="0"/>
              <a:t>40 </a:t>
            </a:r>
            <a:r>
              <a:rPr lang="he-IL" sz="1200" b="1" dirty="0" err="1"/>
              <a:t>מיש"ח</a:t>
            </a:r>
            <a:r>
              <a:rPr lang="he-IL" sz="1200" b="1" dirty="0"/>
              <a:t> שנתי (מרכב)</a:t>
            </a:r>
          </a:p>
        </p:txBody>
      </p:sp>
      <p:sp>
        <p:nvSpPr>
          <p:cNvPr id="42" name="TextBox 41"/>
          <p:cNvSpPr txBox="1"/>
          <p:nvPr/>
        </p:nvSpPr>
        <p:spPr>
          <a:xfrm>
            <a:off x="142308" y="1462293"/>
            <a:ext cx="1300357" cy="276999"/>
          </a:xfrm>
          <a:prstGeom prst="rect">
            <a:avLst/>
          </a:prstGeom>
          <a:noFill/>
        </p:spPr>
        <p:txBody>
          <a:bodyPr wrap="none" rtlCol="1">
            <a:spAutoFit/>
          </a:bodyPr>
          <a:lstStyle/>
          <a:p>
            <a:r>
              <a:rPr lang="he-IL" sz="1200" b="1" dirty="0"/>
              <a:t>כ-20 </a:t>
            </a:r>
            <a:r>
              <a:rPr lang="he-IL" sz="1200" b="1" dirty="0" err="1"/>
              <a:t>מיש"ח</a:t>
            </a:r>
            <a:r>
              <a:rPr lang="he-IL" sz="1200" b="1" dirty="0"/>
              <a:t> שנתי</a:t>
            </a:r>
          </a:p>
        </p:txBody>
      </p:sp>
    </p:spTree>
    <p:extLst>
      <p:ext uri="{BB962C8B-B14F-4D97-AF65-F5344CB8AC3E}">
        <p14:creationId xmlns:p14="http://schemas.microsoft.com/office/powerpoint/2010/main" val="14929371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מלבן 71"/>
          <p:cNvSpPr/>
          <p:nvPr/>
        </p:nvSpPr>
        <p:spPr>
          <a:xfrm>
            <a:off x="0" y="64339"/>
            <a:ext cx="9144000" cy="681965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cxnSp>
        <p:nvCxnSpPr>
          <p:cNvPr id="35" name="מחבר חץ ישר 34"/>
          <p:cNvCxnSpPr>
            <a:stCxn id="8" idx="2"/>
            <a:endCxn id="29" idx="0"/>
          </p:cNvCxnSpPr>
          <p:nvPr/>
        </p:nvCxnSpPr>
        <p:spPr>
          <a:xfrm>
            <a:off x="5897792" y="1455355"/>
            <a:ext cx="811068" cy="2018813"/>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מלבן מעוגל 4"/>
          <p:cNvSpPr/>
          <p:nvPr/>
        </p:nvSpPr>
        <p:spPr>
          <a:xfrm>
            <a:off x="4572000" y="1988840"/>
            <a:ext cx="1722726" cy="65348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גידול מתמיד בהיקף הרכב הפרטי</a:t>
            </a:r>
          </a:p>
        </p:txBody>
      </p:sp>
      <p:sp>
        <p:nvSpPr>
          <p:cNvPr id="17" name="מלבן מעוגל 16"/>
          <p:cNvSpPr/>
          <p:nvPr/>
        </p:nvSpPr>
        <p:spPr>
          <a:xfrm>
            <a:off x="2483768" y="2852936"/>
            <a:ext cx="1800200" cy="62123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עומסי תנועה הולכים ומחמירים</a:t>
            </a:r>
          </a:p>
        </p:txBody>
      </p:sp>
      <p:sp>
        <p:nvSpPr>
          <p:cNvPr id="2" name="חץ שמאלה-ימינה 1"/>
          <p:cNvSpPr/>
          <p:nvPr/>
        </p:nvSpPr>
        <p:spPr>
          <a:xfrm rot="19540758">
            <a:off x="4097840" y="2746649"/>
            <a:ext cx="948318" cy="504056"/>
          </a:xfrm>
          <a:prstGeom prst="leftRightArrow">
            <a:avLst/>
          </a:prstGeom>
          <a:solidFill>
            <a:schemeClr val="bg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מלבן מעוגל 7"/>
          <p:cNvSpPr/>
          <p:nvPr/>
        </p:nvSpPr>
        <p:spPr>
          <a:xfrm>
            <a:off x="5105704" y="807283"/>
            <a:ext cx="1584176"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מערכת המיסוי המדינתית</a:t>
            </a:r>
          </a:p>
        </p:txBody>
      </p:sp>
      <p:sp>
        <p:nvSpPr>
          <p:cNvPr id="9" name="מלבן מעוגל 8"/>
          <p:cNvSpPr/>
          <p:nvPr/>
        </p:nvSpPr>
        <p:spPr>
          <a:xfrm>
            <a:off x="1410071" y="1305080"/>
            <a:ext cx="1793777"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he-IL" sz="1600" b="1" dirty="0"/>
              <a:t>השקעה בכבישים ומחלפים</a:t>
            </a:r>
          </a:p>
        </p:txBody>
      </p:sp>
      <p:cxnSp>
        <p:nvCxnSpPr>
          <p:cNvPr id="10" name="מחבר חץ ישר 9"/>
          <p:cNvCxnSpPr>
            <a:stCxn id="8" idx="1"/>
            <a:endCxn id="9" idx="3"/>
          </p:cNvCxnSpPr>
          <p:nvPr/>
        </p:nvCxnSpPr>
        <p:spPr>
          <a:xfrm flipH="1">
            <a:off x="3203848" y="1131319"/>
            <a:ext cx="1901856" cy="49779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מחבר חץ ישר 10"/>
          <p:cNvCxnSpPr>
            <a:stCxn id="9" idx="3"/>
            <a:endCxn id="2" idx="1"/>
          </p:cNvCxnSpPr>
          <p:nvPr/>
        </p:nvCxnSpPr>
        <p:spPr>
          <a:xfrm>
            <a:off x="3203848" y="1629116"/>
            <a:ext cx="1297101" cy="126548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מלבן 12"/>
          <p:cNvSpPr/>
          <p:nvPr/>
        </p:nvSpPr>
        <p:spPr>
          <a:xfrm>
            <a:off x="3306208" y="2136643"/>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חייבים להגיב</a:t>
            </a:r>
          </a:p>
        </p:txBody>
      </p:sp>
      <p:sp>
        <p:nvSpPr>
          <p:cNvPr id="14" name="מלבן 13"/>
          <p:cNvSpPr/>
          <p:nvPr/>
        </p:nvSpPr>
        <p:spPr>
          <a:xfrm>
            <a:off x="3718707" y="1213067"/>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חייבים לממן</a:t>
            </a:r>
          </a:p>
        </p:txBody>
      </p:sp>
      <p:sp>
        <p:nvSpPr>
          <p:cNvPr id="16" name="TextBox 15"/>
          <p:cNvSpPr txBox="1"/>
          <p:nvPr/>
        </p:nvSpPr>
        <p:spPr>
          <a:xfrm>
            <a:off x="3499763" y="1574287"/>
            <a:ext cx="1303563" cy="369332"/>
          </a:xfrm>
          <a:prstGeom prst="rect">
            <a:avLst/>
          </a:prstGeom>
          <a:noFill/>
        </p:spPr>
        <p:txBody>
          <a:bodyPr wrap="none" rtlCol="1">
            <a:spAutoFit/>
          </a:bodyPr>
          <a:lstStyle/>
          <a:p>
            <a:r>
              <a:rPr lang="he-IL" dirty="0"/>
              <a:t>מעגל קסמים</a:t>
            </a:r>
          </a:p>
        </p:txBody>
      </p:sp>
      <p:cxnSp>
        <p:nvCxnSpPr>
          <p:cNvPr id="26" name="מחבר חץ ישר 25"/>
          <p:cNvCxnSpPr>
            <a:stCxn id="8" idx="2"/>
            <a:endCxn id="5" idx="0"/>
          </p:cNvCxnSpPr>
          <p:nvPr/>
        </p:nvCxnSpPr>
        <p:spPr>
          <a:xfrm flipH="1">
            <a:off x="5433363" y="1455355"/>
            <a:ext cx="464429" cy="53348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מלבן מעוגל 28"/>
          <p:cNvSpPr/>
          <p:nvPr/>
        </p:nvSpPr>
        <p:spPr>
          <a:xfrm>
            <a:off x="5821383" y="3474168"/>
            <a:ext cx="1774953" cy="616045"/>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תחבורה ציבורית (רכבות ואוטובוסים)</a:t>
            </a:r>
          </a:p>
        </p:txBody>
      </p:sp>
      <p:cxnSp>
        <p:nvCxnSpPr>
          <p:cNvPr id="30" name="מחבר חץ ישר 29"/>
          <p:cNvCxnSpPr>
            <a:stCxn id="29" idx="0"/>
            <a:endCxn id="2" idx="5"/>
          </p:cNvCxnSpPr>
          <p:nvPr/>
        </p:nvCxnSpPr>
        <p:spPr>
          <a:xfrm flipH="1" flipV="1">
            <a:off x="4643049" y="3102751"/>
            <a:ext cx="2065811" cy="37141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מלבן 14"/>
          <p:cNvSpPr/>
          <p:nvPr/>
        </p:nvSpPr>
        <p:spPr>
          <a:xfrm>
            <a:off x="4778118" y="1536450"/>
            <a:ext cx="932647" cy="28803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מיסוי כבד על דלק ורכב</a:t>
            </a:r>
          </a:p>
        </p:txBody>
      </p:sp>
      <p:sp>
        <p:nvSpPr>
          <p:cNvPr id="38" name="מלבן 37"/>
          <p:cNvSpPr/>
          <p:nvPr/>
        </p:nvSpPr>
        <p:spPr>
          <a:xfrm>
            <a:off x="6316405" y="2814718"/>
            <a:ext cx="932647" cy="28803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סבסוד כבד על </a:t>
            </a:r>
            <a:r>
              <a:rPr lang="he-IL" sz="1100" b="1" dirty="0" err="1"/>
              <a:t>תחב"ץ</a:t>
            </a:r>
            <a:endParaRPr lang="he-IL" sz="1100" b="1" dirty="0"/>
          </a:p>
        </p:txBody>
      </p:sp>
      <p:sp>
        <p:nvSpPr>
          <p:cNvPr id="71" name="TextBox 70"/>
          <p:cNvSpPr txBox="1"/>
          <p:nvPr/>
        </p:nvSpPr>
        <p:spPr>
          <a:xfrm>
            <a:off x="4979175" y="2575937"/>
            <a:ext cx="1290738" cy="276999"/>
          </a:xfrm>
          <a:prstGeom prst="rect">
            <a:avLst/>
          </a:prstGeom>
          <a:noFill/>
        </p:spPr>
        <p:txBody>
          <a:bodyPr wrap="none" rtlCol="1">
            <a:spAutoFit/>
          </a:bodyPr>
          <a:lstStyle/>
          <a:p>
            <a:r>
              <a:rPr lang="he-IL" sz="1200" b="1" dirty="0"/>
              <a:t>(*12 1970-2015)</a:t>
            </a:r>
          </a:p>
        </p:txBody>
      </p:sp>
      <p:sp>
        <p:nvSpPr>
          <p:cNvPr id="43" name="TextBox 42"/>
          <p:cNvSpPr txBox="1"/>
          <p:nvPr/>
        </p:nvSpPr>
        <p:spPr>
          <a:xfrm>
            <a:off x="1997521" y="3462048"/>
            <a:ext cx="2662908" cy="276999"/>
          </a:xfrm>
          <a:prstGeom prst="rect">
            <a:avLst/>
          </a:prstGeom>
          <a:noFill/>
        </p:spPr>
        <p:txBody>
          <a:bodyPr wrap="none" rtlCol="1">
            <a:spAutoFit/>
          </a:bodyPr>
          <a:lstStyle/>
          <a:p>
            <a:r>
              <a:rPr lang="he-IL" sz="1200" b="1" dirty="0"/>
              <a:t>(הפסד של 2% תוצר בשנה=22 </a:t>
            </a:r>
            <a:r>
              <a:rPr lang="he-IL" sz="1200" b="1" dirty="0" err="1"/>
              <a:t>מליארד</a:t>
            </a:r>
            <a:r>
              <a:rPr lang="he-IL" sz="1200" b="1" dirty="0"/>
              <a:t>)</a:t>
            </a:r>
          </a:p>
        </p:txBody>
      </p:sp>
      <p:sp>
        <p:nvSpPr>
          <p:cNvPr id="44" name="חץ שמאלה-ימינה 43"/>
          <p:cNvSpPr/>
          <p:nvPr/>
        </p:nvSpPr>
        <p:spPr>
          <a:xfrm rot="1330614">
            <a:off x="4475761" y="3283256"/>
            <a:ext cx="1412702" cy="710541"/>
          </a:xfrm>
          <a:prstGeom prst="leftRightArrow">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טרמינלים כצווארי בקבוק</a:t>
            </a:r>
          </a:p>
        </p:txBody>
      </p:sp>
      <p:sp>
        <p:nvSpPr>
          <p:cNvPr id="46" name="מלבן מעוגל 45"/>
          <p:cNvSpPr/>
          <p:nvPr/>
        </p:nvSpPr>
        <p:spPr>
          <a:xfrm>
            <a:off x="212159" y="2953764"/>
            <a:ext cx="158417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צמצום עתודות הקרקע</a:t>
            </a:r>
          </a:p>
        </p:txBody>
      </p:sp>
      <p:sp>
        <p:nvSpPr>
          <p:cNvPr id="47" name="מלבן מעוגל 46"/>
          <p:cNvSpPr/>
          <p:nvPr/>
        </p:nvSpPr>
        <p:spPr>
          <a:xfrm>
            <a:off x="2152036" y="4484329"/>
            <a:ext cx="120866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יוקר הדיור</a:t>
            </a:r>
          </a:p>
        </p:txBody>
      </p:sp>
      <p:sp>
        <p:nvSpPr>
          <p:cNvPr id="48" name="מלבן מעוגל 47"/>
          <p:cNvSpPr/>
          <p:nvPr/>
        </p:nvSpPr>
        <p:spPr>
          <a:xfrm>
            <a:off x="1839625" y="5584221"/>
            <a:ext cx="1110973"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ריבית נמוכה</a:t>
            </a:r>
          </a:p>
        </p:txBody>
      </p:sp>
      <p:cxnSp>
        <p:nvCxnSpPr>
          <p:cNvPr id="49" name="מחבר חץ ישר 48"/>
          <p:cNvCxnSpPr>
            <a:stCxn id="48" idx="0"/>
            <a:endCxn id="47" idx="2"/>
          </p:cNvCxnSpPr>
          <p:nvPr/>
        </p:nvCxnSpPr>
        <p:spPr>
          <a:xfrm flipV="1">
            <a:off x="2395112" y="4983064"/>
            <a:ext cx="361257" cy="60115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מחבר חץ ישר 49"/>
          <p:cNvCxnSpPr>
            <a:stCxn id="47" idx="1"/>
            <a:endCxn id="46" idx="2"/>
          </p:cNvCxnSpPr>
          <p:nvPr/>
        </p:nvCxnSpPr>
        <p:spPr>
          <a:xfrm flipH="1" flipV="1">
            <a:off x="1004247" y="3452499"/>
            <a:ext cx="1147789" cy="1281198"/>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0" name="מחבר חץ ישר 89"/>
          <p:cNvCxnSpPr>
            <a:stCxn id="46" idx="0"/>
            <a:endCxn id="9" idx="2"/>
          </p:cNvCxnSpPr>
          <p:nvPr/>
        </p:nvCxnSpPr>
        <p:spPr>
          <a:xfrm flipV="1">
            <a:off x="1004247" y="1953152"/>
            <a:ext cx="1302713" cy="1000612"/>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3" name="מלבן 92"/>
          <p:cNvSpPr/>
          <p:nvPr/>
        </p:nvSpPr>
        <p:spPr>
          <a:xfrm>
            <a:off x="1241545" y="2208482"/>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מדינה צפופה</a:t>
            </a:r>
          </a:p>
        </p:txBody>
      </p:sp>
      <p:sp>
        <p:nvSpPr>
          <p:cNvPr id="94" name="TextBox 93"/>
          <p:cNvSpPr txBox="1"/>
          <p:nvPr/>
        </p:nvSpPr>
        <p:spPr>
          <a:xfrm>
            <a:off x="-25621" y="2063234"/>
            <a:ext cx="1293630" cy="600164"/>
          </a:xfrm>
          <a:prstGeom prst="rect">
            <a:avLst/>
          </a:prstGeom>
          <a:noFill/>
        </p:spPr>
        <p:txBody>
          <a:bodyPr wrap="square" rtlCol="1">
            <a:spAutoFit/>
          </a:bodyPr>
          <a:lstStyle/>
          <a:p>
            <a:r>
              <a:rPr lang="he-IL" sz="1100" b="1" dirty="0"/>
              <a:t>401 בני אדם לקמ"ר, צפיפות # 3 </a:t>
            </a:r>
            <a:r>
              <a:rPr lang="en-US" sz="1100" b="1" dirty="0"/>
              <a:t>OECD</a:t>
            </a:r>
            <a:endParaRPr lang="he-IL" sz="1100" b="1" dirty="0"/>
          </a:p>
        </p:txBody>
      </p:sp>
      <p:cxnSp>
        <p:nvCxnSpPr>
          <p:cNvPr id="96" name="מחבר חץ ישר 95"/>
          <p:cNvCxnSpPr>
            <a:stCxn id="47" idx="1"/>
            <a:endCxn id="98" idx="3"/>
          </p:cNvCxnSpPr>
          <p:nvPr/>
        </p:nvCxnSpPr>
        <p:spPr>
          <a:xfrm flipH="1" flipV="1">
            <a:off x="1527214" y="4703292"/>
            <a:ext cx="624822" cy="3040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7" name="מחבר חץ ישר 96"/>
          <p:cNvCxnSpPr>
            <a:stCxn id="46" idx="2"/>
            <a:endCxn id="98" idx="0"/>
          </p:cNvCxnSpPr>
          <p:nvPr/>
        </p:nvCxnSpPr>
        <p:spPr>
          <a:xfrm flipH="1">
            <a:off x="922881" y="3452499"/>
            <a:ext cx="81366" cy="100142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8" name="מלבן מעוגל 97"/>
          <p:cNvSpPr/>
          <p:nvPr/>
        </p:nvSpPr>
        <p:spPr>
          <a:xfrm>
            <a:off x="318548" y="4453924"/>
            <a:ext cx="120866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גידול </a:t>
            </a:r>
            <a:r>
              <a:rPr lang="he-IL" dirty="0" err="1"/>
              <a:t>אוכ</a:t>
            </a:r>
            <a:r>
              <a:rPr lang="he-IL" dirty="0"/>
              <a:t>'</a:t>
            </a:r>
          </a:p>
        </p:txBody>
      </p:sp>
      <p:sp>
        <p:nvSpPr>
          <p:cNvPr id="99" name="TextBox 98"/>
          <p:cNvSpPr txBox="1"/>
          <p:nvPr/>
        </p:nvSpPr>
        <p:spPr>
          <a:xfrm>
            <a:off x="296690" y="4952659"/>
            <a:ext cx="1293630" cy="430887"/>
          </a:xfrm>
          <a:prstGeom prst="rect">
            <a:avLst/>
          </a:prstGeom>
          <a:noFill/>
        </p:spPr>
        <p:txBody>
          <a:bodyPr wrap="square" rtlCol="1">
            <a:spAutoFit/>
          </a:bodyPr>
          <a:lstStyle/>
          <a:p>
            <a:r>
              <a:rPr lang="he-IL" sz="1100" b="1" dirty="0"/>
              <a:t>1.7% גידול בשנה. (הגבוה במערב)</a:t>
            </a:r>
          </a:p>
        </p:txBody>
      </p:sp>
      <p:cxnSp>
        <p:nvCxnSpPr>
          <p:cNvPr id="100" name="מחבר חץ ישר 99"/>
          <p:cNvCxnSpPr>
            <a:stCxn id="101" idx="1"/>
          </p:cNvCxnSpPr>
          <p:nvPr/>
        </p:nvCxnSpPr>
        <p:spPr>
          <a:xfrm flipH="1" flipV="1">
            <a:off x="2756370" y="5024886"/>
            <a:ext cx="999020" cy="243858"/>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1" name="מלבן מעוגל 100"/>
          <p:cNvSpPr/>
          <p:nvPr/>
        </p:nvSpPr>
        <p:spPr>
          <a:xfrm>
            <a:off x="3755390" y="4952659"/>
            <a:ext cx="1824722" cy="632169"/>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200" b="1" dirty="0"/>
              <a:t>מגמת </a:t>
            </a:r>
            <a:r>
              <a:rPr lang="he-IL" sz="1200" b="1" dirty="0" err="1"/>
              <a:t>פרבור</a:t>
            </a:r>
            <a:r>
              <a:rPr lang="he-IL" sz="1200" b="1" dirty="0"/>
              <a:t> והרחקת אוכלוסייה מאזורי הביקוש</a:t>
            </a:r>
          </a:p>
        </p:txBody>
      </p:sp>
      <p:sp>
        <p:nvSpPr>
          <p:cNvPr id="102" name="TextBox 101"/>
          <p:cNvSpPr txBox="1"/>
          <p:nvPr/>
        </p:nvSpPr>
        <p:spPr>
          <a:xfrm>
            <a:off x="3654782" y="5576495"/>
            <a:ext cx="2021172" cy="461665"/>
          </a:xfrm>
          <a:prstGeom prst="rect">
            <a:avLst/>
          </a:prstGeom>
          <a:noFill/>
        </p:spPr>
        <p:txBody>
          <a:bodyPr wrap="square" rtlCol="1">
            <a:spAutoFit/>
          </a:bodyPr>
          <a:lstStyle/>
          <a:p>
            <a:r>
              <a:rPr lang="he-IL" sz="1200" b="1" dirty="0"/>
              <a:t>התערבות ממשלתית להאצת בנייה של שכונות חדשות</a:t>
            </a:r>
          </a:p>
        </p:txBody>
      </p:sp>
      <p:cxnSp>
        <p:nvCxnSpPr>
          <p:cNvPr id="103" name="מחבר חץ ישר 102"/>
          <p:cNvCxnSpPr>
            <a:stCxn id="101" idx="0"/>
          </p:cNvCxnSpPr>
          <p:nvPr/>
        </p:nvCxnSpPr>
        <p:spPr>
          <a:xfrm flipH="1" flipV="1">
            <a:off x="3718707" y="3723983"/>
            <a:ext cx="949044" cy="1228676"/>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4" name="מלבן 103"/>
          <p:cNvSpPr/>
          <p:nvPr/>
        </p:nvSpPr>
        <p:spPr>
          <a:xfrm>
            <a:off x="3704349" y="4172774"/>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גידול בנסועה</a:t>
            </a:r>
          </a:p>
        </p:txBody>
      </p:sp>
      <p:cxnSp>
        <p:nvCxnSpPr>
          <p:cNvPr id="105" name="מחבר חץ ישר 104"/>
          <p:cNvCxnSpPr>
            <a:endCxn id="29" idx="2"/>
          </p:cNvCxnSpPr>
          <p:nvPr/>
        </p:nvCxnSpPr>
        <p:spPr>
          <a:xfrm flipV="1">
            <a:off x="5616795" y="4090213"/>
            <a:ext cx="1092065" cy="1193430"/>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6" name="מלבן 105"/>
          <p:cNvSpPr/>
          <p:nvPr/>
        </p:nvSpPr>
        <p:spPr>
          <a:xfrm>
            <a:off x="5599509" y="4382450"/>
            <a:ext cx="1440167" cy="389537"/>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פיזור </a:t>
            </a:r>
            <a:r>
              <a:rPr lang="he-IL" sz="1100" b="1" dirty="0" err="1"/>
              <a:t>אוכ</a:t>
            </a:r>
            <a:r>
              <a:rPr lang="he-IL" sz="1100" b="1" dirty="0"/>
              <a:t>' מייצר קושי </a:t>
            </a:r>
            <a:r>
              <a:rPr lang="he-IL" sz="1100" b="1" dirty="0" err="1"/>
              <a:t>בתחב"ץ</a:t>
            </a:r>
            <a:r>
              <a:rPr lang="he-IL" sz="1100" b="1" dirty="0"/>
              <a:t> יעיל</a:t>
            </a:r>
          </a:p>
        </p:txBody>
      </p:sp>
      <p:sp>
        <p:nvSpPr>
          <p:cNvPr id="107" name="TextBox 106"/>
          <p:cNvSpPr txBox="1"/>
          <p:nvPr/>
        </p:nvSpPr>
        <p:spPr>
          <a:xfrm>
            <a:off x="5974992" y="1451977"/>
            <a:ext cx="1803764" cy="461665"/>
          </a:xfrm>
          <a:prstGeom prst="rect">
            <a:avLst/>
          </a:prstGeom>
          <a:noFill/>
        </p:spPr>
        <p:txBody>
          <a:bodyPr wrap="none" rtlCol="1">
            <a:spAutoFit/>
          </a:bodyPr>
          <a:lstStyle/>
          <a:p>
            <a:r>
              <a:rPr lang="he-IL" sz="1200" b="1" dirty="0"/>
              <a:t>11% מהכנסות המדינה (!)</a:t>
            </a:r>
          </a:p>
          <a:p>
            <a:r>
              <a:rPr lang="he-IL" sz="1200" b="1" dirty="0"/>
              <a:t>40 </a:t>
            </a:r>
            <a:r>
              <a:rPr lang="he-IL" sz="1200" b="1" dirty="0" err="1"/>
              <a:t>מיש"ח</a:t>
            </a:r>
            <a:r>
              <a:rPr lang="he-IL" sz="1200" b="1" dirty="0"/>
              <a:t> שנתי (מרכב)</a:t>
            </a:r>
          </a:p>
        </p:txBody>
      </p:sp>
      <p:sp>
        <p:nvSpPr>
          <p:cNvPr id="42" name="TextBox 41"/>
          <p:cNvSpPr txBox="1"/>
          <p:nvPr/>
        </p:nvSpPr>
        <p:spPr>
          <a:xfrm>
            <a:off x="142308" y="1462293"/>
            <a:ext cx="1300357" cy="276999"/>
          </a:xfrm>
          <a:prstGeom prst="rect">
            <a:avLst/>
          </a:prstGeom>
          <a:noFill/>
        </p:spPr>
        <p:txBody>
          <a:bodyPr wrap="none" rtlCol="1">
            <a:spAutoFit/>
          </a:bodyPr>
          <a:lstStyle/>
          <a:p>
            <a:r>
              <a:rPr lang="he-IL" sz="1200" b="1" dirty="0"/>
              <a:t>כ-20 </a:t>
            </a:r>
            <a:r>
              <a:rPr lang="he-IL" sz="1200" b="1" dirty="0" err="1"/>
              <a:t>מיש"ח</a:t>
            </a:r>
            <a:r>
              <a:rPr lang="he-IL" sz="1200" b="1" dirty="0"/>
              <a:t> שנתי</a:t>
            </a:r>
          </a:p>
        </p:txBody>
      </p:sp>
      <p:sp>
        <p:nvSpPr>
          <p:cNvPr id="3" name="הסבר מלבני מעוגל 2"/>
          <p:cNvSpPr/>
          <p:nvPr/>
        </p:nvSpPr>
        <p:spPr>
          <a:xfrm>
            <a:off x="2604571" y="3883172"/>
            <a:ext cx="2536238" cy="577634"/>
          </a:xfrm>
          <a:prstGeom prst="wedgeRoundRectCallout">
            <a:avLst>
              <a:gd name="adj1" fmla="val 17474"/>
              <a:gd name="adj2" fmla="val 125257"/>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1" anchor="ctr"/>
          <a:lstStyle/>
          <a:p>
            <a:pPr algn="ctr"/>
            <a:endParaRPr lang="he-IL" sz="1400" b="1" dirty="0"/>
          </a:p>
        </p:txBody>
      </p:sp>
      <p:sp>
        <p:nvSpPr>
          <p:cNvPr id="45" name="הסבר מלבני מעוגל 44"/>
          <p:cNvSpPr/>
          <p:nvPr/>
        </p:nvSpPr>
        <p:spPr>
          <a:xfrm>
            <a:off x="2604571" y="3889822"/>
            <a:ext cx="2536238" cy="570984"/>
          </a:xfrm>
          <a:prstGeom prst="wedgeRoundRectCallout">
            <a:avLst>
              <a:gd name="adj1" fmla="val 76812"/>
              <a:gd name="adj2" fmla="val -56749"/>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1" anchor="ctr"/>
          <a:lstStyle/>
          <a:p>
            <a:pPr algn="ctr"/>
            <a:r>
              <a:rPr lang="he-IL" sz="1400" b="1" dirty="0"/>
              <a:t>כצווארי בקבוק לכל סוגי התחבורה מבוססת התשתית</a:t>
            </a:r>
          </a:p>
        </p:txBody>
      </p:sp>
      <p:sp>
        <p:nvSpPr>
          <p:cNvPr id="52" name="הסבר מלבני מעוגל 51"/>
          <p:cNvSpPr/>
          <p:nvPr/>
        </p:nvSpPr>
        <p:spPr>
          <a:xfrm>
            <a:off x="2604571" y="3902048"/>
            <a:ext cx="2536238" cy="576245"/>
          </a:xfrm>
          <a:prstGeom prst="wedgeRoundRectCallout">
            <a:avLst>
              <a:gd name="adj1" fmla="val -552"/>
              <a:gd name="adj2" fmla="val -117834"/>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1" anchor="ctr"/>
          <a:lstStyle/>
          <a:p>
            <a:pPr algn="ctr"/>
            <a:r>
              <a:rPr lang="he-IL" sz="1400" b="1" dirty="0"/>
              <a:t>ריכוזי התעסוקה כצווארי בקבוק – מוגבלים ביכולת גידול התשתית</a:t>
            </a:r>
          </a:p>
        </p:txBody>
      </p:sp>
      <p:sp>
        <p:nvSpPr>
          <p:cNvPr id="53" name="הסבר מלבני מעוגל 52"/>
          <p:cNvSpPr/>
          <p:nvPr/>
        </p:nvSpPr>
        <p:spPr>
          <a:xfrm>
            <a:off x="2604571" y="3907309"/>
            <a:ext cx="2536238" cy="576245"/>
          </a:xfrm>
          <a:prstGeom prst="wedgeRoundRectCallout">
            <a:avLst>
              <a:gd name="adj1" fmla="val -77541"/>
              <a:gd name="adj2" fmla="val -152546"/>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1" anchor="ctr"/>
          <a:lstStyle/>
          <a:p>
            <a:pPr algn="ctr"/>
            <a:r>
              <a:rPr lang="he-IL" sz="1400" b="1" dirty="0"/>
              <a:t>ריכוזי התעסוקה כצווארי בקבוק – מוגבלים ביכולת גידול התשתית</a:t>
            </a:r>
          </a:p>
        </p:txBody>
      </p:sp>
    </p:spTree>
    <p:extLst>
      <p:ext uri="{BB962C8B-B14F-4D97-AF65-F5344CB8AC3E}">
        <p14:creationId xmlns:p14="http://schemas.microsoft.com/office/powerpoint/2010/main" val="8336109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מלבן 71"/>
          <p:cNvSpPr/>
          <p:nvPr/>
        </p:nvSpPr>
        <p:spPr>
          <a:xfrm>
            <a:off x="0" y="64339"/>
            <a:ext cx="9144000" cy="681965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cxnSp>
        <p:nvCxnSpPr>
          <p:cNvPr id="35" name="מחבר חץ ישר 34"/>
          <p:cNvCxnSpPr>
            <a:stCxn id="8" idx="2"/>
            <a:endCxn id="29" idx="0"/>
          </p:cNvCxnSpPr>
          <p:nvPr/>
        </p:nvCxnSpPr>
        <p:spPr>
          <a:xfrm>
            <a:off x="5897792" y="1455355"/>
            <a:ext cx="811068" cy="2018813"/>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מלבן מעוגל 4"/>
          <p:cNvSpPr/>
          <p:nvPr/>
        </p:nvSpPr>
        <p:spPr>
          <a:xfrm>
            <a:off x="4572000" y="1988840"/>
            <a:ext cx="1722726" cy="65348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גידול מתמיד בהיקף הרכב הפרטי</a:t>
            </a:r>
          </a:p>
        </p:txBody>
      </p:sp>
      <p:sp>
        <p:nvSpPr>
          <p:cNvPr id="17" name="מלבן מעוגל 16"/>
          <p:cNvSpPr/>
          <p:nvPr/>
        </p:nvSpPr>
        <p:spPr>
          <a:xfrm>
            <a:off x="2483768" y="2852936"/>
            <a:ext cx="1800200" cy="62123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עומסי תנועה הולכים ומחמירים</a:t>
            </a:r>
          </a:p>
        </p:txBody>
      </p:sp>
      <p:sp>
        <p:nvSpPr>
          <p:cNvPr id="2" name="חץ שמאלה-ימינה 1"/>
          <p:cNvSpPr/>
          <p:nvPr/>
        </p:nvSpPr>
        <p:spPr>
          <a:xfrm rot="19540758">
            <a:off x="4097840" y="2746649"/>
            <a:ext cx="948318" cy="504056"/>
          </a:xfrm>
          <a:prstGeom prst="leftRightArrow">
            <a:avLst/>
          </a:prstGeom>
          <a:solidFill>
            <a:schemeClr val="bg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מלבן מעוגל 7"/>
          <p:cNvSpPr/>
          <p:nvPr/>
        </p:nvSpPr>
        <p:spPr>
          <a:xfrm>
            <a:off x="5105704" y="807283"/>
            <a:ext cx="1584176"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מערכת המיסוי המדינתית</a:t>
            </a:r>
          </a:p>
        </p:txBody>
      </p:sp>
      <p:sp>
        <p:nvSpPr>
          <p:cNvPr id="9" name="מלבן מעוגל 8"/>
          <p:cNvSpPr/>
          <p:nvPr/>
        </p:nvSpPr>
        <p:spPr>
          <a:xfrm>
            <a:off x="1410071" y="1305080"/>
            <a:ext cx="1793777"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he-IL" sz="1600" b="1" dirty="0"/>
              <a:t>השקעה בכבישים ומחלפים</a:t>
            </a:r>
          </a:p>
        </p:txBody>
      </p:sp>
      <p:cxnSp>
        <p:nvCxnSpPr>
          <p:cNvPr id="10" name="מחבר חץ ישר 9"/>
          <p:cNvCxnSpPr>
            <a:stCxn id="8" idx="1"/>
            <a:endCxn id="9" idx="3"/>
          </p:cNvCxnSpPr>
          <p:nvPr/>
        </p:nvCxnSpPr>
        <p:spPr>
          <a:xfrm flipH="1">
            <a:off x="3203848" y="1131319"/>
            <a:ext cx="1901856" cy="49779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מחבר חץ ישר 10"/>
          <p:cNvCxnSpPr>
            <a:stCxn id="9" idx="3"/>
            <a:endCxn id="2" idx="1"/>
          </p:cNvCxnSpPr>
          <p:nvPr/>
        </p:nvCxnSpPr>
        <p:spPr>
          <a:xfrm>
            <a:off x="3203848" y="1629116"/>
            <a:ext cx="1297101" cy="126548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מלבן 12"/>
          <p:cNvSpPr/>
          <p:nvPr/>
        </p:nvSpPr>
        <p:spPr>
          <a:xfrm>
            <a:off x="3306208" y="2136643"/>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חייבים להגיב</a:t>
            </a:r>
          </a:p>
        </p:txBody>
      </p:sp>
      <p:sp>
        <p:nvSpPr>
          <p:cNvPr id="14" name="מלבן 13"/>
          <p:cNvSpPr/>
          <p:nvPr/>
        </p:nvSpPr>
        <p:spPr>
          <a:xfrm>
            <a:off x="3718707" y="1213067"/>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חייבים לממן</a:t>
            </a:r>
          </a:p>
        </p:txBody>
      </p:sp>
      <p:sp>
        <p:nvSpPr>
          <p:cNvPr id="16" name="TextBox 15"/>
          <p:cNvSpPr txBox="1"/>
          <p:nvPr/>
        </p:nvSpPr>
        <p:spPr>
          <a:xfrm>
            <a:off x="3499763" y="1574287"/>
            <a:ext cx="1303563" cy="369332"/>
          </a:xfrm>
          <a:prstGeom prst="rect">
            <a:avLst/>
          </a:prstGeom>
          <a:noFill/>
        </p:spPr>
        <p:txBody>
          <a:bodyPr wrap="none" rtlCol="1">
            <a:spAutoFit/>
          </a:bodyPr>
          <a:lstStyle/>
          <a:p>
            <a:r>
              <a:rPr lang="he-IL" dirty="0"/>
              <a:t>מעגל קסמים</a:t>
            </a:r>
          </a:p>
        </p:txBody>
      </p:sp>
      <p:cxnSp>
        <p:nvCxnSpPr>
          <p:cNvPr id="26" name="מחבר חץ ישר 25"/>
          <p:cNvCxnSpPr>
            <a:stCxn id="8" idx="2"/>
            <a:endCxn id="5" idx="0"/>
          </p:cNvCxnSpPr>
          <p:nvPr/>
        </p:nvCxnSpPr>
        <p:spPr>
          <a:xfrm flipH="1">
            <a:off x="5433363" y="1455355"/>
            <a:ext cx="464429" cy="53348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מלבן מעוגל 28"/>
          <p:cNvSpPr/>
          <p:nvPr/>
        </p:nvSpPr>
        <p:spPr>
          <a:xfrm>
            <a:off x="5821383" y="3474168"/>
            <a:ext cx="1774953" cy="616045"/>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תחבורה ציבורית (רכבות ואוטובוסים)</a:t>
            </a:r>
          </a:p>
        </p:txBody>
      </p:sp>
      <p:cxnSp>
        <p:nvCxnSpPr>
          <p:cNvPr id="30" name="מחבר חץ ישר 29"/>
          <p:cNvCxnSpPr>
            <a:stCxn id="29" idx="0"/>
            <a:endCxn id="2" idx="5"/>
          </p:cNvCxnSpPr>
          <p:nvPr/>
        </p:nvCxnSpPr>
        <p:spPr>
          <a:xfrm flipH="1" flipV="1">
            <a:off x="4643049" y="3102751"/>
            <a:ext cx="2065811" cy="37141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מלבן 14"/>
          <p:cNvSpPr/>
          <p:nvPr/>
        </p:nvSpPr>
        <p:spPr>
          <a:xfrm>
            <a:off x="4778118" y="1536450"/>
            <a:ext cx="932647" cy="28803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מיסוי כבד על דלק ורכב</a:t>
            </a:r>
          </a:p>
        </p:txBody>
      </p:sp>
      <p:sp>
        <p:nvSpPr>
          <p:cNvPr id="38" name="מלבן 37"/>
          <p:cNvSpPr/>
          <p:nvPr/>
        </p:nvSpPr>
        <p:spPr>
          <a:xfrm>
            <a:off x="6316405" y="2814718"/>
            <a:ext cx="932647" cy="28803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סבסוד כבד על </a:t>
            </a:r>
            <a:r>
              <a:rPr lang="he-IL" sz="1100" b="1" dirty="0" err="1"/>
              <a:t>תחב"ץ</a:t>
            </a:r>
            <a:endParaRPr lang="he-IL" sz="1100" b="1" dirty="0"/>
          </a:p>
        </p:txBody>
      </p:sp>
      <p:sp>
        <p:nvSpPr>
          <p:cNvPr id="71" name="TextBox 70"/>
          <p:cNvSpPr txBox="1"/>
          <p:nvPr/>
        </p:nvSpPr>
        <p:spPr>
          <a:xfrm>
            <a:off x="4979175" y="2575937"/>
            <a:ext cx="1290738" cy="276999"/>
          </a:xfrm>
          <a:prstGeom prst="rect">
            <a:avLst/>
          </a:prstGeom>
          <a:noFill/>
        </p:spPr>
        <p:txBody>
          <a:bodyPr wrap="none" rtlCol="1">
            <a:spAutoFit/>
          </a:bodyPr>
          <a:lstStyle/>
          <a:p>
            <a:r>
              <a:rPr lang="he-IL" sz="1200" b="1" dirty="0"/>
              <a:t>(*12 1970-2015)</a:t>
            </a:r>
          </a:p>
        </p:txBody>
      </p:sp>
      <p:sp>
        <p:nvSpPr>
          <p:cNvPr id="43" name="TextBox 42"/>
          <p:cNvSpPr txBox="1"/>
          <p:nvPr/>
        </p:nvSpPr>
        <p:spPr>
          <a:xfrm>
            <a:off x="1997521" y="3462048"/>
            <a:ext cx="2662908" cy="276999"/>
          </a:xfrm>
          <a:prstGeom prst="rect">
            <a:avLst/>
          </a:prstGeom>
          <a:noFill/>
        </p:spPr>
        <p:txBody>
          <a:bodyPr wrap="none" rtlCol="1">
            <a:spAutoFit/>
          </a:bodyPr>
          <a:lstStyle/>
          <a:p>
            <a:r>
              <a:rPr lang="he-IL" sz="1200" b="1" dirty="0"/>
              <a:t>(הפסד של 2% תוצר בשנה=22 </a:t>
            </a:r>
            <a:r>
              <a:rPr lang="he-IL" sz="1200" b="1" dirty="0" err="1"/>
              <a:t>מליארד</a:t>
            </a:r>
            <a:r>
              <a:rPr lang="he-IL" sz="1200" b="1" dirty="0"/>
              <a:t>)</a:t>
            </a:r>
          </a:p>
        </p:txBody>
      </p:sp>
      <p:sp>
        <p:nvSpPr>
          <p:cNvPr id="44" name="חץ שמאלה-ימינה 43"/>
          <p:cNvSpPr/>
          <p:nvPr/>
        </p:nvSpPr>
        <p:spPr>
          <a:xfrm rot="1330614">
            <a:off x="4475761" y="3283256"/>
            <a:ext cx="1412702" cy="710541"/>
          </a:xfrm>
          <a:prstGeom prst="leftRightArrow">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טרמינלים כצווארי בקבוק</a:t>
            </a:r>
          </a:p>
        </p:txBody>
      </p:sp>
      <p:sp>
        <p:nvSpPr>
          <p:cNvPr id="46" name="מלבן מעוגל 45"/>
          <p:cNvSpPr/>
          <p:nvPr/>
        </p:nvSpPr>
        <p:spPr>
          <a:xfrm>
            <a:off x="212159" y="2953764"/>
            <a:ext cx="158417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צמצום עתודות הקרקע</a:t>
            </a:r>
          </a:p>
        </p:txBody>
      </p:sp>
      <p:sp>
        <p:nvSpPr>
          <p:cNvPr id="47" name="מלבן מעוגל 46"/>
          <p:cNvSpPr/>
          <p:nvPr/>
        </p:nvSpPr>
        <p:spPr>
          <a:xfrm>
            <a:off x="2152036" y="4484329"/>
            <a:ext cx="120866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יוקר הדיור</a:t>
            </a:r>
          </a:p>
        </p:txBody>
      </p:sp>
      <p:sp>
        <p:nvSpPr>
          <p:cNvPr id="48" name="מלבן מעוגל 47"/>
          <p:cNvSpPr/>
          <p:nvPr/>
        </p:nvSpPr>
        <p:spPr>
          <a:xfrm>
            <a:off x="1839625" y="5584221"/>
            <a:ext cx="1110973"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ריבית נמוכה</a:t>
            </a:r>
          </a:p>
        </p:txBody>
      </p:sp>
      <p:cxnSp>
        <p:nvCxnSpPr>
          <p:cNvPr id="49" name="מחבר חץ ישר 48"/>
          <p:cNvCxnSpPr>
            <a:stCxn id="48" idx="0"/>
            <a:endCxn id="47" idx="2"/>
          </p:cNvCxnSpPr>
          <p:nvPr/>
        </p:nvCxnSpPr>
        <p:spPr>
          <a:xfrm flipV="1">
            <a:off x="2395112" y="4983064"/>
            <a:ext cx="361257" cy="60115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מחבר חץ ישר 49"/>
          <p:cNvCxnSpPr>
            <a:stCxn id="47" idx="1"/>
            <a:endCxn id="46" idx="2"/>
          </p:cNvCxnSpPr>
          <p:nvPr/>
        </p:nvCxnSpPr>
        <p:spPr>
          <a:xfrm flipH="1" flipV="1">
            <a:off x="1004247" y="3452499"/>
            <a:ext cx="1147789" cy="1281198"/>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0" name="מחבר חץ ישר 89"/>
          <p:cNvCxnSpPr>
            <a:stCxn id="46" idx="0"/>
            <a:endCxn id="9" idx="2"/>
          </p:cNvCxnSpPr>
          <p:nvPr/>
        </p:nvCxnSpPr>
        <p:spPr>
          <a:xfrm flipV="1">
            <a:off x="1004247" y="1953152"/>
            <a:ext cx="1302713" cy="1000612"/>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3" name="מלבן 92"/>
          <p:cNvSpPr/>
          <p:nvPr/>
        </p:nvSpPr>
        <p:spPr>
          <a:xfrm>
            <a:off x="1241545" y="2208482"/>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מדינה צפופה</a:t>
            </a:r>
          </a:p>
        </p:txBody>
      </p:sp>
      <p:sp>
        <p:nvSpPr>
          <p:cNvPr id="94" name="TextBox 93"/>
          <p:cNvSpPr txBox="1"/>
          <p:nvPr/>
        </p:nvSpPr>
        <p:spPr>
          <a:xfrm>
            <a:off x="-25621" y="2063234"/>
            <a:ext cx="1293630" cy="600164"/>
          </a:xfrm>
          <a:prstGeom prst="rect">
            <a:avLst/>
          </a:prstGeom>
          <a:noFill/>
        </p:spPr>
        <p:txBody>
          <a:bodyPr wrap="square" rtlCol="1">
            <a:spAutoFit/>
          </a:bodyPr>
          <a:lstStyle/>
          <a:p>
            <a:r>
              <a:rPr lang="he-IL" sz="1100" b="1" dirty="0"/>
              <a:t>401 בני אדם לקמ"ר, צפיפות # 3 </a:t>
            </a:r>
            <a:r>
              <a:rPr lang="en-US" sz="1100" b="1" dirty="0"/>
              <a:t>OECD</a:t>
            </a:r>
            <a:endParaRPr lang="he-IL" sz="1100" b="1" dirty="0"/>
          </a:p>
        </p:txBody>
      </p:sp>
      <p:cxnSp>
        <p:nvCxnSpPr>
          <p:cNvPr id="96" name="מחבר חץ ישר 95"/>
          <p:cNvCxnSpPr>
            <a:stCxn id="47" idx="1"/>
            <a:endCxn id="98" idx="3"/>
          </p:cNvCxnSpPr>
          <p:nvPr/>
        </p:nvCxnSpPr>
        <p:spPr>
          <a:xfrm flipH="1" flipV="1">
            <a:off x="1527214" y="4703292"/>
            <a:ext cx="624822" cy="3040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7" name="מחבר חץ ישר 96"/>
          <p:cNvCxnSpPr>
            <a:stCxn id="46" idx="2"/>
            <a:endCxn id="98" idx="0"/>
          </p:cNvCxnSpPr>
          <p:nvPr/>
        </p:nvCxnSpPr>
        <p:spPr>
          <a:xfrm flipH="1">
            <a:off x="922881" y="3452499"/>
            <a:ext cx="81366" cy="100142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8" name="מלבן מעוגל 97"/>
          <p:cNvSpPr/>
          <p:nvPr/>
        </p:nvSpPr>
        <p:spPr>
          <a:xfrm>
            <a:off x="318548" y="4453924"/>
            <a:ext cx="120866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גידול </a:t>
            </a:r>
            <a:r>
              <a:rPr lang="he-IL" dirty="0" err="1"/>
              <a:t>אוכ</a:t>
            </a:r>
            <a:r>
              <a:rPr lang="he-IL" dirty="0"/>
              <a:t>'</a:t>
            </a:r>
          </a:p>
        </p:txBody>
      </p:sp>
      <p:sp>
        <p:nvSpPr>
          <p:cNvPr id="99" name="TextBox 98"/>
          <p:cNvSpPr txBox="1"/>
          <p:nvPr/>
        </p:nvSpPr>
        <p:spPr>
          <a:xfrm>
            <a:off x="296690" y="4952659"/>
            <a:ext cx="1293630" cy="430887"/>
          </a:xfrm>
          <a:prstGeom prst="rect">
            <a:avLst/>
          </a:prstGeom>
          <a:noFill/>
        </p:spPr>
        <p:txBody>
          <a:bodyPr wrap="square" rtlCol="1">
            <a:spAutoFit/>
          </a:bodyPr>
          <a:lstStyle/>
          <a:p>
            <a:r>
              <a:rPr lang="he-IL" sz="1100" b="1" dirty="0"/>
              <a:t>1.7% גידול בשנה. (הגבוה במערב)</a:t>
            </a:r>
          </a:p>
        </p:txBody>
      </p:sp>
      <p:cxnSp>
        <p:nvCxnSpPr>
          <p:cNvPr id="100" name="מחבר חץ ישר 99"/>
          <p:cNvCxnSpPr>
            <a:stCxn id="101" idx="1"/>
          </p:cNvCxnSpPr>
          <p:nvPr/>
        </p:nvCxnSpPr>
        <p:spPr>
          <a:xfrm flipH="1" flipV="1">
            <a:off x="2756370" y="5024886"/>
            <a:ext cx="999020" cy="243858"/>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1" name="מלבן מעוגל 100"/>
          <p:cNvSpPr/>
          <p:nvPr/>
        </p:nvSpPr>
        <p:spPr>
          <a:xfrm>
            <a:off x="3755390" y="4952659"/>
            <a:ext cx="1824722" cy="632169"/>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200" b="1" dirty="0"/>
              <a:t>מגמת </a:t>
            </a:r>
            <a:r>
              <a:rPr lang="he-IL" sz="1200" b="1" dirty="0" err="1"/>
              <a:t>פרבור</a:t>
            </a:r>
            <a:r>
              <a:rPr lang="he-IL" sz="1200" b="1" dirty="0"/>
              <a:t> והרחקת אוכלוסייה מאזורי הביקוש</a:t>
            </a:r>
          </a:p>
        </p:txBody>
      </p:sp>
      <p:sp>
        <p:nvSpPr>
          <p:cNvPr id="102" name="TextBox 101"/>
          <p:cNvSpPr txBox="1"/>
          <p:nvPr/>
        </p:nvSpPr>
        <p:spPr>
          <a:xfrm>
            <a:off x="3654782" y="5576495"/>
            <a:ext cx="2021172" cy="461665"/>
          </a:xfrm>
          <a:prstGeom prst="rect">
            <a:avLst/>
          </a:prstGeom>
          <a:noFill/>
        </p:spPr>
        <p:txBody>
          <a:bodyPr wrap="square" rtlCol="1">
            <a:spAutoFit/>
          </a:bodyPr>
          <a:lstStyle/>
          <a:p>
            <a:r>
              <a:rPr lang="he-IL" sz="1200" b="1" dirty="0"/>
              <a:t>התערבות ממשלתית להאצת בנייה של שכונות חדשות</a:t>
            </a:r>
          </a:p>
        </p:txBody>
      </p:sp>
      <p:cxnSp>
        <p:nvCxnSpPr>
          <p:cNvPr id="103" name="מחבר חץ ישר 102"/>
          <p:cNvCxnSpPr>
            <a:stCxn id="101" idx="0"/>
          </p:cNvCxnSpPr>
          <p:nvPr/>
        </p:nvCxnSpPr>
        <p:spPr>
          <a:xfrm flipH="1" flipV="1">
            <a:off x="3718707" y="3723983"/>
            <a:ext cx="949044" cy="1228676"/>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4" name="מלבן 103"/>
          <p:cNvSpPr/>
          <p:nvPr/>
        </p:nvSpPr>
        <p:spPr>
          <a:xfrm>
            <a:off x="3704349" y="4172774"/>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גידול בנסועה</a:t>
            </a:r>
          </a:p>
        </p:txBody>
      </p:sp>
      <p:cxnSp>
        <p:nvCxnSpPr>
          <p:cNvPr id="105" name="מחבר חץ ישר 104"/>
          <p:cNvCxnSpPr>
            <a:endCxn id="29" idx="2"/>
          </p:cNvCxnSpPr>
          <p:nvPr/>
        </p:nvCxnSpPr>
        <p:spPr>
          <a:xfrm flipV="1">
            <a:off x="5616795" y="4090213"/>
            <a:ext cx="1092065" cy="1193430"/>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6" name="מלבן 105"/>
          <p:cNvSpPr/>
          <p:nvPr/>
        </p:nvSpPr>
        <p:spPr>
          <a:xfrm>
            <a:off x="5599509" y="4382450"/>
            <a:ext cx="1440167" cy="389537"/>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פיזור </a:t>
            </a:r>
            <a:r>
              <a:rPr lang="he-IL" sz="1100" b="1" dirty="0" err="1"/>
              <a:t>אוכ</a:t>
            </a:r>
            <a:r>
              <a:rPr lang="he-IL" sz="1100" b="1" dirty="0"/>
              <a:t>' מייצר קושי </a:t>
            </a:r>
            <a:r>
              <a:rPr lang="he-IL" sz="1100" b="1" dirty="0" err="1"/>
              <a:t>בתחב"ץ</a:t>
            </a:r>
            <a:r>
              <a:rPr lang="he-IL" sz="1100" b="1" dirty="0"/>
              <a:t> יעיל</a:t>
            </a:r>
          </a:p>
        </p:txBody>
      </p:sp>
      <p:sp>
        <p:nvSpPr>
          <p:cNvPr id="3" name="מלבן מעוגל 2"/>
          <p:cNvSpPr/>
          <p:nvPr/>
        </p:nvSpPr>
        <p:spPr>
          <a:xfrm>
            <a:off x="3955440" y="2139067"/>
            <a:ext cx="4924189" cy="457979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he-IL" b="1" u="sng" dirty="0"/>
              <a:t>"מערכת מסברת"</a:t>
            </a:r>
          </a:p>
          <a:p>
            <a:pPr algn="ctr"/>
            <a:r>
              <a:rPr lang="he-IL" b="1" dirty="0"/>
              <a:t>עלייה ברמת המינוע הנובעת מעלייה ברמת החיים במקביל לגידול באוכלוסייה </a:t>
            </a:r>
            <a:r>
              <a:rPr lang="he-IL" b="1" dirty="0" err="1"/>
              <a:t>ובפרבור</a:t>
            </a:r>
            <a:r>
              <a:rPr lang="he-IL" b="1" dirty="0"/>
              <a:t> מאלצת הדבקה מתמדת של </a:t>
            </a:r>
            <a:r>
              <a:rPr lang="he-IL" b="1" dirty="0" err="1"/>
              <a:t>ביקושי</a:t>
            </a:r>
            <a:r>
              <a:rPr lang="he-IL" b="1" dirty="0"/>
              <a:t> תחבורה באמצעות השקעה בתשתיות. השקעה זו נתקלת בצווארי בקבוק </a:t>
            </a:r>
            <a:r>
              <a:rPr lang="he-IL" b="1" dirty="0" err="1"/>
              <a:t>במטרופולינים</a:t>
            </a:r>
            <a:r>
              <a:rPr lang="he-IL" b="1" dirty="0"/>
              <a:t>. </a:t>
            </a:r>
          </a:p>
          <a:p>
            <a:pPr algn="ctr"/>
            <a:r>
              <a:rPr lang="he-IL" b="1" dirty="0"/>
              <a:t>ההשקעה ממומנת ממיסוי הרכב הפרטי. מיסוי הרכב מכניס למדינה 40 </a:t>
            </a:r>
            <a:r>
              <a:rPr lang="he-IL" b="1" dirty="0" err="1"/>
              <a:t>מיש"ח</a:t>
            </a:r>
            <a:r>
              <a:rPr lang="he-IL" b="1" dirty="0"/>
              <a:t> בשנה, בעוד שההוצאה על תשתיות תחבורה מסתכמת בכ-20 </a:t>
            </a:r>
            <a:r>
              <a:rPr lang="he-IL" b="1" dirty="0" err="1"/>
              <a:t>מיש"ח</a:t>
            </a:r>
            <a:r>
              <a:rPr lang="he-IL" b="1" dirty="0"/>
              <a:t>. מה שמייצר תמריץ לעידוד כלי תחבורה שגם מממן את ההשקעה בתשתיות </a:t>
            </a:r>
            <a:r>
              <a:rPr lang="he-IL" b="1" dirty="0" err="1"/>
              <a:t>תחב"ץ</a:t>
            </a:r>
            <a:r>
              <a:rPr lang="he-IL" b="1" dirty="0"/>
              <a:t> חיוניות. למרות זאת ההשקעות הגדלות </a:t>
            </a:r>
            <a:r>
              <a:rPr lang="he-IL" b="1" dirty="0" err="1"/>
              <a:t>בתחב"ץ</a:t>
            </a:r>
            <a:r>
              <a:rPr lang="he-IL" b="1" dirty="0"/>
              <a:t> אינן מיתרגמות להקלות בגודש בין היתר, בשל צווארי הבקבוק הגיאוגרפיים ובעיקר בשל העובדה שהתשתיות מעודדות בתורן עלייה נוספת בשימוש ברכב</a:t>
            </a:r>
          </a:p>
        </p:txBody>
      </p:sp>
      <p:sp>
        <p:nvSpPr>
          <p:cNvPr id="45" name="TextBox 44"/>
          <p:cNvSpPr txBox="1"/>
          <p:nvPr/>
        </p:nvSpPr>
        <p:spPr>
          <a:xfrm>
            <a:off x="142308" y="1462293"/>
            <a:ext cx="1300357" cy="276999"/>
          </a:xfrm>
          <a:prstGeom prst="rect">
            <a:avLst/>
          </a:prstGeom>
          <a:noFill/>
        </p:spPr>
        <p:txBody>
          <a:bodyPr wrap="none" rtlCol="1">
            <a:spAutoFit/>
          </a:bodyPr>
          <a:lstStyle/>
          <a:p>
            <a:r>
              <a:rPr lang="he-IL" sz="1200" b="1" dirty="0"/>
              <a:t>כ-20 </a:t>
            </a:r>
            <a:r>
              <a:rPr lang="he-IL" sz="1200" b="1" dirty="0" err="1"/>
              <a:t>מיש"ח</a:t>
            </a:r>
            <a:r>
              <a:rPr lang="he-IL" sz="1200" b="1" dirty="0"/>
              <a:t> שנתי</a:t>
            </a:r>
          </a:p>
        </p:txBody>
      </p:sp>
    </p:spTree>
    <p:extLst>
      <p:ext uri="{BB962C8B-B14F-4D97-AF65-F5344CB8AC3E}">
        <p14:creationId xmlns:p14="http://schemas.microsoft.com/office/powerpoint/2010/main" val="12438131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תמונה 3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640" y="1316961"/>
            <a:ext cx="7056784" cy="4622348"/>
          </a:xfrm>
          <a:prstGeom prst="rect">
            <a:avLst/>
          </a:prstGeom>
        </p:spPr>
        <p:style>
          <a:lnRef idx="2">
            <a:schemeClr val="dk1"/>
          </a:lnRef>
          <a:fillRef idx="1">
            <a:schemeClr val="lt1"/>
          </a:fillRef>
          <a:effectRef idx="0">
            <a:schemeClr val="dk1"/>
          </a:effectRef>
          <a:fontRef idx="minor">
            <a:schemeClr val="dk1"/>
          </a:fontRef>
        </p:style>
      </p:pic>
      <p:sp>
        <p:nvSpPr>
          <p:cNvPr id="4" name="מלבן 3"/>
          <p:cNvSpPr/>
          <p:nvPr/>
        </p:nvSpPr>
        <p:spPr>
          <a:xfrm>
            <a:off x="179725" y="5229200"/>
            <a:ext cx="8784692" cy="1569660"/>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a:spAutoFit/>
          </a:bodyPr>
          <a:lstStyle/>
          <a:p>
            <a:pPr algn="just"/>
            <a:r>
              <a:rPr lang="he-IL" sz="2000" b="1" dirty="0">
                <a:latin typeface="David" panose="020E0502060401010101" pitchFamily="34" charset="-79"/>
                <a:cs typeface="David" panose="020E0502060401010101" pitchFamily="34" charset="-79"/>
              </a:rPr>
              <a:t>"</a:t>
            </a:r>
            <a:r>
              <a:rPr lang="he-IL" sz="2000" b="1" dirty="0">
                <a:solidFill>
                  <a:srgbClr val="C00000"/>
                </a:solidFill>
                <a:latin typeface="David" panose="020E0502060401010101" pitchFamily="34" charset="-79"/>
                <a:cs typeface="David" panose="020E0502060401010101" pitchFamily="34" charset="-79"/>
              </a:rPr>
              <a:t>השקעות בתשתיות תחבורה </a:t>
            </a:r>
            <a:r>
              <a:rPr lang="he-IL" sz="2000" b="1" dirty="0">
                <a:latin typeface="David" panose="020E0502060401010101" pitchFamily="34" charset="-79"/>
                <a:cs typeface="David" panose="020E0502060401010101" pitchFamily="34" charset="-79"/>
              </a:rPr>
              <a:t>נועדו ליצור תשתית מודרנית ויעילה, אשר תהה בטוחה לנהגים, תסייע בהסרת חסמים המקשים על התפתחות המשק ותאפשר צמיחה של המגזר העסקי. בנוסף, נועדה ההשקעה בפיתוח התחבורה להגביר את הנגישות של האוכלוסייה כולה, וזאת במטרה להגדיל את הזדמנויות התעסוקה, הצריכה והפנאי </a:t>
            </a:r>
            <a:r>
              <a:rPr lang="he-IL" sz="2000" b="1" dirty="0">
                <a:solidFill>
                  <a:srgbClr val="C00000"/>
                </a:solidFill>
                <a:latin typeface="David" panose="020E0502060401010101" pitchFamily="34" charset="-79"/>
                <a:cs typeface="David" panose="020E0502060401010101" pitchFamily="34" charset="-79"/>
              </a:rPr>
              <a:t>ולהפחית את הגודש בדרכים</a:t>
            </a:r>
            <a:r>
              <a:rPr lang="he-IL" sz="2000" b="1" dirty="0">
                <a:latin typeface="David" panose="020E0502060401010101" pitchFamily="34" charset="-79"/>
                <a:cs typeface="David" panose="020E0502060401010101" pitchFamily="34" charset="-79"/>
              </a:rPr>
              <a:t>" </a:t>
            </a:r>
          </a:p>
          <a:p>
            <a:pPr algn="l"/>
            <a:r>
              <a:rPr lang="he-IL" sz="1600" b="1" dirty="0">
                <a:latin typeface="David" panose="020E0502060401010101" pitchFamily="34" charset="-79"/>
                <a:cs typeface="David" panose="020E0502060401010101" pitchFamily="34" charset="-79"/>
              </a:rPr>
              <a:t>(הצעת תקציב 2015-2016 משרד התחבורה)</a:t>
            </a:r>
          </a:p>
        </p:txBody>
      </p:sp>
      <p:sp>
        <p:nvSpPr>
          <p:cNvPr id="38" name="מלבן 37"/>
          <p:cNvSpPr/>
          <p:nvPr/>
        </p:nvSpPr>
        <p:spPr>
          <a:xfrm>
            <a:off x="467544" y="116632"/>
            <a:ext cx="8352786" cy="1200329"/>
          </a:xfrm>
          <a:prstGeom prst="rect">
            <a:avLst/>
          </a:prstGeom>
        </p:spPr>
        <p:txBody>
          <a:bodyPr wrap="square">
            <a:spAutoFit/>
          </a:bodyPr>
          <a:lstStyle/>
          <a:p>
            <a:pPr algn="r"/>
            <a:r>
              <a:rPr lang="he-IL" sz="2400" b="1" dirty="0">
                <a:ea typeface="Times New Roman" panose="02020603050405020304" pitchFamily="18" charset="0"/>
                <a:cs typeface="Arial" panose="020B0604020202020204" pitchFamily="34" charset="0"/>
              </a:rPr>
              <a:t>"ב-8 השנים האחרונות שיניתי את פני המדינה, הוצאתי לדרך את </a:t>
            </a:r>
            <a:r>
              <a:rPr lang="he-IL" sz="2400" b="1" dirty="0" err="1">
                <a:ea typeface="Times New Roman" panose="02020603050405020304" pitchFamily="18" charset="0"/>
                <a:cs typeface="Arial" panose="020B0604020202020204" pitchFamily="34" charset="0"/>
              </a:rPr>
              <a:t>תוכנית</a:t>
            </a:r>
            <a:r>
              <a:rPr lang="he-IL" sz="2400" b="1" dirty="0">
                <a:ea typeface="Times New Roman" panose="02020603050405020304" pitchFamily="18" charset="0"/>
                <a:cs typeface="Arial" panose="020B0604020202020204" pitchFamily="34" charset="0"/>
              </a:rPr>
              <a:t> נתיבי ישראל, במטרה ברורה - </a:t>
            </a:r>
            <a:r>
              <a:rPr lang="he-IL" sz="2400" b="1" dirty="0">
                <a:solidFill>
                  <a:srgbClr val="C00000"/>
                </a:solidFill>
                <a:ea typeface="Times New Roman" panose="02020603050405020304" pitchFamily="18" charset="0"/>
                <a:cs typeface="Arial" panose="020B0604020202020204" pitchFamily="34" charset="0"/>
              </a:rPr>
              <a:t>לחבר את מדינת ישראל לאורכה ולרוחבה ברשת כבישים</a:t>
            </a:r>
            <a:r>
              <a:rPr lang="he-IL" sz="2400" b="1" dirty="0">
                <a:ea typeface="Times New Roman" panose="02020603050405020304" pitchFamily="18" charset="0"/>
                <a:cs typeface="Arial" panose="020B0604020202020204" pitchFamily="34" charset="0"/>
              </a:rPr>
              <a:t>" 	                </a:t>
            </a:r>
            <a:r>
              <a:rPr lang="he-IL" sz="1600" b="1" dirty="0">
                <a:ea typeface="Times New Roman" panose="02020603050405020304" pitchFamily="18" charset="0"/>
                <a:cs typeface="Arial" panose="020B0604020202020204" pitchFamily="34" charset="0"/>
              </a:rPr>
              <a:t>(מתוך גלובס, ינואר 18)</a:t>
            </a:r>
            <a:endParaRPr lang="he-IL" sz="1600" b="1" dirty="0"/>
          </a:p>
        </p:txBody>
      </p:sp>
    </p:spTree>
    <p:extLst>
      <p:ext uri="{BB962C8B-B14F-4D97-AF65-F5344CB8AC3E}">
        <p14:creationId xmlns:p14="http://schemas.microsoft.com/office/powerpoint/2010/main" val="5638848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p:cNvPicPr>
            <a:picLocks noChangeAspect="1"/>
          </p:cNvPicPr>
          <p:nvPr/>
        </p:nvPicPr>
        <p:blipFill rotWithShape="1">
          <a:blip r:embed="rId2"/>
          <a:srcRect l="66327" t="30560" r="14773" b="8960"/>
          <a:stretch/>
        </p:blipFill>
        <p:spPr>
          <a:xfrm>
            <a:off x="5004048" y="116632"/>
            <a:ext cx="3870672" cy="3870672"/>
          </a:xfrm>
          <a:prstGeom prst="rect">
            <a:avLst/>
          </a:prstGeom>
        </p:spPr>
        <p:style>
          <a:lnRef idx="2">
            <a:schemeClr val="dk1"/>
          </a:lnRef>
          <a:fillRef idx="1">
            <a:schemeClr val="lt1"/>
          </a:fillRef>
          <a:effectRef idx="0">
            <a:schemeClr val="dk1"/>
          </a:effectRef>
          <a:fontRef idx="minor">
            <a:schemeClr val="dk1"/>
          </a:fontRef>
        </p:style>
      </p:pic>
      <p:sp>
        <p:nvSpPr>
          <p:cNvPr id="2" name="כותרת 1"/>
          <p:cNvSpPr>
            <a:spLocks noGrp="1"/>
          </p:cNvSpPr>
          <p:nvPr>
            <p:ph type="title"/>
          </p:nvPr>
        </p:nvSpPr>
        <p:spPr>
          <a:xfrm>
            <a:off x="136590" y="1052736"/>
            <a:ext cx="4821604" cy="717955"/>
          </a:xfrm>
        </p:spPr>
        <p:txBody>
          <a:bodyPr/>
          <a:lstStyle/>
          <a:p>
            <a:r>
              <a:rPr lang="he-IL" dirty="0"/>
              <a:t>"סללנו יופי של כבישים, אבל בעצם החרפנו את הבעיה" </a:t>
            </a:r>
          </a:p>
        </p:txBody>
      </p:sp>
      <p:sp>
        <p:nvSpPr>
          <p:cNvPr id="4" name="מלבן 3"/>
          <p:cNvSpPr/>
          <p:nvPr/>
        </p:nvSpPr>
        <p:spPr>
          <a:xfrm>
            <a:off x="251520" y="3861048"/>
            <a:ext cx="8730728" cy="2708434"/>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a:spAutoFit/>
          </a:bodyPr>
          <a:lstStyle/>
          <a:p>
            <a:pPr algn="just"/>
            <a:r>
              <a:rPr lang="he-IL" sz="2000" b="1" dirty="0"/>
              <a:t>"סללנו בהיקפים שלא היו בעבר. אני עצמי קידמתי את נתיבי ישראל </a:t>
            </a:r>
            <a:r>
              <a:rPr lang="he-IL" sz="2000" b="1" dirty="0">
                <a:solidFill>
                  <a:srgbClr val="C00000"/>
                </a:solidFill>
              </a:rPr>
              <a:t>וכולנו חשבנו שהפתרון טמון בכבישים</a:t>
            </a:r>
            <a:r>
              <a:rPr lang="he-IL" sz="2000" b="1" dirty="0"/>
              <a:t>. אבל אם אנחנו מייבאים 350 אלף מכוניות בשנה </a:t>
            </a:r>
            <a:r>
              <a:rPr lang="he-IL" sz="2000" b="1" dirty="0" err="1"/>
              <a:t>וגורטים</a:t>
            </a:r>
            <a:r>
              <a:rPr lang="he-IL" sz="2000" b="1" dirty="0"/>
              <a:t> 50 אלף — המשמעות היא מיליון מכוניות נוספות על הכביש בכל שלוש שנים"</a:t>
            </a:r>
          </a:p>
          <a:p>
            <a:pPr algn="just"/>
            <a:endParaRPr lang="he-IL" sz="1000" b="1" dirty="0"/>
          </a:p>
          <a:p>
            <a:pPr algn="just"/>
            <a:r>
              <a:rPr lang="he-IL" sz="2000" b="1" dirty="0"/>
              <a:t>"סללנו יופי של כבישים בגליל, וקצת בנגב. הצפון נראה אחרת. אבל מה שעשינו הוא להביא את כולם מהר יותר למרכז — ושם כולם נתקעים. למעשה, החרפנו את הבעיה, כי </a:t>
            </a:r>
            <a:r>
              <a:rPr lang="he-IL" sz="2000" b="1" dirty="0">
                <a:solidFill>
                  <a:srgbClr val="C00000"/>
                </a:solidFill>
              </a:rPr>
              <a:t>תחרות בין כבישים למכוניות תוכרע תמיד לטובת המכוניות</a:t>
            </a:r>
            <a:r>
              <a:rPr lang="he-IL" sz="2000" b="1" dirty="0"/>
              <a:t>. גם נתיבי האגרה החדשים, שיהיו מוכנים בעוד שש שנים, כבר לא יענו על הצורך, כי יצטרכו לשרת עוד 2 מיליון מכוניות.</a:t>
            </a:r>
            <a:endParaRPr lang="he-IL" sz="2000" b="1" dirty="0">
              <a:solidFill>
                <a:srgbClr val="C00000"/>
              </a:solidFill>
              <a:latin typeface="David" panose="020E0502060401010101" pitchFamily="34" charset="-79"/>
              <a:cs typeface="David" panose="020E0502060401010101" pitchFamily="34" charset="-79"/>
            </a:endParaRPr>
          </a:p>
        </p:txBody>
      </p:sp>
      <p:sp>
        <p:nvSpPr>
          <p:cNvPr id="9" name="TextBox 8"/>
          <p:cNvSpPr txBox="1"/>
          <p:nvPr/>
        </p:nvSpPr>
        <p:spPr>
          <a:xfrm>
            <a:off x="323528" y="1798563"/>
            <a:ext cx="2079848" cy="1384995"/>
          </a:xfrm>
          <a:prstGeom prst="rect">
            <a:avLst/>
          </a:prstGeom>
          <a:noFill/>
        </p:spPr>
        <p:txBody>
          <a:bodyPr wrap="square" rtlCol="1">
            <a:spAutoFit/>
          </a:bodyPr>
          <a:lstStyle/>
          <a:p>
            <a:r>
              <a:rPr lang="he-IL" sz="1400" dirty="0"/>
              <a:t>אלוף (מיל') דן הראל, מנכ"ל משרד התחבורה (לשעבר) ויו"ר רכבת ישראל (בהווה)</a:t>
            </a:r>
          </a:p>
          <a:p>
            <a:endParaRPr lang="he-IL" sz="1400" dirty="0"/>
          </a:p>
          <a:p>
            <a:endParaRPr lang="he-IL" sz="1400" dirty="0"/>
          </a:p>
          <a:p>
            <a:r>
              <a:rPr lang="he-IL" sz="1400" dirty="0"/>
              <a:t>(ראיון </a:t>
            </a:r>
            <a:r>
              <a:rPr lang="he-IL" sz="1400" dirty="0" err="1"/>
              <a:t>בדמרקר</a:t>
            </a:r>
            <a:r>
              <a:rPr lang="he-IL" sz="1400" dirty="0"/>
              <a:t>, 2/11/18)</a:t>
            </a:r>
          </a:p>
        </p:txBody>
      </p:sp>
    </p:spTree>
    <p:extLst>
      <p:ext uri="{BB962C8B-B14F-4D97-AF65-F5344CB8AC3E}">
        <p14:creationId xmlns:p14="http://schemas.microsoft.com/office/powerpoint/2010/main" val="5255747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14492" y="187753"/>
            <a:ext cx="8215369" cy="717955"/>
          </a:xfrm>
        </p:spPr>
        <p:txBody>
          <a:bodyPr/>
          <a:lstStyle/>
          <a:p>
            <a:r>
              <a:rPr lang="he-IL" dirty="0"/>
              <a:t>היסט</a:t>
            </a:r>
            <a:br>
              <a:rPr lang="he-IL" dirty="0"/>
            </a:br>
            <a:r>
              <a:rPr lang="he-IL" dirty="0"/>
              <a:t>(פער הרלבנטיות)</a:t>
            </a:r>
          </a:p>
        </p:txBody>
      </p:sp>
      <p:sp>
        <p:nvSpPr>
          <p:cNvPr id="4" name="מלבן 3"/>
          <p:cNvSpPr/>
          <p:nvPr/>
        </p:nvSpPr>
        <p:spPr>
          <a:xfrm>
            <a:off x="375119" y="4836939"/>
            <a:ext cx="8589369" cy="193899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he-IL" sz="2400" b="1" dirty="0">
                <a:latin typeface="David" panose="020E0502060401010101" pitchFamily="34" charset="-79"/>
                <a:cs typeface="David" panose="020E0502060401010101" pitchFamily="34" charset="-79"/>
              </a:rPr>
              <a:t>התשתיות מתפתחות באופן ליניארי, בעוד הביקוש אליהן צומח באופן מעריכי (</a:t>
            </a:r>
            <a:r>
              <a:rPr lang="he-IL" sz="2400" b="1" dirty="0" err="1">
                <a:latin typeface="David" panose="020E0502060401010101" pitchFamily="34" charset="-79"/>
                <a:cs typeface="David" panose="020E0502060401010101" pitchFamily="34" charset="-79"/>
              </a:rPr>
              <a:t>אקספוננציאלי</a:t>
            </a:r>
            <a:r>
              <a:rPr lang="he-IL" sz="2400" b="1" dirty="0">
                <a:latin typeface="David" panose="020E0502060401010101" pitchFamily="34" charset="-79"/>
                <a:cs typeface="David" panose="020E0502060401010101" pitchFamily="34" charset="-79"/>
              </a:rPr>
              <a:t>). למדינת ישראל אין פוטנציאל כלכלי ומרחבי לגידול מעריכי בתשתיות, וממילא תוספת תשתיות מגדילה בתורה עוד יותר את </a:t>
            </a:r>
            <a:r>
              <a:rPr lang="he-IL" sz="2400" b="1" dirty="0" err="1">
                <a:latin typeface="David" panose="020E0502060401010101" pitchFamily="34" charset="-79"/>
                <a:cs typeface="David" panose="020E0502060401010101" pitchFamily="34" charset="-79"/>
              </a:rPr>
              <a:t>הביקושים</a:t>
            </a:r>
            <a:r>
              <a:rPr lang="he-IL" sz="2400" b="1" dirty="0">
                <a:latin typeface="David" panose="020E0502060401010101" pitchFamily="34" charset="-79"/>
                <a:cs typeface="David" panose="020E0502060401010101" pitchFamily="34" charset="-79"/>
              </a:rPr>
              <a:t>. </a:t>
            </a:r>
            <a:r>
              <a:rPr lang="he-IL" sz="2400" b="1" dirty="0">
                <a:solidFill>
                  <a:srgbClr val="C00000"/>
                </a:solidFill>
                <a:latin typeface="David" panose="020E0502060401010101" pitchFamily="34" charset="-79"/>
                <a:cs typeface="David" panose="020E0502060401010101" pitchFamily="34" charset="-79"/>
              </a:rPr>
              <a:t>השקעה בתשתית </a:t>
            </a:r>
            <a:r>
              <a:rPr lang="he-IL" sz="2400" b="1" dirty="0" err="1">
                <a:solidFill>
                  <a:srgbClr val="C00000"/>
                </a:solidFill>
                <a:latin typeface="David" panose="020E0502060401010101" pitchFamily="34" charset="-79"/>
                <a:cs typeface="David" panose="020E0502060401010101" pitchFamily="34" charset="-79"/>
              </a:rPr>
              <a:t>תחב"ץ</a:t>
            </a:r>
            <a:r>
              <a:rPr lang="he-IL" sz="2400" b="1" dirty="0">
                <a:solidFill>
                  <a:srgbClr val="C00000"/>
                </a:solidFill>
                <a:latin typeface="David" panose="020E0502060401010101" pitchFamily="34" charset="-79"/>
                <a:cs typeface="David" panose="020E0502060401010101" pitchFamily="34" charset="-79"/>
              </a:rPr>
              <a:t> וכבישים לבדה אינה מגלמת פוטנציאל מספק להדבקת העלייה בגודש</a:t>
            </a:r>
          </a:p>
        </p:txBody>
      </p:sp>
      <p:sp>
        <p:nvSpPr>
          <p:cNvPr id="8" name="TextBox 7"/>
          <p:cNvSpPr txBox="1"/>
          <p:nvPr/>
        </p:nvSpPr>
        <p:spPr>
          <a:xfrm>
            <a:off x="940876" y="3516467"/>
            <a:ext cx="3036409" cy="307777"/>
          </a:xfrm>
          <a:prstGeom prst="rect">
            <a:avLst/>
          </a:prstGeom>
          <a:noFill/>
        </p:spPr>
        <p:txBody>
          <a:bodyPr wrap="none" rtlCol="1">
            <a:spAutoFit/>
          </a:bodyPr>
          <a:lstStyle/>
          <a:p>
            <a:r>
              <a:rPr lang="he-IL" sz="1400" b="1" dirty="0">
                <a:solidFill>
                  <a:schemeClr val="accent6"/>
                </a:solidFill>
              </a:rPr>
              <a:t>1992 – תחילת פיתוח התשתיות הגדול </a:t>
            </a:r>
          </a:p>
        </p:txBody>
      </p:sp>
      <p:sp>
        <p:nvSpPr>
          <p:cNvPr id="10" name="TextBox 9"/>
          <p:cNvSpPr txBox="1"/>
          <p:nvPr/>
        </p:nvSpPr>
        <p:spPr>
          <a:xfrm>
            <a:off x="1405569" y="3230546"/>
            <a:ext cx="2585965" cy="307777"/>
          </a:xfrm>
          <a:prstGeom prst="rect">
            <a:avLst/>
          </a:prstGeom>
          <a:noFill/>
        </p:spPr>
        <p:txBody>
          <a:bodyPr wrap="none" rtlCol="1">
            <a:spAutoFit/>
          </a:bodyPr>
          <a:lstStyle/>
          <a:p>
            <a:r>
              <a:rPr lang="he-IL" sz="1400" b="1" dirty="0">
                <a:solidFill>
                  <a:schemeClr val="accent6"/>
                </a:solidFill>
              </a:rPr>
              <a:t>1999 – תחילת עבודה על כביש 6</a:t>
            </a:r>
          </a:p>
        </p:txBody>
      </p:sp>
      <p:sp>
        <p:nvSpPr>
          <p:cNvPr id="11" name="TextBox 10"/>
          <p:cNvSpPr txBox="1"/>
          <p:nvPr/>
        </p:nvSpPr>
        <p:spPr>
          <a:xfrm>
            <a:off x="733911" y="2918232"/>
            <a:ext cx="3257623" cy="307777"/>
          </a:xfrm>
          <a:prstGeom prst="rect">
            <a:avLst/>
          </a:prstGeom>
          <a:noFill/>
        </p:spPr>
        <p:txBody>
          <a:bodyPr wrap="none" rtlCol="1">
            <a:spAutoFit/>
          </a:bodyPr>
          <a:lstStyle/>
          <a:p>
            <a:r>
              <a:rPr lang="he-IL" sz="1400" b="1" dirty="0">
                <a:solidFill>
                  <a:schemeClr val="accent6"/>
                </a:solidFill>
              </a:rPr>
              <a:t>2000 – 6 </a:t>
            </a:r>
            <a:r>
              <a:rPr lang="he-IL" sz="1400" b="1" dirty="0" err="1">
                <a:solidFill>
                  <a:schemeClr val="accent6"/>
                </a:solidFill>
              </a:rPr>
              <a:t>מיש"ח</a:t>
            </a:r>
            <a:r>
              <a:rPr lang="he-IL" sz="1400" b="1" dirty="0">
                <a:solidFill>
                  <a:schemeClr val="accent6"/>
                </a:solidFill>
              </a:rPr>
              <a:t> תקציב תשתיות תחבורה </a:t>
            </a:r>
          </a:p>
        </p:txBody>
      </p:sp>
      <p:sp>
        <p:nvSpPr>
          <p:cNvPr id="12" name="TextBox 11"/>
          <p:cNvSpPr txBox="1"/>
          <p:nvPr/>
        </p:nvSpPr>
        <p:spPr>
          <a:xfrm>
            <a:off x="661278" y="2315669"/>
            <a:ext cx="3347391" cy="307777"/>
          </a:xfrm>
          <a:prstGeom prst="rect">
            <a:avLst/>
          </a:prstGeom>
          <a:noFill/>
        </p:spPr>
        <p:txBody>
          <a:bodyPr wrap="none" rtlCol="1">
            <a:spAutoFit/>
          </a:bodyPr>
          <a:lstStyle/>
          <a:p>
            <a:r>
              <a:rPr lang="he-IL" sz="1400" b="1" dirty="0">
                <a:solidFill>
                  <a:schemeClr val="accent6"/>
                </a:solidFill>
              </a:rPr>
              <a:t>2011 – 14 </a:t>
            </a:r>
            <a:r>
              <a:rPr lang="he-IL" sz="1400" b="1" dirty="0" err="1">
                <a:solidFill>
                  <a:schemeClr val="accent6"/>
                </a:solidFill>
              </a:rPr>
              <a:t>מיש"ח</a:t>
            </a:r>
            <a:r>
              <a:rPr lang="he-IL" sz="1400" b="1" dirty="0">
                <a:solidFill>
                  <a:schemeClr val="accent6"/>
                </a:solidFill>
              </a:rPr>
              <a:t> תקציב תשתיות תחבורה </a:t>
            </a:r>
          </a:p>
        </p:txBody>
      </p:sp>
      <p:sp>
        <p:nvSpPr>
          <p:cNvPr id="13" name="TextBox 12"/>
          <p:cNvSpPr txBox="1"/>
          <p:nvPr/>
        </p:nvSpPr>
        <p:spPr>
          <a:xfrm>
            <a:off x="752957" y="2587147"/>
            <a:ext cx="3244799" cy="307777"/>
          </a:xfrm>
          <a:prstGeom prst="rect">
            <a:avLst/>
          </a:prstGeom>
          <a:noFill/>
        </p:spPr>
        <p:txBody>
          <a:bodyPr wrap="none" rtlCol="1">
            <a:spAutoFit/>
          </a:bodyPr>
          <a:lstStyle/>
          <a:p>
            <a:r>
              <a:rPr lang="he-IL" sz="1400" b="1" dirty="0">
                <a:solidFill>
                  <a:schemeClr val="accent6"/>
                </a:solidFill>
              </a:rPr>
              <a:t>2000 – תחילת עבודה על רכבת קלה י-ם </a:t>
            </a:r>
          </a:p>
        </p:txBody>
      </p:sp>
      <p:sp>
        <p:nvSpPr>
          <p:cNvPr id="15" name="TextBox 14"/>
          <p:cNvSpPr txBox="1"/>
          <p:nvPr/>
        </p:nvSpPr>
        <p:spPr>
          <a:xfrm>
            <a:off x="814662" y="1651597"/>
            <a:ext cx="3183885" cy="307777"/>
          </a:xfrm>
          <a:prstGeom prst="rect">
            <a:avLst/>
          </a:prstGeom>
          <a:noFill/>
        </p:spPr>
        <p:txBody>
          <a:bodyPr wrap="none" rtlCol="1">
            <a:spAutoFit/>
          </a:bodyPr>
          <a:lstStyle/>
          <a:p>
            <a:r>
              <a:rPr lang="he-IL" sz="1400" b="1" dirty="0">
                <a:solidFill>
                  <a:schemeClr val="accent6"/>
                </a:solidFill>
              </a:rPr>
              <a:t>2015 – תחילת עבודה על רכבת קלה ת"א</a:t>
            </a:r>
          </a:p>
        </p:txBody>
      </p:sp>
      <p:cxnSp>
        <p:nvCxnSpPr>
          <p:cNvPr id="34" name="מחבר חץ ישר 33"/>
          <p:cNvCxnSpPr/>
          <p:nvPr/>
        </p:nvCxnSpPr>
        <p:spPr>
          <a:xfrm flipH="1" flipV="1">
            <a:off x="4165337" y="1654519"/>
            <a:ext cx="6334" cy="2908101"/>
          </a:xfrm>
          <a:prstGeom prst="straightConnector1">
            <a:avLst/>
          </a:prstGeom>
          <a:ln w="130175" cmpd="sng">
            <a:solidFill>
              <a:schemeClr val="tx1"/>
            </a:solidFill>
            <a:headEnd type="none" w="lg" len="lg"/>
            <a:tailEnd type="stealt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0">
            <a:schemeClr val="accent1"/>
          </a:fillRef>
          <a:effectRef idx="0">
            <a:schemeClr val="accent1"/>
          </a:effectRef>
          <a:fontRef idx="minor">
            <a:schemeClr val="tx1"/>
          </a:fontRef>
        </p:style>
      </p:cxnSp>
      <p:pic>
        <p:nvPicPr>
          <p:cNvPr id="36" name="תמונה 35"/>
          <p:cNvPicPr>
            <a:picLocks noChangeAspect="1"/>
          </p:cNvPicPr>
          <p:nvPr/>
        </p:nvPicPr>
        <p:blipFill rotWithShape="1">
          <a:blip r:embed="rId2"/>
          <a:srcRect l="4776" r="54274"/>
          <a:stretch/>
        </p:blipFill>
        <p:spPr>
          <a:xfrm>
            <a:off x="5192520" y="2494095"/>
            <a:ext cx="2742351" cy="2092788"/>
          </a:xfrm>
          <a:prstGeom prst="rect">
            <a:avLst/>
          </a:prstGeom>
        </p:spPr>
        <p:style>
          <a:lnRef idx="2">
            <a:schemeClr val="dk1"/>
          </a:lnRef>
          <a:fillRef idx="1">
            <a:schemeClr val="lt1"/>
          </a:fillRef>
          <a:effectRef idx="0">
            <a:schemeClr val="dk1"/>
          </a:effectRef>
          <a:fontRef idx="minor">
            <a:schemeClr val="dk1"/>
          </a:fontRef>
        </p:style>
      </p:pic>
      <p:sp>
        <p:nvSpPr>
          <p:cNvPr id="33" name="קשת 32"/>
          <p:cNvSpPr/>
          <p:nvPr/>
        </p:nvSpPr>
        <p:spPr>
          <a:xfrm rot="16575678">
            <a:off x="3590649" y="2598036"/>
            <a:ext cx="7286504" cy="6005095"/>
          </a:xfrm>
          <a:prstGeom prst="arc">
            <a:avLst>
              <a:gd name="adj1" fmla="val 17019898"/>
              <a:gd name="adj2" fmla="val 20938258"/>
            </a:avLst>
          </a:prstGeom>
          <a:ln w="130175" cmpd="sng">
            <a:solidFill>
              <a:schemeClr val="tx1"/>
            </a:solidFill>
            <a:headEnd type="none"/>
            <a:tailEnd type="stealt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sp>
        <p:nvSpPr>
          <p:cNvPr id="16" name="TextBox 15"/>
          <p:cNvSpPr txBox="1"/>
          <p:nvPr/>
        </p:nvSpPr>
        <p:spPr>
          <a:xfrm>
            <a:off x="620276" y="1955533"/>
            <a:ext cx="3357009" cy="307777"/>
          </a:xfrm>
          <a:prstGeom prst="rect">
            <a:avLst/>
          </a:prstGeom>
          <a:noFill/>
        </p:spPr>
        <p:txBody>
          <a:bodyPr wrap="none" rtlCol="1">
            <a:spAutoFit/>
          </a:bodyPr>
          <a:lstStyle/>
          <a:p>
            <a:r>
              <a:rPr lang="he-IL" sz="1400" b="1" dirty="0">
                <a:solidFill>
                  <a:schemeClr val="accent6"/>
                </a:solidFill>
              </a:rPr>
              <a:t>2013 – 18 </a:t>
            </a:r>
            <a:r>
              <a:rPr lang="he-IL" sz="1400" b="1" dirty="0" err="1">
                <a:solidFill>
                  <a:schemeClr val="accent6"/>
                </a:solidFill>
              </a:rPr>
              <a:t>מיש"ח</a:t>
            </a:r>
            <a:r>
              <a:rPr lang="he-IL" sz="1400" b="1" dirty="0">
                <a:solidFill>
                  <a:schemeClr val="accent6"/>
                </a:solidFill>
              </a:rPr>
              <a:t> תקציב תשתיות תחבורה </a:t>
            </a:r>
          </a:p>
        </p:txBody>
      </p:sp>
      <p:sp>
        <p:nvSpPr>
          <p:cNvPr id="3" name="TextBox 2"/>
          <p:cNvSpPr txBox="1"/>
          <p:nvPr/>
        </p:nvSpPr>
        <p:spPr>
          <a:xfrm>
            <a:off x="251520" y="980728"/>
            <a:ext cx="3824516" cy="646331"/>
          </a:xfrm>
          <a:prstGeom prst="rect">
            <a:avLst/>
          </a:prstGeom>
          <a:noFill/>
        </p:spPr>
        <p:txBody>
          <a:bodyPr wrap="square" rtlCol="1">
            <a:spAutoFit/>
          </a:bodyPr>
          <a:lstStyle/>
          <a:p>
            <a:r>
              <a:rPr lang="he-IL" b="1" u="sng" dirty="0"/>
              <a:t>מערכת המורשת </a:t>
            </a:r>
            <a:r>
              <a:rPr lang="he-IL" b="1" dirty="0"/>
              <a:t>– ("הפער בתשתיות הוא המסביר העיקרי לגודש התנועה")</a:t>
            </a:r>
          </a:p>
        </p:txBody>
      </p:sp>
      <p:sp>
        <p:nvSpPr>
          <p:cNvPr id="17" name="TextBox 16"/>
          <p:cNvSpPr txBox="1"/>
          <p:nvPr/>
        </p:nvSpPr>
        <p:spPr>
          <a:xfrm>
            <a:off x="6027490" y="1269228"/>
            <a:ext cx="3088635" cy="1200329"/>
          </a:xfrm>
          <a:prstGeom prst="rect">
            <a:avLst/>
          </a:prstGeom>
          <a:noFill/>
        </p:spPr>
        <p:txBody>
          <a:bodyPr wrap="square" rtlCol="1">
            <a:spAutoFit/>
          </a:bodyPr>
          <a:lstStyle/>
          <a:p>
            <a:r>
              <a:rPr lang="he-IL" b="1" u="sng" dirty="0"/>
              <a:t>המערכת המתהווה </a:t>
            </a:r>
            <a:r>
              <a:rPr lang="he-IL" b="1" dirty="0"/>
              <a:t>– צמיחה כלכלית, גידול </a:t>
            </a:r>
            <a:r>
              <a:rPr lang="he-IL" b="1" dirty="0" err="1"/>
              <a:t>באוכ</a:t>
            </a:r>
            <a:r>
              <a:rPr lang="he-IL" b="1" dirty="0"/>
              <a:t>' וצפיפות גוברת מייצרים גידול </a:t>
            </a:r>
            <a:r>
              <a:rPr lang="he-IL" b="1" dirty="0" err="1"/>
              <a:t>אקספוננציאלי</a:t>
            </a:r>
            <a:r>
              <a:rPr lang="he-IL" b="1" dirty="0"/>
              <a:t> לתשתיות</a:t>
            </a:r>
          </a:p>
        </p:txBody>
      </p:sp>
      <p:sp>
        <p:nvSpPr>
          <p:cNvPr id="18" name="TextBox 17"/>
          <p:cNvSpPr txBox="1"/>
          <p:nvPr/>
        </p:nvSpPr>
        <p:spPr>
          <a:xfrm>
            <a:off x="375119" y="4254843"/>
            <a:ext cx="3602268" cy="307777"/>
          </a:xfrm>
          <a:prstGeom prst="rect">
            <a:avLst/>
          </a:prstGeom>
          <a:noFill/>
        </p:spPr>
        <p:txBody>
          <a:bodyPr wrap="none" rtlCol="1">
            <a:spAutoFit/>
          </a:bodyPr>
          <a:lstStyle/>
          <a:p>
            <a:r>
              <a:rPr lang="he-IL" sz="1400" b="1" dirty="0">
                <a:solidFill>
                  <a:schemeClr val="accent6"/>
                </a:solidFill>
              </a:rPr>
              <a:t>80' – המשבר הכלכלי. השקעות חסר בתשתית. </a:t>
            </a:r>
          </a:p>
        </p:txBody>
      </p:sp>
      <p:sp>
        <p:nvSpPr>
          <p:cNvPr id="19" name="TextBox 18"/>
          <p:cNvSpPr txBox="1"/>
          <p:nvPr/>
        </p:nvSpPr>
        <p:spPr>
          <a:xfrm>
            <a:off x="26003" y="3787945"/>
            <a:ext cx="3971119" cy="523220"/>
          </a:xfrm>
          <a:prstGeom prst="rect">
            <a:avLst/>
          </a:prstGeom>
          <a:noFill/>
        </p:spPr>
        <p:txBody>
          <a:bodyPr wrap="square" rtlCol="1">
            <a:spAutoFit/>
          </a:bodyPr>
          <a:lstStyle/>
          <a:p>
            <a:r>
              <a:rPr lang="he-IL" sz="1400" b="1" dirty="0">
                <a:solidFill>
                  <a:schemeClr val="accent6"/>
                </a:solidFill>
              </a:rPr>
              <a:t>90' – העלייה מחבר העמים. ועידת מדריד, פתיחת השוק הישראלי </a:t>
            </a:r>
          </a:p>
        </p:txBody>
      </p:sp>
      <p:sp>
        <p:nvSpPr>
          <p:cNvPr id="22" name="TextBox 21"/>
          <p:cNvSpPr txBox="1"/>
          <p:nvPr/>
        </p:nvSpPr>
        <p:spPr>
          <a:xfrm>
            <a:off x="12539" y="4532511"/>
            <a:ext cx="2081018" cy="261610"/>
          </a:xfrm>
          <a:prstGeom prst="rect">
            <a:avLst/>
          </a:prstGeom>
          <a:noFill/>
        </p:spPr>
        <p:txBody>
          <a:bodyPr wrap="none" rtlCol="1">
            <a:spAutoFit/>
          </a:bodyPr>
          <a:lstStyle/>
          <a:p>
            <a:r>
              <a:rPr lang="he-IL" sz="1100" b="1" dirty="0"/>
              <a:t>(נתוני משרד התחבורה, ויקיפדיה)</a:t>
            </a:r>
          </a:p>
        </p:txBody>
      </p:sp>
    </p:spTree>
    <p:extLst>
      <p:ext uri="{BB962C8B-B14F-4D97-AF65-F5344CB8AC3E}">
        <p14:creationId xmlns:p14="http://schemas.microsoft.com/office/powerpoint/2010/main" val="7974274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מלבן 71"/>
          <p:cNvSpPr/>
          <p:nvPr/>
        </p:nvSpPr>
        <p:spPr>
          <a:xfrm>
            <a:off x="0" y="0"/>
            <a:ext cx="9144000" cy="681965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cxnSp>
        <p:nvCxnSpPr>
          <p:cNvPr id="35" name="מחבר חץ ישר 34"/>
          <p:cNvCxnSpPr>
            <a:stCxn id="8" idx="2"/>
            <a:endCxn id="29" idx="0"/>
          </p:cNvCxnSpPr>
          <p:nvPr/>
        </p:nvCxnSpPr>
        <p:spPr>
          <a:xfrm>
            <a:off x="5897792" y="1455355"/>
            <a:ext cx="811068" cy="2018813"/>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מלבן מעוגל 4"/>
          <p:cNvSpPr/>
          <p:nvPr/>
        </p:nvSpPr>
        <p:spPr>
          <a:xfrm>
            <a:off x="4572000" y="1988840"/>
            <a:ext cx="1722726" cy="65348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גידול מתמיד בהיקף הרכב הפרטי</a:t>
            </a:r>
          </a:p>
        </p:txBody>
      </p:sp>
      <p:sp>
        <p:nvSpPr>
          <p:cNvPr id="17" name="מלבן מעוגל 16"/>
          <p:cNvSpPr/>
          <p:nvPr/>
        </p:nvSpPr>
        <p:spPr>
          <a:xfrm>
            <a:off x="2483768" y="2852936"/>
            <a:ext cx="1800200" cy="62123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עומסי תנועה הולכים ומחמירים</a:t>
            </a:r>
          </a:p>
        </p:txBody>
      </p:sp>
      <p:sp>
        <p:nvSpPr>
          <p:cNvPr id="2" name="חץ שמאלה-ימינה 1"/>
          <p:cNvSpPr/>
          <p:nvPr/>
        </p:nvSpPr>
        <p:spPr>
          <a:xfrm rot="19540758">
            <a:off x="4097840" y="2746649"/>
            <a:ext cx="948318" cy="504056"/>
          </a:xfrm>
          <a:prstGeom prst="leftRightArrow">
            <a:avLst/>
          </a:prstGeom>
          <a:solidFill>
            <a:schemeClr val="bg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מלבן מעוגל 7"/>
          <p:cNvSpPr/>
          <p:nvPr/>
        </p:nvSpPr>
        <p:spPr>
          <a:xfrm>
            <a:off x="5105704" y="807283"/>
            <a:ext cx="1584176"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מערכת המיסוי המדינתית</a:t>
            </a:r>
          </a:p>
        </p:txBody>
      </p:sp>
      <p:sp>
        <p:nvSpPr>
          <p:cNvPr id="9" name="מלבן מעוגל 8"/>
          <p:cNvSpPr/>
          <p:nvPr/>
        </p:nvSpPr>
        <p:spPr>
          <a:xfrm>
            <a:off x="1410071" y="1305080"/>
            <a:ext cx="1793777"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he-IL" sz="1600" b="1" dirty="0"/>
              <a:t>השקעה בכבישים ומחלפים</a:t>
            </a:r>
          </a:p>
        </p:txBody>
      </p:sp>
      <p:cxnSp>
        <p:nvCxnSpPr>
          <p:cNvPr id="10" name="מחבר חץ ישר 9"/>
          <p:cNvCxnSpPr>
            <a:stCxn id="8" idx="1"/>
            <a:endCxn id="9" idx="3"/>
          </p:cNvCxnSpPr>
          <p:nvPr/>
        </p:nvCxnSpPr>
        <p:spPr>
          <a:xfrm flipH="1">
            <a:off x="3203848" y="1131319"/>
            <a:ext cx="1901856" cy="49779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מחבר חץ ישר 10"/>
          <p:cNvCxnSpPr>
            <a:stCxn id="9" idx="3"/>
            <a:endCxn id="2" idx="1"/>
          </p:cNvCxnSpPr>
          <p:nvPr/>
        </p:nvCxnSpPr>
        <p:spPr>
          <a:xfrm>
            <a:off x="3203848" y="1629116"/>
            <a:ext cx="1297101" cy="126548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מלבן 12"/>
          <p:cNvSpPr/>
          <p:nvPr/>
        </p:nvSpPr>
        <p:spPr>
          <a:xfrm>
            <a:off x="3306208" y="2136643"/>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חייבים להגיב</a:t>
            </a:r>
          </a:p>
        </p:txBody>
      </p:sp>
      <p:sp>
        <p:nvSpPr>
          <p:cNvPr id="14" name="מלבן 13"/>
          <p:cNvSpPr/>
          <p:nvPr/>
        </p:nvSpPr>
        <p:spPr>
          <a:xfrm>
            <a:off x="3718707" y="1213067"/>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חייבים לממן</a:t>
            </a:r>
          </a:p>
        </p:txBody>
      </p:sp>
      <p:sp>
        <p:nvSpPr>
          <p:cNvPr id="16" name="TextBox 15"/>
          <p:cNvSpPr txBox="1"/>
          <p:nvPr/>
        </p:nvSpPr>
        <p:spPr>
          <a:xfrm>
            <a:off x="3499763" y="1574287"/>
            <a:ext cx="1303563" cy="369332"/>
          </a:xfrm>
          <a:prstGeom prst="rect">
            <a:avLst/>
          </a:prstGeom>
          <a:noFill/>
        </p:spPr>
        <p:txBody>
          <a:bodyPr wrap="none" rtlCol="1">
            <a:spAutoFit/>
          </a:bodyPr>
          <a:lstStyle/>
          <a:p>
            <a:r>
              <a:rPr lang="he-IL" dirty="0"/>
              <a:t>מעגל קסמים</a:t>
            </a:r>
          </a:p>
        </p:txBody>
      </p:sp>
      <p:cxnSp>
        <p:nvCxnSpPr>
          <p:cNvPr id="26" name="מחבר חץ ישר 25"/>
          <p:cNvCxnSpPr>
            <a:stCxn id="8" idx="2"/>
            <a:endCxn id="5" idx="0"/>
          </p:cNvCxnSpPr>
          <p:nvPr/>
        </p:nvCxnSpPr>
        <p:spPr>
          <a:xfrm flipH="1">
            <a:off x="5433363" y="1455355"/>
            <a:ext cx="464429" cy="53348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מלבן מעוגל 28"/>
          <p:cNvSpPr/>
          <p:nvPr/>
        </p:nvSpPr>
        <p:spPr>
          <a:xfrm>
            <a:off x="5821383" y="3474168"/>
            <a:ext cx="1774953" cy="616045"/>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תחבורה ציבורית (רכבות ואוטובוסים)</a:t>
            </a:r>
          </a:p>
        </p:txBody>
      </p:sp>
      <p:cxnSp>
        <p:nvCxnSpPr>
          <p:cNvPr id="30" name="מחבר חץ ישר 29"/>
          <p:cNvCxnSpPr>
            <a:stCxn id="29" idx="0"/>
            <a:endCxn id="2" idx="5"/>
          </p:cNvCxnSpPr>
          <p:nvPr/>
        </p:nvCxnSpPr>
        <p:spPr>
          <a:xfrm flipH="1" flipV="1">
            <a:off x="4643049" y="3102751"/>
            <a:ext cx="2065811" cy="37141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מלבן 14"/>
          <p:cNvSpPr/>
          <p:nvPr/>
        </p:nvSpPr>
        <p:spPr>
          <a:xfrm>
            <a:off x="4778118" y="1536450"/>
            <a:ext cx="932647" cy="28803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מיסוי כבד על דלק ורכב</a:t>
            </a:r>
          </a:p>
        </p:txBody>
      </p:sp>
      <p:sp>
        <p:nvSpPr>
          <p:cNvPr id="38" name="מלבן 37"/>
          <p:cNvSpPr/>
          <p:nvPr/>
        </p:nvSpPr>
        <p:spPr>
          <a:xfrm>
            <a:off x="6316405" y="2814718"/>
            <a:ext cx="932647" cy="28803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סבסוד כבד על </a:t>
            </a:r>
            <a:r>
              <a:rPr lang="he-IL" sz="1100" b="1" dirty="0" err="1"/>
              <a:t>תחב"ץ</a:t>
            </a:r>
            <a:endParaRPr lang="he-IL" sz="1100" b="1" dirty="0"/>
          </a:p>
        </p:txBody>
      </p:sp>
      <p:sp>
        <p:nvSpPr>
          <p:cNvPr id="71" name="TextBox 70"/>
          <p:cNvSpPr txBox="1"/>
          <p:nvPr/>
        </p:nvSpPr>
        <p:spPr>
          <a:xfrm>
            <a:off x="4979175" y="2575937"/>
            <a:ext cx="1290738" cy="276999"/>
          </a:xfrm>
          <a:prstGeom prst="rect">
            <a:avLst/>
          </a:prstGeom>
          <a:noFill/>
        </p:spPr>
        <p:txBody>
          <a:bodyPr wrap="none" rtlCol="1">
            <a:spAutoFit/>
          </a:bodyPr>
          <a:lstStyle/>
          <a:p>
            <a:r>
              <a:rPr lang="he-IL" sz="1200" b="1" dirty="0"/>
              <a:t>(*12 1970-2015)</a:t>
            </a:r>
          </a:p>
        </p:txBody>
      </p:sp>
      <p:sp>
        <p:nvSpPr>
          <p:cNvPr id="43" name="TextBox 42"/>
          <p:cNvSpPr txBox="1"/>
          <p:nvPr/>
        </p:nvSpPr>
        <p:spPr>
          <a:xfrm>
            <a:off x="1997521" y="3462048"/>
            <a:ext cx="2662908" cy="276999"/>
          </a:xfrm>
          <a:prstGeom prst="rect">
            <a:avLst/>
          </a:prstGeom>
          <a:noFill/>
        </p:spPr>
        <p:txBody>
          <a:bodyPr wrap="none" rtlCol="1">
            <a:spAutoFit/>
          </a:bodyPr>
          <a:lstStyle/>
          <a:p>
            <a:r>
              <a:rPr lang="he-IL" sz="1200" b="1" dirty="0"/>
              <a:t>(הפסד של 2% תוצר בשנה=22 </a:t>
            </a:r>
            <a:r>
              <a:rPr lang="he-IL" sz="1200" b="1" dirty="0" err="1"/>
              <a:t>מליארד</a:t>
            </a:r>
            <a:r>
              <a:rPr lang="he-IL" sz="1200" b="1" dirty="0"/>
              <a:t>)</a:t>
            </a:r>
          </a:p>
        </p:txBody>
      </p:sp>
      <p:sp>
        <p:nvSpPr>
          <p:cNvPr id="44" name="חץ שמאלה-ימינה 43"/>
          <p:cNvSpPr/>
          <p:nvPr/>
        </p:nvSpPr>
        <p:spPr>
          <a:xfrm rot="1330614">
            <a:off x="4475761" y="3283256"/>
            <a:ext cx="1412702" cy="710541"/>
          </a:xfrm>
          <a:prstGeom prst="leftRightArrow">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טרמינלים כצווארי בקבוק</a:t>
            </a:r>
          </a:p>
        </p:txBody>
      </p:sp>
      <p:sp>
        <p:nvSpPr>
          <p:cNvPr id="46" name="מלבן מעוגל 45"/>
          <p:cNvSpPr/>
          <p:nvPr/>
        </p:nvSpPr>
        <p:spPr>
          <a:xfrm>
            <a:off x="212159" y="2953764"/>
            <a:ext cx="158417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צמצום עתודות הקרקע</a:t>
            </a:r>
          </a:p>
        </p:txBody>
      </p:sp>
      <p:sp>
        <p:nvSpPr>
          <p:cNvPr id="47" name="מלבן מעוגל 46"/>
          <p:cNvSpPr/>
          <p:nvPr/>
        </p:nvSpPr>
        <p:spPr>
          <a:xfrm>
            <a:off x="2152036" y="4484329"/>
            <a:ext cx="120866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יוקר הדיור</a:t>
            </a:r>
          </a:p>
        </p:txBody>
      </p:sp>
      <p:sp>
        <p:nvSpPr>
          <p:cNvPr id="48" name="מלבן מעוגל 47"/>
          <p:cNvSpPr/>
          <p:nvPr/>
        </p:nvSpPr>
        <p:spPr>
          <a:xfrm>
            <a:off x="1839625" y="5584221"/>
            <a:ext cx="1110973"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ריבית נמוכה</a:t>
            </a:r>
          </a:p>
        </p:txBody>
      </p:sp>
      <p:cxnSp>
        <p:nvCxnSpPr>
          <p:cNvPr id="49" name="מחבר חץ ישר 48"/>
          <p:cNvCxnSpPr>
            <a:stCxn id="48" idx="0"/>
            <a:endCxn id="47" idx="2"/>
          </p:cNvCxnSpPr>
          <p:nvPr/>
        </p:nvCxnSpPr>
        <p:spPr>
          <a:xfrm flipV="1">
            <a:off x="2395112" y="4983064"/>
            <a:ext cx="361257" cy="60115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מחבר חץ ישר 49"/>
          <p:cNvCxnSpPr>
            <a:stCxn id="47" idx="1"/>
            <a:endCxn id="46" idx="2"/>
          </p:cNvCxnSpPr>
          <p:nvPr/>
        </p:nvCxnSpPr>
        <p:spPr>
          <a:xfrm flipH="1" flipV="1">
            <a:off x="1004247" y="3452499"/>
            <a:ext cx="1147789" cy="1281198"/>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0" name="מחבר חץ ישר 89"/>
          <p:cNvCxnSpPr>
            <a:stCxn id="46" idx="0"/>
            <a:endCxn id="9" idx="2"/>
          </p:cNvCxnSpPr>
          <p:nvPr/>
        </p:nvCxnSpPr>
        <p:spPr>
          <a:xfrm flipV="1">
            <a:off x="1004247" y="1953152"/>
            <a:ext cx="1302713" cy="1000612"/>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3" name="מלבן 92"/>
          <p:cNvSpPr/>
          <p:nvPr/>
        </p:nvSpPr>
        <p:spPr>
          <a:xfrm>
            <a:off x="1241545" y="2208482"/>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מדינה צפופה</a:t>
            </a:r>
          </a:p>
        </p:txBody>
      </p:sp>
      <p:sp>
        <p:nvSpPr>
          <p:cNvPr id="94" name="TextBox 93"/>
          <p:cNvSpPr txBox="1"/>
          <p:nvPr/>
        </p:nvSpPr>
        <p:spPr>
          <a:xfrm>
            <a:off x="-25621" y="2063234"/>
            <a:ext cx="1293630" cy="600164"/>
          </a:xfrm>
          <a:prstGeom prst="rect">
            <a:avLst/>
          </a:prstGeom>
          <a:noFill/>
        </p:spPr>
        <p:txBody>
          <a:bodyPr wrap="square" rtlCol="1">
            <a:spAutoFit/>
          </a:bodyPr>
          <a:lstStyle/>
          <a:p>
            <a:r>
              <a:rPr lang="he-IL" sz="1100" b="1" dirty="0"/>
              <a:t>401 בני אדם לקמ"ר, צפיפות # 3 </a:t>
            </a:r>
            <a:r>
              <a:rPr lang="en-US" sz="1100" b="1" dirty="0"/>
              <a:t>OECD</a:t>
            </a:r>
            <a:endParaRPr lang="he-IL" sz="1100" b="1" dirty="0"/>
          </a:p>
        </p:txBody>
      </p:sp>
      <p:cxnSp>
        <p:nvCxnSpPr>
          <p:cNvPr id="96" name="מחבר חץ ישר 95"/>
          <p:cNvCxnSpPr>
            <a:stCxn id="47" idx="1"/>
            <a:endCxn id="98" idx="3"/>
          </p:cNvCxnSpPr>
          <p:nvPr/>
        </p:nvCxnSpPr>
        <p:spPr>
          <a:xfrm flipH="1" flipV="1">
            <a:off x="1527214" y="4703292"/>
            <a:ext cx="624822" cy="3040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7" name="מחבר חץ ישר 96"/>
          <p:cNvCxnSpPr>
            <a:stCxn id="46" idx="2"/>
            <a:endCxn id="98" idx="0"/>
          </p:cNvCxnSpPr>
          <p:nvPr/>
        </p:nvCxnSpPr>
        <p:spPr>
          <a:xfrm flipH="1">
            <a:off x="922881" y="3452499"/>
            <a:ext cx="81366" cy="100142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8" name="מלבן מעוגל 97"/>
          <p:cNvSpPr/>
          <p:nvPr/>
        </p:nvSpPr>
        <p:spPr>
          <a:xfrm>
            <a:off x="318548" y="4453924"/>
            <a:ext cx="120866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גידול </a:t>
            </a:r>
            <a:r>
              <a:rPr lang="he-IL" dirty="0" err="1"/>
              <a:t>אוכ</a:t>
            </a:r>
            <a:r>
              <a:rPr lang="he-IL" dirty="0"/>
              <a:t>'</a:t>
            </a:r>
          </a:p>
        </p:txBody>
      </p:sp>
      <p:sp>
        <p:nvSpPr>
          <p:cNvPr id="99" name="TextBox 98"/>
          <p:cNvSpPr txBox="1"/>
          <p:nvPr/>
        </p:nvSpPr>
        <p:spPr>
          <a:xfrm>
            <a:off x="296690" y="4952659"/>
            <a:ext cx="1293630" cy="430887"/>
          </a:xfrm>
          <a:prstGeom prst="rect">
            <a:avLst/>
          </a:prstGeom>
          <a:noFill/>
        </p:spPr>
        <p:txBody>
          <a:bodyPr wrap="square" rtlCol="1">
            <a:spAutoFit/>
          </a:bodyPr>
          <a:lstStyle/>
          <a:p>
            <a:r>
              <a:rPr lang="he-IL" sz="1100" b="1" dirty="0"/>
              <a:t>1.7% גידול בשנה. (הגבוה במערב)</a:t>
            </a:r>
          </a:p>
        </p:txBody>
      </p:sp>
      <p:cxnSp>
        <p:nvCxnSpPr>
          <p:cNvPr id="100" name="מחבר חץ ישר 99"/>
          <p:cNvCxnSpPr>
            <a:stCxn id="101" idx="1"/>
          </p:cNvCxnSpPr>
          <p:nvPr/>
        </p:nvCxnSpPr>
        <p:spPr>
          <a:xfrm flipH="1" flipV="1">
            <a:off x="2756370" y="5024886"/>
            <a:ext cx="999020" cy="243858"/>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1" name="מלבן מעוגל 100"/>
          <p:cNvSpPr/>
          <p:nvPr/>
        </p:nvSpPr>
        <p:spPr>
          <a:xfrm>
            <a:off x="3755390" y="4952659"/>
            <a:ext cx="1824722" cy="632169"/>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200" b="1" dirty="0"/>
              <a:t>מגמת </a:t>
            </a:r>
            <a:r>
              <a:rPr lang="he-IL" sz="1200" b="1" dirty="0" err="1"/>
              <a:t>פרבור</a:t>
            </a:r>
            <a:r>
              <a:rPr lang="he-IL" sz="1200" b="1" dirty="0"/>
              <a:t> והרחקת אוכלוסייה מאזורי הביקוש</a:t>
            </a:r>
          </a:p>
        </p:txBody>
      </p:sp>
      <p:sp>
        <p:nvSpPr>
          <p:cNvPr id="102" name="TextBox 101"/>
          <p:cNvSpPr txBox="1"/>
          <p:nvPr/>
        </p:nvSpPr>
        <p:spPr>
          <a:xfrm>
            <a:off x="3654782" y="5576495"/>
            <a:ext cx="2021172" cy="461665"/>
          </a:xfrm>
          <a:prstGeom prst="rect">
            <a:avLst/>
          </a:prstGeom>
          <a:noFill/>
        </p:spPr>
        <p:txBody>
          <a:bodyPr wrap="square" rtlCol="1">
            <a:spAutoFit/>
          </a:bodyPr>
          <a:lstStyle/>
          <a:p>
            <a:r>
              <a:rPr lang="he-IL" sz="1200" b="1" dirty="0"/>
              <a:t>התערבות ממשלתית להאצת בנייה של שכונות חדשות</a:t>
            </a:r>
          </a:p>
        </p:txBody>
      </p:sp>
      <p:cxnSp>
        <p:nvCxnSpPr>
          <p:cNvPr id="103" name="מחבר חץ ישר 102"/>
          <p:cNvCxnSpPr>
            <a:stCxn id="101" idx="0"/>
          </p:cNvCxnSpPr>
          <p:nvPr/>
        </p:nvCxnSpPr>
        <p:spPr>
          <a:xfrm flipH="1" flipV="1">
            <a:off x="3718707" y="3723983"/>
            <a:ext cx="949044" cy="1228676"/>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4" name="מלבן 103"/>
          <p:cNvSpPr/>
          <p:nvPr/>
        </p:nvSpPr>
        <p:spPr>
          <a:xfrm>
            <a:off x="3704349" y="4172774"/>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גידול בנסועה</a:t>
            </a:r>
          </a:p>
        </p:txBody>
      </p:sp>
      <p:cxnSp>
        <p:nvCxnSpPr>
          <p:cNvPr id="105" name="מחבר חץ ישר 104"/>
          <p:cNvCxnSpPr>
            <a:endCxn id="29" idx="2"/>
          </p:cNvCxnSpPr>
          <p:nvPr/>
        </p:nvCxnSpPr>
        <p:spPr>
          <a:xfrm flipV="1">
            <a:off x="5616795" y="4090213"/>
            <a:ext cx="1092065" cy="1193430"/>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6" name="מלבן 105"/>
          <p:cNvSpPr/>
          <p:nvPr/>
        </p:nvSpPr>
        <p:spPr>
          <a:xfrm>
            <a:off x="5599509" y="4382450"/>
            <a:ext cx="1440167" cy="389537"/>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פיזור </a:t>
            </a:r>
            <a:r>
              <a:rPr lang="he-IL" sz="1100" b="1" dirty="0" err="1"/>
              <a:t>אוכ</a:t>
            </a:r>
            <a:r>
              <a:rPr lang="he-IL" sz="1100" b="1" dirty="0"/>
              <a:t>' מייצר קושי </a:t>
            </a:r>
            <a:r>
              <a:rPr lang="he-IL" sz="1100" b="1" dirty="0" err="1"/>
              <a:t>בתחב"ץ</a:t>
            </a:r>
            <a:r>
              <a:rPr lang="he-IL" sz="1100" b="1" dirty="0"/>
              <a:t> יעיל</a:t>
            </a:r>
          </a:p>
        </p:txBody>
      </p:sp>
      <p:sp>
        <p:nvSpPr>
          <p:cNvPr id="3" name="מלבן מעוגל 2"/>
          <p:cNvSpPr/>
          <p:nvPr/>
        </p:nvSpPr>
        <p:spPr>
          <a:xfrm>
            <a:off x="6162827" y="213767"/>
            <a:ext cx="2816531" cy="44419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he-IL" b="1" u="sng" dirty="0"/>
              <a:t>"גבולות מערכת" (</a:t>
            </a:r>
            <a:r>
              <a:rPr lang="en-US" b="1" u="sng" dirty="0"/>
              <a:t>System</a:t>
            </a:r>
            <a:r>
              <a:rPr lang="he-IL" b="1" u="sng" dirty="0"/>
              <a:t>)</a:t>
            </a:r>
          </a:p>
        </p:txBody>
      </p:sp>
      <p:sp>
        <p:nvSpPr>
          <p:cNvPr id="4" name="אליפסה 3"/>
          <p:cNvSpPr/>
          <p:nvPr/>
        </p:nvSpPr>
        <p:spPr>
          <a:xfrm rot="21230029">
            <a:off x="1241545" y="563073"/>
            <a:ext cx="5192408" cy="1915759"/>
          </a:xfrm>
          <a:prstGeom prst="ellipse">
            <a:avLst/>
          </a:prstGeom>
          <a:solidFill>
            <a:schemeClr val="accent3">
              <a:alpha val="5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600" b="1" dirty="0">
                <a:solidFill>
                  <a:schemeClr val="tx1"/>
                </a:solidFill>
              </a:rPr>
              <a:t>כלכלה </a:t>
            </a:r>
          </a:p>
        </p:txBody>
      </p:sp>
      <p:sp>
        <p:nvSpPr>
          <p:cNvPr id="45" name="אליפסה 44"/>
          <p:cNvSpPr/>
          <p:nvPr/>
        </p:nvSpPr>
        <p:spPr>
          <a:xfrm rot="645423">
            <a:off x="2491212" y="2524247"/>
            <a:ext cx="5192408" cy="1915759"/>
          </a:xfrm>
          <a:prstGeom prst="ellipse">
            <a:avLst/>
          </a:prstGeom>
          <a:solidFill>
            <a:schemeClr val="accent3">
              <a:alpha val="5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600" b="1" dirty="0">
                <a:solidFill>
                  <a:schemeClr val="tx1"/>
                </a:solidFill>
              </a:rPr>
              <a:t>תחבורה</a:t>
            </a:r>
          </a:p>
        </p:txBody>
      </p:sp>
      <p:sp>
        <p:nvSpPr>
          <p:cNvPr id="51" name="אליפסה 50"/>
          <p:cNvSpPr/>
          <p:nvPr/>
        </p:nvSpPr>
        <p:spPr>
          <a:xfrm rot="645423">
            <a:off x="96131" y="3899365"/>
            <a:ext cx="5192408" cy="1915759"/>
          </a:xfrm>
          <a:prstGeom prst="ellipse">
            <a:avLst/>
          </a:prstGeom>
          <a:solidFill>
            <a:schemeClr val="accent3">
              <a:alpha val="5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600" b="1" dirty="0">
                <a:solidFill>
                  <a:schemeClr val="tx1"/>
                </a:solidFill>
              </a:rPr>
              <a:t>מרחב</a:t>
            </a:r>
          </a:p>
        </p:txBody>
      </p:sp>
    </p:spTree>
    <p:extLst>
      <p:ext uri="{BB962C8B-B14F-4D97-AF65-F5344CB8AC3E}">
        <p14:creationId xmlns:p14="http://schemas.microsoft.com/office/powerpoint/2010/main" val="20703517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מלבן 71"/>
          <p:cNvSpPr/>
          <p:nvPr/>
        </p:nvSpPr>
        <p:spPr>
          <a:xfrm>
            <a:off x="0" y="0"/>
            <a:ext cx="9144000" cy="681965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cxnSp>
        <p:nvCxnSpPr>
          <p:cNvPr id="35" name="מחבר חץ ישר 34"/>
          <p:cNvCxnSpPr>
            <a:stCxn id="8" idx="2"/>
            <a:endCxn id="29" idx="0"/>
          </p:cNvCxnSpPr>
          <p:nvPr/>
        </p:nvCxnSpPr>
        <p:spPr>
          <a:xfrm>
            <a:off x="5897792" y="1455355"/>
            <a:ext cx="811068" cy="2018813"/>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מלבן מעוגל 4"/>
          <p:cNvSpPr/>
          <p:nvPr/>
        </p:nvSpPr>
        <p:spPr>
          <a:xfrm>
            <a:off x="4572000" y="1988840"/>
            <a:ext cx="1722726" cy="65348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גידול מתמיד בהיקף הרכב הפרטי</a:t>
            </a:r>
          </a:p>
        </p:txBody>
      </p:sp>
      <p:sp>
        <p:nvSpPr>
          <p:cNvPr id="17" name="מלבן מעוגל 16"/>
          <p:cNvSpPr/>
          <p:nvPr/>
        </p:nvSpPr>
        <p:spPr>
          <a:xfrm>
            <a:off x="2483768" y="2852936"/>
            <a:ext cx="1800200" cy="62123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עומסי תנועה הולכים ומחמירים</a:t>
            </a:r>
          </a:p>
        </p:txBody>
      </p:sp>
      <p:sp>
        <p:nvSpPr>
          <p:cNvPr id="2" name="חץ שמאלה-ימינה 1"/>
          <p:cNvSpPr/>
          <p:nvPr/>
        </p:nvSpPr>
        <p:spPr>
          <a:xfrm rot="19540758">
            <a:off x="4097840" y="2746649"/>
            <a:ext cx="948318" cy="504056"/>
          </a:xfrm>
          <a:prstGeom prst="leftRightArrow">
            <a:avLst/>
          </a:prstGeom>
          <a:solidFill>
            <a:schemeClr val="bg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מלבן מעוגל 7"/>
          <p:cNvSpPr/>
          <p:nvPr/>
        </p:nvSpPr>
        <p:spPr>
          <a:xfrm>
            <a:off x="5105704" y="807283"/>
            <a:ext cx="1584176"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מערכת המיסוי המדינתית</a:t>
            </a:r>
          </a:p>
        </p:txBody>
      </p:sp>
      <p:sp>
        <p:nvSpPr>
          <p:cNvPr id="9" name="מלבן מעוגל 8"/>
          <p:cNvSpPr/>
          <p:nvPr/>
        </p:nvSpPr>
        <p:spPr>
          <a:xfrm>
            <a:off x="1410071" y="1305080"/>
            <a:ext cx="1793777"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he-IL" sz="1600" b="1" dirty="0"/>
              <a:t>השקעה בכבישים ומחלפים</a:t>
            </a:r>
          </a:p>
        </p:txBody>
      </p:sp>
      <p:cxnSp>
        <p:nvCxnSpPr>
          <p:cNvPr id="10" name="מחבר חץ ישר 9"/>
          <p:cNvCxnSpPr>
            <a:stCxn id="8" idx="1"/>
            <a:endCxn id="9" idx="3"/>
          </p:cNvCxnSpPr>
          <p:nvPr/>
        </p:nvCxnSpPr>
        <p:spPr>
          <a:xfrm flipH="1">
            <a:off x="3203848" y="1131319"/>
            <a:ext cx="1901856" cy="49779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מחבר חץ ישר 10"/>
          <p:cNvCxnSpPr>
            <a:stCxn id="9" idx="3"/>
            <a:endCxn id="2" idx="1"/>
          </p:cNvCxnSpPr>
          <p:nvPr/>
        </p:nvCxnSpPr>
        <p:spPr>
          <a:xfrm>
            <a:off x="3203848" y="1629116"/>
            <a:ext cx="1297101" cy="126548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מלבן 12"/>
          <p:cNvSpPr/>
          <p:nvPr/>
        </p:nvSpPr>
        <p:spPr>
          <a:xfrm>
            <a:off x="3306208" y="2136643"/>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חייבים להגיב</a:t>
            </a:r>
          </a:p>
        </p:txBody>
      </p:sp>
      <p:sp>
        <p:nvSpPr>
          <p:cNvPr id="14" name="מלבן 13"/>
          <p:cNvSpPr/>
          <p:nvPr/>
        </p:nvSpPr>
        <p:spPr>
          <a:xfrm>
            <a:off x="3718707" y="1213067"/>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חייבים לממן</a:t>
            </a:r>
          </a:p>
        </p:txBody>
      </p:sp>
      <p:sp>
        <p:nvSpPr>
          <p:cNvPr id="16" name="TextBox 15"/>
          <p:cNvSpPr txBox="1"/>
          <p:nvPr/>
        </p:nvSpPr>
        <p:spPr>
          <a:xfrm>
            <a:off x="3499763" y="1574287"/>
            <a:ext cx="1303563" cy="369332"/>
          </a:xfrm>
          <a:prstGeom prst="rect">
            <a:avLst/>
          </a:prstGeom>
          <a:noFill/>
        </p:spPr>
        <p:txBody>
          <a:bodyPr wrap="none" rtlCol="1">
            <a:spAutoFit/>
          </a:bodyPr>
          <a:lstStyle/>
          <a:p>
            <a:r>
              <a:rPr lang="he-IL" dirty="0"/>
              <a:t>מעגל קסמים</a:t>
            </a:r>
          </a:p>
        </p:txBody>
      </p:sp>
      <p:cxnSp>
        <p:nvCxnSpPr>
          <p:cNvPr id="26" name="מחבר חץ ישר 25"/>
          <p:cNvCxnSpPr>
            <a:stCxn id="8" idx="2"/>
            <a:endCxn id="5" idx="0"/>
          </p:cNvCxnSpPr>
          <p:nvPr/>
        </p:nvCxnSpPr>
        <p:spPr>
          <a:xfrm flipH="1">
            <a:off x="5433363" y="1455355"/>
            <a:ext cx="464429" cy="53348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מלבן מעוגל 28"/>
          <p:cNvSpPr/>
          <p:nvPr/>
        </p:nvSpPr>
        <p:spPr>
          <a:xfrm>
            <a:off x="5821383" y="3474168"/>
            <a:ext cx="1774953" cy="616045"/>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תחבורה ציבורית (רכבות ואוטובוסים)</a:t>
            </a:r>
          </a:p>
        </p:txBody>
      </p:sp>
      <p:cxnSp>
        <p:nvCxnSpPr>
          <p:cNvPr id="30" name="מחבר חץ ישר 29"/>
          <p:cNvCxnSpPr>
            <a:stCxn id="29" idx="0"/>
            <a:endCxn id="2" idx="5"/>
          </p:cNvCxnSpPr>
          <p:nvPr/>
        </p:nvCxnSpPr>
        <p:spPr>
          <a:xfrm flipH="1" flipV="1">
            <a:off x="4643049" y="3102751"/>
            <a:ext cx="2065811" cy="37141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מלבן 14"/>
          <p:cNvSpPr/>
          <p:nvPr/>
        </p:nvSpPr>
        <p:spPr>
          <a:xfrm>
            <a:off x="4778118" y="1536450"/>
            <a:ext cx="932647" cy="28803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מיסוי כבד על דלק ורכב</a:t>
            </a:r>
          </a:p>
        </p:txBody>
      </p:sp>
      <p:sp>
        <p:nvSpPr>
          <p:cNvPr id="38" name="מלבן 37"/>
          <p:cNvSpPr/>
          <p:nvPr/>
        </p:nvSpPr>
        <p:spPr>
          <a:xfrm>
            <a:off x="6316405" y="2814718"/>
            <a:ext cx="932647" cy="28803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סבסוד כבד על </a:t>
            </a:r>
            <a:r>
              <a:rPr lang="he-IL" sz="1100" b="1" dirty="0" err="1"/>
              <a:t>תחב"ץ</a:t>
            </a:r>
            <a:endParaRPr lang="he-IL" sz="1100" b="1" dirty="0"/>
          </a:p>
        </p:txBody>
      </p:sp>
      <p:sp>
        <p:nvSpPr>
          <p:cNvPr id="71" name="TextBox 70"/>
          <p:cNvSpPr txBox="1"/>
          <p:nvPr/>
        </p:nvSpPr>
        <p:spPr>
          <a:xfrm>
            <a:off x="4979175" y="2575937"/>
            <a:ext cx="1290738" cy="276999"/>
          </a:xfrm>
          <a:prstGeom prst="rect">
            <a:avLst/>
          </a:prstGeom>
          <a:noFill/>
        </p:spPr>
        <p:txBody>
          <a:bodyPr wrap="none" rtlCol="1">
            <a:spAutoFit/>
          </a:bodyPr>
          <a:lstStyle/>
          <a:p>
            <a:r>
              <a:rPr lang="he-IL" sz="1200" b="1" dirty="0"/>
              <a:t>(*12 1970-2015)</a:t>
            </a:r>
          </a:p>
        </p:txBody>
      </p:sp>
      <p:sp>
        <p:nvSpPr>
          <p:cNvPr id="43" name="TextBox 42"/>
          <p:cNvSpPr txBox="1"/>
          <p:nvPr/>
        </p:nvSpPr>
        <p:spPr>
          <a:xfrm>
            <a:off x="1997521" y="3462048"/>
            <a:ext cx="2662908" cy="276999"/>
          </a:xfrm>
          <a:prstGeom prst="rect">
            <a:avLst/>
          </a:prstGeom>
          <a:noFill/>
        </p:spPr>
        <p:txBody>
          <a:bodyPr wrap="none" rtlCol="1">
            <a:spAutoFit/>
          </a:bodyPr>
          <a:lstStyle/>
          <a:p>
            <a:r>
              <a:rPr lang="he-IL" sz="1200" b="1" dirty="0"/>
              <a:t>(הפסד של 2% תוצר בשנה=22 </a:t>
            </a:r>
            <a:r>
              <a:rPr lang="he-IL" sz="1200" b="1" dirty="0" err="1"/>
              <a:t>מליארד</a:t>
            </a:r>
            <a:r>
              <a:rPr lang="he-IL" sz="1200" b="1" dirty="0"/>
              <a:t>)</a:t>
            </a:r>
          </a:p>
        </p:txBody>
      </p:sp>
      <p:sp>
        <p:nvSpPr>
          <p:cNvPr id="44" name="חץ שמאלה-ימינה 43"/>
          <p:cNvSpPr/>
          <p:nvPr/>
        </p:nvSpPr>
        <p:spPr>
          <a:xfrm rot="1330614">
            <a:off x="4475761" y="3283256"/>
            <a:ext cx="1412702" cy="710541"/>
          </a:xfrm>
          <a:prstGeom prst="leftRightArrow">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טרמינלים כצווארי בקבוק</a:t>
            </a:r>
          </a:p>
        </p:txBody>
      </p:sp>
      <p:sp>
        <p:nvSpPr>
          <p:cNvPr id="46" name="מלבן מעוגל 45"/>
          <p:cNvSpPr/>
          <p:nvPr/>
        </p:nvSpPr>
        <p:spPr>
          <a:xfrm>
            <a:off x="212159" y="2953764"/>
            <a:ext cx="158417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צמצום עתודות הקרקע</a:t>
            </a:r>
          </a:p>
        </p:txBody>
      </p:sp>
      <p:sp>
        <p:nvSpPr>
          <p:cNvPr id="47" name="מלבן מעוגל 46"/>
          <p:cNvSpPr/>
          <p:nvPr/>
        </p:nvSpPr>
        <p:spPr>
          <a:xfrm>
            <a:off x="2152036" y="4484329"/>
            <a:ext cx="120866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יוקר הדיור</a:t>
            </a:r>
          </a:p>
        </p:txBody>
      </p:sp>
      <p:sp>
        <p:nvSpPr>
          <p:cNvPr id="48" name="מלבן מעוגל 47"/>
          <p:cNvSpPr/>
          <p:nvPr/>
        </p:nvSpPr>
        <p:spPr>
          <a:xfrm>
            <a:off x="1839625" y="5584221"/>
            <a:ext cx="1110973"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ריבית נמוכה</a:t>
            </a:r>
          </a:p>
        </p:txBody>
      </p:sp>
      <p:cxnSp>
        <p:nvCxnSpPr>
          <p:cNvPr id="49" name="מחבר חץ ישר 48"/>
          <p:cNvCxnSpPr>
            <a:stCxn id="48" idx="0"/>
            <a:endCxn id="47" idx="2"/>
          </p:cNvCxnSpPr>
          <p:nvPr/>
        </p:nvCxnSpPr>
        <p:spPr>
          <a:xfrm flipV="1">
            <a:off x="2395112" y="4983064"/>
            <a:ext cx="361257" cy="60115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מחבר חץ ישר 49"/>
          <p:cNvCxnSpPr>
            <a:stCxn id="47" idx="1"/>
            <a:endCxn id="46" idx="2"/>
          </p:cNvCxnSpPr>
          <p:nvPr/>
        </p:nvCxnSpPr>
        <p:spPr>
          <a:xfrm flipH="1" flipV="1">
            <a:off x="1004247" y="3452499"/>
            <a:ext cx="1147789" cy="1281198"/>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0" name="מחבר חץ ישר 89"/>
          <p:cNvCxnSpPr>
            <a:stCxn id="46" idx="0"/>
            <a:endCxn id="9" idx="2"/>
          </p:cNvCxnSpPr>
          <p:nvPr/>
        </p:nvCxnSpPr>
        <p:spPr>
          <a:xfrm flipV="1">
            <a:off x="1004247" y="1953152"/>
            <a:ext cx="1302713" cy="1000612"/>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3" name="מלבן 92"/>
          <p:cNvSpPr/>
          <p:nvPr/>
        </p:nvSpPr>
        <p:spPr>
          <a:xfrm>
            <a:off x="1241545" y="2208482"/>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מדינה צפופה</a:t>
            </a:r>
          </a:p>
        </p:txBody>
      </p:sp>
      <p:sp>
        <p:nvSpPr>
          <p:cNvPr id="94" name="TextBox 93"/>
          <p:cNvSpPr txBox="1"/>
          <p:nvPr/>
        </p:nvSpPr>
        <p:spPr>
          <a:xfrm>
            <a:off x="-25621" y="2063234"/>
            <a:ext cx="1293630" cy="600164"/>
          </a:xfrm>
          <a:prstGeom prst="rect">
            <a:avLst/>
          </a:prstGeom>
          <a:noFill/>
        </p:spPr>
        <p:txBody>
          <a:bodyPr wrap="square" rtlCol="1">
            <a:spAutoFit/>
          </a:bodyPr>
          <a:lstStyle/>
          <a:p>
            <a:r>
              <a:rPr lang="he-IL" sz="1100" b="1" dirty="0"/>
              <a:t>401 בני אדם לקמ"ר, צפיפות # 3 </a:t>
            </a:r>
            <a:r>
              <a:rPr lang="en-US" sz="1100" b="1" dirty="0"/>
              <a:t>OECD</a:t>
            </a:r>
            <a:endParaRPr lang="he-IL" sz="1100" b="1" dirty="0"/>
          </a:p>
        </p:txBody>
      </p:sp>
      <p:cxnSp>
        <p:nvCxnSpPr>
          <p:cNvPr id="96" name="מחבר חץ ישר 95"/>
          <p:cNvCxnSpPr>
            <a:stCxn id="47" idx="1"/>
            <a:endCxn id="98" idx="3"/>
          </p:cNvCxnSpPr>
          <p:nvPr/>
        </p:nvCxnSpPr>
        <p:spPr>
          <a:xfrm flipH="1" flipV="1">
            <a:off x="1527214" y="4703292"/>
            <a:ext cx="624822" cy="3040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7" name="מחבר חץ ישר 96"/>
          <p:cNvCxnSpPr>
            <a:stCxn id="46" idx="2"/>
            <a:endCxn id="98" idx="0"/>
          </p:cNvCxnSpPr>
          <p:nvPr/>
        </p:nvCxnSpPr>
        <p:spPr>
          <a:xfrm flipH="1">
            <a:off x="922881" y="3452499"/>
            <a:ext cx="81366" cy="100142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8" name="מלבן מעוגל 97"/>
          <p:cNvSpPr/>
          <p:nvPr/>
        </p:nvSpPr>
        <p:spPr>
          <a:xfrm>
            <a:off x="318548" y="4453924"/>
            <a:ext cx="120866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גידול </a:t>
            </a:r>
            <a:r>
              <a:rPr lang="he-IL" dirty="0" err="1"/>
              <a:t>אוכ</a:t>
            </a:r>
            <a:r>
              <a:rPr lang="he-IL" dirty="0"/>
              <a:t>'</a:t>
            </a:r>
          </a:p>
        </p:txBody>
      </p:sp>
      <p:sp>
        <p:nvSpPr>
          <p:cNvPr id="99" name="TextBox 98"/>
          <p:cNvSpPr txBox="1"/>
          <p:nvPr/>
        </p:nvSpPr>
        <p:spPr>
          <a:xfrm>
            <a:off x="296690" y="4952659"/>
            <a:ext cx="1293630" cy="430887"/>
          </a:xfrm>
          <a:prstGeom prst="rect">
            <a:avLst/>
          </a:prstGeom>
          <a:noFill/>
        </p:spPr>
        <p:txBody>
          <a:bodyPr wrap="square" rtlCol="1">
            <a:spAutoFit/>
          </a:bodyPr>
          <a:lstStyle/>
          <a:p>
            <a:r>
              <a:rPr lang="he-IL" sz="1100" b="1" dirty="0"/>
              <a:t>1.7% גידול בשנה. (הגבוה במערב)</a:t>
            </a:r>
          </a:p>
        </p:txBody>
      </p:sp>
      <p:cxnSp>
        <p:nvCxnSpPr>
          <p:cNvPr id="100" name="מחבר חץ ישר 99"/>
          <p:cNvCxnSpPr>
            <a:stCxn id="101" idx="1"/>
          </p:cNvCxnSpPr>
          <p:nvPr/>
        </p:nvCxnSpPr>
        <p:spPr>
          <a:xfrm flipH="1" flipV="1">
            <a:off x="2756370" y="5024886"/>
            <a:ext cx="999020" cy="243858"/>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1" name="מלבן מעוגל 100"/>
          <p:cNvSpPr/>
          <p:nvPr/>
        </p:nvSpPr>
        <p:spPr>
          <a:xfrm>
            <a:off x="3755390" y="4952659"/>
            <a:ext cx="1824722" cy="632169"/>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200" b="1" dirty="0"/>
              <a:t>מגמת </a:t>
            </a:r>
            <a:r>
              <a:rPr lang="he-IL" sz="1200" b="1" dirty="0" err="1"/>
              <a:t>פרבור</a:t>
            </a:r>
            <a:r>
              <a:rPr lang="he-IL" sz="1200" b="1" dirty="0"/>
              <a:t> והרחקת אוכלוסייה מאזורי הביקוש</a:t>
            </a:r>
          </a:p>
        </p:txBody>
      </p:sp>
      <p:sp>
        <p:nvSpPr>
          <p:cNvPr id="102" name="TextBox 101"/>
          <p:cNvSpPr txBox="1"/>
          <p:nvPr/>
        </p:nvSpPr>
        <p:spPr>
          <a:xfrm>
            <a:off x="3654782" y="5576495"/>
            <a:ext cx="2021172" cy="461665"/>
          </a:xfrm>
          <a:prstGeom prst="rect">
            <a:avLst/>
          </a:prstGeom>
          <a:noFill/>
        </p:spPr>
        <p:txBody>
          <a:bodyPr wrap="square" rtlCol="1">
            <a:spAutoFit/>
          </a:bodyPr>
          <a:lstStyle/>
          <a:p>
            <a:r>
              <a:rPr lang="he-IL" sz="1200" b="1" dirty="0"/>
              <a:t>התערבות ממשלתית להאצת בנייה של שכונות חדשות</a:t>
            </a:r>
          </a:p>
        </p:txBody>
      </p:sp>
      <p:cxnSp>
        <p:nvCxnSpPr>
          <p:cNvPr id="103" name="מחבר חץ ישר 102"/>
          <p:cNvCxnSpPr>
            <a:stCxn id="101" idx="0"/>
          </p:cNvCxnSpPr>
          <p:nvPr/>
        </p:nvCxnSpPr>
        <p:spPr>
          <a:xfrm flipH="1" flipV="1">
            <a:off x="3718707" y="3723983"/>
            <a:ext cx="949044" cy="1228676"/>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4" name="מלבן 103"/>
          <p:cNvSpPr/>
          <p:nvPr/>
        </p:nvSpPr>
        <p:spPr>
          <a:xfrm>
            <a:off x="3704349" y="4172774"/>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גידול בנסועה</a:t>
            </a:r>
          </a:p>
        </p:txBody>
      </p:sp>
      <p:cxnSp>
        <p:nvCxnSpPr>
          <p:cNvPr id="105" name="מחבר חץ ישר 104"/>
          <p:cNvCxnSpPr>
            <a:endCxn id="29" idx="2"/>
          </p:cNvCxnSpPr>
          <p:nvPr/>
        </p:nvCxnSpPr>
        <p:spPr>
          <a:xfrm flipV="1">
            <a:off x="5616795" y="4090213"/>
            <a:ext cx="1092065" cy="1193430"/>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6" name="מלבן 105"/>
          <p:cNvSpPr/>
          <p:nvPr/>
        </p:nvSpPr>
        <p:spPr>
          <a:xfrm>
            <a:off x="5599509" y="4382450"/>
            <a:ext cx="1440167" cy="389537"/>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פיזור </a:t>
            </a:r>
            <a:r>
              <a:rPr lang="he-IL" sz="1100" b="1" dirty="0" err="1"/>
              <a:t>אוכ</a:t>
            </a:r>
            <a:r>
              <a:rPr lang="he-IL" sz="1100" b="1" dirty="0"/>
              <a:t>' מייצר קושי </a:t>
            </a:r>
            <a:r>
              <a:rPr lang="he-IL" sz="1100" b="1" dirty="0" err="1"/>
              <a:t>בתחב"ץ</a:t>
            </a:r>
            <a:r>
              <a:rPr lang="he-IL" sz="1100" b="1" dirty="0"/>
              <a:t> יעיל</a:t>
            </a:r>
          </a:p>
        </p:txBody>
      </p:sp>
      <p:sp>
        <p:nvSpPr>
          <p:cNvPr id="3" name="מלבן מעוגל 2"/>
          <p:cNvSpPr/>
          <p:nvPr/>
        </p:nvSpPr>
        <p:spPr>
          <a:xfrm>
            <a:off x="6162827" y="213767"/>
            <a:ext cx="2816531" cy="44419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he-IL" b="1" u="sng" dirty="0"/>
              <a:t>"גבולות מערכת"</a:t>
            </a:r>
          </a:p>
        </p:txBody>
      </p:sp>
      <p:sp>
        <p:nvSpPr>
          <p:cNvPr id="4" name="אליפסה 3"/>
          <p:cNvSpPr/>
          <p:nvPr/>
        </p:nvSpPr>
        <p:spPr>
          <a:xfrm rot="21230029">
            <a:off x="1241545" y="563073"/>
            <a:ext cx="5192408" cy="1915759"/>
          </a:xfrm>
          <a:prstGeom prst="ellipse">
            <a:avLst/>
          </a:prstGeom>
          <a:solidFill>
            <a:schemeClr val="accent3">
              <a:alpha val="5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600" b="1" dirty="0">
                <a:solidFill>
                  <a:schemeClr val="tx1"/>
                </a:solidFill>
              </a:rPr>
              <a:t>כלכלה </a:t>
            </a:r>
          </a:p>
        </p:txBody>
      </p:sp>
      <p:sp>
        <p:nvSpPr>
          <p:cNvPr id="45" name="אליפסה 44"/>
          <p:cNvSpPr/>
          <p:nvPr/>
        </p:nvSpPr>
        <p:spPr>
          <a:xfrm rot="645423">
            <a:off x="2491212" y="2524247"/>
            <a:ext cx="5192408" cy="1915759"/>
          </a:xfrm>
          <a:prstGeom prst="ellipse">
            <a:avLst/>
          </a:prstGeom>
          <a:solidFill>
            <a:schemeClr val="accent3">
              <a:alpha val="5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600" b="1" dirty="0">
                <a:solidFill>
                  <a:schemeClr val="tx1"/>
                </a:solidFill>
              </a:rPr>
              <a:t>תחבורה</a:t>
            </a:r>
          </a:p>
        </p:txBody>
      </p:sp>
      <p:sp>
        <p:nvSpPr>
          <p:cNvPr id="51" name="אליפסה 50"/>
          <p:cNvSpPr/>
          <p:nvPr/>
        </p:nvSpPr>
        <p:spPr>
          <a:xfrm rot="645423">
            <a:off x="96131" y="3899365"/>
            <a:ext cx="5192408" cy="1915759"/>
          </a:xfrm>
          <a:prstGeom prst="ellipse">
            <a:avLst/>
          </a:prstGeom>
          <a:solidFill>
            <a:schemeClr val="accent3">
              <a:alpha val="5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600" b="1" dirty="0">
                <a:solidFill>
                  <a:schemeClr val="tx1"/>
                </a:solidFill>
              </a:rPr>
              <a:t>מרחב</a:t>
            </a:r>
          </a:p>
        </p:txBody>
      </p:sp>
      <p:sp>
        <p:nvSpPr>
          <p:cNvPr id="6" name="TextBox 5"/>
          <p:cNvSpPr txBox="1"/>
          <p:nvPr/>
        </p:nvSpPr>
        <p:spPr>
          <a:xfrm>
            <a:off x="6780490" y="701351"/>
            <a:ext cx="1811246" cy="646331"/>
          </a:xfrm>
          <a:prstGeom prst="rect">
            <a:avLst/>
          </a:prstGeom>
          <a:noFill/>
        </p:spPr>
        <p:txBody>
          <a:bodyPr wrap="square" rtlCol="1">
            <a:spAutoFit/>
          </a:bodyPr>
          <a:lstStyle/>
          <a:p>
            <a:r>
              <a:rPr lang="he-IL" b="1" dirty="0"/>
              <a:t>גבולות מערכת – החלטה מודעת</a:t>
            </a:r>
          </a:p>
        </p:txBody>
      </p:sp>
      <p:sp>
        <p:nvSpPr>
          <p:cNvPr id="52" name="אליפסה 51"/>
          <p:cNvSpPr/>
          <p:nvPr/>
        </p:nvSpPr>
        <p:spPr>
          <a:xfrm rot="645423">
            <a:off x="5043982" y="4741636"/>
            <a:ext cx="3773387" cy="1472827"/>
          </a:xfrm>
          <a:prstGeom prst="ellipse">
            <a:avLst/>
          </a:prstGeom>
          <a:solidFill>
            <a:schemeClr val="bg2">
              <a:lumMod val="40000"/>
              <a:lumOff val="60000"/>
              <a:alpha val="5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b="1" dirty="0">
                <a:solidFill>
                  <a:schemeClr val="tx1"/>
                </a:solidFill>
              </a:rPr>
              <a:t>מרחב ותרבות</a:t>
            </a:r>
          </a:p>
          <a:p>
            <a:pPr algn="ctr"/>
            <a:r>
              <a:rPr lang="he-IL" sz="1400" b="1" dirty="0">
                <a:solidFill>
                  <a:schemeClr val="tx1"/>
                </a:solidFill>
              </a:rPr>
              <a:t>(שליטה על קרקעות כמורשת ציונית)</a:t>
            </a:r>
          </a:p>
        </p:txBody>
      </p:sp>
      <p:sp>
        <p:nvSpPr>
          <p:cNvPr id="53" name="אליפסה 52"/>
          <p:cNvSpPr/>
          <p:nvPr/>
        </p:nvSpPr>
        <p:spPr>
          <a:xfrm rot="21259687">
            <a:off x="4834639" y="1481563"/>
            <a:ext cx="4273143" cy="1472827"/>
          </a:xfrm>
          <a:prstGeom prst="ellipse">
            <a:avLst/>
          </a:prstGeom>
          <a:solidFill>
            <a:schemeClr val="bg2">
              <a:lumMod val="40000"/>
              <a:lumOff val="60000"/>
              <a:alpha val="5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b="1" dirty="0">
                <a:solidFill>
                  <a:schemeClr val="tx1"/>
                </a:solidFill>
              </a:rPr>
              <a:t>פוליטיקה ומערכת מדינתית</a:t>
            </a:r>
          </a:p>
          <a:p>
            <a:pPr algn="ctr"/>
            <a:r>
              <a:rPr lang="he-IL" sz="1400" b="1" dirty="0">
                <a:solidFill>
                  <a:schemeClr val="tx1"/>
                </a:solidFill>
              </a:rPr>
              <a:t>(לובי יבואני הרכב, הפרדת המערכות בין בינוי ותחבורה...)</a:t>
            </a:r>
          </a:p>
        </p:txBody>
      </p:sp>
      <p:sp>
        <p:nvSpPr>
          <p:cNvPr id="54" name="מלבן מעוגל 53"/>
          <p:cNvSpPr/>
          <p:nvPr/>
        </p:nvSpPr>
        <p:spPr>
          <a:xfrm>
            <a:off x="6173912" y="212511"/>
            <a:ext cx="2816531" cy="44419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he-IL" b="1" u="sng" dirty="0"/>
              <a:t>"גבולות מערכת" (</a:t>
            </a:r>
            <a:r>
              <a:rPr lang="en-US" b="1" u="sng" dirty="0"/>
              <a:t>System</a:t>
            </a:r>
            <a:r>
              <a:rPr lang="he-IL" b="1" u="sng" dirty="0"/>
              <a:t>)</a:t>
            </a:r>
          </a:p>
        </p:txBody>
      </p:sp>
      <p:sp>
        <p:nvSpPr>
          <p:cNvPr id="55" name="אליפסה 54"/>
          <p:cNvSpPr/>
          <p:nvPr/>
        </p:nvSpPr>
        <p:spPr>
          <a:xfrm rot="645423">
            <a:off x="-44211" y="28289"/>
            <a:ext cx="2422180" cy="1472827"/>
          </a:xfrm>
          <a:prstGeom prst="ellipse">
            <a:avLst/>
          </a:prstGeom>
          <a:solidFill>
            <a:schemeClr val="bg2">
              <a:lumMod val="40000"/>
              <a:lumOff val="60000"/>
              <a:alpha val="5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b="1" dirty="0">
                <a:solidFill>
                  <a:schemeClr val="tx1"/>
                </a:solidFill>
              </a:rPr>
              <a:t>טכנולוגיה</a:t>
            </a:r>
            <a:endParaRPr lang="he-IL" sz="1400" b="1" dirty="0">
              <a:solidFill>
                <a:schemeClr val="tx1"/>
              </a:solidFill>
            </a:endParaRPr>
          </a:p>
        </p:txBody>
      </p:sp>
    </p:spTree>
    <p:extLst>
      <p:ext uri="{BB962C8B-B14F-4D97-AF65-F5344CB8AC3E}">
        <p14:creationId xmlns:p14="http://schemas.microsoft.com/office/powerpoint/2010/main" val="5752205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מלבן 71"/>
          <p:cNvSpPr/>
          <p:nvPr/>
        </p:nvSpPr>
        <p:spPr>
          <a:xfrm>
            <a:off x="0" y="64339"/>
            <a:ext cx="9144000" cy="681965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cxnSp>
        <p:nvCxnSpPr>
          <p:cNvPr id="35" name="מחבר חץ ישר 34"/>
          <p:cNvCxnSpPr>
            <a:stCxn id="8" idx="2"/>
            <a:endCxn id="29" idx="0"/>
          </p:cNvCxnSpPr>
          <p:nvPr/>
        </p:nvCxnSpPr>
        <p:spPr>
          <a:xfrm>
            <a:off x="5897792" y="1455355"/>
            <a:ext cx="811068" cy="2018813"/>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מלבן מעוגל 4"/>
          <p:cNvSpPr/>
          <p:nvPr/>
        </p:nvSpPr>
        <p:spPr>
          <a:xfrm>
            <a:off x="4572000" y="1988840"/>
            <a:ext cx="1722726" cy="65348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גידול מתמיד בהיקף הרכב הפרטי</a:t>
            </a:r>
          </a:p>
        </p:txBody>
      </p:sp>
      <p:sp>
        <p:nvSpPr>
          <p:cNvPr id="17" name="מלבן מעוגל 16"/>
          <p:cNvSpPr/>
          <p:nvPr/>
        </p:nvSpPr>
        <p:spPr>
          <a:xfrm>
            <a:off x="2483768" y="2852936"/>
            <a:ext cx="1800200" cy="62123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עומסי תנועה הולכים ומחמירים</a:t>
            </a:r>
          </a:p>
        </p:txBody>
      </p:sp>
      <p:sp>
        <p:nvSpPr>
          <p:cNvPr id="2" name="חץ שמאלה-ימינה 1"/>
          <p:cNvSpPr/>
          <p:nvPr/>
        </p:nvSpPr>
        <p:spPr>
          <a:xfrm rot="19540758">
            <a:off x="4097840" y="2746649"/>
            <a:ext cx="948318" cy="504056"/>
          </a:xfrm>
          <a:prstGeom prst="leftRightArrow">
            <a:avLst/>
          </a:prstGeom>
          <a:solidFill>
            <a:schemeClr val="bg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מלבן מעוגל 7"/>
          <p:cNvSpPr/>
          <p:nvPr/>
        </p:nvSpPr>
        <p:spPr>
          <a:xfrm>
            <a:off x="5105704" y="807283"/>
            <a:ext cx="1584176"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מערכת המיסוי המדינתית</a:t>
            </a:r>
          </a:p>
        </p:txBody>
      </p:sp>
      <p:sp>
        <p:nvSpPr>
          <p:cNvPr id="9" name="מלבן מעוגל 8"/>
          <p:cNvSpPr/>
          <p:nvPr/>
        </p:nvSpPr>
        <p:spPr>
          <a:xfrm>
            <a:off x="1410071" y="1305080"/>
            <a:ext cx="1793777"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he-IL" sz="1600" b="1" dirty="0"/>
              <a:t>השקעה בכבישים ומחלפים</a:t>
            </a:r>
          </a:p>
        </p:txBody>
      </p:sp>
      <p:cxnSp>
        <p:nvCxnSpPr>
          <p:cNvPr id="10" name="מחבר חץ ישר 9"/>
          <p:cNvCxnSpPr>
            <a:stCxn id="8" idx="1"/>
            <a:endCxn id="9" idx="3"/>
          </p:cNvCxnSpPr>
          <p:nvPr/>
        </p:nvCxnSpPr>
        <p:spPr>
          <a:xfrm flipH="1">
            <a:off x="3203848" y="1131319"/>
            <a:ext cx="1901856" cy="49779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מחבר חץ ישר 10"/>
          <p:cNvCxnSpPr>
            <a:stCxn id="9" idx="3"/>
            <a:endCxn id="2" idx="1"/>
          </p:cNvCxnSpPr>
          <p:nvPr/>
        </p:nvCxnSpPr>
        <p:spPr>
          <a:xfrm>
            <a:off x="3203848" y="1629116"/>
            <a:ext cx="1297101" cy="126548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מלבן 12"/>
          <p:cNvSpPr/>
          <p:nvPr/>
        </p:nvSpPr>
        <p:spPr>
          <a:xfrm>
            <a:off x="3306208" y="2136643"/>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חייבים להגיב</a:t>
            </a:r>
          </a:p>
        </p:txBody>
      </p:sp>
      <p:sp>
        <p:nvSpPr>
          <p:cNvPr id="14" name="מלבן 13"/>
          <p:cNvSpPr/>
          <p:nvPr/>
        </p:nvSpPr>
        <p:spPr>
          <a:xfrm>
            <a:off x="3718707" y="1213067"/>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חייבים לממן</a:t>
            </a:r>
          </a:p>
        </p:txBody>
      </p:sp>
      <p:sp>
        <p:nvSpPr>
          <p:cNvPr id="16" name="TextBox 15"/>
          <p:cNvSpPr txBox="1"/>
          <p:nvPr/>
        </p:nvSpPr>
        <p:spPr>
          <a:xfrm>
            <a:off x="3499763" y="1574287"/>
            <a:ext cx="1303563" cy="369332"/>
          </a:xfrm>
          <a:prstGeom prst="rect">
            <a:avLst/>
          </a:prstGeom>
          <a:noFill/>
        </p:spPr>
        <p:txBody>
          <a:bodyPr wrap="none" rtlCol="1">
            <a:spAutoFit/>
          </a:bodyPr>
          <a:lstStyle/>
          <a:p>
            <a:r>
              <a:rPr lang="he-IL" dirty="0"/>
              <a:t>מעגל קסמים</a:t>
            </a:r>
          </a:p>
        </p:txBody>
      </p:sp>
      <p:cxnSp>
        <p:nvCxnSpPr>
          <p:cNvPr id="26" name="מחבר חץ ישר 25"/>
          <p:cNvCxnSpPr>
            <a:stCxn id="8" idx="2"/>
            <a:endCxn id="5" idx="0"/>
          </p:cNvCxnSpPr>
          <p:nvPr/>
        </p:nvCxnSpPr>
        <p:spPr>
          <a:xfrm flipH="1">
            <a:off x="5433363" y="1455355"/>
            <a:ext cx="464429" cy="53348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מלבן מעוגל 28"/>
          <p:cNvSpPr/>
          <p:nvPr/>
        </p:nvSpPr>
        <p:spPr>
          <a:xfrm>
            <a:off x="5821383" y="3474168"/>
            <a:ext cx="1774953" cy="616045"/>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תחבורה ציבורית (רכבות ואוטובוסים)</a:t>
            </a:r>
          </a:p>
        </p:txBody>
      </p:sp>
      <p:cxnSp>
        <p:nvCxnSpPr>
          <p:cNvPr id="30" name="מחבר חץ ישר 29"/>
          <p:cNvCxnSpPr>
            <a:stCxn id="29" idx="0"/>
            <a:endCxn id="2" idx="5"/>
          </p:cNvCxnSpPr>
          <p:nvPr/>
        </p:nvCxnSpPr>
        <p:spPr>
          <a:xfrm flipH="1" flipV="1">
            <a:off x="4643049" y="3102751"/>
            <a:ext cx="2065811" cy="37141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מלבן 14"/>
          <p:cNvSpPr/>
          <p:nvPr/>
        </p:nvSpPr>
        <p:spPr>
          <a:xfrm>
            <a:off x="4778118" y="1536450"/>
            <a:ext cx="932647" cy="28803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מיסוי כבד על דלק ורכב</a:t>
            </a:r>
          </a:p>
        </p:txBody>
      </p:sp>
      <p:sp>
        <p:nvSpPr>
          <p:cNvPr id="38" name="מלבן 37"/>
          <p:cNvSpPr/>
          <p:nvPr/>
        </p:nvSpPr>
        <p:spPr>
          <a:xfrm>
            <a:off x="6316405" y="2814718"/>
            <a:ext cx="932647" cy="28803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סבסוד כבד על </a:t>
            </a:r>
            <a:r>
              <a:rPr lang="he-IL" sz="1100" b="1" dirty="0" err="1"/>
              <a:t>תחב"ץ</a:t>
            </a:r>
            <a:endParaRPr lang="he-IL" sz="1100" b="1" dirty="0"/>
          </a:p>
        </p:txBody>
      </p:sp>
      <p:sp>
        <p:nvSpPr>
          <p:cNvPr id="71" name="TextBox 70"/>
          <p:cNvSpPr txBox="1"/>
          <p:nvPr/>
        </p:nvSpPr>
        <p:spPr>
          <a:xfrm>
            <a:off x="4979175" y="2575937"/>
            <a:ext cx="1290738" cy="276999"/>
          </a:xfrm>
          <a:prstGeom prst="rect">
            <a:avLst/>
          </a:prstGeom>
          <a:noFill/>
        </p:spPr>
        <p:txBody>
          <a:bodyPr wrap="none" rtlCol="1">
            <a:spAutoFit/>
          </a:bodyPr>
          <a:lstStyle/>
          <a:p>
            <a:r>
              <a:rPr lang="he-IL" sz="1200" b="1" dirty="0"/>
              <a:t>(*12 1970-2015)</a:t>
            </a:r>
          </a:p>
        </p:txBody>
      </p:sp>
      <p:sp>
        <p:nvSpPr>
          <p:cNvPr id="43" name="TextBox 42"/>
          <p:cNvSpPr txBox="1"/>
          <p:nvPr/>
        </p:nvSpPr>
        <p:spPr>
          <a:xfrm>
            <a:off x="1997521" y="3462048"/>
            <a:ext cx="2662908" cy="276999"/>
          </a:xfrm>
          <a:prstGeom prst="rect">
            <a:avLst/>
          </a:prstGeom>
          <a:noFill/>
        </p:spPr>
        <p:txBody>
          <a:bodyPr wrap="none" rtlCol="1">
            <a:spAutoFit/>
          </a:bodyPr>
          <a:lstStyle/>
          <a:p>
            <a:r>
              <a:rPr lang="he-IL" sz="1200" b="1" dirty="0"/>
              <a:t>(הפסד של 2% תוצר בשנה=22 </a:t>
            </a:r>
            <a:r>
              <a:rPr lang="he-IL" sz="1200" b="1" dirty="0" err="1"/>
              <a:t>מליארד</a:t>
            </a:r>
            <a:r>
              <a:rPr lang="he-IL" sz="1200" b="1" dirty="0"/>
              <a:t>)</a:t>
            </a:r>
          </a:p>
        </p:txBody>
      </p:sp>
      <p:sp>
        <p:nvSpPr>
          <p:cNvPr id="44" name="חץ שמאלה-ימינה 43"/>
          <p:cNvSpPr/>
          <p:nvPr/>
        </p:nvSpPr>
        <p:spPr>
          <a:xfrm rot="1330614">
            <a:off x="4475761" y="3283256"/>
            <a:ext cx="1412702" cy="710541"/>
          </a:xfrm>
          <a:prstGeom prst="leftRightArrow">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טרמינלים כצווארי בקבוק</a:t>
            </a:r>
          </a:p>
        </p:txBody>
      </p:sp>
      <p:sp>
        <p:nvSpPr>
          <p:cNvPr id="46" name="מלבן מעוגל 45"/>
          <p:cNvSpPr/>
          <p:nvPr/>
        </p:nvSpPr>
        <p:spPr>
          <a:xfrm>
            <a:off x="212159" y="2953764"/>
            <a:ext cx="158417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צמצום עתודות הקרקע</a:t>
            </a:r>
          </a:p>
        </p:txBody>
      </p:sp>
      <p:sp>
        <p:nvSpPr>
          <p:cNvPr id="47" name="מלבן מעוגל 46"/>
          <p:cNvSpPr/>
          <p:nvPr/>
        </p:nvSpPr>
        <p:spPr>
          <a:xfrm>
            <a:off x="2152036" y="4484329"/>
            <a:ext cx="120866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יוקר הדיור</a:t>
            </a:r>
          </a:p>
        </p:txBody>
      </p:sp>
      <p:sp>
        <p:nvSpPr>
          <p:cNvPr id="48" name="מלבן מעוגל 47"/>
          <p:cNvSpPr/>
          <p:nvPr/>
        </p:nvSpPr>
        <p:spPr>
          <a:xfrm>
            <a:off x="1839625" y="5584221"/>
            <a:ext cx="1110973"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ריבית נמוכה</a:t>
            </a:r>
          </a:p>
        </p:txBody>
      </p:sp>
      <p:cxnSp>
        <p:nvCxnSpPr>
          <p:cNvPr id="49" name="מחבר חץ ישר 48"/>
          <p:cNvCxnSpPr>
            <a:stCxn id="48" idx="0"/>
            <a:endCxn id="47" idx="2"/>
          </p:cNvCxnSpPr>
          <p:nvPr/>
        </p:nvCxnSpPr>
        <p:spPr>
          <a:xfrm flipV="1">
            <a:off x="2395112" y="4983064"/>
            <a:ext cx="361257" cy="60115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מחבר חץ ישר 49"/>
          <p:cNvCxnSpPr>
            <a:stCxn id="47" idx="1"/>
            <a:endCxn id="46" idx="2"/>
          </p:cNvCxnSpPr>
          <p:nvPr/>
        </p:nvCxnSpPr>
        <p:spPr>
          <a:xfrm flipH="1" flipV="1">
            <a:off x="1004247" y="3452499"/>
            <a:ext cx="1147789" cy="1281198"/>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0" name="מחבר חץ ישר 89"/>
          <p:cNvCxnSpPr>
            <a:stCxn id="46" idx="0"/>
            <a:endCxn id="9" idx="2"/>
          </p:cNvCxnSpPr>
          <p:nvPr/>
        </p:nvCxnSpPr>
        <p:spPr>
          <a:xfrm flipV="1">
            <a:off x="1004247" y="1953152"/>
            <a:ext cx="1302713" cy="1000612"/>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3" name="מלבן 92"/>
          <p:cNvSpPr/>
          <p:nvPr/>
        </p:nvSpPr>
        <p:spPr>
          <a:xfrm>
            <a:off x="1241545" y="2208482"/>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מדינה צפופה</a:t>
            </a:r>
          </a:p>
        </p:txBody>
      </p:sp>
      <p:sp>
        <p:nvSpPr>
          <p:cNvPr id="94" name="TextBox 93"/>
          <p:cNvSpPr txBox="1"/>
          <p:nvPr/>
        </p:nvSpPr>
        <p:spPr>
          <a:xfrm>
            <a:off x="-25621" y="2063234"/>
            <a:ext cx="1293630" cy="600164"/>
          </a:xfrm>
          <a:prstGeom prst="rect">
            <a:avLst/>
          </a:prstGeom>
          <a:noFill/>
        </p:spPr>
        <p:txBody>
          <a:bodyPr wrap="square" rtlCol="1">
            <a:spAutoFit/>
          </a:bodyPr>
          <a:lstStyle/>
          <a:p>
            <a:r>
              <a:rPr lang="he-IL" sz="1100" b="1" dirty="0"/>
              <a:t>401 בני אדם לקמ"ר, צפיפות # 3 </a:t>
            </a:r>
            <a:r>
              <a:rPr lang="en-US" sz="1100" b="1" dirty="0"/>
              <a:t>OECD</a:t>
            </a:r>
            <a:endParaRPr lang="he-IL" sz="1100" b="1" dirty="0"/>
          </a:p>
        </p:txBody>
      </p:sp>
      <p:cxnSp>
        <p:nvCxnSpPr>
          <p:cNvPr id="96" name="מחבר חץ ישר 95"/>
          <p:cNvCxnSpPr>
            <a:stCxn id="47" idx="1"/>
            <a:endCxn id="98" idx="3"/>
          </p:cNvCxnSpPr>
          <p:nvPr/>
        </p:nvCxnSpPr>
        <p:spPr>
          <a:xfrm flipH="1" flipV="1">
            <a:off x="1527214" y="4703292"/>
            <a:ext cx="624822" cy="3040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7" name="מחבר חץ ישר 96"/>
          <p:cNvCxnSpPr>
            <a:stCxn id="46" idx="2"/>
            <a:endCxn id="98" idx="0"/>
          </p:cNvCxnSpPr>
          <p:nvPr/>
        </p:nvCxnSpPr>
        <p:spPr>
          <a:xfrm flipH="1">
            <a:off x="922881" y="3452499"/>
            <a:ext cx="81366" cy="100142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8" name="מלבן מעוגל 97"/>
          <p:cNvSpPr/>
          <p:nvPr/>
        </p:nvSpPr>
        <p:spPr>
          <a:xfrm>
            <a:off x="318548" y="4453924"/>
            <a:ext cx="120866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גידול </a:t>
            </a:r>
            <a:r>
              <a:rPr lang="he-IL" dirty="0" err="1"/>
              <a:t>אוכ</a:t>
            </a:r>
            <a:r>
              <a:rPr lang="he-IL" dirty="0"/>
              <a:t>'</a:t>
            </a:r>
          </a:p>
        </p:txBody>
      </p:sp>
      <p:sp>
        <p:nvSpPr>
          <p:cNvPr id="99" name="TextBox 98"/>
          <p:cNvSpPr txBox="1"/>
          <p:nvPr/>
        </p:nvSpPr>
        <p:spPr>
          <a:xfrm>
            <a:off x="296690" y="4952659"/>
            <a:ext cx="1293630" cy="430887"/>
          </a:xfrm>
          <a:prstGeom prst="rect">
            <a:avLst/>
          </a:prstGeom>
          <a:noFill/>
        </p:spPr>
        <p:txBody>
          <a:bodyPr wrap="square" rtlCol="1">
            <a:spAutoFit/>
          </a:bodyPr>
          <a:lstStyle/>
          <a:p>
            <a:r>
              <a:rPr lang="he-IL" sz="1100" b="1" dirty="0"/>
              <a:t>1.7% גידול בשנה. (הגבוה במערב)</a:t>
            </a:r>
          </a:p>
        </p:txBody>
      </p:sp>
      <p:cxnSp>
        <p:nvCxnSpPr>
          <p:cNvPr id="100" name="מחבר חץ ישר 99"/>
          <p:cNvCxnSpPr>
            <a:stCxn id="101" idx="1"/>
          </p:cNvCxnSpPr>
          <p:nvPr/>
        </p:nvCxnSpPr>
        <p:spPr>
          <a:xfrm flipH="1" flipV="1">
            <a:off x="2756370" y="5024886"/>
            <a:ext cx="999020" cy="243858"/>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1" name="מלבן מעוגל 100"/>
          <p:cNvSpPr/>
          <p:nvPr/>
        </p:nvSpPr>
        <p:spPr>
          <a:xfrm>
            <a:off x="3755390" y="4952659"/>
            <a:ext cx="1824722" cy="632169"/>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200" b="1" dirty="0"/>
              <a:t>מגמת </a:t>
            </a:r>
            <a:r>
              <a:rPr lang="he-IL" sz="1200" b="1" dirty="0" err="1"/>
              <a:t>פרבור</a:t>
            </a:r>
            <a:r>
              <a:rPr lang="he-IL" sz="1200" b="1" dirty="0"/>
              <a:t> והרחקת אוכלוסייה מאזורי הביקוש</a:t>
            </a:r>
          </a:p>
        </p:txBody>
      </p:sp>
      <p:sp>
        <p:nvSpPr>
          <p:cNvPr id="102" name="TextBox 101"/>
          <p:cNvSpPr txBox="1"/>
          <p:nvPr/>
        </p:nvSpPr>
        <p:spPr>
          <a:xfrm>
            <a:off x="3654782" y="5576495"/>
            <a:ext cx="2021172" cy="461665"/>
          </a:xfrm>
          <a:prstGeom prst="rect">
            <a:avLst/>
          </a:prstGeom>
          <a:noFill/>
        </p:spPr>
        <p:txBody>
          <a:bodyPr wrap="square" rtlCol="1">
            <a:spAutoFit/>
          </a:bodyPr>
          <a:lstStyle/>
          <a:p>
            <a:r>
              <a:rPr lang="he-IL" sz="1200" b="1" dirty="0"/>
              <a:t>התערבות ממשלתית להאצת בנייה של שכונות חדשות</a:t>
            </a:r>
          </a:p>
        </p:txBody>
      </p:sp>
      <p:cxnSp>
        <p:nvCxnSpPr>
          <p:cNvPr id="103" name="מחבר חץ ישר 102"/>
          <p:cNvCxnSpPr>
            <a:stCxn id="101" idx="0"/>
          </p:cNvCxnSpPr>
          <p:nvPr/>
        </p:nvCxnSpPr>
        <p:spPr>
          <a:xfrm flipH="1" flipV="1">
            <a:off x="3718707" y="3723983"/>
            <a:ext cx="949044" cy="1228676"/>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4" name="מלבן 103"/>
          <p:cNvSpPr/>
          <p:nvPr/>
        </p:nvSpPr>
        <p:spPr>
          <a:xfrm>
            <a:off x="3704349" y="4172774"/>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גידול בנסועה</a:t>
            </a:r>
          </a:p>
        </p:txBody>
      </p:sp>
      <p:cxnSp>
        <p:nvCxnSpPr>
          <p:cNvPr id="105" name="מחבר חץ ישר 104"/>
          <p:cNvCxnSpPr>
            <a:endCxn id="29" idx="2"/>
          </p:cNvCxnSpPr>
          <p:nvPr/>
        </p:nvCxnSpPr>
        <p:spPr>
          <a:xfrm flipV="1">
            <a:off x="5616795" y="4090213"/>
            <a:ext cx="1092065" cy="1193430"/>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6" name="מלבן 105"/>
          <p:cNvSpPr/>
          <p:nvPr/>
        </p:nvSpPr>
        <p:spPr>
          <a:xfrm>
            <a:off x="5599509" y="4382450"/>
            <a:ext cx="1440167" cy="389537"/>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פיזור </a:t>
            </a:r>
            <a:r>
              <a:rPr lang="he-IL" sz="1100" b="1" dirty="0" err="1"/>
              <a:t>אוכ</a:t>
            </a:r>
            <a:r>
              <a:rPr lang="he-IL" sz="1100" b="1" dirty="0"/>
              <a:t>' מייצר קושי </a:t>
            </a:r>
            <a:r>
              <a:rPr lang="he-IL" sz="1100" b="1" dirty="0" err="1"/>
              <a:t>בתחב"ץ</a:t>
            </a:r>
            <a:r>
              <a:rPr lang="he-IL" sz="1100" b="1" dirty="0"/>
              <a:t> יעיל</a:t>
            </a:r>
          </a:p>
        </p:txBody>
      </p:sp>
      <p:sp>
        <p:nvSpPr>
          <p:cNvPr id="3" name="מלבן מעוגל 2"/>
          <p:cNvSpPr/>
          <p:nvPr/>
        </p:nvSpPr>
        <p:spPr>
          <a:xfrm>
            <a:off x="954016" y="209866"/>
            <a:ext cx="7456185" cy="628601"/>
          </a:xfrm>
          <a:prstGeom prst="roundRect">
            <a:avLst/>
          </a:prstGeom>
          <a:solidFill>
            <a:schemeClr val="bg2">
              <a:lumMod val="40000"/>
              <a:lumOff val="60000"/>
            </a:schemeClr>
          </a:solidFill>
        </p:spPr>
        <p:style>
          <a:lnRef idx="2">
            <a:schemeClr val="dk1"/>
          </a:lnRef>
          <a:fillRef idx="1">
            <a:schemeClr val="lt1"/>
          </a:fillRef>
          <a:effectRef idx="0">
            <a:schemeClr val="dk1"/>
          </a:effectRef>
          <a:fontRef idx="minor">
            <a:schemeClr val="dk1"/>
          </a:fontRef>
        </p:style>
        <p:txBody>
          <a:bodyPr rtlCol="1" anchor="ctr"/>
          <a:lstStyle/>
          <a:p>
            <a:pPr algn="ctr"/>
            <a:r>
              <a:rPr lang="he-IL" sz="3200" b="1" dirty="0">
                <a:solidFill>
                  <a:schemeClr val="tx1"/>
                </a:solidFill>
              </a:rPr>
              <a:t>מהם הפוטנציאלים לשינוי?</a:t>
            </a:r>
          </a:p>
        </p:txBody>
      </p:sp>
    </p:spTree>
    <p:extLst>
      <p:ext uri="{BB962C8B-B14F-4D97-AF65-F5344CB8AC3E}">
        <p14:creationId xmlns:p14="http://schemas.microsoft.com/office/powerpoint/2010/main" val="11693517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חקר פוטנציאל</a:t>
            </a:r>
            <a:br>
              <a:rPr lang="he-IL" dirty="0"/>
            </a:br>
            <a:r>
              <a:rPr lang="he-IL" dirty="0"/>
              <a:t>מה יאפשר לי לייצר שינוי רצוי במערכת?</a:t>
            </a:r>
          </a:p>
        </p:txBody>
      </p:sp>
      <p:sp>
        <p:nvSpPr>
          <p:cNvPr id="4" name="מלבן מעוגל 3"/>
          <p:cNvSpPr/>
          <p:nvPr/>
        </p:nvSpPr>
        <p:spPr>
          <a:xfrm>
            <a:off x="6308029" y="3018501"/>
            <a:ext cx="2016224" cy="6480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solidFill>
                  <a:schemeClr val="tx1"/>
                </a:solidFill>
              </a:rPr>
              <a:t>תחבורה ציבורית</a:t>
            </a:r>
          </a:p>
        </p:txBody>
      </p:sp>
      <p:sp>
        <p:nvSpPr>
          <p:cNvPr id="5" name="מלבן מעוגל 4"/>
          <p:cNvSpPr/>
          <p:nvPr/>
        </p:nvSpPr>
        <p:spPr>
          <a:xfrm>
            <a:off x="6312643" y="3814409"/>
            <a:ext cx="2016224" cy="6480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solidFill>
                  <a:schemeClr val="tx1"/>
                </a:solidFill>
              </a:rPr>
              <a:t>טכנולוגיה חדשה</a:t>
            </a:r>
          </a:p>
        </p:txBody>
      </p:sp>
      <p:sp>
        <p:nvSpPr>
          <p:cNvPr id="6" name="מלבן מעוגל 5"/>
          <p:cNvSpPr/>
          <p:nvPr/>
        </p:nvSpPr>
        <p:spPr>
          <a:xfrm>
            <a:off x="6312643" y="4610317"/>
            <a:ext cx="2016224" cy="6480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solidFill>
                  <a:schemeClr val="tx1"/>
                </a:solidFill>
              </a:rPr>
              <a:t>הפחתת ביקושים</a:t>
            </a:r>
          </a:p>
        </p:txBody>
      </p:sp>
      <p:sp>
        <p:nvSpPr>
          <p:cNvPr id="7" name="מלבן מעוגל 6"/>
          <p:cNvSpPr/>
          <p:nvPr/>
        </p:nvSpPr>
        <p:spPr>
          <a:xfrm>
            <a:off x="6308029" y="1503710"/>
            <a:ext cx="2016224" cy="6480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solidFill>
                  <a:schemeClr val="tx1"/>
                </a:solidFill>
              </a:rPr>
              <a:t>תשתית נוספת</a:t>
            </a:r>
          </a:p>
        </p:txBody>
      </p:sp>
      <p:sp>
        <p:nvSpPr>
          <p:cNvPr id="10" name="מלבן מעוגל 9"/>
          <p:cNvSpPr/>
          <p:nvPr/>
        </p:nvSpPr>
        <p:spPr>
          <a:xfrm>
            <a:off x="6308029" y="2262417"/>
            <a:ext cx="2016224" cy="6480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solidFill>
                  <a:schemeClr val="tx1"/>
                </a:solidFill>
              </a:rPr>
              <a:t>תכנון מרחבי יעיל יותר</a:t>
            </a:r>
          </a:p>
        </p:txBody>
      </p:sp>
      <p:sp>
        <p:nvSpPr>
          <p:cNvPr id="15" name="מלבן מעוגל 14"/>
          <p:cNvSpPr/>
          <p:nvPr/>
        </p:nvSpPr>
        <p:spPr>
          <a:xfrm>
            <a:off x="6318223" y="5360274"/>
            <a:ext cx="2016224" cy="6480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solidFill>
                  <a:schemeClr val="tx1"/>
                </a:solidFill>
              </a:rPr>
              <a:t>אבחון צווארי הבקבוק</a:t>
            </a:r>
          </a:p>
        </p:txBody>
      </p:sp>
    </p:spTree>
    <p:extLst>
      <p:ext uri="{BB962C8B-B14F-4D97-AF65-F5344CB8AC3E}">
        <p14:creationId xmlns:p14="http://schemas.microsoft.com/office/powerpoint/2010/main" val="957205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560" y="502920"/>
            <a:ext cx="7802880" cy="5852160"/>
          </a:xfrm>
          <a:prstGeom prst="rect">
            <a:avLst/>
          </a:prstGeom>
        </p:spPr>
      </p:pic>
      <p:sp>
        <p:nvSpPr>
          <p:cNvPr id="5" name="מלבן מעוגל 4"/>
          <p:cNvSpPr/>
          <p:nvPr/>
        </p:nvSpPr>
        <p:spPr>
          <a:xfrm>
            <a:off x="1481442" y="5445224"/>
            <a:ext cx="6264696" cy="792088"/>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GB" b="1" dirty="0"/>
              <a:t>Circle </a:t>
            </a:r>
            <a:endParaRPr lang="he-IL" b="1" dirty="0"/>
          </a:p>
        </p:txBody>
      </p:sp>
    </p:spTree>
    <p:extLst>
      <p:ext uri="{BB962C8B-B14F-4D97-AF65-F5344CB8AC3E}">
        <p14:creationId xmlns:p14="http://schemas.microsoft.com/office/powerpoint/2010/main" val="27231923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חקר פוטנציאל</a:t>
            </a:r>
            <a:br>
              <a:rPr lang="he-IL" dirty="0"/>
            </a:br>
            <a:endParaRPr lang="he-IL" dirty="0"/>
          </a:p>
        </p:txBody>
      </p:sp>
      <p:sp>
        <p:nvSpPr>
          <p:cNvPr id="4" name="מלבן מעוגל 3"/>
          <p:cNvSpPr/>
          <p:nvPr/>
        </p:nvSpPr>
        <p:spPr>
          <a:xfrm>
            <a:off x="6287616" y="2269385"/>
            <a:ext cx="2016224" cy="6480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solidFill>
                  <a:schemeClr val="tx1"/>
                </a:solidFill>
              </a:rPr>
              <a:t>תחבורה ציבורית</a:t>
            </a:r>
          </a:p>
        </p:txBody>
      </p:sp>
      <p:sp>
        <p:nvSpPr>
          <p:cNvPr id="5" name="מלבן מעוגל 4"/>
          <p:cNvSpPr/>
          <p:nvPr/>
        </p:nvSpPr>
        <p:spPr>
          <a:xfrm>
            <a:off x="6312643" y="3814409"/>
            <a:ext cx="2016224" cy="6480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solidFill>
                  <a:schemeClr val="tx1"/>
                </a:solidFill>
              </a:rPr>
              <a:t>טכנולוגיה חדשה</a:t>
            </a:r>
          </a:p>
        </p:txBody>
      </p:sp>
      <p:sp>
        <p:nvSpPr>
          <p:cNvPr id="6" name="מלבן מעוגל 5"/>
          <p:cNvSpPr/>
          <p:nvPr/>
        </p:nvSpPr>
        <p:spPr>
          <a:xfrm>
            <a:off x="6312643" y="4610317"/>
            <a:ext cx="2016224" cy="6480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solidFill>
                  <a:schemeClr val="tx1"/>
                </a:solidFill>
              </a:rPr>
              <a:t>הפחתת ביקושים</a:t>
            </a:r>
          </a:p>
        </p:txBody>
      </p:sp>
      <p:sp>
        <p:nvSpPr>
          <p:cNvPr id="7" name="מלבן מעוגל 6"/>
          <p:cNvSpPr/>
          <p:nvPr/>
        </p:nvSpPr>
        <p:spPr>
          <a:xfrm>
            <a:off x="6308029" y="1503710"/>
            <a:ext cx="2016224" cy="6480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solidFill>
                  <a:schemeClr val="tx1"/>
                </a:solidFill>
              </a:rPr>
              <a:t>תשתית נוספת</a:t>
            </a:r>
          </a:p>
        </p:txBody>
      </p:sp>
      <p:sp>
        <p:nvSpPr>
          <p:cNvPr id="10" name="מלבן מעוגל 9"/>
          <p:cNvSpPr/>
          <p:nvPr/>
        </p:nvSpPr>
        <p:spPr>
          <a:xfrm>
            <a:off x="6318223" y="3041477"/>
            <a:ext cx="2016224" cy="6480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solidFill>
                  <a:schemeClr val="tx1"/>
                </a:solidFill>
              </a:rPr>
              <a:t>תכנון מרחבי יעיל יותר</a:t>
            </a:r>
          </a:p>
        </p:txBody>
      </p:sp>
      <p:sp>
        <p:nvSpPr>
          <p:cNvPr id="3" name="חץ שמאלה 2"/>
          <p:cNvSpPr/>
          <p:nvPr/>
        </p:nvSpPr>
        <p:spPr>
          <a:xfrm>
            <a:off x="4427984" y="2604217"/>
            <a:ext cx="1656184" cy="936104"/>
          </a:xfrm>
          <a:prstGeom prst="leftArrow">
            <a:avLst/>
          </a:prstGeom>
        </p:spPr>
        <p:style>
          <a:lnRef idx="2">
            <a:schemeClr val="dk1"/>
          </a:lnRef>
          <a:fillRef idx="1">
            <a:schemeClr val="lt1"/>
          </a:fillRef>
          <a:effectRef idx="0">
            <a:schemeClr val="dk1"/>
          </a:effectRef>
          <a:fontRef idx="minor">
            <a:schemeClr val="dk1"/>
          </a:fontRef>
        </p:style>
        <p:txBody>
          <a:bodyPr rtlCol="1" anchor="ctr"/>
          <a:lstStyle/>
          <a:p>
            <a:pPr algn="ctr"/>
            <a:endParaRPr lang="he-IL"/>
          </a:p>
        </p:txBody>
      </p:sp>
      <p:sp>
        <p:nvSpPr>
          <p:cNvPr id="8" name="מלבן מעוגל 7"/>
          <p:cNvSpPr/>
          <p:nvPr/>
        </p:nvSpPr>
        <p:spPr>
          <a:xfrm>
            <a:off x="1314450" y="2560411"/>
            <a:ext cx="2880320" cy="936104"/>
          </a:xfrm>
          <a:prstGeom prst="round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b="1" dirty="0"/>
              <a:t>יקר, מורכב, ארוך-טווח. למרות השקעה עצומה, אין הקלה בגודש</a:t>
            </a:r>
          </a:p>
        </p:txBody>
      </p:sp>
      <p:sp>
        <p:nvSpPr>
          <p:cNvPr id="11" name="חץ שמאלה 10"/>
          <p:cNvSpPr/>
          <p:nvPr/>
        </p:nvSpPr>
        <p:spPr>
          <a:xfrm>
            <a:off x="4427984" y="1402021"/>
            <a:ext cx="1656184" cy="936104"/>
          </a:xfrm>
          <a:prstGeom prst="leftArrow">
            <a:avLst/>
          </a:prstGeom>
        </p:spPr>
        <p:style>
          <a:lnRef idx="2">
            <a:schemeClr val="dk1"/>
          </a:lnRef>
          <a:fillRef idx="1">
            <a:schemeClr val="lt1"/>
          </a:fillRef>
          <a:effectRef idx="0">
            <a:schemeClr val="dk1"/>
          </a:effectRef>
          <a:fontRef idx="minor">
            <a:schemeClr val="dk1"/>
          </a:fontRef>
        </p:style>
        <p:txBody>
          <a:bodyPr rtlCol="1" anchor="ctr"/>
          <a:lstStyle/>
          <a:p>
            <a:pPr algn="ctr"/>
            <a:endParaRPr lang="he-IL"/>
          </a:p>
        </p:txBody>
      </p:sp>
      <p:sp>
        <p:nvSpPr>
          <p:cNvPr id="12" name="מלבן מעוגל 11"/>
          <p:cNvSpPr/>
          <p:nvPr/>
        </p:nvSpPr>
        <p:spPr>
          <a:xfrm>
            <a:off x="1344216" y="1417638"/>
            <a:ext cx="2880320" cy="936104"/>
          </a:xfrm>
          <a:prstGeom prst="round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b="1" dirty="0"/>
              <a:t>מערכת המורשת. כך הגענו עד הלום...</a:t>
            </a:r>
          </a:p>
        </p:txBody>
      </p:sp>
      <p:sp>
        <p:nvSpPr>
          <p:cNvPr id="13" name="חץ שמאלה 12"/>
          <p:cNvSpPr/>
          <p:nvPr/>
        </p:nvSpPr>
        <p:spPr>
          <a:xfrm>
            <a:off x="4444305" y="3720341"/>
            <a:ext cx="1656184" cy="936104"/>
          </a:xfrm>
          <a:prstGeom prst="leftArrow">
            <a:avLst/>
          </a:prstGeom>
        </p:spPr>
        <p:style>
          <a:lnRef idx="2">
            <a:schemeClr val="dk1"/>
          </a:lnRef>
          <a:fillRef idx="1">
            <a:schemeClr val="lt1"/>
          </a:fillRef>
          <a:effectRef idx="0">
            <a:schemeClr val="dk1"/>
          </a:effectRef>
          <a:fontRef idx="minor">
            <a:schemeClr val="dk1"/>
          </a:fontRef>
        </p:style>
        <p:txBody>
          <a:bodyPr rtlCol="1" anchor="ctr"/>
          <a:lstStyle/>
          <a:p>
            <a:pPr algn="ctr"/>
            <a:endParaRPr lang="he-IL"/>
          </a:p>
        </p:txBody>
      </p:sp>
      <p:sp>
        <p:nvSpPr>
          <p:cNvPr id="14" name="מלבן מעוגל 13"/>
          <p:cNvSpPr/>
          <p:nvPr/>
        </p:nvSpPr>
        <p:spPr>
          <a:xfrm>
            <a:off x="1314450" y="3720341"/>
            <a:ext cx="2880320" cy="936104"/>
          </a:xfrm>
          <a:prstGeom prst="round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b="1" dirty="0"/>
              <a:t>נסיעה שיתופית – לא כ"כ תופס</a:t>
            </a:r>
          </a:p>
        </p:txBody>
      </p:sp>
      <p:sp>
        <p:nvSpPr>
          <p:cNvPr id="15" name="מלבן מעוגל 14"/>
          <p:cNvSpPr/>
          <p:nvPr/>
        </p:nvSpPr>
        <p:spPr>
          <a:xfrm>
            <a:off x="6318223" y="5360274"/>
            <a:ext cx="2016224" cy="6480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solidFill>
                  <a:schemeClr val="tx1"/>
                </a:solidFill>
              </a:rPr>
              <a:t>אבחון צווארי הבקבוק</a:t>
            </a:r>
          </a:p>
        </p:txBody>
      </p:sp>
      <p:sp>
        <p:nvSpPr>
          <p:cNvPr id="16" name="חץ שמאלה 15"/>
          <p:cNvSpPr/>
          <p:nvPr/>
        </p:nvSpPr>
        <p:spPr>
          <a:xfrm>
            <a:off x="4473302" y="4790337"/>
            <a:ext cx="1656184" cy="936104"/>
          </a:xfrm>
          <a:prstGeom prst="leftArrow">
            <a:avLst/>
          </a:prstGeom>
        </p:spPr>
        <p:style>
          <a:lnRef idx="2">
            <a:schemeClr val="dk1"/>
          </a:lnRef>
          <a:fillRef idx="1">
            <a:schemeClr val="lt1"/>
          </a:fillRef>
          <a:effectRef idx="0">
            <a:schemeClr val="dk1"/>
          </a:effectRef>
          <a:fontRef idx="minor">
            <a:schemeClr val="dk1"/>
          </a:fontRef>
        </p:style>
        <p:txBody>
          <a:bodyPr rtlCol="1" anchor="ctr"/>
          <a:lstStyle/>
          <a:p>
            <a:pPr algn="ctr"/>
            <a:endParaRPr lang="he-IL"/>
          </a:p>
        </p:txBody>
      </p:sp>
      <p:sp>
        <p:nvSpPr>
          <p:cNvPr id="17" name="מלבן מעוגל 16"/>
          <p:cNvSpPr/>
          <p:nvPr/>
        </p:nvSpPr>
        <p:spPr>
          <a:xfrm>
            <a:off x="1343447" y="4790337"/>
            <a:ext cx="2880320" cy="936104"/>
          </a:xfrm>
          <a:prstGeom prst="round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b="1" dirty="0"/>
              <a:t>אגרות גודש (ניסיון מוגבל בעולם, מייצר פתרונות מקומיים)</a:t>
            </a:r>
          </a:p>
        </p:txBody>
      </p:sp>
    </p:spTree>
    <p:extLst>
      <p:ext uri="{BB962C8B-B14F-4D97-AF65-F5344CB8AC3E}">
        <p14:creationId xmlns:p14="http://schemas.microsoft.com/office/powerpoint/2010/main" val="12736218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מלבן מעוגל 18"/>
          <p:cNvSpPr/>
          <p:nvPr/>
        </p:nvSpPr>
        <p:spPr>
          <a:xfrm>
            <a:off x="6287616" y="2269385"/>
            <a:ext cx="2016224" cy="6480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solidFill>
                  <a:schemeClr val="tx1"/>
                </a:solidFill>
              </a:rPr>
              <a:t>תחבורה ציבורית</a:t>
            </a:r>
          </a:p>
        </p:txBody>
      </p:sp>
      <p:sp>
        <p:nvSpPr>
          <p:cNvPr id="20" name="מלבן מעוגל 19"/>
          <p:cNvSpPr/>
          <p:nvPr/>
        </p:nvSpPr>
        <p:spPr>
          <a:xfrm>
            <a:off x="6318223" y="3041477"/>
            <a:ext cx="2016224" cy="6480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solidFill>
                  <a:schemeClr val="tx1"/>
                </a:solidFill>
              </a:rPr>
              <a:t>תכנון מרחבי יעיל יותר</a:t>
            </a:r>
          </a:p>
        </p:txBody>
      </p:sp>
      <p:sp>
        <p:nvSpPr>
          <p:cNvPr id="2" name="כותרת 1"/>
          <p:cNvSpPr>
            <a:spLocks noGrp="1"/>
          </p:cNvSpPr>
          <p:nvPr>
            <p:ph type="title"/>
          </p:nvPr>
        </p:nvSpPr>
        <p:spPr/>
        <p:txBody>
          <a:bodyPr/>
          <a:lstStyle/>
          <a:p>
            <a:r>
              <a:rPr lang="he-IL" dirty="0"/>
              <a:t>חקר פוטנציאל</a:t>
            </a:r>
            <a:br>
              <a:rPr lang="he-IL" dirty="0"/>
            </a:br>
            <a:r>
              <a:rPr lang="he-IL" dirty="0"/>
              <a:t>"אסטרטגיה ראשונית"</a:t>
            </a:r>
          </a:p>
        </p:txBody>
      </p:sp>
      <p:sp>
        <p:nvSpPr>
          <p:cNvPr id="5" name="מלבן מעוגל 4"/>
          <p:cNvSpPr/>
          <p:nvPr/>
        </p:nvSpPr>
        <p:spPr>
          <a:xfrm>
            <a:off x="6312643" y="3814409"/>
            <a:ext cx="2016224" cy="6480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solidFill>
                  <a:schemeClr val="tx1"/>
                </a:solidFill>
              </a:rPr>
              <a:t>טכנולוגיה חדשה</a:t>
            </a:r>
          </a:p>
        </p:txBody>
      </p:sp>
      <p:sp>
        <p:nvSpPr>
          <p:cNvPr id="6" name="מלבן מעוגל 5"/>
          <p:cNvSpPr/>
          <p:nvPr/>
        </p:nvSpPr>
        <p:spPr>
          <a:xfrm>
            <a:off x="6312643" y="4610317"/>
            <a:ext cx="2016224" cy="6480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solidFill>
                  <a:schemeClr val="tx1"/>
                </a:solidFill>
              </a:rPr>
              <a:t>הפחתת ביקושים</a:t>
            </a:r>
          </a:p>
        </p:txBody>
      </p:sp>
      <p:sp>
        <p:nvSpPr>
          <p:cNvPr id="7" name="מלבן מעוגל 6"/>
          <p:cNvSpPr/>
          <p:nvPr/>
        </p:nvSpPr>
        <p:spPr>
          <a:xfrm>
            <a:off x="6308029" y="1503710"/>
            <a:ext cx="2016224" cy="6480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solidFill>
                  <a:schemeClr val="tx1"/>
                </a:solidFill>
              </a:rPr>
              <a:t>תשתית נוספת</a:t>
            </a:r>
          </a:p>
        </p:txBody>
      </p:sp>
      <p:sp>
        <p:nvSpPr>
          <p:cNvPr id="3" name="חץ שמאלה 2"/>
          <p:cNvSpPr/>
          <p:nvPr/>
        </p:nvSpPr>
        <p:spPr>
          <a:xfrm>
            <a:off x="4427984" y="2604217"/>
            <a:ext cx="1656184" cy="936104"/>
          </a:xfrm>
          <a:prstGeom prst="leftArrow">
            <a:avLst/>
          </a:prstGeom>
        </p:spPr>
        <p:style>
          <a:lnRef idx="2">
            <a:schemeClr val="dk1"/>
          </a:lnRef>
          <a:fillRef idx="1">
            <a:schemeClr val="lt1"/>
          </a:fillRef>
          <a:effectRef idx="0">
            <a:schemeClr val="dk1"/>
          </a:effectRef>
          <a:fontRef idx="minor">
            <a:schemeClr val="dk1"/>
          </a:fontRef>
        </p:style>
        <p:txBody>
          <a:bodyPr rtlCol="1" anchor="ctr"/>
          <a:lstStyle/>
          <a:p>
            <a:pPr algn="ctr"/>
            <a:endParaRPr lang="he-IL"/>
          </a:p>
        </p:txBody>
      </p:sp>
      <p:sp>
        <p:nvSpPr>
          <p:cNvPr id="8" name="מלבן מעוגל 7"/>
          <p:cNvSpPr/>
          <p:nvPr/>
        </p:nvSpPr>
        <p:spPr>
          <a:xfrm>
            <a:off x="1314450" y="2560411"/>
            <a:ext cx="2880320" cy="936104"/>
          </a:xfrm>
          <a:prstGeom prst="round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b="1" dirty="0"/>
              <a:t>יקר, מורכב, ארוך-טווח. למרות השקעה עצומה, אין הקלה בגודש</a:t>
            </a:r>
          </a:p>
        </p:txBody>
      </p:sp>
      <p:sp>
        <p:nvSpPr>
          <p:cNvPr id="11" name="חץ שמאלה 10"/>
          <p:cNvSpPr/>
          <p:nvPr/>
        </p:nvSpPr>
        <p:spPr>
          <a:xfrm>
            <a:off x="4427984" y="1402021"/>
            <a:ext cx="1656184" cy="936104"/>
          </a:xfrm>
          <a:prstGeom prst="leftArrow">
            <a:avLst/>
          </a:prstGeom>
        </p:spPr>
        <p:style>
          <a:lnRef idx="2">
            <a:schemeClr val="dk1"/>
          </a:lnRef>
          <a:fillRef idx="1">
            <a:schemeClr val="lt1"/>
          </a:fillRef>
          <a:effectRef idx="0">
            <a:schemeClr val="dk1"/>
          </a:effectRef>
          <a:fontRef idx="minor">
            <a:schemeClr val="dk1"/>
          </a:fontRef>
        </p:style>
        <p:txBody>
          <a:bodyPr rtlCol="1" anchor="ctr"/>
          <a:lstStyle/>
          <a:p>
            <a:pPr algn="ctr"/>
            <a:endParaRPr lang="he-IL"/>
          </a:p>
        </p:txBody>
      </p:sp>
      <p:sp>
        <p:nvSpPr>
          <p:cNvPr id="12" name="מלבן מעוגל 11"/>
          <p:cNvSpPr/>
          <p:nvPr/>
        </p:nvSpPr>
        <p:spPr>
          <a:xfrm>
            <a:off x="1344216" y="1417638"/>
            <a:ext cx="2880320" cy="936104"/>
          </a:xfrm>
          <a:prstGeom prst="round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b="1" dirty="0"/>
              <a:t>מערכת המורשת. כך הגענו עד הלום...</a:t>
            </a:r>
          </a:p>
        </p:txBody>
      </p:sp>
      <p:sp>
        <p:nvSpPr>
          <p:cNvPr id="13" name="חץ שמאלה 12"/>
          <p:cNvSpPr/>
          <p:nvPr/>
        </p:nvSpPr>
        <p:spPr>
          <a:xfrm>
            <a:off x="4444305" y="3720341"/>
            <a:ext cx="1656184" cy="936104"/>
          </a:xfrm>
          <a:prstGeom prst="leftArrow">
            <a:avLst/>
          </a:prstGeom>
        </p:spPr>
        <p:style>
          <a:lnRef idx="2">
            <a:schemeClr val="dk1"/>
          </a:lnRef>
          <a:fillRef idx="1">
            <a:schemeClr val="lt1"/>
          </a:fillRef>
          <a:effectRef idx="0">
            <a:schemeClr val="dk1"/>
          </a:effectRef>
          <a:fontRef idx="minor">
            <a:schemeClr val="dk1"/>
          </a:fontRef>
        </p:style>
        <p:txBody>
          <a:bodyPr rtlCol="1" anchor="ctr"/>
          <a:lstStyle/>
          <a:p>
            <a:pPr algn="ctr"/>
            <a:endParaRPr lang="he-IL"/>
          </a:p>
        </p:txBody>
      </p:sp>
      <p:sp>
        <p:nvSpPr>
          <p:cNvPr id="14" name="מלבן מעוגל 13"/>
          <p:cNvSpPr/>
          <p:nvPr/>
        </p:nvSpPr>
        <p:spPr>
          <a:xfrm>
            <a:off x="1314450" y="3720341"/>
            <a:ext cx="2880320" cy="936104"/>
          </a:xfrm>
          <a:prstGeom prst="round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b="1" dirty="0"/>
              <a:t>נסיעה שיתופית – לא כ"כ תופס</a:t>
            </a:r>
          </a:p>
        </p:txBody>
      </p:sp>
      <p:sp>
        <p:nvSpPr>
          <p:cNvPr id="15" name="מלבן מעוגל 14"/>
          <p:cNvSpPr/>
          <p:nvPr/>
        </p:nvSpPr>
        <p:spPr>
          <a:xfrm>
            <a:off x="6318223" y="5360274"/>
            <a:ext cx="2016224" cy="64807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solidFill>
                  <a:schemeClr val="tx1"/>
                </a:solidFill>
              </a:rPr>
              <a:t>אבחון צווארי הבקבוק</a:t>
            </a:r>
          </a:p>
        </p:txBody>
      </p:sp>
      <p:sp>
        <p:nvSpPr>
          <p:cNvPr id="16" name="חץ שמאלה 15"/>
          <p:cNvSpPr/>
          <p:nvPr/>
        </p:nvSpPr>
        <p:spPr>
          <a:xfrm>
            <a:off x="4473302" y="4790337"/>
            <a:ext cx="1656184" cy="936104"/>
          </a:xfrm>
          <a:prstGeom prst="leftArrow">
            <a:avLst/>
          </a:prstGeom>
        </p:spPr>
        <p:style>
          <a:lnRef idx="2">
            <a:schemeClr val="dk1"/>
          </a:lnRef>
          <a:fillRef idx="1">
            <a:schemeClr val="lt1"/>
          </a:fillRef>
          <a:effectRef idx="0">
            <a:schemeClr val="dk1"/>
          </a:effectRef>
          <a:fontRef idx="minor">
            <a:schemeClr val="dk1"/>
          </a:fontRef>
        </p:style>
        <p:txBody>
          <a:bodyPr rtlCol="1" anchor="ctr"/>
          <a:lstStyle/>
          <a:p>
            <a:pPr algn="ctr"/>
            <a:endParaRPr lang="he-IL"/>
          </a:p>
        </p:txBody>
      </p:sp>
      <p:sp>
        <p:nvSpPr>
          <p:cNvPr id="17" name="מלבן מעוגל 16"/>
          <p:cNvSpPr/>
          <p:nvPr/>
        </p:nvSpPr>
        <p:spPr>
          <a:xfrm>
            <a:off x="1343447" y="4790337"/>
            <a:ext cx="2880320" cy="936104"/>
          </a:xfrm>
          <a:prstGeom prst="round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b="1" dirty="0"/>
              <a:t>אגרות גודש (ניסיון מוגבל בעולם, מייצר פתרונות מקומיים)</a:t>
            </a:r>
          </a:p>
        </p:txBody>
      </p:sp>
      <p:sp>
        <p:nvSpPr>
          <p:cNvPr id="9" name="אליפסה 8"/>
          <p:cNvSpPr/>
          <p:nvPr/>
        </p:nvSpPr>
        <p:spPr>
          <a:xfrm rot="724055">
            <a:off x="3629139" y="1578521"/>
            <a:ext cx="3538623" cy="1992805"/>
          </a:xfrm>
          <a:prstGeom prst="ellipse">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u="sng" dirty="0"/>
              <a:t>אסטרטגיה ארוכת-טווח</a:t>
            </a:r>
          </a:p>
          <a:p>
            <a:pPr algn="ctr"/>
            <a:r>
              <a:rPr lang="he-IL" dirty="0"/>
              <a:t>הגדרת הבעיה – תכנון מרחבי למדינה צפופה</a:t>
            </a:r>
          </a:p>
        </p:txBody>
      </p:sp>
      <p:sp>
        <p:nvSpPr>
          <p:cNvPr id="18" name="אליפסה 17"/>
          <p:cNvSpPr/>
          <p:nvPr/>
        </p:nvSpPr>
        <p:spPr>
          <a:xfrm rot="724055">
            <a:off x="3364035" y="3772522"/>
            <a:ext cx="3538623" cy="1992805"/>
          </a:xfrm>
          <a:prstGeom prst="ellipse">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u="sng" dirty="0"/>
              <a:t>אסטרטגיה לטווח הקרוב</a:t>
            </a:r>
          </a:p>
          <a:p>
            <a:pPr algn="ctr"/>
            <a:r>
              <a:rPr lang="he-IL" dirty="0"/>
              <a:t>הגדרת הבעיה: מיצוי לא-יעיל של משאב</a:t>
            </a:r>
          </a:p>
        </p:txBody>
      </p:sp>
    </p:spTree>
    <p:extLst>
      <p:ext uri="{BB962C8B-B14F-4D97-AF65-F5344CB8AC3E}">
        <p14:creationId xmlns:p14="http://schemas.microsoft.com/office/powerpoint/2010/main" val="37474997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506046" y="0"/>
            <a:ext cx="8215369" cy="1143000"/>
          </a:xfrm>
        </p:spPr>
        <p:txBody>
          <a:bodyPr/>
          <a:lstStyle/>
          <a:p>
            <a:r>
              <a:rPr lang="he-IL" dirty="0"/>
              <a:t>"האסטרטגיה הראשונית"</a:t>
            </a:r>
          </a:p>
        </p:txBody>
      </p:sp>
      <p:sp>
        <p:nvSpPr>
          <p:cNvPr id="3" name="מציין מיקום תוכן 2"/>
          <p:cNvSpPr>
            <a:spLocks noGrp="1"/>
          </p:cNvSpPr>
          <p:nvPr>
            <p:ph idx="1"/>
          </p:nvPr>
        </p:nvSpPr>
        <p:spPr>
          <a:xfrm>
            <a:off x="3059832" y="2585721"/>
            <a:ext cx="5782874" cy="2952328"/>
          </a:xfrm>
        </p:spPr>
        <p:txBody>
          <a:bodyPr/>
          <a:lstStyle/>
          <a:p>
            <a:r>
              <a:rPr lang="he-IL" b="1" dirty="0"/>
              <a:t>זיהינו פוטנציאל בתחום </a:t>
            </a:r>
            <a:r>
              <a:rPr lang="he-IL" b="1" dirty="0">
                <a:solidFill>
                  <a:srgbClr val="C00000"/>
                </a:solidFill>
              </a:rPr>
              <a:t>ניהול </a:t>
            </a:r>
            <a:r>
              <a:rPr lang="he-IL" b="1" dirty="0" err="1">
                <a:solidFill>
                  <a:srgbClr val="C00000"/>
                </a:solidFill>
              </a:rPr>
              <a:t>הביקושים</a:t>
            </a:r>
            <a:r>
              <a:rPr lang="he-IL" b="1" dirty="0">
                <a:solidFill>
                  <a:srgbClr val="C00000"/>
                </a:solidFill>
              </a:rPr>
              <a:t> </a:t>
            </a:r>
            <a:r>
              <a:rPr lang="he-IL" b="1" dirty="0"/>
              <a:t>העשוי למלא תפקיד מקביל ומשלים לפיתוח תשתיות תחבורה משופרות.</a:t>
            </a:r>
          </a:p>
          <a:p>
            <a:r>
              <a:rPr lang="he-IL" b="1" dirty="0">
                <a:solidFill>
                  <a:srgbClr val="C00000"/>
                </a:solidFill>
              </a:rPr>
              <a:t>פוטנציאל טכנולוגי חדש מאפשר מערכת מיסוי פרוגרסיבית על נסועה </a:t>
            </a:r>
            <a:r>
              <a:rPr lang="he-IL" b="1" dirty="0"/>
              <a:t>(תשלום מס לק"מ נסיעה משתנה) מבוססת טכנולוגיות ניטור ועיבוד מידע (מובייל וביג-דאטה). פוטנציאל זה מאפשר טכניקות חדשות בתחום ניהול </a:t>
            </a:r>
            <a:r>
              <a:rPr lang="he-IL" b="1" dirty="0" err="1"/>
              <a:t>הביקושים</a:t>
            </a:r>
            <a:r>
              <a:rPr lang="he-IL" b="1" dirty="0"/>
              <a:t> ולהביא לייעול משמעותי בתחום מיצוי התשתית הקיימת והעתידית.</a:t>
            </a:r>
          </a:p>
        </p:txBody>
      </p:sp>
      <p:pic>
        <p:nvPicPr>
          <p:cNvPr id="4" name="תמונה 3"/>
          <p:cNvPicPr>
            <a:picLocks noChangeAspect="1"/>
          </p:cNvPicPr>
          <p:nvPr/>
        </p:nvPicPr>
        <p:blipFill>
          <a:blip r:embed="rId2"/>
          <a:stretch>
            <a:fillRect/>
          </a:stretch>
        </p:blipFill>
        <p:spPr>
          <a:xfrm rot="726010">
            <a:off x="140930" y="2038103"/>
            <a:ext cx="2769138" cy="4047564"/>
          </a:xfrm>
          <a:prstGeom prst="rect">
            <a:avLst/>
          </a:prstGeom>
          <a:effectLst>
            <a:outerShdw blurRad="50800" dist="38100" dir="2700000" algn="tl" rotWithShape="0">
              <a:prstClr val="black">
                <a:alpha val="40000"/>
              </a:prstClr>
            </a:outerShdw>
          </a:effectLst>
          <a:scene3d>
            <a:camera prst="orthographicFront"/>
            <a:lightRig rig="threePt" dir="t"/>
          </a:scene3d>
          <a:sp3d>
            <a:bevelT w="165100" prst="coolSlant"/>
          </a:sp3d>
        </p:spPr>
      </p:pic>
      <p:sp>
        <p:nvSpPr>
          <p:cNvPr id="5" name="TextBox 4"/>
          <p:cNvSpPr txBox="1"/>
          <p:nvPr/>
        </p:nvSpPr>
        <p:spPr>
          <a:xfrm>
            <a:off x="179512" y="5353383"/>
            <a:ext cx="1733167" cy="369332"/>
          </a:xfrm>
          <a:prstGeom prst="rect">
            <a:avLst/>
          </a:prstGeom>
          <a:noFill/>
        </p:spPr>
        <p:txBody>
          <a:bodyPr wrap="none" rtlCol="1">
            <a:spAutoFit/>
          </a:bodyPr>
          <a:lstStyle/>
          <a:p>
            <a:r>
              <a:rPr lang="he-IL" b="1" dirty="0"/>
              <a:t>טרכטנברג 2018</a:t>
            </a:r>
          </a:p>
        </p:txBody>
      </p:sp>
      <p:sp>
        <p:nvSpPr>
          <p:cNvPr id="6" name="TextBox 5"/>
          <p:cNvSpPr txBox="1"/>
          <p:nvPr/>
        </p:nvSpPr>
        <p:spPr>
          <a:xfrm>
            <a:off x="1187080" y="986541"/>
            <a:ext cx="7128792" cy="954107"/>
          </a:xfrm>
          <a:prstGeom prst="rect">
            <a:avLst/>
          </a:prstGeom>
          <a:solidFill>
            <a:schemeClr val="bg1">
              <a:lumMod val="95000"/>
            </a:schemeClr>
          </a:solidFill>
        </p:spPr>
        <p:style>
          <a:lnRef idx="2">
            <a:schemeClr val="dk1"/>
          </a:lnRef>
          <a:fillRef idx="1">
            <a:schemeClr val="lt1"/>
          </a:fillRef>
          <a:effectRef idx="0">
            <a:schemeClr val="dk1"/>
          </a:effectRef>
          <a:fontRef idx="minor">
            <a:schemeClr val="dk1"/>
          </a:fontRef>
        </p:style>
        <p:txBody>
          <a:bodyPr wrap="square" rtlCol="1">
            <a:spAutoFit/>
          </a:bodyPr>
          <a:lstStyle/>
          <a:p>
            <a:pPr algn="ctr"/>
            <a:r>
              <a:rPr lang="he-IL" sz="2800" b="1" dirty="0"/>
              <a:t>מיצוי טוב יותר של התשתית הקיימת באמצעות ניהול ביקושים מבוסס מערכת מיסוי חכמה</a:t>
            </a:r>
          </a:p>
        </p:txBody>
      </p:sp>
    </p:spTree>
    <p:extLst>
      <p:ext uri="{BB962C8B-B14F-4D97-AF65-F5344CB8AC3E}">
        <p14:creationId xmlns:p14="http://schemas.microsoft.com/office/powerpoint/2010/main" val="21058372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מלבן 71"/>
          <p:cNvSpPr/>
          <p:nvPr/>
        </p:nvSpPr>
        <p:spPr>
          <a:xfrm>
            <a:off x="0" y="64339"/>
            <a:ext cx="9144000" cy="681965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cxnSp>
        <p:nvCxnSpPr>
          <p:cNvPr id="35" name="מחבר חץ ישר 34"/>
          <p:cNvCxnSpPr>
            <a:stCxn id="8" idx="2"/>
            <a:endCxn id="29" idx="0"/>
          </p:cNvCxnSpPr>
          <p:nvPr/>
        </p:nvCxnSpPr>
        <p:spPr>
          <a:xfrm>
            <a:off x="5897792" y="1455355"/>
            <a:ext cx="811068" cy="2018813"/>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מלבן מעוגל 4"/>
          <p:cNvSpPr/>
          <p:nvPr/>
        </p:nvSpPr>
        <p:spPr>
          <a:xfrm>
            <a:off x="4572000" y="1988840"/>
            <a:ext cx="1722726" cy="65348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גידול מתמיד בהיקף הרכב הפרטי</a:t>
            </a:r>
          </a:p>
        </p:txBody>
      </p:sp>
      <p:sp>
        <p:nvSpPr>
          <p:cNvPr id="17" name="מלבן מעוגל 16"/>
          <p:cNvSpPr/>
          <p:nvPr/>
        </p:nvSpPr>
        <p:spPr>
          <a:xfrm>
            <a:off x="2483768" y="2852936"/>
            <a:ext cx="1800200" cy="621232"/>
          </a:xfrm>
          <a:prstGeom prst="roundRect">
            <a:avLst/>
          </a:prstGeom>
          <a:solidFill>
            <a:srgbClr val="FFCC99"/>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עומסי תנועה הולכים ומחמירים</a:t>
            </a:r>
          </a:p>
        </p:txBody>
      </p:sp>
      <p:sp>
        <p:nvSpPr>
          <p:cNvPr id="2" name="חץ שמאלה-ימינה 1"/>
          <p:cNvSpPr/>
          <p:nvPr/>
        </p:nvSpPr>
        <p:spPr>
          <a:xfrm rot="19540758">
            <a:off x="4097840" y="2746649"/>
            <a:ext cx="948318" cy="504056"/>
          </a:xfrm>
          <a:prstGeom prst="leftRightArrow">
            <a:avLst/>
          </a:prstGeom>
          <a:solidFill>
            <a:schemeClr val="bg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מלבן מעוגל 7"/>
          <p:cNvSpPr/>
          <p:nvPr/>
        </p:nvSpPr>
        <p:spPr>
          <a:xfrm>
            <a:off x="5105704" y="807283"/>
            <a:ext cx="1584176"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מערכת המיסוי המדינתית</a:t>
            </a:r>
          </a:p>
        </p:txBody>
      </p:sp>
      <p:sp>
        <p:nvSpPr>
          <p:cNvPr id="9" name="מלבן מעוגל 8"/>
          <p:cNvSpPr/>
          <p:nvPr/>
        </p:nvSpPr>
        <p:spPr>
          <a:xfrm>
            <a:off x="1410071" y="1305080"/>
            <a:ext cx="1793777" cy="648072"/>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he-IL" sz="1600" b="1" dirty="0"/>
              <a:t>השקעה בכבישים ומחלפים</a:t>
            </a:r>
          </a:p>
        </p:txBody>
      </p:sp>
      <p:cxnSp>
        <p:nvCxnSpPr>
          <p:cNvPr id="10" name="מחבר חץ ישר 9"/>
          <p:cNvCxnSpPr>
            <a:stCxn id="8" idx="1"/>
            <a:endCxn id="9" idx="3"/>
          </p:cNvCxnSpPr>
          <p:nvPr/>
        </p:nvCxnSpPr>
        <p:spPr>
          <a:xfrm flipH="1">
            <a:off x="3203848" y="1131319"/>
            <a:ext cx="1901856" cy="49779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מחבר חץ ישר 10"/>
          <p:cNvCxnSpPr>
            <a:stCxn id="9" idx="3"/>
            <a:endCxn id="2" idx="1"/>
          </p:cNvCxnSpPr>
          <p:nvPr/>
        </p:nvCxnSpPr>
        <p:spPr>
          <a:xfrm>
            <a:off x="3203848" y="1629116"/>
            <a:ext cx="1297101" cy="126548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מלבן 12"/>
          <p:cNvSpPr/>
          <p:nvPr/>
        </p:nvSpPr>
        <p:spPr>
          <a:xfrm>
            <a:off x="3306208" y="2136643"/>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חייבים להגיב</a:t>
            </a:r>
          </a:p>
        </p:txBody>
      </p:sp>
      <p:sp>
        <p:nvSpPr>
          <p:cNvPr id="14" name="מלבן 13"/>
          <p:cNvSpPr/>
          <p:nvPr/>
        </p:nvSpPr>
        <p:spPr>
          <a:xfrm>
            <a:off x="3718707" y="1213067"/>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חייבים לממן</a:t>
            </a:r>
          </a:p>
        </p:txBody>
      </p:sp>
      <p:sp>
        <p:nvSpPr>
          <p:cNvPr id="16" name="TextBox 15"/>
          <p:cNvSpPr txBox="1"/>
          <p:nvPr/>
        </p:nvSpPr>
        <p:spPr>
          <a:xfrm>
            <a:off x="3499763" y="1574287"/>
            <a:ext cx="1303563" cy="369332"/>
          </a:xfrm>
          <a:prstGeom prst="rect">
            <a:avLst/>
          </a:prstGeom>
          <a:noFill/>
        </p:spPr>
        <p:txBody>
          <a:bodyPr wrap="none" rtlCol="1">
            <a:spAutoFit/>
          </a:bodyPr>
          <a:lstStyle/>
          <a:p>
            <a:r>
              <a:rPr lang="he-IL" dirty="0"/>
              <a:t>מעגל קסמים</a:t>
            </a:r>
          </a:p>
        </p:txBody>
      </p:sp>
      <p:cxnSp>
        <p:nvCxnSpPr>
          <p:cNvPr id="26" name="מחבר חץ ישר 25"/>
          <p:cNvCxnSpPr>
            <a:stCxn id="8" idx="2"/>
            <a:endCxn id="5" idx="0"/>
          </p:cNvCxnSpPr>
          <p:nvPr/>
        </p:nvCxnSpPr>
        <p:spPr>
          <a:xfrm flipH="1">
            <a:off x="5433363" y="1455355"/>
            <a:ext cx="464429" cy="53348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מלבן מעוגל 28"/>
          <p:cNvSpPr/>
          <p:nvPr/>
        </p:nvSpPr>
        <p:spPr>
          <a:xfrm>
            <a:off x="5821383" y="3474168"/>
            <a:ext cx="1774953" cy="616045"/>
          </a:xfrm>
          <a:prstGeom prst="roundRect">
            <a:avLst/>
          </a:prstGeom>
          <a:solidFill>
            <a:schemeClr val="bg2">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he-IL" sz="1400" b="1" dirty="0"/>
              <a:t>תחבורה ציבורית (רכבות ואוטובוסים)</a:t>
            </a:r>
          </a:p>
        </p:txBody>
      </p:sp>
      <p:cxnSp>
        <p:nvCxnSpPr>
          <p:cNvPr id="30" name="מחבר חץ ישר 29"/>
          <p:cNvCxnSpPr>
            <a:stCxn id="29" idx="0"/>
            <a:endCxn id="2" idx="5"/>
          </p:cNvCxnSpPr>
          <p:nvPr/>
        </p:nvCxnSpPr>
        <p:spPr>
          <a:xfrm flipH="1" flipV="1">
            <a:off x="4643049" y="3102751"/>
            <a:ext cx="2065811" cy="37141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מלבן 14"/>
          <p:cNvSpPr/>
          <p:nvPr/>
        </p:nvSpPr>
        <p:spPr>
          <a:xfrm>
            <a:off x="4778118" y="1536450"/>
            <a:ext cx="932647" cy="28803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מיסוי כבד על דלק ורכב</a:t>
            </a:r>
          </a:p>
        </p:txBody>
      </p:sp>
      <p:sp>
        <p:nvSpPr>
          <p:cNvPr id="38" name="מלבן 37"/>
          <p:cNvSpPr/>
          <p:nvPr/>
        </p:nvSpPr>
        <p:spPr>
          <a:xfrm>
            <a:off x="6316405" y="2814718"/>
            <a:ext cx="932647" cy="28803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סבסוד כבד על </a:t>
            </a:r>
            <a:r>
              <a:rPr lang="he-IL" sz="1100" b="1" dirty="0" err="1"/>
              <a:t>תחב"ץ</a:t>
            </a:r>
            <a:endParaRPr lang="he-IL" sz="1100" b="1" dirty="0"/>
          </a:p>
        </p:txBody>
      </p:sp>
      <p:sp>
        <p:nvSpPr>
          <p:cNvPr id="71" name="TextBox 70"/>
          <p:cNvSpPr txBox="1"/>
          <p:nvPr/>
        </p:nvSpPr>
        <p:spPr>
          <a:xfrm>
            <a:off x="4979175" y="2575937"/>
            <a:ext cx="1290738" cy="276999"/>
          </a:xfrm>
          <a:prstGeom prst="rect">
            <a:avLst/>
          </a:prstGeom>
          <a:noFill/>
        </p:spPr>
        <p:txBody>
          <a:bodyPr wrap="none" rtlCol="1">
            <a:spAutoFit/>
          </a:bodyPr>
          <a:lstStyle/>
          <a:p>
            <a:r>
              <a:rPr lang="he-IL" sz="1200" b="1" dirty="0"/>
              <a:t>(*12 1970-2015)</a:t>
            </a:r>
          </a:p>
        </p:txBody>
      </p:sp>
      <p:sp>
        <p:nvSpPr>
          <p:cNvPr id="43" name="TextBox 42"/>
          <p:cNvSpPr txBox="1"/>
          <p:nvPr/>
        </p:nvSpPr>
        <p:spPr>
          <a:xfrm>
            <a:off x="1997521" y="3462048"/>
            <a:ext cx="2662908" cy="276999"/>
          </a:xfrm>
          <a:prstGeom prst="rect">
            <a:avLst/>
          </a:prstGeom>
          <a:noFill/>
        </p:spPr>
        <p:txBody>
          <a:bodyPr wrap="none" rtlCol="1">
            <a:spAutoFit/>
          </a:bodyPr>
          <a:lstStyle/>
          <a:p>
            <a:r>
              <a:rPr lang="he-IL" sz="1200" b="1" dirty="0"/>
              <a:t>(הפסד של 2% תוצר בשנה=22 </a:t>
            </a:r>
            <a:r>
              <a:rPr lang="he-IL" sz="1200" b="1" dirty="0" err="1"/>
              <a:t>מליארד</a:t>
            </a:r>
            <a:r>
              <a:rPr lang="he-IL" sz="1200" b="1" dirty="0"/>
              <a:t>)</a:t>
            </a:r>
          </a:p>
        </p:txBody>
      </p:sp>
      <p:sp>
        <p:nvSpPr>
          <p:cNvPr id="44" name="חץ שמאלה-ימינה 43"/>
          <p:cNvSpPr/>
          <p:nvPr/>
        </p:nvSpPr>
        <p:spPr>
          <a:xfrm rot="1330614">
            <a:off x="4475761" y="3283256"/>
            <a:ext cx="1412702" cy="710541"/>
          </a:xfrm>
          <a:prstGeom prst="leftRightArrow">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טרמינלים כצווארי בקבוק</a:t>
            </a:r>
          </a:p>
        </p:txBody>
      </p:sp>
      <p:sp>
        <p:nvSpPr>
          <p:cNvPr id="46" name="מלבן מעוגל 45"/>
          <p:cNvSpPr/>
          <p:nvPr/>
        </p:nvSpPr>
        <p:spPr>
          <a:xfrm>
            <a:off x="212159" y="2953764"/>
            <a:ext cx="158417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צמצום עתודות הקרקע</a:t>
            </a:r>
          </a:p>
        </p:txBody>
      </p:sp>
      <p:sp>
        <p:nvSpPr>
          <p:cNvPr id="47" name="מלבן מעוגל 46"/>
          <p:cNvSpPr/>
          <p:nvPr/>
        </p:nvSpPr>
        <p:spPr>
          <a:xfrm>
            <a:off x="2152036" y="4484329"/>
            <a:ext cx="120866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יוקר הדיור</a:t>
            </a:r>
          </a:p>
        </p:txBody>
      </p:sp>
      <p:sp>
        <p:nvSpPr>
          <p:cNvPr id="48" name="מלבן מעוגל 47"/>
          <p:cNvSpPr/>
          <p:nvPr/>
        </p:nvSpPr>
        <p:spPr>
          <a:xfrm>
            <a:off x="1839625" y="5584221"/>
            <a:ext cx="1110973"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ריבית נמוכה</a:t>
            </a:r>
          </a:p>
        </p:txBody>
      </p:sp>
      <p:cxnSp>
        <p:nvCxnSpPr>
          <p:cNvPr id="49" name="מחבר חץ ישר 48"/>
          <p:cNvCxnSpPr>
            <a:stCxn id="48" idx="0"/>
            <a:endCxn id="47" idx="2"/>
          </p:cNvCxnSpPr>
          <p:nvPr/>
        </p:nvCxnSpPr>
        <p:spPr>
          <a:xfrm flipV="1">
            <a:off x="2395112" y="4983064"/>
            <a:ext cx="361257" cy="601157"/>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מחבר חץ ישר 49"/>
          <p:cNvCxnSpPr>
            <a:stCxn id="47" idx="1"/>
            <a:endCxn id="46" idx="2"/>
          </p:cNvCxnSpPr>
          <p:nvPr/>
        </p:nvCxnSpPr>
        <p:spPr>
          <a:xfrm flipH="1" flipV="1">
            <a:off x="1004247" y="3452499"/>
            <a:ext cx="1147789" cy="1281198"/>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0" name="מחבר חץ ישר 89"/>
          <p:cNvCxnSpPr>
            <a:stCxn id="46" idx="0"/>
            <a:endCxn id="9" idx="2"/>
          </p:cNvCxnSpPr>
          <p:nvPr/>
        </p:nvCxnSpPr>
        <p:spPr>
          <a:xfrm flipV="1">
            <a:off x="1004247" y="1953152"/>
            <a:ext cx="1302713" cy="1000612"/>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3" name="מלבן 92"/>
          <p:cNvSpPr/>
          <p:nvPr/>
        </p:nvSpPr>
        <p:spPr>
          <a:xfrm>
            <a:off x="1241545" y="2208482"/>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מדינה צפופה</a:t>
            </a:r>
          </a:p>
        </p:txBody>
      </p:sp>
      <p:sp>
        <p:nvSpPr>
          <p:cNvPr id="94" name="TextBox 93"/>
          <p:cNvSpPr txBox="1"/>
          <p:nvPr/>
        </p:nvSpPr>
        <p:spPr>
          <a:xfrm>
            <a:off x="-25621" y="2063234"/>
            <a:ext cx="1293630" cy="600164"/>
          </a:xfrm>
          <a:prstGeom prst="rect">
            <a:avLst/>
          </a:prstGeom>
          <a:noFill/>
        </p:spPr>
        <p:txBody>
          <a:bodyPr wrap="square" rtlCol="1">
            <a:spAutoFit/>
          </a:bodyPr>
          <a:lstStyle/>
          <a:p>
            <a:r>
              <a:rPr lang="he-IL" sz="1100" b="1" dirty="0"/>
              <a:t>401 בני אדם לקמ"ר, צפיפות # 3 </a:t>
            </a:r>
            <a:r>
              <a:rPr lang="en-US" sz="1100" b="1" dirty="0"/>
              <a:t>OECD</a:t>
            </a:r>
            <a:endParaRPr lang="he-IL" sz="1100" b="1" dirty="0"/>
          </a:p>
        </p:txBody>
      </p:sp>
      <p:cxnSp>
        <p:nvCxnSpPr>
          <p:cNvPr id="96" name="מחבר חץ ישר 95"/>
          <p:cNvCxnSpPr>
            <a:stCxn id="47" idx="1"/>
            <a:endCxn id="98" idx="3"/>
          </p:cNvCxnSpPr>
          <p:nvPr/>
        </p:nvCxnSpPr>
        <p:spPr>
          <a:xfrm flipH="1" flipV="1">
            <a:off x="1527214" y="4703292"/>
            <a:ext cx="624822" cy="3040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7" name="מחבר חץ ישר 96"/>
          <p:cNvCxnSpPr>
            <a:stCxn id="46" idx="2"/>
            <a:endCxn id="98" idx="0"/>
          </p:cNvCxnSpPr>
          <p:nvPr/>
        </p:nvCxnSpPr>
        <p:spPr>
          <a:xfrm flipH="1">
            <a:off x="922881" y="3452499"/>
            <a:ext cx="81366" cy="1001425"/>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8" name="מלבן מעוגל 97"/>
          <p:cNvSpPr/>
          <p:nvPr/>
        </p:nvSpPr>
        <p:spPr>
          <a:xfrm>
            <a:off x="318548" y="4453924"/>
            <a:ext cx="1208666" cy="49873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גידול </a:t>
            </a:r>
            <a:r>
              <a:rPr lang="he-IL" dirty="0" err="1"/>
              <a:t>אוכ</a:t>
            </a:r>
            <a:r>
              <a:rPr lang="he-IL" dirty="0"/>
              <a:t>'</a:t>
            </a:r>
          </a:p>
        </p:txBody>
      </p:sp>
      <p:sp>
        <p:nvSpPr>
          <p:cNvPr id="99" name="TextBox 98"/>
          <p:cNvSpPr txBox="1"/>
          <p:nvPr/>
        </p:nvSpPr>
        <p:spPr>
          <a:xfrm>
            <a:off x="296690" y="4952659"/>
            <a:ext cx="1293630" cy="430887"/>
          </a:xfrm>
          <a:prstGeom prst="rect">
            <a:avLst/>
          </a:prstGeom>
          <a:noFill/>
        </p:spPr>
        <p:txBody>
          <a:bodyPr wrap="square" rtlCol="1">
            <a:spAutoFit/>
          </a:bodyPr>
          <a:lstStyle/>
          <a:p>
            <a:r>
              <a:rPr lang="he-IL" sz="1100" b="1" dirty="0"/>
              <a:t>1.7% גידול בשנה. (הגבוה במערב)</a:t>
            </a:r>
          </a:p>
        </p:txBody>
      </p:sp>
      <p:cxnSp>
        <p:nvCxnSpPr>
          <p:cNvPr id="100" name="מחבר חץ ישר 99"/>
          <p:cNvCxnSpPr>
            <a:stCxn id="101" idx="1"/>
          </p:cNvCxnSpPr>
          <p:nvPr/>
        </p:nvCxnSpPr>
        <p:spPr>
          <a:xfrm flipH="1" flipV="1">
            <a:off x="2756370" y="5024886"/>
            <a:ext cx="999020" cy="243858"/>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1" name="מלבן מעוגל 100"/>
          <p:cNvSpPr/>
          <p:nvPr/>
        </p:nvSpPr>
        <p:spPr>
          <a:xfrm>
            <a:off x="3755390" y="4952659"/>
            <a:ext cx="1824722" cy="632169"/>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200" b="1" dirty="0"/>
              <a:t>מגמת </a:t>
            </a:r>
            <a:r>
              <a:rPr lang="he-IL" sz="1200" b="1" dirty="0" err="1"/>
              <a:t>פרבור</a:t>
            </a:r>
            <a:r>
              <a:rPr lang="he-IL" sz="1200" b="1" dirty="0"/>
              <a:t> והרחקת אוכלוסייה מאזורי הביקוש</a:t>
            </a:r>
          </a:p>
        </p:txBody>
      </p:sp>
      <p:sp>
        <p:nvSpPr>
          <p:cNvPr id="102" name="TextBox 101"/>
          <p:cNvSpPr txBox="1"/>
          <p:nvPr/>
        </p:nvSpPr>
        <p:spPr>
          <a:xfrm>
            <a:off x="3654782" y="5576495"/>
            <a:ext cx="2021172" cy="461665"/>
          </a:xfrm>
          <a:prstGeom prst="rect">
            <a:avLst/>
          </a:prstGeom>
          <a:noFill/>
        </p:spPr>
        <p:txBody>
          <a:bodyPr wrap="square" rtlCol="1">
            <a:spAutoFit/>
          </a:bodyPr>
          <a:lstStyle/>
          <a:p>
            <a:r>
              <a:rPr lang="he-IL" sz="1200" b="1" dirty="0"/>
              <a:t>התערבות ממשלתית להאצת בנייה של שכונות חדשות</a:t>
            </a:r>
          </a:p>
        </p:txBody>
      </p:sp>
      <p:cxnSp>
        <p:nvCxnSpPr>
          <p:cNvPr id="103" name="מחבר חץ ישר 102"/>
          <p:cNvCxnSpPr>
            <a:stCxn id="101" idx="0"/>
          </p:cNvCxnSpPr>
          <p:nvPr/>
        </p:nvCxnSpPr>
        <p:spPr>
          <a:xfrm flipH="1" flipV="1">
            <a:off x="3718707" y="3723983"/>
            <a:ext cx="949044" cy="1228676"/>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4" name="מלבן 103"/>
          <p:cNvSpPr/>
          <p:nvPr/>
        </p:nvSpPr>
        <p:spPr>
          <a:xfrm>
            <a:off x="3704349" y="4172774"/>
            <a:ext cx="977760" cy="288032"/>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גידול בנסועה</a:t>
            </a:r>
          </a:p>
        </p:txBody>
      </p:sp>
      <p:cxnSp>
        <p:nvCxnSpPr>
          <p:cNvPr id="105" name="מחבר חץ ישר 104"/>
          <p:cNvCxnSpPr>
            <a:endCxn id="29" idx="2"/>
          </p:cNvCxnSpPr>
          <p:nvPr/>
        </p:nvCxnSpPr>
        <p:spPr>
          <a:xfrm flipV="1">
            <a:off x="5616795" y="4090213"/>
            <a:ext cx="1092065" cy="1193430"/>
          </a:xfrm>
          <a:prstGeom prst="straightConnector1">
            <a:avLst/>
          </a:prstGeom>
          <a:ln w="57150">
            <a:solidFill>
              <a:schemeClr val="tx2">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6" name="מלבן 105"/>
          <p:cNvSpPr/>
          <p:nvPr/>
        </p:nvSpPr>
        <p:spPr>
          <a:xfrm>
            <a:off x="5599509" y="4382450"/>
            <a:ext cx="1440167" cy="389537"/>
          </a:xfrm>
          <a:prstGeom prst="rect">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sz="1100" b="1" dirty="0"/>
              <a:t>פיזור </a:t>
            </a:r>
            <a:r>
              <a:rPr lang="he-IL" sz="1100" b="1" dirty="0" err="1"/>
              <a:t>אוכ</a:t>
            </a:r>
            <a:r>
              <a:rPr lang="he-IL" sz="1100" b="1" dirty="0"/>
              <a:t>' מייצר קושי </a:t>
            </a:r>
            <a:r>
              <a:rPr lang="he-IL" sz="1100" b="1" dirty="0" err="1"/>
              <a:t>בתחב"ץ</a:t>
            </a:r>
            <a:r>
              <a:rPr lang="he-IL" sz="1100" b="1" dirty="0"/>
              <a:t> יעיל</a:t>
            </a:r>
          </a:p>
        </p:txBody>
      </p:sp>
      <p:sp>
        <p:nvSpPr>
          <p:cNvPr id="45" name="מלבן מעוגל 44"/>
          <p:cNvSpPr/>
          <p:nvPr/>
        </p:nvSpPr>
        <p:spPr>
          <a:xfrm>
            <a:off x="5345710" y="5164129"/>
            <a:ext cx="3600145" cy="154408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he-IL" b="1" u="sng" dirty="0"/>
              <a:t>"גבולות מערכה" (</a:t>
            </a:r>
            <a:r>
              <a:rPr lang="en-US" b="1" u="sng" dirty="0"/>
              <a:t>Operation</a:t>
            </a:r>
            <a:r>
              <a:rPr lang="he-IL" b="1" u="sng" dirty="0"/>
              <a:t>) </a:t>
            </a:r>
            <a:r>
              <a:rPr lang="he-IL" dirty="0"/>
              <a:t>בחירה מודעת. מה "הקרב" הנכון ביותר בשבילי לנהל בהקשר הנוכחי?</a:t>
            </a:r>
          </a:p>
          <a:p>
            <a:pPr algn="ctr"/>
            <a:r>
              <a:rPr lang="he-IL" dirty="0"/>
              <a:t>(השפעה מהירה במשאבים נתונים)</a:t>
            </a:r>
          </a:p>
        </p:txBody>
      </p:sp>
      <p:sp>
        <p:nvSpPr>
          <p:cNvPr id="51" name="אליפסה 50"/>
          <p:cNvSpPr/>
          <p:nvPr/>
        </p:nvSpPr>
        <p:spPr>
          <a:xfrm rot="645423">
            <a:off x="2362740" y="42826"/>
            <a:ext cx="2422180" cy="1472827"/>
          </a:xfrm>
          <a:prstGeom prst="ellipse">
            <a:avLst/>
          </a:prstGeom>
          <a:solidFill>
            <a:schemeClr val="bg2">
              <a:lumMod val="40000"/>
              <a:lumOff val="60000"/>
              <a:alpha val="5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b="1" dirty="0">
                <a:solidFill>
                  <a:schemeClr val="tx1"/>
                </a:solidFill>
              </a:rPr>
              <a:t>טכנולוגיה</a:t>
            </a:r>
            <a:endParaRPr lang="he-IL" sz="1400" b="1" dirty="0">
              <a:solidFill>
                <a:schemeClr val="tx1"/>
              </a:solidFill>
            </a:endParaRPr>
          </a:p>
        </p:txBody>
      </p:sp>
      <p:sp>
        <p:nvSpPr>
          <p:cNvPr id="4" name="מלבן 3"/>
          <p:cNvSpPr/>
          <p:nvPr/>
        </p:nvSpPr>
        <p:spPr>
          <a:xfrm>
            <a:off x="3360702" y="260648"/>
            <a:ext cx="4235634" cy="3024336"/>
          </a:xfrm>
          <a:prstGeom prst="rect">
            <a:avLst/>
          </a:prstGeom>
          <a:solidFill>
            <a:schemeClr val="bg2">
              <a:lumMod val="75000"/>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000" b="1" u="sng" dirty="0"/>
              <a:t>גבולות המערכה (</a:t>
            </a:r>
            <a:r>
              <a:rPr lang="en-US" sz="2000" b="1" u="sng" dirty="0"/>
              <a:t>Operation</a:t>
            </a:r>
            <a:r>
              <a:rPr lang="he-IL" sz="2000" b="1" u="sng" dirty="0"/>
              <a:t>)</a:t>
            </a:r>
          </a:p>
          <a:p>
            <a:pPr algn="ctr"/>
            <a:endParaRPr lang="he-IL" sz="2000" b="1" u="sng" dirty="0"/>
          </a:p>
          <a:p>
            <a:pPr algn="ctr"/>
            <a:r>
              <a:rPr lang="he-IL" sz="2000" b="1" dirty="0"/>
              <a:t>השפעה לטווח הקרוב באמצעות מינוף מערכת מיסוי חדשנית נתמכת ניטור טכנולוגי</a:t>
            </a:r>
          </a:p>
        </p:txBody>
      </p:sp>
    </p:spTree>
    <p:extLst>
      <p:ext uri="{BB962C8B-B14F-4D97-AF65-F5344CB8AC3E}">
        <p14:creationId xmlns:p14="http://schemas.microsoft.com/office/powerpoint/2010/main" val="24394306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F74E43-9D8E-4A9C-97F7-90A7F11B3E6F}"/>
              </a:ext>
            </a:extLst>
          </p:cNvPr>
          <p:cNvSpPr txBox="1"/>
          <p:nvPr/>
        </p:nvSpPr>
        <p:spPr>
          <a:xfrm>
            <a:off x="4648" y="3284984"/>
            <a:ext cx="9144000" cy="523220"/>
          </a:xfrm>
          <a:prstGeom prst="rect">
            <a:avLst/>
          </a:prstGeom>
          <a:noFill/>
        </p:spPr>
        <p:txBody>
          <a:bodyPr wrap="square" rtlCol="0">
            <a:spAutoFit/>
          </a:bodyPr>
          <a:lstStyle/>
          <a:p>
            <a:pPr algn="ctr"/>
            <a:r>
              <a:rPr lang="en-GB" sz="2800" b="1" dirty="0">
                <a:solidFill>
                  <a:srgbClr val="333399"/>
                </a:solidFill>
              </a:rPr>
              <a:t>From Design to Planning </a:t>
            </a:r>
            <a:endParaRPr lang="en-US" sz="2800" b="1" dirty="0">
              <a:solidFill>
                <a:srgbClr val="333399"/>
              </a:solidFill>
            </a:endParaRPr>
          </a:p>
        </p:txBody>
      </p:sp>
    </p:spTree>
    <p:extLst>
      <p:ext uri="{BB962C8B-B14F-4D97-AF65-F5344CB8AC3E}">
        <p14:creationId xmlns:p14="http://schemas.microsoft.com/office/powerpoint/2010/main" val="38924715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תמונה 15"/>
          <p:cNvPicPr>
            <a:picLocks noChangeAspect="1"/>
          </p:cNvPicPr>
          <p:nvPr/>
        </p:nvPicPr>
        <p:blipFill rotWithShape="1">
          <a:blip r:embed="rId3"/>
          <a:srcRect r="3583" b="16368"/>
          <a:stretch/>
        </p:blipFill>
        <p:spPr>
          <a:xfrm>
            <a:off x="0" y="3393919"/>
            <a:ext cx="4253240" cy="2766912"/>
          </a:xfrm>
          <a:prstGeom prst="rect">
            <a:avLst/>
          </a:prstGeom>
          <a:ln>
            <a:noFill/>
          </a:ln>
        </p:spPr>
        <p:style>
          <a:lnRef idx="2">
            <a:schemeClr val="dk1"/>
          </a:lnRef>
          <a:fillRef idx="1">
            <a:schemeClr val="lt1"/>
          </a:fillRef>
          <a:effectRef idx="0">
            <a:schemeClr val="dk1"/>
          </a:effectRef>
          <a:fontRef idx="minor">
            <a:schemeClr val="dk1"/>
          </a:fontRef>
        </p:style>
      </p:pic>
      <p:pic>
        <p:nvPicPr>
          <p:cNvPr id="12" name="תמונה 11"/>
          <p:cNvPicPr>
            <a:picLocks noChangeAspect="1"/>
          </p:cNvPicPr>
          <p:nvPr/>
        </p:nvPicPr>
        <p:blipFill rotWithShape="1">
          <a:blip r:embed="rId4"/>
          <a:srcRect l="3870" r="9200"/>
          <a:stretch/>
        </p:blipFill>
        <p:spPr>
          <a:xfrm>
            <a:off x="107504" y="1096033"/>
            <a:ext cx="4032449" cy="1914526"/>
          </a:xfrm>
          <a:prstGeom prst="rect">
            <a:avLst/>
          </a:prstGeom>
        </p:spPr>
      </p:pic>
      <p:sp>
        <p:nvSpPr>
          <p:cNvPr id="2" name="כותרת 1"/>
          <p:cNvSpPr>
            <a:spLocks noGrp="1"/>
          </p:cNvSpPr>
          <p:nvPr>
            <p:ph type="title"/>
          </p:nvPr>
        </p:nvSpPr>
        <p:spPr>
          <a:xfrm>
            <a:off x="447407" y="6331"/>
            <a:ext cx="8215369" cy="1143000"/>
          </a:xfrm>
        </p:spPr>
        <p:txBody>
          <a:bodyPr/>
          <a:lstStyle/>
          <a:p>
            <a:r>
              <a:rPr lang="he-IL" dirty="0"/>
              <a:t>מהגיון לצורה (התכנית)</a:t>
            </a:r>
          </a:p>
        </p:txBody>
      </p:sp>
      <p:sp>
        <p:nvSpPr>
          <p:cNvPr id="4" name="מלבן מעוגל 3"/>
          <p:cNvSpPr/>
          <p:nvPr/>
        </p:nvSpPr>
        <p:spPr>
          <a:xfrm>
            <a:off x="4098899" y="1096033"/>
            <a:ext cx="4680520" cy="643210"/>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u="sng" dirty="0"/>
              <a:t>"מקדם מילוי"</a:t>
            </a:r>
          </a:p>
          <a:p>
            <a:pPr algn="ctr"/>
            <a:r>
              <a:rPr lang="he-IL" dirty="0"/>
              <a:t>מיסוי שונה לנסיעה ע"פ כמות הנוסעים (</a:t>
            </a:r>
            <a:r>
              <a:rPr lang="he-IL" dirty="0" err="1"/>
              <a:t>רנ"י</a:t>
            </a:r>
            <a:r>
              <a:rPr lang="he-IL" dirty="0"/>
              <a:t>, </a:t>
            </a:r>
            <a:r>
              <a:rPr lang="he-IL" dirty="0" err="1"/>
              <a:t>רנ"ר</a:t>
            </a:r>
            <a:r>
              <a:rPr lang="he-IL" dirty="0"/>
              <a:t>)</a:t>
            </a:r>
          </a:p>
        </p:txBody>
      </p:sp>
      <p:sp>
        <p:nvSpPr>
          <p:cNvPr id="5" name="אליפסה 4"/>
          <p:cNvSpPr/>
          <p:nvPr/>
        </p:nvSpPr>
        <p:spPr>
          <a:xfrm>
            <a:off x="8599399" y="1038092"/>
            <a:ext cx="360040" cy="36004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1</a:t>
            </a:r>
          </a:p>
        </p:txBody>
      </p:sp>
      <p:sp>
        <p:nvSpPr>
          <p:cNvPr id="6" name="מלבן מעוגל 5"/>
          <p:cNvSpPr/>
          <p:nvPr/>
        </p:nvSpPr>
        <p:spPr>
          <a:xfrm>
            <a:off x="4098899" y="1844885"/>
            <a:ext cx="4680520" cy="1262509"/>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u="sng" dirty="0"/>
              <a:t>מיסוי פרוגרסיבי</a:t>
            </a:r>
          </a:p>
          <a:p>
            <a:pPr algn="ctr"/>
            <a:r>
              <a:rPr lang="he-IL" dirty="0"/>
              <a:t>מיסוי נסועה ע"פ שימוש</a:t>
            </a:r>
          </a:p>
          <a:p>
            <a:pPr algn="ctr"/>
            <a:r>
              <a:rPr lang="he-IL" dirty="0"/>
              <a:t>שקלול מחיר נסיעה לק"מ ביחס לביקוש למקטע בשעה ביום (כמו הנתיב המהיר)</a:t>
            </a:r>
          </a:p>
        </p:txBody>
      </p:sp>
      <p:sp>
        <p:nvSpPr>
          <p:cNvPr id="7" name="אליפסה 6"/>
          <p:cNvSpPr/>
          <p:nvPr/>
        </p:nvSpPr>
        <p:spPr>
          <a:xfrm>
            <a:off x="8599399" y="1878993"/>
            <a:ext cx="360040" cy="36004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2</a:t>
            </a:r>
          </a:p>
        </p:txBody>
      </p:sp>
      <p:sp>
        <p:nvSpPr>
          <p:cNvPr id="8" name="מלבן מעוגל 7"/>
          <p:cNvSpPr/>
          <p:nvPr/>
        </p:nvSpPr>
        <p:spPr>
          <a:xfrm>
            <a:off x="4098899" y="3213036"/>
            <a:ext cx="4680520" cy="595251"/>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u="sng" dirty="0"/>
              <a:t>שימור סה"כ הכנסות המדינה</a:t>
            </a:r>
          </a:p>
        </p:txBody>
      </p:sp>
      <p:sp>
        <p:nvSpPr>
          <p:cNvPr id="9" name="אליפסה 8"/>
          <p:cNvSpPr/>
          <p:nvPr/>
        </p:nvSpPr>
        <p:spPr>
          <a:xfrm>
            <a:off x="8655161" y="3310686"/>
            <a:ext cx="360040" cy="36004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3</a:t>
            </a:r>
          </a:p>
        </p:txBody>
      </p:sp>
      <p:sp>
        <p:nvSpPr>
          <p:cNvPr id="10" name="מלבן מעוגל 9"/>
          <p:cNvSpPr/>
          <p:nvPr/>
        </p:nvSpPr>
        <p:spPr>
          <a:xfrm>
            <a:off x="4184849" y="3874018"/>
            <a:ext cx="4680520" cy="1478535"/>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u="sng" dirty="0"/>
              <a:t>מינוף צווארי הבקבוק (אזורי תעסוקה מרוכזים וטרמינלים תחבורתיים)</a:t>
            </a:r>
          </a:p>
          <a:p>
            <a:pPr algn="ctr"/>
            <a:r>
              <a:rPr lang="he-IL" dirty="0"/>
              <a:t>קביעת מערכת תמריצים (מיסוי חניה, זיכויי מס על הסעות) לעידוד הסעות ונסיעות שיתופיות סביב ריכוזי תעסוקה</a:t>
            </a:r>
          </a:p>
        </p:txBody>
      </p:sp>
      <p:sp>
        <p:nvSpPr>
          <p:cNvPr id="11" name="אליפסה 10"/>
          <p:cNvSpPr/>
          <p:nvPr/>
        </p:nvSpPr>
        <p:spPr>
          <a:xfrm>
            <a:off x="8662776" y="3931089"/>
            <a:ext cx="360040" cy="36004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4</a:t>
            </a:r>
          </a:p>
        </p:txBody>
      </p:sp>
      <p:sp>
        <p:nvSpPr>
          <p:cNvPr id="13" name="TextBox 12"/>
          <p:cNvSpPr txBox="1"/>
          <p:nvPr/>
        </p:nvSpPr>
        <p:spPr>
          <a:xfrm>
            <a:off x="845763" y="2916147"/>
            <a:ext cx="2776722" cy="369332"/>
          </a:xfrm>
          <a:prstGeom prst="rect">
            <a:avLst/>
          </a:prstGeom>
          <a:noFill/>
        </p:spPr>
        <p:txBody>
          <a:bodyPr wrap="none" rtlCol="1">
            <a:spAutoFit/>
          </a:bodyPr>
          <a:lstStyle/>
          <a:p>
            <a:r>
              <a:rPr lang="he-IL" b="1" dirty="0"/>
              <a:t>11,000 ₪ לרכב פרטי לשנה</a:t>
            </a:r>
          </a:p>
        </p:txBody>
      </p:sp>
      <p:sp>
        <p:nvSpPr>
          <p:cNvPr id="14" name="מלבן מעוגל 13"/>
          <p:cNvSpPr/>
          <p:nvPr/>
        </p:nvSpPr>
        <p:spPr>
          <a:xfrm>
            <a:off x="4162276" y="5418284"/>
            <a:ext cx="4680520" cy="1181523"/>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u="sng" dirty="0"/>
              <a:t>יישום הדרגתי (7 שנים)</a:t>
            </a:r>
          </a:p>
          <a:p>
            <a:pPr algn="ctr"/>
            <a:r>
              <a:rPr lang="he-IL" dirty="0"/>
              <a:t>צמצום אי-ודאות מדינתית ופרטית באמצעות יישום הדרגתי של התכנית עם תאריך יעד מוכר לכל ויכולת תיקון מתמדת</a:t>
            </a:r>
          </a:p>
        </p:txBody>
      </p:sp>
      <p:sp>
        <p:nvSpPr>
          <p:cNvPr id="15" name="אליפסה 14"/>
          <p:cNvSpPr/>
          <p:nvPr/>
        </p:nvSpPr>
        <p:spPr>
          <a:xfrm>
            <a:off x="8599399" y="5426415"/>
            <a:ext cx="360040" cy="36004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5</a:t>
            </a:r>
          </a:p>
        </p:txBody>
      </p:sp>
      <p:sp>
        <p:nvSpPr>
          <p:cNvPr id="18" name="TextBox 17"/>
          <p:cNvSpPr txBox="1"/>
          <p:nvPr/>
        </p:nvSpPr>
        <p:spPr>
          <a:xfrm>
            <a:off x="107504" y="3823262"/>
            <a:ext cx="1213794" cy="276999"/>
          </a:xfrm>
          <a:prstGeom prst="rect">
            <a:avLst/>
          </a:prstGeom>
          <a:noFill/>
        </p:spPr>
        <p:txBody>
          <a:bodyPr wrap="none" rtlCol="1">
            <a:spAutoFit/>
          </a:bodyPr>
          <a:lstStyle/>
          <a:p>
            <a:r>
              <a:rPr lang="he-IL" sz="1200" b="1" dirty="0"/>
              <a:t>טרכטנברג 2018</a:t>
            </a:r>
          </a:p>
        </p:txBody>
      </p:sp>
      <p:sp>
        <p:nvSpPr>
          <p:cNvPr id="19" name="TextBox 18"/>
          <p:cNvSpPr txBox="1"/>
          <p:nvPr/>
        </p:nvSpPr>
        <p:spPr>
          <a:xfrm>
            <a:off x="52305" y="925512"/>
            <a:ext cx="1213794" cy="276999"/>
          </a:xfrm>
          <a:prstGeom prst="rect">
            <a:avLst/>
          </a:prstGeom>
          <a:noFill/>
        </p:spPr>
        <p:txBody>
          <a:bodyPr wrap="none" rtlCol="1">
            <a:spAutoFit/>
          </a:bodyPr>
          <a:lstStyle/>
          <a:p>
            <a:r>
              <a:rPr lang="he-IL" sz="1200" b="1" dirty="0"/>
              <a:t>טרכטנברג 2018</a:t>
            </a:r>
          </a:p>
        </p:txBody>
      </p:sp>
    </p:spTree>
    <p:extLst>
      <p:ext uri="{BB962C8B-B14F-4D97-AF65-F5344CB8AC3E}">
        <p14:creationId xmlns:p14="http://schemas.microsoft.com/office/powerpoint/2010/main" val="14922600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2"/>
          <a:stretch>
            <a:fillRect/>
          </a:stretch>
        </p:blipFill>
        <p:spPr>
          <a:xfrm>
            <a:off x="5091865" y="116632"/>
            <a:ext cx="4032447" cy="3024336"/>
          </a:xfrm>
          <a:prstGeom prst="rect">
            <a:avLst/>
          </a:prstGeom>
        </p:spPr>
        <p:style>
          <a:lnRef idx="2">
            <a:schemeClr val="dk1"/>
          </a:lnRef>
          <a:fillRef idx="1">
            <a:schemeClr val="lt1"/>
          </a:fillRef>
          <a:effectRef idx="0">
            <a:schemeClr val="dk1"/>
          </a:effectRef>
          <a:fontRef idx="minor">
            <a:schemeClr val="dk1"/>
          </a:fontRef>
        </p:style>
      </p:pic>
      <p:pic>
        <p:nvPicPr>
          <p:cNvPr id="6" name="תמונה 5"/>
          <p:cNvPicPr>
            <a:picLocks noChangeAspect="1"/>
          </p:cNvPicPr>
          <p:nvPr/>
        </p:nvPicPr>
        <p:blipFill>
          <a:blip r:embed="rId3"/>
          <a:stretch>
            <a:fillRect/>
          </a:stretch>
        </p:blipFill>
        <p:spPr>
          <a:xfrm>
            <a:off x="3347864" y="2062411"/>
            <a:ext cx="3999407" cy="2999556"/>
          </a:xfrm>
          <a:prstGeom prst="rect">
            <a:avLst/>
          </a:prstGeom>
        </p:spPr>
        <p:style>
          <a:lnRef idx="2">
            <a:schemeClr val="dk1"/>
          </a:lnRef>
          <a:fillRef idx="1">
            <a:schemeClr val="lt1"/>
          </a:fillRef>
          <a:effectRef idx="0">
            <a:schemeClr val="dk1"/>
          </a:effectRef>
          <a:fontRef idx="minor">
            <a:schemeClr val="dk1"/>
          </a:fontRef>
        </p:style>
      </p:pic>
      <p:pic>
        <p:nvPicPr>
          <p:cNvPr id="7" name="תמונה 6"/>
          <p:cNvPicPr>
            <a:picLocks noChangeAspect="1"/>
          </p:cNvPicPr>
          <p:nvPr/>
        </p:nvPicPr>
        <p:blipFill>
          <a:blip r:embed="rId4"/>
          <a:stretch>
            <a:fillRect/>
          </a:stretch>
        </p:blipFill>
        <p:spPr>
          <a:xfrm>
            <a:off x="0" y="3592967"/>
            <a:ext cx="4181443" cy="3136083"/>
          </a:xfrm>
          <a:prstGeom prst="rect">
            <a:avLst/>
          </a:prstGeom>
        </p:spPr>
        <p:style>
          <a:lnRef idx="2">
            <a:schemeClr val="dk1"/>
          </a:lnRef>
          <a:fillRef idx="1">
            <a:schemeClr val="lt1"/>
          </a:fillRef>
          <a:effectRef idx="0">
            <a:schemeClr val="dk1"/>
          </a:effectRef>
          <a:fontRef idx="minor">
            <a:schemeClr val="dk1"/>
          </a:fontRef>
        </p:style>
      </p:pic>
      <p:sp>
        <p:nvSpPr>
          <p:cNvPr id="8" name="TextBox 7"/>
          <p:cNvSpPr txBox="1"/>
          <p:nvPr/>
        </p:nvSpPr>
        <p:spPr>
          <a:xfrm>
            <a:off x="2726645" y="6452051"/>
            <a:ext cx="1383713" cy="307777"/>
          </a:xfrm>
          <a:prstGeom prst="rect">
            <a:avLst/>
          </a:prstGeom>
          <a:noFill/>
        </p:spPr>
        <p:txBody>
          <a:bodyPr wrap="none" rtlCol="1">
            <a:spAutoFit/>
          </a:bodyPr>
          <a:lstStyle/>
          <a:p>
            <a:r>
              <a:rPr lang="he-IL" sz="1400" b="1" dirty="0"/>
              <a:t>טרכטנברג 2018</a:t>
            </a:r>
          </a:p>
        </p:txBody>
      </p:sp>
      <p:sp>
        <p:nvSpPr>
          <p:cNvPr id="9" name="TextBox 8"/>
          <p:cNvSpPr txBox="1"/>
          <p:nvPr/>
        </p:nvSpPr>
        <p:spPr>
          <a:xfrm>
            <a:off x="5892477" y="4730524"/>
            <a:ext cx="1383713" cy="307777"/>
          </a:xfrm>
          <a:prstGeom prst="rect">
            <a:avLst/>
          </a:prstGeom>
          <a:noFill/>
        </p:spPr>
        <p:txBody>
          <a:bodyPr wrap="none" rtlCol="1">
            <a:spAutoFit/>
          </a:bodyPr>
          <a:lstStyle/>
          <a:p>
            <a:r>
              <a:rPr lang="he-IL" sz="1400" b="1" dirty="0"/>
              <a:t>טרכטנברג 2018</a:t>
            </a:r>
          </a:p>
        </p:txBody>
      </p:sp>
      <p:sp>
        <p:nvSpPr>
          <p:cNvPr id="10" name="TextBox 9"/>
          <p:cNvSpPr txBox="1"/>
          <p:nvPr/>
        </p:nvSpPr>
        <p:spPr>
          <a:xfrm>
            <a:off x="7706855" y="2863969"/>
            <a:ext cx="1383713" cy="307777"/>
          </a:xfrm>
          <a:prstGeom prst="rect">
            <a:avLst/>
          </a:prstGeom>
          <a:noFill/>
        </p:spPr>
        <p:txBody>
          <a:bodyPr wrap="none" rtlCol="1">
            <a:spAutoFit/>
          </a:bodyPr>
          <a:lstStyle/>
          <a:p>
            <a:r>
              <a:rPr lang="he-IL" sz="1400" b="1" dirty="0"/>
              <a:t>טרכטנברג 2018</a:t>
            </a:r>
          </a:p>
        </p:txBody>
      </p:sp>
      <p:sp>
        <p:nvSpPr>
          <p:cNvPr id="11" name="TextBox 10">
            <a:extLst>
              <a:ext uri="{FF2B5EF4-FFF2-40B4-BE49-F238E27FC236}">
                <a16:creationId xmlns:a16="http://schemas.microsoft.com/office/drawing/2014/main" id="{37F03C29-D10F-4998-B278-371D76E26279}"/>
              </a:ext>
            </a:extLst>
          </p:cNvPr>
          <p:cNvSpPr txBox="1"/>
          <p:nvPr/>
        </p:nvSpPr>
        <p:spPr>
          <a:xfrm>
            <a:off x="174897" y="410717"/>
            <a:ext cx="4896544" cy="523220"/>
          </a:xfrm>
          <a:prstGeom prst="rect">
            <a:avLst/>
          </a:prstGeom>
          <a:noFill/>
        </p:spPr>
        <p:txBody>
          <a:bodyPr wrap="square" rtlCol="0">
            <a:spAutoFit/>
          </a:bodyPr>
          <a:lstStyle/>
          <a:p>
            <a:pPr algn="ctr"/>
            <a:r>
              <a:rPr lang="en-GB" sz="2800" b="1" dirty="0">
                <a:solidFill>
                  <a:srgbClr val="333399"/>
                </a:solidFill>
              </a:rPr>
              <a:t>Operative Plan </a:t>
            </a:r>
            <a:endParaRPr lang="en-US" sz="2800" b="1" dirty="0">
              <a:solidFill>
                <a:srgbClr val="333399"/>
              </a:solidFill>
            </a:endParaRPr>
          </a:p>
        </p:txBody>
      </p:sp>
    </p:spTree>
    <p:extLst>
      <p:ext uri="{BB962C8B-B14F-4D97-AF65-F5344CB8AC3E}">
        <p14:creationId xmlns:p14="http://schemas.microsoft.com/office/powerpoint/2010/main" val="30069840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22748" y="-89792"/>
            <a:ext cx="8215369" cy="664837"/>
          </a:xfrm>
        </p:spPr>
        <p:txBody>
          <a:bodyPr/>
          <a:lstStyle/>
          <a:p>
            <a:r>
              <a:rPr lang="en-US" dirty="0">
                <a:latin typeface="+mj-lt"/>
              </a:rPr>
              <a:t>Let’s Recap</a:t>
            </a:r>
            <a:endParaRPr lang="he-IL" dirty="0">
              <a:latin typeface="+mj-lt"/>
            </a:endParaRPr>
          </a:p>
        </p:txBody>
      </p:sp>
      <p:pic>
        <p:nvPicPr>
          <p:cNvPr id="5" name="תמונה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09257" y="709168"/>
            <a:ext cx="2579518" cy="1926040"/>
          </a:xfrm>
          <a:prstGeom prst="rect">
            <a:avLst/>
          </a:prstGeom>
        </p:spPr>
      </p:pic>
      <p:sp>
        <p:nvSpPr>
          <p:cNvPr id="6" name="TextBox 5"/>
          <p:cNvSpPr txBox="1"/>
          <p:nvPr/>
        </p:nvSpPr>
        <p:spPr>
          <a:xfrm>
            <a:off x="6581938" y="2550002"/>
            <a:ext cx="1402948" cy="369332"/>
          </a:xfrm>
          <a:prstGeom prst="rect">
            <a:avLst/>
          </a:prstGeom>
          <a:noFill/>
        </p:spPr>
        <p:txBody>
          <a:bodyPr wrap="none" rtlCol="1">
            <a:spAutoFit/>
          </a:bodyPr>
          <a:lstStyle/>
          <a:p>
            <a:r>
              <a:rPr lang="en-GB" b="1" dirty="0"/>
              <a:t>Discomfort</a:t>
            </a:r>
            <a:endParaRPr lang="he-IL" b="1" dirty="0"/>
          </a:p>
        </p:txBody>
      </p:sp>
      <p:sp>
        <p:nvSpPr>
          <p:cNvPr id="7" name="אליפסה 6"/>
          <p:cNvSpPr/>
          <p:nvPr/>
        </p:nvSpPr>
        <p:spPr>
          <a:xfrm>
            <a:off x="8523363" y="621785"/>
            <a:ext cx="415827" cy="43204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1</a:t>
            </a:r>
          </a:p>
        </p:txBody>
      </p:sp>
      <p:sp>
        <p:nvSpPr>
          <p:cNvPr id="9" name="TextBox 8"/>
          <p:cNvSpPr txBox="1"/>
          <p:nvPr/>
        </p:nvSpPr>
        <p:spPr>
          <a:xfrm>
            <a:off x="2937622" y="2577611"/>
            <a:ext cx="2505814" cy="369332"/>
          </a:xfrm>
          <a:prstGeom prst="rect">
            <a:avLst/>
          </a:prstGeom>
          <a:noFill/>
        </p:spPr>
        <p:txBody>
          <a:bodyPr wrap="none" rtlCol="1">
            <a:spAutoFit/>
          </a:bodyPr>
          <a:lstStyle/>
          <a:p>
            <a:r>
              <a:rPr lang="en-GB" b="1" dirty="0"/>
              <a:t>Defining the Problem</a:t>
            </a:r>
            <a:endParaRPr lang="he-IL" b="1" dirty="0"/>
          </a:p>
        </p:txBody>
      </p:sp>
      <p:pic>
        <p:nvPicPr>
          <p:cNvPr id="11" name="תמונה 10"/>
          <p:cNvPicPr>
            <a:picLocks noChangeAspect="1"/>
          </p:cNvPicPr>
          <p:nvPr/>
        </p:nvPicPr>
        <p:blipFill rotWithShape="1">
          <a:blip r:embed="rId3"/>
          <a:srcRect b="16499"/>
          <a:stretch/>
        </p:blipFill>
        <p:spPr>
          <a:xfrm>
            <a:off x="3055783" y="736364"/>
            <a:ext cx="3024336" cy="1894016"/>
          </a:xfrm>
          <a:prstGeom prst="rect">
            <a:avLst/>
          </a:prstGeom>
        </p:spPr>
        <p:style>
          <a:lnRef idx="2">
            <a:schemeClr val="dk1"/>
          </a:lnRef>
          <a:fillRef idx="1">
            <a:schemeClr val="lt1"/>
          </a:fillRef>
          <a:effectRef idx="0">
            <a:schemeClr val="dk1"/>
          </a:effectRef>
          <a:fontRef idx="minor">
            <a:schemeClr val="dk1"/>
          </a:fontRef>
        </p:style>
      </p:pic>
      <p:sp>
        <p:nvSpPr>
          <p:cNvPr id="10" name="אליפסה 9"/>
          <p:cNvSpPr/>
          <p:nvPr/>
        </p:nvSpPr>
        <p:spPr>
          <a:xfrm>
            <a:off x="5761285" y="621785"/>
            <a:ext cx="415827" cy="43204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2</a:t>
            </a:r>
          </a:p>
        </p:txBody>
      </p:sp>
      <p:pic>
        <p:nvPicPr>
          <p:cNvPr id="15" name="תמונה 14"/>
          <p:cNvPicPr>
            <a:picLocks noChangeAspect="1"/>
          </p:cNvPicPr>
          <p:nvPr/>
        </p:nvPicPr>
        <p:blipFill rotWithShape="1">
          <a:blip r:embed="rId4"/>
          <a:srcRect r="10631" b="8007"/>
          <a:stretch/>
        </p:blipFill>
        <p:spPr>
          <a:xfrm>
            <a:off x="497407" y="736364"/>
            <a:ext cx="2453305" cy="1894015"/>
          </a:xfrm>
          <a:prstGeom prst="rect">
            <a:avLst/>
          </a:prstGeom>
        </p:spPr>
        <p:style>
          <a:lnRef idx="2">
            <a:schemeClr val="dk1"/>
          </a:lnRef>
          <a:fillRef idx="1">
            <a:schemeClr val="lt1"/>
          </a:fillRef>
          <a:effectRef idx="0">
            <a:schemeClr val="dk1"/>
          </a:effectRef>
          <a:fontRef idx="minor">
            <a:schemeClr val="dk1"/>
          </a:fontRef>
        </p:style>
      </p:pic>
      <p:sp>
        <p:nvSpPr>
          <p:cNvPr id="16" name="אליפסה 15"/>
          <p:cNvSpPr/>
          <p:nvPr/>
        </p:nvSpPr>
        <p:spPr>
          <a:xfrm>
            <a:off x="2658067" y="585320"/>
            <a:ext cx="415827" cy="43204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3</a:t>
            </a:r>
          </a:p>
        </p:txBody>
      </p:sp>
      <p:sp>
        <p:nvSpPr>
          <p:cNvPr id="17" name="TextBox 16"/>
          <p:cNvSpPr txBox="1"/>
          <p:nvPr/>
        </p:nvSpPr>
        <p:spPr>
          <a:xfrm>
            <a:off x="924039" y="2596757"/>
            <a:ext cx="1617751" cy="369332"/>
          </a:xfrm>
          <a:prstGeom prst="rect">
            <a:avLst/>
          </a:prstGeom>
          <a:noFill/>
        </p:spPr>
        <p:txBody>
          <a:bodyPr wrap="none" rtlCol="1">
            <a:spAutoFit/>
          </a:bodyPr>
          <a:lstStyle/>
          <a:p>
            <a:r>
              <a:rPr lang="he-IL" b="1" dirty="0"/>
              <a:t>מערכת מתהווה</a:t>
            </a:r>
          </a:p>
        </p:txBody>
      </p:sp>
      <p:pic>
        <p:nvPicPr>
          <p:cNvPr id="30" name="תמונה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158" y="3227723"/>
            <a:ext cx="2137801" cy="1477458"/>
          </a:xfrm>
          <a:prstGeom prst="rect">
            <a:avLst/>
          </a:prstGeom>
        </p:spPr>
      </p:pic>
      <p:sp>
        <p:nvSpPr>
          <p:cNvPr id="32" name="אליפסה 31"/>
          <p:cNvSpPr/>
          <p:nvPr/>
        </p:nvSpPr>
        <p:spPr>
          <a:xfrm>
            <a:off x="2455942" y="3024406"/>
            <a:ext cx="415827" cy="43204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6</a:t>
            </a:r>
          </a:p>
        </p:txBody>
      </p:sp>
      <p:sp>
        <p:nvSpPr>
          <p:cNvPr id="33" name="חץ למטה 32"/>
          <p:cNvSpPr/>
          <p:nvPr/>
        </p:nvSpPr>
        <p:spPr>
          <a:xfrm>
            <a:off x="3073894" y="5497149"/>
            <a:ext cx="3520655" cy="490419"/>
          </a:xfrm>
          <a:prstGeom prst="downArrow">
            <a:avLst/>
          </a:prstGeom>
        </p:spPr>
        <p:style>
          <a:lnRef idx="2">
            <a:schemeClr val="dk1"/>
          </a:lnRef>
          <a:fillRef idx="1">
            <a:schemeClr val="lt1"/>
          </a:fillRef>
          <a:effectRef idx="0">
            <a:schemeClr val="dk1"/>
          </a:effectRef>
          <a:fontRef idx="minor">
            <a:schemeClr val="dk1"/>
          </a:fontRef>
        </p:style>
        <p:txBody>
          <a:bodyPr rtlCol="1" anchor="ctr"/>
          <a:lstStyle/>
          <a:p>
            <a:pPr algn="ctr"/>
            <a:r>
              <a:rPr lang="en-US" b="1" dirty="0"/>
              <a:t>Strategy</a:t>
            </a:r>
            <a:endParaRPr lang="he-IL" b="1" dirty="0"/>
          </a:p>
        </p:txBody>
      </p:sp>
      <p:sp>
        <p:nvSpPr>
          <p:cNvPr id="34" name="TextBox 33"/>
          <p:cNvSpPr txBox="1"/>
          <p:nvPr/>
        </p:nvSpPr>
        <p:spPr>
          <a:xfrm>
            <a:off x="1448354" y="5987568"/>
            <a:ext cx="6192687" cy="369332"/>
          </a:xfrm>
          <a:prstGeom prst="rect">
            <a:avLst/>
          </a:prstGeom>
          <a:noFill/>
        </p:spPr>
        <p:txBody>
          <a:bodyPr wrap="square" rtlCol="1">
            <a:spAutoFit/>
          </a:bodyPr>
          <a:lstStyle/>
          <a:p>
            <a:r>
              <a:rPr lang="he-IL" b="1" dirty="0"/>
              <a:t>הקלת הגודש באמצעות ניהול הביקוש לצד הגדלת המענה</a:t>
            </a:r>
          </a:p>
        </p:txBody>
      </p:sp>
      <p:sp>
        <p:nvSpPr>
          <p:cNvPr id="35" name="אליפסה 34"/>
          <p:cNvSpPr/>
          <p:nvPr/>
        </p:nvSpPr>
        <p:spPr>
          <a:xfrm>
            <a:off x="5747700" y="5497149"/>
            <a:ext cx="415827" cy="43204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7</a:t>
            </a:r>
          </a:p>
        </p:txBody>
      </p:sp>
      <p:pic>
        <p:nvPicPr>
          <p:cNvPr id="4" name="תמונה 3"/>
          <p:cNvPicPr>
            <a:picLocks noChangeAspect="1"/>
          </p:cNvPicPr>
          <p:nvPr/>
        </p:nvPicPr>
        <p:blipFill>
          <a:blip r:embed="rId6"/>
          <a:stretch>
            <a:fillRect/>
          </a:stretch>
        </p:blipFill>
        <p:spPr>
          <a:xfrm>
            <a:off x="3055783" y="3049780"/>
            <a:ext cx="2931914" cy="1665967"/>
          </a:xfrm>
          <a:prstGeom prst="rect">
            <a:avLst/>
          </a:prstGeom>
        </p:spPr>
        <p:style>
          <a:lnRef idx="2">
            <a:schemeClr val="dk1"/>
          </a:lnRef>
          <a:fillRef idx="1">
            <a:schemeClr val="lt1"/>
          </a:fillRef>
          <a:effectRef idx="0">
            <a:schemeClr val="dk1"/>
          </a:effectRef>
          <a:fontRef idx="minor">
            <a:schemeClr val="dk1"/>
          </a:fontRef>
        </p:style>
      </p:pic>
      <p:pic>
        <p:nvPicPr>
          <p:cNvPr id="8" name="תמונה 7"/>
          <p:cNvPicPr>
            <a:picLocks noChangeAspect="1"/>
          </p:cNvPicPr>
          <p:nvPr/>
        </p:nvPicPr>
        <p:blipFill>
          <a:blip r:embed="rId7"/>
          <a:stretch>
            <a:fillRect/>
          </a:stretch>
        </p:blipFill>
        <p:spPr>
          <a:xfrm>
            <a:off x="6209218" y="3048797"/>
            <a:ext cx="2522058" cy="1652308"/>
          </a:xfrm>
          <a:prstGeom prst="rect">
            <a:avLst/>
          </a:prstGeom>
        </p:spPr>
        <p:style>
          <a:lnRef idx="2">
            <a:schemeClr val="dk1"/>
          </a:lnRef>
          <a:fillRef idx="1">
            <a:schemeClr val="lt1"/>
          </a:fillRef>
          <a:effectRef idx="0">
            <a:schemeClr val="dk1"/>
          </a:effectRef>
          <a:fontRef idx="minor">
            <a:schemeClr val="dk1"/>
          </a:fontRef>
        </p:style>
      </p:pic>
      <p:sp>
        <p:nvSpPr>
          <p:cNvPr id="36" name="אליפסה 35"/>
          <p:cNvSpPr/>
          <p:nvPr/>
        </p:nvSpPr>
        <p:spPr>
          <a:xfrm>
            <a:off x="8591181" y="2919334"/>
            <a:ext cx="415827" cy="43204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4</a:t>
            </a:r>
          </a:p>
        </p:txBody>
      </p:sp>
      <p:sp>
        <p:nvSpPr>
          <p:cNvPr id="37" name="TextBox 36"/>
          <p:cNvSpPr txBox="1"/>
          <p:nvPr/>
        </p:nvSpPr>
        <p:spPr>
          <a:xfrm>
            <a:off x="6177112" y="4714578"/>
            <a:ext cx="2526474" cy="584775"/>
          </a:xfrm>
          <a:prstGeom prst="rect">
            <a:avLst/>
          </a:prstGeom>
          <a:noFill/>
        </p:spPr>
        <p:txBody>
          <a:bodyPr wrap="square" rtlCol="1">
            <a:spAutoFit/>
          </a:bodyPr>
          <a:lstStyle/>
          <a:p>
            <a:pPr algn="ctr"/>
            <a:r>
              <a:rPr lang="he-IL" b="1" dirty="0"/>
              <a:t>מערכת המורשת </a:t>
            </a:r>
          </a:p>
          <a:p>
            <a:pPr algn="ctr"/>
            <a:r>
              <a:rPr lang="he-IL" sz="1400" b="1" dirty="0">
                <a:solidFill>
                  <a:schemeClr val="accent2"/>
                </a:solidFill>
              </a:rPr>
              <a:t>(תפיסה מוטת תשתיות)</a:t>
            </a:r>
          </a:p>
        </p:txBody>
      </p:sp>
      <p:sp>
        <p:nvSpPr>
          <p:cNvPr id="31" name="אליפסה 30"/>
          <p:cNvSpPr/>
          <p:nvPr/>
        </p:nvSpPr>
        <p:spPr>
          <a:xfrm>
            <a:off x="5682630" y="2948834"/>
            <a:ext cx="415827" cy="43204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5</a:t>
            </a:r>
          </a:p>
        </p:txBody>
      </p:sp>
      <p:sp>
        <p:nvSpPr>
          <p:cNvPr id="38" name="TextBox 37"/>
          <p:cNvSpPr txBox="1"/>
          <p:nvPr/>
        </p:nvSpPr>
        <p:spPr>
          <a:xfrm>
            <a:off x="2913888" y="4714578"/>
            <a:ext cx="3147745" cy="584775"/>
          </a:xfrm>
          <a:prstGeom prst="rect">
            <a:avLst/>
          </a:prstGeom>
          <a:noFill/>
        </p:spPr>
        <p:txBody>
          <a:bodyPr wrap="square" rtlCol="1">
            <a:spAutoFit/>
          </a:bodyPr>
          <a:lstStyle/>
          <a:p>
            <a:pPr algn="ctr"/>
            <a:r>
              <a:rPr lang="en-US" b="1" dirty="0"/>
              <a:t>Offset</a:t>
            </a:r>
            <a:r>
              <a:rPr lang="he-IL" b="1" dirty="0"/>
              <a:t> </a:t>
            </a:r>
          </a:p>
          <a:p>
            <a:pPr algn="ctr"/>
            <a:r>
              <a:rPr lang="he-IL" sz="1400" b="1" dirty="0">
                <a:solidFill>
                  <a:schemeClr val="accent2"/>
                </a:solidFill>
              </a:rPr>
              <a:t>בשיטה הנוכחית הפער רק יעמיק</a:t>
            </a:r>
          </a:p>
        </p:txBody>
      </p:sp>
      <p:sp>
        <p:nvSpPr>
          <p:cNvPr id="39" name="TextBox 38"/>
          <p:cNvSpPr txBox="1"/>
          <p:nvPr/>
        </p:nvSpPr>
        <p:spPr>
          <a:xfrm>
            <a:off x="251520" y="4726885"/>
            <a:ext cx="2662368" cy="800219"/>
          </a:xfrm>
          <a:prstGeom prst="rect">
            <a:avLst/>
          </a:prstGeom>
          <a:noFill/>
        </p:spPr>
        <p:txBody>
          <a:bodyPr wrap="square" rtlCol="1">
            <a:spAutoFit/>
          </a:bodyPr>
          <a:lstStyle/>
          <a:p>
            <a:pPr algn="ctr"/>
            <a:r>
              <a:rPr lang="en-GB" b="1" dirty="0"/>
              <a:t>Potential</a:t>
            </a:r>
            <a:r>
              <a:rPr lang="he-IL" b="1" dirty="0"/>
              <a:t> </a:t>
            </a:r>
          </a:p>
          <a:p>
            <a:pPr algn="ctr"/>
            <a:r>
              <a:rPr lang="en-GB" sz="1400" b="1" dirty="0">
                <a:solidFill>
                  <a:schemeClr val="accent2"/>
                </a:solidFill>
              </a:rPr>
              <a:t>Technology and a smart taxation system</a:t>
            </a:r>
            <a:endParaRPr lang="he-IL" sz="1400" b="1" dirty="0">
              <a:solidFill>
                <a:schemeClr val="accent2"/>
              </a:solidFill>
            </a:endParaRPr>
          </a:p>
        </p:txBody>
      </p:sp>
    </p:spTree>
    <p:extLst>
      <p:ext uri="{BB962C8B-B14F-4D97-AF65-F5344CB8AC3E}">
        <p14:creationId xmlns:p14="http://schemas.microsoft.com/office/powerpoint/2010/main" val="40699111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השינוי שעברנו (</a:t>
            </a:r>
            <a:r>
              <a:rPr lang="he-IL" baseline="30000" dirty="0"/>
              <a:t>4</a:t>
            </a:r>
            <a:r>
              <a:rPr lang="en-US" dirty="0">
                <a:latin typeface="Georgia" panose="02040502050405020303" pitchFamily="18" charset="0"/>
              </a:rPr>
              <a:t>T</a:t>
            </a:r>
            <a:r>
              <a:rPr lang="he-IL" dirty="0"/>
              <a:t>)</a:t>
            </a:r>
          </a:p>
        </p:txBody>
      </p:sp>
      <p:sp>
        <p:nvSpPr>
          <p:cNvPr id="4" name="חץ שמאלה 3"/>
          <p:cNvSpPr/>
          <p:nvPr/>
        </p:nvSpPr>
        <p:spPr>
          <a:xfrm>
            <a:off x="3345995" y="1564061"/>
            <a:ext cx="3024336" cy="1008112"/>
          </a:xfrm>
          <a:prstGeom prst="leftArrow">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b="1" dirty="0"/>
              <a:t>שינוי בהבנה</a:t>
            </a:r>
          </a:p>
        </p:txBody>
      </p:sp>
      <p:sp>
        <p:nvSpPr>
          <p:cNvPr id="18" name="TextBox 17"/>
          <p:cNvSpPr txBox="1"/>
          <p:nvPr/>
        </p:nvSpPr>
        <p:spPr>
          <a:xfrm>
            <a:off x="6739709" y="1713593"/>
            <a:ext cx="1872208" cy="646331"/>
          </a:xfrm>
          <a:prstGeom prst="rect">
            <a:avLst/>
          </a:prstGeom>
          <a:noFill/>
        </p:spPr>
        <p:txBody>
          <a:bodyPr wrap="square" rtlCol="1">
            <a:spAutoFit/>
          </a:bodyPr>
          <a:lstStyle/>
          <a:p>
            <a:r>
              <a:rPr lang="he-IL" b="1" dirty="0"/>
              <a:t>מבעיית תשתיות (רכבות וכבישים)</a:t>
            </a:r>
          </a:p>
        </p:txBody>
      </p:sp>
      <p:sp>
        <p:nvSpPr>
          <p:cNvPr id="19" name="TextBox 18"/>
          <p:cNvSpPr txBox="1"/>
          <p:nvPr/>
        </p:nvSpPr>
        <p:spPr>
          <a:xfrm>
            <a:off x="240282" y="1744951"/>
            <a:ext cx="3095596" cy="646331"/>
          </a:xfrm>
          <a:prstGeom prst="rect">
            <a:avLst/>
          </a:prstGeom>
          <a:noFill/>
        </p:spPr>
        <p:txBody>
          <a:bodyPr wrap="square" rtlCol="1">
            <a:spAutoFit/>
          </a:bodyPr>
          <a:lstStyle/>
          <a:p>
            <a:r>
              <a:rPr lang="he-IL" b="1" dirty="0"/>
              <a:t>להבנה כי אנו ב"מעגל קסמים" ("בעיה מרושעת")</a:t>
            </a:r>
          </a:p>
        </p:txBody>
      </p:sp>
      <p:sp>
        <p:nvSpPr>
          <p:cNvPr id="20" name="חץ שמאלה 19"/>
          <p:cNvSpPr/>
          <p:nvPr/>
        </p:nvSpPr>
        <p:spPr>
          <a:xfrm>
            <a:off x="3345995" y="2919004"/>
            <a:ext cx="3024336" cy="1008112"/>
          </a:xfrm>
          <a:prstGeom prst="leftArrow">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b="1" dirty="0"/>
              <a:t>שינוי בתפיסה</a:t>
            </a:r>
          </a:p>
        </p:txBody>
      </p:sp>
      <p:sp>
        <p:nvSpPr>
          <p:cNvPr id="21" name="TextBox 20"/>
          <p:cNvSpPr txBox="1"/>
          <p:nvPr/>
        </p:nvSpPr>
        <p:spPr>
          <a:xfrm>
            <a:off x="6338283" y="2934160"/>
            <a:ext cx="2273634" cy="1200329"/>
          </a:xfrm>
          <a:prstGeom prst="rect">
            <a:avLst/>
          </a:prstGeom>
          <a:noFill/>
        </p:spPr>
        <p:txBody>
          <a:bodyPr wrap="square" rtlCol="1">
            <a:spAutoFit/>
          </a:bodyPr>
          <a:lstStyle/>
          <a:p>
            <a:r>
              <a:rPr lang="he-IL" b="1" dirty="0"/>
              <a:t>מתפיסת פתרון לטווח ארוך בלבד באמצעות ניהול מענה (</a:t>
            </a:r>
            <a:r>
              <a:rPr lang="he-IL" b="1" dirty="0" err="1"/>
              <a:t>תחב"ץ</a:t>
            </a:r>
            <a:r>
              <a:rPr lang="he-IL" b="1" dirty="0"/>
              <a:t>, תכנון מרחב)</a:t>
            </a:r>
          </a:p>
        </p:txBody>
      </p:sp>
      <p:sp>
        <p:nvSpPr>
          <p:cNvPr id="22" name="TextBox 21"/>
          <p:cNvSpPr txBox="1"/>
          <p:nvPr/>
        </p:nvSpPr>
        <p:spPr>
          <a:xfrm>
            <a:off x="364824" y="3006971"/>
            <a:ext cx="2846512" cy="923330"/>
          </a:xfrm>
          <a:prstGeom prst="rect">
            <a:avLst/>
          </a:prstGeom>
          <a:noFill/>
        </p:spPr>
        <p:txBody>
          <a:bodyPr wrap="square" rtlCol="1">
            <a:spAutoFit/>
          </a:bodyPr>
          <a:lstStyle/>
          <a:p>
            <a:r>
              <a:rPr lang="he-IL" b="1"/>
              <a:t>לתפיסה </a:t>
            </a:r>
            <a:r>
              <a:rPr lang="he-IL" b="1" dirty="0"/>
              <a:t>המשלבת שינוי לטווח מידי באמצעות ניהול ביקושים -  מיסוי</a:t>
            </a:r>
          </a:p>
        </p:txBody>
      </p:sp>
      <p:sp>
        <p:nvSpPr>
          <p:cNvPr id="23" name="חץ שמאלה 22"/>
          <p:cNvSpPr/>
          <p:nvPr/>
        </p:nvSpPr>
        <p:spPr>
          <a:xfrm>
            <a:off x="3345995" y="4217556"/>
            <a:ext cx="3024336" cy="1008112"/>
          </a:xfrm>
          <a:prstGeom prst="leftArrow">
            <a:avLst/>
          </a:prstGeom>
        </p:spPr>
        <p:style>
          <a:lnRef idx="2">
            <a:schemeClr val="dk1"/>
          </a:lnRef>
          <a:fillRef idx="1">
            <a:schemeClr val="lt1"/>
          </a:fillRef>
          <a:effectRef idx="0">
            <a:schemeClr val="dk1"/>
          </a:effectRef>
          <a:fontRef idx="minor">
            <a:schemeClr val="dk1"/>
          </a:fontRef>
        </p:style>
        <p:txBody>
          <a:bodyPr rtlCol="1" anchor="ctr"/>
          <a:lstStyle/>
          <a:p>
            <a:pPr algn="ctr"/>
            <a:r>
              <a:rPr lang="he-IL" b="1" dirty="0"/>
              <a:t>שינוי בארגון</a:t>
            </a:r>
          </a:p>
        </p:txBody>
      </p:sp>
      <p:sp>
        <p:nvSpPr>
          <p:cNvPr id="24" name="TextBox 23"/>
          <p:cNvSpPr txBox="1"/>
          <p:nvPr/>
        </p:nvSpPr>
        <p:spPr>
          <a:xfrm>
            <a:off x="6338282" y="4460002"/>
            <a:ext cx="2273635" cy="707886"/>
          </a:xfrm>
          <a:prstGeom prst="rect">
            <a:avLst/>
          </a:prstGeom>
          <a:noFill/>
        </p:spPr>
        <p:txBody>
          <a:bodyPr wrap="square" rtlCol="1">
            <a:spAutoFit/>
          </a:bodyPr>
          <a:lstStyle/>
          <a:p>
            <a:r>
              <a:rPr lang="he-IL" sz="2000" b="1" dirty="0"/>
              <a:t>מערכת מיסוי אחידה ואוטומטית "במקור"</a:t>
            </a:r>
          </a:p>
        </p:txBody>
      </p:sp>
      <p:sp>
        <p:nvSpPr>
          <p:cNvPr id="25" name="TextBox 24"/>
          <p:cNvSpPr txBox="1"/>
          <p:nvPr/>
        </p:nvSpPr>
        <p:spPr>
          <a:xfrm>
            <a:off x="506467" y="4212247"/>
            <a:ext cx="2745921" cy="1200329"/>
          </a:xfrm>
          <a:prstGeom prst="rect">
            <a:avLst/>
          </a:prstGeom>
          <a:noFill/>
        </p:spPr>
        <p:txBody>
          <a:bodyPr wrap="square" rtlCol="1">
            <a:spAutoFit/>
          </a:bodyPr>
          <a:lstStyle/>
          <a:p>
            <a:r>
              <a:rPr lang="he-IL" b="1" dirty="0"/>
              <a:t>הקמת מערכת משולבת טכנולוגיות לניטור נסועה, עיבוד מידע וגבייה דיפרנציאלית</a:t>
            </a:r>
          </a:p>
        </p:txBody>
      </p:sp>
      <p:sp>
        <p:nvSpPr>
          <p:cNvPr id="26" name="אליפסה 25"/>
          <p:cNvSpPr/>
          <p:nvPr/>
        </p:nvSpPr>
        <p:spPr>
          <a:xfrm>
            <a:off x="5866203" y="1820735"/>
            <a:ext cx="415827" cy="43204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1</a:t>
            </a:r>
          </a:p>
        </p:txBody>
      </p:sp>
      <p:sp>
        <p:nvSpPr>
          <p:cNvPr id="27" name="אליפסה 26"/>
          <p:cNvSpPr/>
          <p:nvPr/>
        </p:nvSpPr>
        <p:spPr>
          <a:xfrm>
            <a:off x="5866203" y="3195249"/>
            <a:ext cx="415827" cy="43204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2</a:t>
            </a:r>
          </a:p>
        </p:txBody>
      </p:sp>
      <p:sp>
        <p:nvSpPr>
          <p:cNvPr id="28" name="אליפסה 27"/>
          <p:cNvSpPr/>
          <p:nvPr/>
        </p:nvSpPr>
        <p:spPr>
          <a:xfrm>
            <a:off x="5866203" y="4505588"/>
            <a:ext cx="415827" cy="43204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3</a:t>
            </a:r>
          </a:p>
        </p:txBody>
      </p:sp>
      <p:sp>
        <p:nvSpPr>
          <p:cNvPr id="15" name="אליפסה 14"/>
          <p:cNvSpPr/>
          <p:nvPr/>
        </p:nvSpPr>
        <p:spPr>
          <a:xfrm>
            <a:off x="5866202" y="5661248"/>
            <a:ext cx="415827" cy="43204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4</a:t>
            </a:r>
          </a:p>
        </p:txBody>
      </p:sp>
      <p:sp>
        <p:nvSpPr>
          <p:cNvPr id="3" name="TextBox 2"/>
          <p:cNvSpPr txBox="1"/>
          <p:nvPr/>
        </p:nvSpPr>
        <p:spPr>
          <a:xfrm>
            <a:off x="4210091" y="5461773"/>
            <a:ext cx="1296144" cy="830997"/>
          </a:xfrm>
          <a:prstGeom prst="rect">
            <a:avLst/>
          </a:prstGeom>
          <a:noFill/>
        </p:spPr>
        <p:txBody>
          <a:bodyPr wrap="square" rtlCol="1">
            <a:spAutoFit/>
          </a:bodyPr>
          <a:lstStyle/>
          <a:p>
            <a:r>
              <a:rPr lang="he-IL" sz="4800" b="1" dirty="0"/>
              <a:t>?</a:t>
            </a:r>
          </a:p>
        </p:txBody>
      </p:sp>
    </p:spTree>
    <p:extLst>
      <p:ext uri="{BB962C8B-B14F-4D97-AF65-F5344CB8AC3E}">
        <p14:creationId xmlns:p14="http://schemas.microsoft.com/office/powerpoint/2010/main" val="6518882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מלבן 26"/>
          <p:cNvSpPr/>
          <p:nvPr/>
        </p:nvSpPr>
        <p:spPr>
          <a:xfrm>
            <a:off x="-180528" y="0"/>
            <a:ext cx="9307582" cy="6858000"/>
          </a:xfrm>
          <a:prstGeom prst="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4" name="קבוצה 3"/>
          <p:cNvGrpSpPr/>
          <p:nvPr/>
        </p:nvGrpSpPr>
        <p:grpSpPr>
          <a:xfrm>
            <a:off x="3990103" y="548680"/>
            <a:ext cx="5136951" cy="5761037"/>
            <a:chOff x="468313" y="908720"/>
            <a:chExt cx="8208962" cy="5761037"/>
          </a:xfrm>
        </p:grpSpPr>
        <p:sp>
          <p:nvSpPr>
            <p:cNvPr id="5" name="AutoShape 4"/>
            <p:cNvSpPr>
              <a:spLocks noChangeArrowheads="1"/>
            </p:cNvSpPr>
            <p:nvPr/>
          </p:nvSpPr>
          <p:spPr bwMode="auto">
            <a:xfrm>
              <a:off x="468313" y="908720"/>
              <a:ext cx="8208962" cy="5761037"/>
            </a:xfrm>
            <a:prstGeom prst="diamond">
              <a:avLst/>
            </a:prstGeom>
            <a:solidFill>
              <a:schemeClr val="tx1">
                <a:lumMod val="95000"/>
                <a:lumOff val="5000"/>
              </a:schemeClr>
            </a:solidFill>
            <a:ln>
              <a:noFill/>
            </a:ln>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he-IL" altLang="he-IL" sz="1100">
                <a:solidFill>
                  <a:prstClr val="black"/>
                </a:solidFill>
              </a:endParaRPr>
            </a:p>
          </p:txBody>
        </p:sp>
        <p:sp>
          <p:nvSpPr>
            <p:cNvPr id="6" name="Oval 26"/>
            <p:cNvSpPr>
              <a:spLocks noChangeArrowheads="1"/>
            </p:cNvSpPr>
            <p:nvPr/>
          </p:nvSpPr>
          <p:spPr bwMode="auto">
            <a:xfrm>
              <a:off x="3203848" y="1772816"/>
              <a:ext cx="2663825" cy="1728787"/>
            </a:xfrm>
            <a:prstGeom prst="ellipse">
              <a:avLst/>
            </a:prstGeom>
            <a:noFill/>
            <a:ln w="28575">
              <a:solidFill>
                <a:srgbClr val="00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he-IL" altLang="he-IL" sz="1100">
                <a:solidFill>
                  <a:prstClr val="black"/>
                </a:solidFill>
              </a:endParaRPr>
            </a:p>
          </p:txBody>
        </p:sp>
        <p:sp>
          <p:nvSpPr>
            <p:cNvPr id="7" name="Oval 27"/>
            <p:cNvSpPr>
              <a:spLocks noChangeArrowheads="1"/>
            </p:cNvSpPr>
            <p:nvPr/>
          </p:nvSpPr>
          <p:spPr bwMode="auto">
            <a:xfrm>
              <a:off x="3203848" y="4093741"/>
              <a:ext cx="2663825" cy="1728787"/>
            </a:xfrm>
            <a:prstGeom prst="ellipse">
              <a:avLst/>
            </a:prstGeom>
            <a:noFill/>
            <a:ln w="28575">
              <a:solidFill>
                <a:srgbClr val="00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he-IL" altLang="he-IL" sz="1100">
                <a:solidFill>
                  <a:prstClr val="black"/>
                </a:solidFill>
              </a:endParaRPr>
            </a:p>
          </p:txBody>
        </p:sp>
        <p:sp>
          <p:nvSpPr>
            <p:cNvPr id="8" name="Oval 28"/>
            <p:cNvSpPr>
              <a:spLocks noChangeArrowheads="1"/>
            </p:cNvSpPr>
            <p:nvPr/>
          </p:nvSpPr>
          <p:spPr bwMode="auto">
            <a:xfrm>
              <a:off x="3203848" y="2825328"/>
              <a:ext cx="2663825" cy="1728788"/>
            </a:xfrm>
            <a:prstGeom prst="ellipse">
              <a:avLst/>
            </a:prstGeom>
            <a:noFill/>
            <a:ln w="28575">
              <a:solidFill>
                <a:srgbClr val="00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he-IL" altLang="he-IL" sz="1100">
                <a:solidFill>
                  <a:prstClr val="black"/>
                </a:solidFill>
              </a:endParaRPr>
            </a:p>
          </p:txBody>
        </p:sp>
        <p:sp>
          <p:nvSpPr>
            <p:cNvPr id="9" name="Text Box 29"/>
            <p:cNvSpPr txBox="1">
              <a:spLocks noChangeArrowheads="1"/>
            </p:cNvSpPr>
            <p:nvPr/>
          </p:nvSpPr>
          <p:spPr bwMode="auto">
            <a:xfrm>
              <a:off x="3780110" y="2006178"/>
              <a:ext cx="158432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hangingPunct="1">
                <a:spcBef>
                  <a:spcPct val="50000"/>
                </a:spcBef>
                <a:buFontTx/>
                <a:buNone/>
              </a:pPr>
              <a:r>
                <a:rPr lang="he-IL" altLang="he-IL" sz="1100" b="1">
                  <a:solidFill>
                    <a:srgbClr val="00FF00"/>
                  </a:solidFill>
                </a:rPr>
                <a:t>סביבה אסטרטגית</a:t>
              </a:r>
              <a:endParaRPr lang="en-US" altLang="he-IL" sz="1100" b="1">
                <a:solidFill>
                  <a:srgbClr val="00FF00"/>
                </a:solidFill>
              </a:endParaRPr>
            </a:p>
          </p:txBody>
        </p:sp>
        <p:sp>
          <p:nvSpPr>
            <p:cNvPr id="10" name="Text Box 30"/>
            <p:cNvSpPr txBox="1">
              <a:spLocks noChangeArrowheads="1"/>
            </p:cNvSpPr>
            <p:nvPr/>
          </p:nvSpPr>
          <p:spPr bwMode="auto">
            <a:xfrm>
              <a:off x="3418160" y="4676353"/>
              <a:ext cx="223361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hangingPunct="1">
                <a:spcBef>
                  <a:spcPct val="50000"/>
                </a:spcBef>
                <a:buFontTx/>
                <a:buNone/>
              </a:pPr>
              <a:r>
                <a:rPr lang="he-IL" altLang="he-IL" sz="1100" b="1" dirty="0">
                  <a:solidFill>
                    <a:srgbClr val="00FF00"/>
                  </a:solidFill>
                </a:rPr>
                <a:t>סביבה קרבית (טקטית)</a:t>
              </a:r>
              <a:endParaRPr lang="en-US" altLang="he-IL" sz="1100" b="1" dirty="0">
                <a:solidFill>
                  <a:srgbClr val="00FF00"/>
                </a:solidFill>
              </a:endParaRPr>
            </a:p>
          </p:txBody>
        </p:sp>
        <p:sp>
          <p:nvSpPr>
            <p:cNvPr id="11" name="Text Box 31"/>
            <p:cNvSpPr txBox="1">
              <a:spLocks noChangeArrowheads="1"/>
            </p:cNvSpPr>
            <p:nvPr/>
          </p:nvSpPr>
          <p:spPr bwMode="auto">
            <a:xfrm>
              <a:off x="3491185" y="3517478"/>
              <a:ext cx="230346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hangingPunct="1">
                <a:spcBef>
                  <a:spcPct val="50000"/>
                </a:spcBef>
                <a:buFontTx/>
                <a:buNone/>
              </a:pPr>
              <a:r>
                <a:rPr lang="he-IL" altLang="he-IL" sz="1100" b="1">
                  <a:solidFill>
                    <a:srgbClr val="00FF00"/>
                  </a:solidFill>
                </a:rPr>
                <a:t>סביבה אופרטיבית</a:t>
              </a:r>
              <a:endParaRPr lang="en-US" altLang="he-IL" sz="1100" b="1">
                <a:solidFill>
                  <a:srgbClr val="00FF00"/>
                </a:solidFill>
              </a:endParaRPr>
            </a:p>
          </p:txBody>
        </p:sp>
        <p:sp>
          <p:nvSpPr>
            <p:cNvPr id="12" name="Text Box 14"/>
            <p:cNvSpPr txBox="1">
              <a:spLocks noChangeArrowheads="1"/>
            </p:cNvSpPr>
            <p:nvPr/>
          </p:nvSpPr>
          <p:spPr bwMode="auto">
            <a:xfrm>
              <a:off x="3851548" y="2941216"/>
              <a:ext cx="12954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50000"/>
                </a:spcBef>
                <a:buFontTx/>
                <a:buNone/>
              </a:pPr>
              <a:r>
                <a:rPr lang="he-IL" altLang="he-IL" sz="1100" b="1" dirty="0">
                  <a:solidFill>
                    <a:srgbClr val="FFFFCC"/>
                  </a:solidFill>
                </a:rPr>
                <a:t>רלוונטיות</a:t>
              </a:r>
              <a:endParaRPr lang="en-US" altLang="he-IL" sz="1100" b="1" dirty="0">
                <a:solidFill>
                  <a:srgbClr val="FFFFCC"/>
                </a:solidFill>
              </a:endParaRPr>
            </a:p>
          </p:txBody>
        </p:sp>
        <p:sp>
          <p:nvSpPr>
            <p:cNvPr id="13" name="Text Box 15"/>
            <p:cNvSpPr txBox="1">
              <a:spLocks noChangeArrowheads="1"/>
            </p:cNvSpPr>
            <p:nvPr/>
          </p:nvSpPr>
          <p:spPr bwMode="auto">
            <a:xfrm>
              <a:off x="3851548" y="4093741"/>
              <a:ext cx="12954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50000"/>
                </a:spcBef>
                <a:buFontTx/>
                <a:buNone/>
              </a:pPr>
              <a:r>
                <a:rPr lang="he-IL" altLang="he-IL" sz="1100" b="1" dirty="0">
                  <a:solidFill>
                    <a:srgbClr val="FFFFCC"/>
                  </a:solidFill>
                </a:rPr>
                <a:t>קוהרנטיות</a:t>
              </a:r>
              <a:endParaRPr lang="en-US" altLang="he-IL" sz="1100" b="1" dirty="0">
                <a:solidFill>
                  <a:srgbClr val="FFFFCC"/>
                </a:solidFill>
              </a:endParaRPr>
            </a:p>
          </p:txBody>
        </p:sp>
      </p:grpSp>
      <p:grpSp>
        <p:nvGrpSpPr>
          <p:cNvPr id="15" name="קבוצה 14"/>
          <p:cNvGrpSpPr/>
          <p:nvPr/>
        </p:nvGrpSpPr>
        <p:grpSpPr>
          <a:xfrm>
            <a:off x="57093" y="449163"/>
            <a:ext cx="5136951" cy="5761037"/>
            <a:chOff x="468313" y="908720"/>
            <a:chExt cx="8208962" cy="5761037"/>
          </a:xfrm>
        </p:grpSpPr>
        <p:sp>
          <p:nvSpPr>
            <p:cNvPr id="16" name="AutoShape 4"/>
            <p:cNvSpPr>
              <a:spLocks noChangeArrowheads="1"/>
            </p:cNvSpPr>
            <p:nvPr/>
          </p:nvSpPr>
          <p:spPr bwMode="auto">
            <a:xfrm>
              <a:off x="468313" y="908720"/>
              <a:ext cx="8208962" cy="5761037"/>
            </a:xfrm>
            <a:prstGeom prst="diamond">
              <a:avLst/>
            </a:prstGeom>
            <a:solidFill>
              <a:schemeClr val="tx1">
                <a:lumMod val="95000"/>
                <a:lumOff val="5000"/>
              </a:schemeClr>
            </a:solidFill>
            <a:ln>
              <a:noFill/>
            </a:ln>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he-IL" altLang="he-IL" sz="1100">
                <a:solidFill>
                  <a:prstClr val="black"/>
                </a:solidFill>
              </a:endParaRPr>
            </a:p>
          </p:txBody>
        </p:sp>
        <p:sp>
          <p:nvSpPr>
            <p:cNvPr id="17" name="Oval 26"/>
            <p:cNvSpPr>
              <a:spLocks noChangeArrowheads="1"/>
            </p:cNvSpPr>
            <p:nvPr/>
          </p:nvSpPr>
          <p:spPr bwMode="auto">
            <a:xfrm>
              <a:off x="3203848" y="1772816"/>
              <a:ext cx="2663825" cy="1728787"/>
            </a:xfrm>
            <a:prstGeom prst="ellipse">
              <a:avLst/>
            </a:prstGeom>
            <a:noFill/>
            <a:ln w="28575">
              <a:solidFill>
                <a:srgbClr val="00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he-IL" altLang="he-IL" sz="1100">
                <a:solidFill>
                  <a:prstClr val="black"/>
                </a:solidFill>
              </a:endParaRPr>
            </a:p>
          </p:txBody>
        </p:sp>
        <p:sp>
          <p:nvSpPr>
            <p:cNvPr id="18" name="Oval 27"/>
            <p:cNvSpPr>
              <a:spLocks noChangeArrowheads="1"/>
            </p:cNvSpPr>
            <p:nvPr/>
          </p:nvSpPr>
          <p:spPr bwMode="auto">
            <a:xfrm>
              <a:off x="3203848" y="4093741"/>
              <a:ext cx="2663825" cy="1728787"/>
            </a:xfrm>
            <a:prstGeom prst="ellipse">
              <a:avLst/>
            </a:prstGeom>
            <a:noFill/>
            <a:ln w="28575">
              <a:solidFill>
                <a:srgbClr val="00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he-IL" altLang="he-IL" sz="1100">
                <a:solidFill>
                  <a:prstClr val="black"/>
                </a:solidFill>
              </a:endParaRPr>
            </a:p>
          </p:txBody>
        </p:sp>
        <p:sp>
          <p:nvSpPr>
            <p:cNvPr id="19" name="Oval 28"/>
            <p:cNvSpPr>
              <a:spLocks noChangeArrowheads="1"/>
            </p:cNvSpPr>
            <p:nvPr/>
          </p:nvSpPr>
          <p:spPr bwMode="auto">
            <a:xfrm>
              <a:off x="3203848" y="2825328"/>
              <a:ext cx="2663825" cy="1728788"/>
            </a:xfrm>
            <a:prstGeom prst="ellipse">
              <a:avLst/>
            </a:prstGeom>
            <a:noFill/>
            <a:ln w="28575">
              <a:solidFill>
                <a:srgbClr val="00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he-IL" altLang="he-IL" sz="1100">
                <a:solidFill>
                  <a:prstClr val="black"/>
                </a:solidFill>
              </a:endParaRPr>
            </a:p>
          </p:txBody>
        </p:sp>
        <p:sp>
          <p:nvSpPr>
            <p:cNvPr id="20" name="Text Box 29"/>
            <p:cNvSpPr txBox="1">
              <a:spLocks noChangeArrowheads="1"/>
            </p:cNvSpPr>
            <p:nvPr/>
          </p:nvSpPr>
          <p:spPr bwMode="auto">
            <a:xfrm>
              <a:off x="3780110" y="2006178"/>
              <a:ext cx="158432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hangingPunct="1">
                <a:spcBef>
                  <a:spcPct val="50000"/>
                </a:spcBef>
                <a:buFontTx/>
                <a:buNone/>
              </a:pPr>
              <a:r>
                <a:rPr lang="he-IL" altLang="he-IL" sz="1100" b="1">
                  <a:solidFill>
                    <a:srgbClr val="00FF00"/>
                  </a:solidFill>
                </a:rPr>
                <a:t>סביבה אסטרטגית</a:t>
              </a:r>
              <a:endParaRPr lang="en-US" altLang="he-IL" sz="1100" b="1">
                <a:solidFill>
                  <a:srgbClr val="00FF00"/>
                </a:solidFill>
              </a:endParaRPr>
            </a:p>
          </p:txBody>
        </p:sp>
        <p:sp>
          <p:nvSpPr>
            <p:cNvPr id="21" name="Text Box 30"/>
            <p:cNvSpPr txBox="1">
              <a:spLocks noChangeArrowheads="1"/>
            </p:cNvSpPr>
            <p:nvPr/>
          </p:nvSpPr>
          <p:spPr bwMode="auto">
            <a:xfrm>
              <a:off x="3418160" y="4676353"/>
              <a:ext cx="223361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hangingPunct="1">
                <a:spcBef>
                  <a:spcPct val="50000"/>
                </a:spcBef>
                <a:buFontTx/>
                <a:buNone/>
              </a:pPr>
              <a:r>
                <a:rPr lang="he-IL" altLang="he-IL" sz="1100" b="1" dirty="0">
                  <a:solidFill>
                    <a:srgbClr val="00FF00"/>
                  </a:solidFill>
                </a:rPr>
                <a:t>סביבה קרבית (טקטית)</a:t>
              </a:r>
              <a:endParaRPr lang="en-US" altLang="he-IL" sz="1100" b="1" dirty="0">
                <a:solidFill>
                  <a:srgbClr val="00FF00"/>
                </a:solidFill>
              </a:endParaRPr>
            </a:p>
          </p:txBody>
        </p:sp>
        <p:sp>
          <p:nvSpPr>
            <p:cNvPr id="22" name="Text Box 31"/>
            <p:cNvSpPr txBox="1">
              <a:spLocks noChangeArrowheads="1"/>
            </p:cNvSpPr>
            <p:nvPr/>
          </p:nvSpPr>
          <p:spPr bwMode="auto">
            <a:xfrm>
              <a:off x="3491185" y="3517478"/>
              <a:ext cx="230346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hangingPunct="1">
                <a:spcBef>
                  <a:spcPct val="50000"/>
                </a:spcBef>
                <a:buFontTx/>
                <a:buNone/>
              </a:pPr>
              <a:r>
                <a:rPr lang="he-IL" altLang="he-IL" sz="1100" b="1">
                  <a:solidFill>
                    <a:srgbClr val="00FF00"/>
                  </a:solidFill>
                </a:rPr>
                <a:t>סביבה אופרטיבית</a:t>
              </a:r>
              <a:endParaRPr lang="en-US" altLang="he-IL" sz="1100" b="1">
                <a:solidFill>
                  <a:srgbClr val="00FF00"/>
                </a:solidFill>
              </a:endParaRPr>
            </a:p>
          </p:txBody>
        </p:sp>
        <p:sp>
          <p:nvSpPr>
            <p:cNvPr id="23" name="Text Box 14"/>
            <p:cNvSpPr txBox="1">
              <a:spLocks noChangeArrowheads="1"/>
            </p:cNvSpPr>
            <p:nvPr/>
          </p:nvSpPr>
          <p:spPr bwMode="auto">
            <a:xfrm>
              <a:off x="3851548" y="2941216"/>
              <a:ext cx="12954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50000"/>
                </a:spcBef>
                <a:buFontTx/>
                <a:buNone/>
              </a:pPr>
              <a:r>
                <a:rPr lang="he-IL" altLang="he-IL" sz="1100" b="1" dirty="0">
                  <a:solidFill>
                    <a:srgbClr val="FFFFCC"/>
                  </a:solidFill>
                </a:rPr>
                <a:t>רלוונטיות</a:t>
              </a:r>
              <a:endParaRPr lang="en-US" altLang="he-IL" sz="1100" b="1" dirty="0">
                <a:solidFill>
                  <a:srgbClr val="FFFFCC"/>
                </a:solidFill>
              </a:endParaRPr>
            </a:p>
          </p:txBody>
        </p:sp>
        <p:sp>
          <p:nvSpPr>
            <p:cNvPr id="24" name="Text Box 15"/>
            <p:cNvSpPr txBox="1">
              <a:spLocks noChangeArrowheads="1"/>
            </p:cNvSpPr>
            <p:nvPr/>
          </p:nvSpPr>
          <p:spPr bwMode="auto">
            <a:xfrm>
              <a:off x="3851548" y="4093741"/>
              <a:ext cx="12954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50000"/>
                </a:spcBef>
                <a:buFontTx/>
                <a:buNone/>
              </a:pPr>
              <a:r>
                <a:rPr lang="he-IL" altLang="he-IL" sz="1100" b="1" dirty="0">
                  <a:solidFill>
                    <a:srgbClr val="FFFFCC"/>
                  </a:solidFill>
                </a:rPr>
                <a:t>קוהרנטיות</a:t>
              </a:r>
              <a:endParaRPr lang="en-US" altLang="he-IL" sz="1100" b="1" dirty="0">
                <a:solidFill>
                  <a:srgbClr val="FFFFCC"/>
                </a:solidFill>
              </a:endParaRPr>
            </a:p>
          </p:txBody>
        </p:sp>
      </p:grpSp>
      <p:sp>
        <p:nvSpPr>
          <p:cNvPr id="14" name="TextBox 13"/>
          <p:cNvSpPr txBox="1"/>
          <p:nvPr/>
        </p:nvSpPr>
        <p:spPr>
          <a:xfrm>
            <a:off x="869678" y="75373"/>
            <a:ext cx="6815921" cy="830997"/>
          </a:xfrm>
          <a:prstGeom prst="rect">
            <a:avLst/>
          </a:prstGeom>
          <a:noFill/>
        </p:spPr>
        <p:txBody>
          <a:bodyPr wrap="square" rtlCol="1">
            <a:spAutoFit/>
          </a:bodyPr>
          <a:lstStyle/>
          <a:p>
            <a:r>
              <a:rPr lang="he-IL" sz="2400" b="1" dirty="0">
                <a:solidFill>
                  <a:schemeClr val="bg1"/>
                </a:solidFill>
              </a:rPr>
              <a:t>מאסטרטגיה חד-</a:t>
            </a:r>
            <a:r>
              <a:rPr lang="he-IL" sz="2400" b="1" dirty="0" err="1">
                <a:solidFill>
                  <a:schemeClr val="bg1"/>
                </a:solidFill>
              </a:rPr>
              <a:t>מימדית</a:t>
            </a:r>
            <a:r>
              <a:rPr lang="he-IL" sz="2400" b="1" dirty="0">
                <a:solidFill>
                  <a:schemeClr val="bg1"/>
                </a:solidFill>
              </a:rPr>
              <a:t> (הגדלת ההיצע),</a:t>
            </a:r>
          </a:p>
          <a:p>
            <a:r>
              <a:rPr lang="he-IL" sz="2400" b="1" dirty="0">
                <a:solidFill>
                  <a:schemeClr val="bg1"/>
                </a:solidFill>
              </a:rPr>
              <a:t>לאסטרטגיה המשלבת מערכות שונות (היצע וביקוש)</a:t>
            </a:r>
          </a:p>
        </p:txBody>
      </p:sp>
      <p:sp>
        <p:nvSpPr>
          <p:cNvPr id="28" name="מלבן 27"/>
          <p:cNvSpPr/>
          <p:nvPr/>
        </p:nvSpPr>
        <p:spPr>
          <a:xfrm>
            <a:off x="6993510" y="1523256"/>
            <a:ext cx="1766505" cy="504190"/>
          </a:xfrm>
          <a:prstGeom prst="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הגדלת ההיצע</a:t>
            </a:r>
          </a:p>
        </p:txBody>
      </p:sp>
      <p:sp>
        <p:nvSpPr>
          <p:cNvPr id="30" name="מלבן 29"/>
          <p:cNvSpPr/>
          <p:nvPr/>
        </p:nvSpPr>
        <p:spPr>
          <a:xfrm>
            <a:off x="7157817" y="3107274"/>
            <a:ext cx="1766505" cy="504190"/>
          </a:xfrm>
          <a:prstGeom prst="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solidFill>
                  <a:schemeClr val="tx1"/>
                </a:solidFill>
              </a:rPr>
              <a:t>פיתוח תשתיות</a:t>
            </a:r>
          </a:p>
        </p:txBody>
      </p:sp>
      <p:sp>
        <p:nvSpPr>
          <p:cNvPr id="31" name="מלבן 30"/>
          <p:cNvSpPr/>
          <p:nvPr/>
        </p:nvSpPr>
        <p:spPr>
          <a:xfrm>
            <a:off x="6374463" y="4801256"/>
            <a:ext cx="1766505" cy="504190"/>
          </a:xfrm>
          <a:prstGeom prst="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solidFill>
                  <a:schemeClr val="tx1"/>
                </a:solidFill>
              </a:rPr>
              <a:t>פרויקטים</a:t>
            </a:r>
          </a:p>
        </p:txBody>
      </p:sp>
      <p:sp>
        <p:nvSpPr>
          <p:cNvPr id="32" name="מלבן 31"/>
          <p:cNvSpPr/>
          <p:nvPr/>
        </p:nvSpPr>
        <p:spPr>
          <a:xfrm>
            <a:off x="371353" y="1452160"/>
            <a:ext cx="1766505" cy="504190"/>
          </a:xfrm>
          <a:prstGeom prst="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הגדלת ההיצע וצמצום ביקושים</a:t>
            </a:r>
          </a:p>
        </p:txBody>
      </p:sp>
      <p:sp>
        <p:nvSpPr>
          <p:cNvPr id="33" name="מלבן 32"/>
          <p:cNvSpPr/>
          <p:nvPr/>
        </p:nvSpPr>
        <p:spPr>
          <a:xfrm>
            <a:off x="2436600" y="2647459"/>
            <a:ext cx="2015030" cy="718328"/>
          </a:xfrm>
          <a:prstGeom prst="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solidFill>
                  <a:schemeClr val="tx1"/>
                </a:solidFill>
              </a:rPr>
              <a:t>מערכה להרחבת המענה</a:t>
            </a:r>
          </a:p>
        </p:txBody>
      </p:sp>
      <p:sp>
        <p:nvSpPr>
          <p:cNvPr id="34" name="מלבן 33"/>
          <p:cNvSpPr/>
          <p:nvPr/>
        </p:nvSpPr>
        <p:spPr>
          <a:xfrm>
            <a:off x="527584" y="3031366"/>
            <a:ext cx="2015030" cy="718328"/>
          </a:xfrm>
          <a:prstGeom prst="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מערכה לצמצום הביקוש</a:t>
            </a:r>
          </a:p>
        </p:txBody>
      </p:sp>
      <p:sp>
        <p:nvSpPr>
          <p:cNvPr id="35" name="מלבן 34"/>
          <p:cNvSpPr/>
          <p:nvPr/>
        </p:nvSpPr>
        <p:spPr>
          <a:xfrm>
            <a:off x="2894858" y="4024131"/>
            <a:ext cx="1766505" cy="504190"/>
          </a:xfrm>
          <a:prstGeom prst="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solidFill>
                  <a:schemeClr val="tx1"/>
                </a:solidFill>
              </a:rPr>
              <a:t>פרויקטים</a:t>
            </a:r>
          </a:p>
        </p:txBody>
      </p:sp>
      <p:sp>
        <p:nvSpPr>
          <p:cNvPr id="36" name="מלבן 35"/>
          <p:cNvSpPr/>
          <p:nvPr/>
        </p:nvSpPr>
        <p:spPr>
          <a:xfrm>
            <a:off x="555337" y="4105818"/>
            <a:ext cx="2015030" cy="576263"/>
          </a:xfrm>
          <a:prstGeom prst="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מערכת מיסוי פרוגרסיבית</a:t>
            </a:r>
          </a:p>
        </p:txBody>
      </p:sp>
      <p:sp>
        <p:nvSpPr>
          <p:cNvPr id="37" name="מלבן 36"/>
          <p:cNvSpPr/>
          <p:nvPr/>
        </p:nvSpPr>
        <p:spPr>
          <a:xfrm>
            <a:off x="559044" y="4778014"/>
            <a:ext cx="2015030" cy="369057"/>
          </a:xfrm>
          <a:prstGeom prst="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err="1"/>
              <a:t>תמרוץ</a:t>
            </a:r>
            <a:r>
              <a:rPr lang="he-IL" b="1" dirty="0"/>
              <a:t> מעסיקים</a:t>
            </a:r>
          </a:p>
        </p:txBody>
      </p:sp>
      <p:sp>
        <p:nvSpPr>
          <p:cNvPr id="38" name="מלבן 37"/>
          <p:cNvSpPr/>
          <p:nvPr/>
        </p:nvSpPr>
        <p:spPr>
          <a:xfrm>
            <a:off x="555337" y="5235871"/>
            <a:ext cx="2015030" cy="576263"/>
          </a:xfrm>
          <a:prstGeom prst="rect">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a:t>אמצעי ניטור ותמחור דינאמי</a:t>
            </a:r>
          </a:p>
        </p:txBody>
      </p:sp>
      <p:sp>
        <p:nvSpPr>
          <p:cNvPr id="39" name="חץ מעגלי 38"/>
          <p:cNvSpPr/>
          <p:nvPr/>
        </p:nvSpPr>
        <p:spPr>
          <a:xfrm>
            <a:off x="2266890" y="2875490"/>
            <a:ext cx="657061" cy="697758"/>
          </a:xfrm>
          <a:prstGeom prst="circularArrow">
            <a:avLst>
              <a:gd name="adj1" fmla="val 20648"/>
              <a:gd name="adj2" fmla="val 1142319"/>
              <a:gd name="adj3" fmla="val 20277882"/>
              <a:gd name="adj4" fmla="val 1056463"/>
              <a:gd name="adj5" fmla="val 15128"/>
            </a:avLst>
          </a:prstGeom>
          <a:solidFill>
            <a:schemeClr val="accent6">
              <a:lumMod val="75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Tree>
    <p:extLst>
      <p:ext uri="{BB962C8B-B14F-4D97-AF65-F5344CB8AC3E}">
        <p14:creationId xmlns:p14="http://schemas.microsoft.com/office/powerpoint/2010/main" val="23096011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764704"/>
            <a:ext cx="8219802" cy="4626446"/>
          </a:xfrm>
          <a:prstGeom prst="rect">
            <a:avLst/>
          </a:prstGeom>
        </p:spPr>
      </p:pic>
      <p:sp>
        <p:nvSpPr>
          <p:cNvPr id="4" name="מלבן מעוגל 2">
            <a:extLst>
              <a:ext uri="{FF2B5EF4-FFF2-40B4-BE49-F238E27FC236}">
                <a16:creationId xmlns:a16="http://schemas.microsoft.com/office/drawing/2014/main" id="{AB107214-F946-43EC-8354-4283742FF7F0}"/>
              </a:ext>
            </a:extLst>
          </p:cNvPr>
          <p:cNvSpPr/>
          <p:nvPr/>
        </p:nvSpPr>
        <p:spPr>
          <a:xfrm>
            <a:off x="1043608" y="5229200"/>
            <a:ext cx="6696744" cy="792088"/>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GB" b="1" dirty="0"/>
              <a:t>The load has now moved to a different junction (maybe we need a solution that will enable cars not to be stalled) </a:t>
            </a:r>
            <a:endParaRPr lang="he-IL" b="1" dirty="0"/>
          </a:p>
        </p:txBody>
      </p:sp>
    </p:spTree>
    <p:extLst>
      <p:ext uri="{BB962C8B-B14F-4D97-AF65-F5344CB8AC3E}">
        <p14:creationId xmlns:p14="http://schemas.microsoft.com/office/powerpoint/2010/main" val="37791681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p:cNvSpPr/>
          <p:nvPr/>
        </p:nvSpPr>
        <p:spPr>
          <a:xfrm>
            <a:off x="1552540" y="414387"/>
            <a:ext cx="6215106" cy="578647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prstClr val="white"/>
              </a:solidFill>
            </a:endParaRPr>
          </a:p>
        </p:txBody>
      </p:sp>
      <p:sp>
        <p:nvSpPr>
          <p:cNvPr id="7" name="טרפז 6"/>
          <p:cNvSpPr/>
          <p:nvPr/>
        </p:nvSpPr>
        <p:spPr>
          <a:xfrm rot="10800000">
            <a:off x="2571736" y="1428736"/>
            <a:ext cx="4500594" cy="2571768"/>
          </a:xfrm>
          <a:prstGeom prst="trapezoid">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prstClr val="white"/>
              </a:solidFill>
            </a:endParaRPr>
          </a:p>
        </p:txBody>
      </p:sp>
      <p:sp>
        <p:nvSpPr>
          <p:cNvPr id="8" name="מלבן מעוגל 7"/>
          <p:cNvSpPr/>
          <p:nvPr/>
        </p:nvSpPr>
        <p:spPr>
          <a:xfrm>
            <a:off x="5306791" y="1643050"/>
            <a:ext cx="1479787" cy="90074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solidFill>
                  <a:srgbClr val="3F3F3F"/>
                </a:solidFill>
                <a:latin typeface="David" pitchFamily="34" charset="-79"/>
                <a:cs typeface="David" pitchFamily="34" charset="-79"/>
              </a:rPr>
              <a:t>Past - Heritage</a:t>
            </a:r>
            <a:endParaRPr lang="he-IL" b="1" dirty="0">
              <a:solidFill>
                <a:srgbClr val="3F3F3F"/>
              </a:solidFill>
              <a:latin typeface="David" pitchFamily="34" charset="-79"/>
              <a:cs typeface="David" pitchFamily="34" charset="-79"/>
            </a:endParaRPr>
          </a:p>
        </p:txBody>
      </p:sp>
      <p:sp>
        <p:nvSpPr>
          <p:cNvPr id="9" name="מלבן מעוגל 8"/>
          <p:cNvSpPr/>
          <p:nvPr/>
        </p:nvSpPr>
        <p:spPr>
          <a:xfrm>
            <a:off x="2857488" y="1643050"/>
            <a:ext cx="1479787" cy="90074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solidFill>
                  <a:srgbClr val="3F3F3F"/>
                </a:solidFill>
                <a:latin typeface="David" pitchFamily="34" charset="-79"/>
                <a:cs typeface="David" pitchFamily="34" charset="-79"/>
              </a:rPr>
              <a:t>Present – In Process</a:t>
            </a:r>
            <a:endParaRPr lang="he-IL" b="1" dirty="0">
              <a:solidFill>
                <a:srgbClr val="3F3F3F"/>
              </a:solidFill>
              <a:latin typeface="David" pitchFamily="34" charset="-79"/>
              <a:cs typeface="David" pitchFamily="34" charset="-79"/>
            </a:endParaRPr>
          </a:p>
        </p:txBody>
      </p:sp>
      <p:sp>
        <p:nvSpPr>
          <p:cNvPr id="10" name="מלבן מעוגל 9"/>
          <p:cNvSpPr/>
          <p:nvPr/>
        </p:nvSpPr>
        <p:spPr>
          <a:xfrm>
            <a:off x="4071934" y="2428868"/>
            <a:ext cx="1479787" cy="90074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solidFill>
                  <a:srgbClr val="3F3F3F"/>
                </a:solidFill>
                <a:latin typeface="David" pitchFamily="34" charset="-79"/>
                <a:cs typeface="David" pitchFamily="34" charset="-79"/>
              </a:rPr>
              <a:t>Future – Desired </a:t>
            </a:r>
            <a:endParaRPr lang="he-IL" b="1" dirty="0">
              <a:solidFill>
                <a:srgbClr val="3F3F3F"/>
              </a:solidFill>
              <a:latin typeface="David" pitchFamily="34" charset="-79"/>
              <a:cs typeface="David" pitchFamily="34" charset="-79"/>
            </a:endParaRPr>
          </a:p>
        </p:txBody>
      </p:sp>
      <p:cxnSp>
        <p:nvCxnSpPr>
          <p:cNvPr id="12" name="מחבר חץ ישר 11"/>
          <p:cNvCxnSpPr/>
          <p:nvPr/>
        </p:nvCxnSpPr>
        <p:spPr>
          <a:xfrm>
            <a:off x="4357686" y="1857364"/>
            <a:ext cx="928694" cy="1588"/>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464843" y="1455830"/>
            <a:ext cx="714380" cy="400110"/>
          </a:xfrm>
          <a:prstGeom prst="rect">
            <a:avLst/>
          </a:prstGeom>
          <a:solidFill>
            <a:schemeClr val="bg1">
              <a:lumMod val="85000"/>
            </a:schemeClr>
          </a:solidFill>
        </p:spPr>
        <p:txBody>
          <a:bodyPr wrap="square" lIns="0" rIns="0" rtlCol="1">
            <a:spAutoFit/>
          </a:bodyPr>
          <a:lstStyle/>
          <a:p>
            <a:pPr algn="ctr"/>
            <a:r>
              <a:rPr lang="en-US" sz="1000" b="1" dirty="0">
                <a:solidFill>
                  <a:srgbClr val="C00000"/>
                </a:solidFill>
                <a:latin typeface="David" pitchFamily="34" charset="-79"/>
                <a:cs typeface="David" pitchFamily="34" charset="-79"/>
              </a:rPr>
              <a:t>Identifying relevant gap </a:t>
            </a:r>
            <a:endParaRPr lang="he-IL" sz="1000" b="1" dirty="0">
              <a:solidFill>
                <a:srgbClr val="C00000"/>
              </a:solidFill>
              <a:latin typeface="David" pitchFamily="34" charset="-79"/>
              <a:cs typeface="David" pitchFamily="34" charset="-79"/>
            </a:endParaRPr>
          </a:p>
        </p:txBody>
      </p:sp>
      <p:sp>
        <p:nvSpPr>
          <p:cNvPr id="21" name="TextBox 20"/>
          <p:cNvSpPr txBox="1"/>
          <p:nvPr/>
        </p:nvSpPr>
        <p:spPr>
          <a:xfrm>
            <a:off x="4520974" y="1947521"/>
            <a:ext cx="571505" cy="369332"/>
          </a:xfrm>
          <a:prstGeom prst="rect">
            <a:avLst/>
          </a:prstGeom>
          <a:solidFill>
            <a:schemeClr val="bg1">
              <a:lumMod val="85000"/>
            </a:schemeClr>
          </a:solidFill>
        </p:spPr>
        <p:txBody>
          <a:bodyPr wrap="square" lIns="0" rIns="0" rtlCol="1">
            <a:spAutoFit/>
          </a:bodyPr>
          <a:lstStyle/>
          <a:p>
            <a:pPr algn="ctr"/>
            <a:r>
              <a:rPr lang="en-US" sz="900" b="1" dirty="0">
                <a:solidFill>
                  <a:srgbClr val="C00000"/>
                </a:solidFill>
                <a:latin typeface="David" pitchFamily="34" charset="-79"/>
                <a:cs typeface="David" pitchFamily="34" charset="-79"/>
              </a:rPr>
              <a:t>Identifying Potential</a:t>
            </a:r>
            <a:endParaRPr lang="he-IL" sz="900" b="1" dirty="0">
              <a:solidFill>
                <a:srgbClr val="C00000"/>
              </a:solidFill>
              <a:latin typeface="David" pitchFamily="34" charset="-79"/>
              <a:cs typeface="David" pitchFamily="34" charset="-79"/>
            </a:endParaRPr>
          </a:p>
        </p:txBody>
      </p:sp>
      <p:cxnSp>
        <p:nvCxnSpPr>
          <p:cNvPr id="15" name="מחבר חץ ישר 14"/>
          <p:cNvCxnSpPr/>
          <p:nvPr/>
        </p:nvCxnSpPr>
        <p:spPr>
          <a:xfrm>
            <a:off x="4357686" y="2071678"/>
            <a:ext cx="357190" cy="285752"/>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מחבר חץ ישר 16"/>
          <p:cNvCxnSpPr/>
          <p:nvPr/>
        </p:nvCxnSpPr>
        <p:spPr>
          <a:xfrm rot="10800000" flipV="1">
            <a:off x="4929190" y="2071678"/>
            <a:ext cx="357190" cy="285752"/>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מלבן מעוגל 21"/>
          <p:cNvSpPr/>
          <p:nvPr/>
        </p:nvSpPr>
        <p:spPr>
          <a:xfrm>
            <a:off x="3286116" y="3429000"/>
            <a:ext cx="3071834" cy="47211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a:solidFill>
                  <a:srgbClr val="3F3F3F"/>
                </a:solidFill>
                <a:latin typeface="David" pitchFamily="34" charset="-79"/>
                <a:cs typeface="David" pitchFamily="34" charset="-79"/>
              </a:rPr>
              <a:t>Initial Strategy</a:t>
            </a:r>
            <a:endParaRPr lang="he-IL" b="1" dirty="0">
              <a:solidFill>
                <a:srgbClr val="3F3F3F"/>
              </a:solidFill>
              <a:latin typeface="David" pitchFamily="34" charset="-79"/>
              <a:cs typeface="David" pitchFamily="34" charset="-79"/>
            </a:endParaRPr>
          </a:p>
        </p:txBody>
      </p:sp>
      <p:sp>
        <p:nvSpPr>
          <p:cNvPr id="23" name="משולש שווה שוקיים 22"/>
          <p:cNvSpPr/>
          <p:nvPr/>
        </p:nvSpPr>
        <p:spPr>
          <a:xfrm>
            <a:off x="2750315" y="3841463"/>
            <a:ext cx="4143404" cy="785818"/>
          </a:xfrm>
          <a:prstGeom prst="triangle">
            <a:avLst/>
          </a:prstGeom>
          <a:solidFill>
            <a:schemeClr val="bg1">
              <a:lumMod val="8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prstClr val="white"/>
              </a:solidFill>
            </a:endParaRPr>
          </a:p>
        </p:txBody>
      </p:sp>
      <p:sp>
        <p:nvSpPr>
          <p:cNvPr id="24" name="TextBox 23"/>
          <p:cNvSpPr txBox="1"/>
          <p:nvPr/>
        </p:nvSpPr>
        <p:spPr>
          <a:xfrm>
            <a:off x="3855595" y="4143380"/>
            <a:ext cx="1364477" cy="369332"/>
          </a:xfrm>
          <a:prstGeom prst="rect">
            <a:avLst/>
          </a:prstGeom>
          <a:noFill/>
        </p:spPr>
        <p:txBody>
          <a:bodyPr wrap="none" rtlCol="1">
            <a:spAutoFit/>
          </a:bodyPr>
          <a:lstStyle/>
          <a:p>
            <a:r>
              <a:rPr lang="en-US" b="1" dirty="0">
                <a:solidFill>
                  <a:srgbClr val="3F3F3F"/>
                </a:solidFill>
                <a:latin typeface="David" pitchFamily="34" charset="-79"/>
                <a:cs typeface="David" pitchFamily="34" charset="-79"/>
              </a:rPr>
              <a:t>Contrasting</a:t>
            </a:r>
            <a:endParaRPr lang="he-IL" b="1" dirty="0">
              <a:solidFill>
                <a:srgbClr val="3F3F3F"/>
              </a:solidFill>
              <a:latin typeface="David" pitchFamily="34" charset="-79"/>
              <a:cs typeface="David" pitchFamily="34" charset="-79"/>
            </a:endParaRPr>
          </a:p>
        </p:txBody>
      </p:sp>
      <p:sp>
        <p:nvSpPr>
          <p:cNvPr id="25" name="משולש שווה שוקיים 24"/>
          <p:cNvSpPr/>
          <p:nvPr/>
        </p:nvSpPr>
        <p:spPr>
          <a:xfrm rot="10800000">
            <a:off x="2742036" y="4587984"/>
            <a:ext cx="4115979" cy="626966"/>
          </a:xfrm>
          <a:prstGeom prst="triangle">
            <a:avLst>
              <a:gd name="adj" fmla="val 50202"/>
            </a:avLst>
          </a:prstGeom>
          <a:solidFill>
            <a:schemeClr val="bg1">
              <a:lumMod val="9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prstClr val="white"/>
              </a:solidFill>
            </a:endParaRPr>
          </a:p>
        </p:txBody>
      </p:sp>
      <p:sp>
        <p:nvSpPr>
          <p:cNvPr id="26" name="TextBox 33"/>
          <p:cNvSpPr txBox="1"/>
          <p:nvPr/>
        </p:nvSpPr>
        <p:spPr>
          <a:xfrm>
            <a:off x="3685384" y="4540714"/>
            <a:ext cx="2143172" cy="861774"/>
          </a:xfrm>
          <a:prstGeom prst="rect">
            <a:avLst/>
          </a:prstGeom>
          <a:noFill/>
        </p:spPr>
        <p:txBody>
          <a:bodyPr wrap="square" rtlCol="1">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r>
              <a:rPr lang="en-US" dirty="0">
                <a:latin typeface="David" panose="020E0502060401010101" pitchFamily="34" charset="-79"/>
                <a:cs typeface="David" panose="020E0502060401010101" pitchFamily="34" charset="-79"/>
              </a:rPr>
              <a:t>Constitutive strategy</a:t>
            </a:r>
            <a:endParaRPr lang="he-IL" dirty="0">
              <a:latin typeface="David" panose="020E0502060401010101" pitchFamily="34" charset="-79"/>
              <a:cs typeface="David" panose="020E0502060401010101" pitchFamily="34" charset="-79"/>
            </a:endParaRPr>
          </a:p>
          <a:p>
            <a:pPr algn="ctr"/>
            <a:r>
              <a:rPr lang="en-US" sz="1400" b="1" dirty="0">
                <a:solidFill>
                  <a:srgbClr val="3F3F3F"/>
                </a:solidFill>
                <a:latin typeface="David" pitchFamily="34" charset="-79"/>
                <a:cs typeface="David" pitchFamily="34" charset="-79"/>
              </a:rPr>
              <a:t>Strategic Rationale </a:t>
            </a:r>
            <a:endParaRPr lang="he-IL" sz="1400" b="1" dirty="0">
              <a:solidFill>
                <a:srgbClr val="3F3F3F"/>
              </a:solidFill>
              <a:latin typeface="David" pitchFamily="34" charset="-79"/>
              <a:cs typeface="David" pitchFamily="34" charset="-79"/>
            </a:endParaRPr>
          </a:p>
          <a:p>
            <a:pPr algn="ctr"/>
            <a:endParaRPr lang="he-IL" b="1" dirty="0">
              <a:solidFill>
                <a:srgbClr val="3F3F3F"/>
              </a:solidFill>
              <a:latin typeface="David" pitchFamily="34" charset="-79"/>
              <a:cs typeface="David" pitchFamily="34" charset="-79"/>
            </a:endParaRPr>
          </a:p>
        </p:txBody>
      </p:sp>
      <p:cxnSp>
        <p:nvCxnSpPr>
          <p:cNvPr id="28" name="מחבר ישר 27"/>
          <p:cNvCxnSpPr>
            <a:stCxn id="25" idx="2"/>
          </p:cNvCxnSpPr>
          <p:nvPr/>
        </p:nvCxnSpPr>
        <p:spPr>
          <a:xfrm rot="16200000" flipH="1">
            <a:off x="6520239" y="4925759"/>
            <a:ext cx="715537" cy="3998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מחבר ישר 28"/>
          <p:cNvCxnSpPr/>
          <p:nvPr/>
        </p:nvCxnSpPr>
        <p:spPr>
          <a:xfrm rot="16200000" flipH="1">
            <a:off x="2388085" y="4940984"/>
            <a:ext cx="715536" cy="125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 name="מחבר ישר 30"/>
          <p:cNvCxnSpPr/>
          <p:nvPr/>
        </p:nvCxnSpPr>
        <p:spPr>
          <a:xfrm>
            <a:off x="2755772" y="5303520"/>
            <a:ext cx="2020824" cy="76809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2" name="מחבר ישר 31"/>
          <p:cNvCxnSpPr/>
          <p:nvPr/>
        </p:nvCxnSpPr>
        <p:spPr>
          <a:xfrm rot="10800000" flipV="1">
            <a:off x="4785740" y="5303520"/>
            <a:ext cx="2121408" cy="758952"/>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14" name="קבוצה 13"/>
          <p:cNvGrpSpPr/>
          <p:nvPr/>
        </p:nvGrpSpPr>
        <p:grpSpPr>
          <a:xfrm>
            <a:off x="3152157" y="5272670"/>
            <a:ext cx="3196844" cy="1008753"/>
            <a:chOff x="-636181" y="5530694"/>
            <a:chExt cx="3196844" cy="1008753"/>
          </a:xfrm>
        </p:grpSpPr>
        <p:sp>
          <p:nvSpPr>
            <p:cNvPr id="11" name="משולש שווה שוקיים 10"/>
            <p:cNvSpPr/>
            <p:nvPr/>
          </p:nvSpPr>
          <p:spPr>
            <a:xfrm rot="10800000">
              <a:off x="-636181" y="5530694"/>
              <a:ext cx="3196844" cy="100875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prstClr val="white"/>
                </a:solidFill>
              </a:endParaRPr>
            </a:p>
          </p:txBody>
        </p:sp>
        <p:sp>
          <p:nvSpPr>
            <p:cNvPr id="39" name="TextBox 82"/>
            <p:cNvSpPr txBox="1"/>
            <p:nvPr/>
          </p:nvSpPr>
          <p:spPr>
            <a:xfrm>
              <a:off x="-476220" y="5558696"/>
              <a:ext cx="2928958" cy="553998"/>
            </a:xfrm>
            <a:prstGeom prst="rect">
              <a:avLst/>
            </a:prstGeom>
            <a:noFill/>
          </p:spPr>
          <p:txBody>
            <a:bodyPr wrap="square" rtlCol="1">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r>
                <a:rPr lang="en-US" b="1" dirty="0">
                  <a:solidFill>
                    <a:srgbClr val="3F3F3F"/>
                  </a:solidFill>
                  <a:latin typeface="David" pitchFamily="34" charset="-79"/>
                  <a:cs typeface="David" pitchFamily="34" charset="-79"/>
                </a:rPr>
                <a:t>Operative Plan</a:t>
              </a:r>
              <a:endParaRPr lang="he-IL" b="1" dirty="0">
                <a:solidFill>
                  <a:srgbClr val="3F3F3F"/>
                </a:solidFill>
                <a:latin typeface="David" pitchFamily="34" charset="-79"/>
                <a:cs typeface="David" pitchFamily="34" charset="-79"/>
              </a:endParaRPr>
            </a:p>
            <a:p>
              <a:pPr algn="ctr"/>
              <a:r>
                <a:rPr lang="en-US" sz="1200" b="1" dirty="0">
                  <a:solidFill>
                    <a:srgbClr val="3F3F3F"/>
                  </a:solidFill>
                  <a:latin typeface="David" pitchFamily="34" charset="-79"/>
                  <a:cs typeface="David" pitchFamily="34" charset="-79"/>
                </a:rPr>
                <a:t>Operation System</a:t>
              </a:r>
              <a:endParaRPr lang="he-IL" sz="1200" b="1" dirty="0">
                <a:solidFill>
                  <a:srgbClr val="3F3F3F"/>
                </a:solidFill>
                <a:latin typeface="David" pitchFamily="34" charset="-79"/>
                <a:cs typeface="David" pitchFamily="34" charset="-79"/>
              </a:endParaRPr>
            </a:p>
          </p:txBody>
        </p:sp>
      </p:grpSp>
      <p:sp>
        <p:nvSpPr>
          <p:cNvPr id="55" name="סוגר מרובע שמאלי 54"/>
          <p:cNvSpPr/>
          <p:nvPr/>
        </p:nvSpPr>
        <p:spPr>
          <a:xfrm rot="5400000">
            <a:off x="2238475" y="761864"/>
            <a:ext cx="5095675" cy="5143536"/>
          </a:xfrm>
          <a:prstGeom prst="leftBracket">
            <a:avLst/>
          </a:prstGeom>
          <a:ln w="28575">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txBody>
          <a:bodyPr rtlCol="1" anchor="ct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endParaRPr lang="he-IL">
              <a:solidFill>
                <a:srgbClr val="3F3F3F"/>
              </a:solidFill>
            </a:endParaRPr>
          </a:p>
        </p:txBody>
      </p:sp>
      <p:sp>
        <p:nvSpPr>
          <p:cNvPr id="6" name="TextBox 5"/>
          <p:cNvSpPr txBox="1"/>
          <p:nvPr/>
        </p:nvSpPr>
        <p:spPr>
          <a:xfrm>
            <a:off x="3385848" y="570738"/>
            <a:ext cx="2274983" cy="369332"/>
          </a:xfrm>
          <a:prstGeom prst="rect">
            <a:avLst/>
          </a:prstGeom>
          <a:solidFill>
            <a:schemeClr val="bg1">
              <a:lumMod val="85000"/>
            </a:schemeClr>
          </a:solidFill>
        </p:spPr>
        <p:txBody>
          <a:bodyPr wrap="none" rtlCol="1">
            <a:spAutoFit/>
          </a:bodyPr>
          <a:lstStyle/>
          <a:p>
            <a:r>
              <a:rPr lang="en-US" b="1" dirty="0">
                <a:solidFill>
                  <a:srgbClr val="3F3F3F"/>
                </a:solidFill>
                <a:latin typeface="David" pitchFamily="34" charset="-79"/>
                <a:cs typeface="David" pitchFamily="34" charset="-79"/>
              </a:rPr>
              <a:t>Structured Learning </a:t>
            </a:r>
            <a:endParaRPr lang="he-IL" b="1" dirty="0">
              <a:solidFill>
                <a:srgbClr val="3F3F3F"/>
              </a:solidFill>
              <a:latin typeface="David" pitchFamily="34" charset="-79"/>
              <a:cs typeface="David" pitchFamily="34" charset="-79"/>
            </a:endParaRPr>
          </a:p>
        </p:txBody>
      </p:sp>
      <p:sp>
        <p:nvSpPr>
          <p:cNvPr id="71" name="TextBox 34"/>
          <p:cNvSpPr txBox="1"/>
          <p:nvPr/>
        </p:nvSpPr>
        <p:spPr>
          <a:xfrm>
            <a:off x="3393242" y="20320"/>
            <a:ext cx="2383456" cy="461665"/>
          </a:xfrm>
          <a:prstGeom prst="rect">
            <a:avLst/>
          </a:prstGeom>
          <a:noFill/>
        </p:spPr>
        <p:txBody>
          <a:bodyPr wrap="square" rtlCol="1">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r>
              <a:rPr lang="en-US" sz="2400" b="1" dirty="0">
                <a:solidFill>
                  <a:srgbClr val="3F3F3F"/>
                </a:solidFill>
                <a:latin typeface="David" pitchFamily="34" charset="-79"/>
                <a:cs typeface="David" pitchFamily="34" charset="-79"/>
              </a:rPr>
              <a:t>Design Process</a:t>
            </a:r>
            <a:endParaRPr lang="he-IL" sz="2400" b="1" dirty="0">
              <a:solidFill>
                <a:srgbClr val="3F3F3F"/>
              </a:solidFill>
              <a:latin typeface="David" pitchFamily="34" charset="-79"/>
              <a:cs typeface="David" pitchFamily="34" charset="-79"/>
            </a:endParaRPr>
          </a:p>
        </p:txBody>
      </p:sp>
      <p:cxnSp>
        <p:nvCxnSpPr>
          <p:cNvPr id="54" name="מחבר חץ ישר 53"/>
          <p:cNvCxnSpPr/>
          <p:nvPr/>
        </p:nvCxnSpPr>
        <p:spPr>
          <a:xfrm rot="10800000">
            <a:off x="3161107" y="6072206"/>
            <a:ext cx="785818" cy="7143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 name="מציין מיקום של כותרת תחתונה 1"/>
          <p:cNvSpPr>
            <a:spLocks noGrp="1"/>
          </p:cNvSpPr>
          <p:nvPr>
            <p:ph type="ftr" sz="quarter" idx="11"/>
          </p:nvPr>
        </p:nvSpPr>
        <p:spPr>
          <a:xfrm>
            <a:off x="6129488" y="6597352"/>
            <a:ext cx="2895600" cy="365125"/>
          </a:xfrm>
          <a:prstGeom prst="rect">
            <a:avLst/>
          </a:prstGeom>
        </p:spPr>
        <p:txBody>
          <a:bodyPr/>
          <a:lstStyle>
            <a:defPPr>
              <a:defRPr lang="he-IL"/>
            </a:defPPr>
            <a:lvl1pPr marL="0" algn="r" defTabSz="914400" rtl="1" eaLnBrk="1" latinLnBrk="0" hangingPunct="1">
              <a:defRPr sz="1000" b="1" kern="1200">
                <a:solidFill>
                  <a:schemeClr val="tx1"/>
                </a:solidFill>
                <a:latin typeface="Gisha" panose="020B0502040204020203" pitchFamily="34" charset="-79"/>
                <a:ea typeface="+mn-ea"/>
                <a:cs typeface="Gisha" panose="020B0502040204020203" pitchFamily="34" charset="-79"/>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r>
              <a:rPr lang="he-IL">
                <a:solidFill>
                  <a:srgbClr val="3F3F3F"/>
                </a:solidFill>
              </a:rPr>
              <a:t>מרכז דדו לחשיבה צבאית בין-תחומית</a:t>
            </a:r>
            <a:endParaRPr lang="he-IL" dirty="0">
              <a:solidFill>
                <a:srgbClr val="3F3F3F"/>
              </a:solidFill>
            </a:endParaRPr>
          </a:p>
        </p:txBody>
      </p:sp>
      <p:sp>
        <p:nvSpPr>
          <p:cNvPr id="3" name="מציין מיקום של מספר שקופית 2"/>
          <p:cNvSpPr>
            <a:spLocks noGrp="1"/>
          </p:cNvSpPr>
          <p:nvPr>
            <p:ph type="sldNum" sz="quarter" idx="12"/>
          </p:nvPr>
        </p:nvSpPr>
        <p:spPr>
          <a:xfrm>
            <a:off x="107504" y="6520259"/>
            <a:ext cx="2133600" cy="365125"/>
          </a:xfrm>
          <a:prstGeom prst="rect">
            <a:avLst/>
          </a:prstGeom>
        </p:spPr>
        <p:txBody>
          <a:bodyPr/>
          <a:lstStyle>
            <a:defPPr>
              <a:defRPr lang="he-IL"/>
            </a:defPPr>
            <a:lvl1pPr marL="0" algn="l"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fld id="{19E7D78B-B61A-4B78-B755-F3D8CBA83F17}" type="slidenum">
              <a:rPr lang="he-IL" smtClean="0">
                <a:solidFill>
                  <a:srgbClr val="3F3F3F"/>
                </a:solidFill>
              </a:rPr>
              <a:pPr/>
              <a:t>50</a:t>
            </a:fld>
            <a:endParaRPr lang="he-IL" dirty="0">
              <a:solidFill>
                <a:srgbClr val="3F3F3F"/>
              </a:solidFill>
            </a:endParaRPr>
          </a:p>
        </p:txBody>
      </p:sp>
      <p:sp>
        <p:nvSpPr>
          <p:cNvPr id="13" name="חץ למטה 12"/>
          <p:cNvSpPr/>
          <p:nvPr/>
        </p:nvSpPr>
        <p:spPr>
          <a:xfrm>
            <a:off x="3730266" y="6419684"/>
            <a:ext cx="1709409" cy="3766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prstClr val="white"/>
              </a:solidFill>
            </a:endParaRPr>
          </a:p>
        </p:txBody>
      </p:sp>
      <p:sp>
        <p:nvSpPr>
          <p:cNvPr id="40" name="TextBox 34"/>
          <p:cNvSpPr txBox="1"/>
          <p:nvPr/>
        </p:nvSpPr>
        <p:spPr>
          <a:xfrm>
            <a:off x="3692011" y="6361981"/>
            <a:ext cx="1785918" cy="369332"/>
          </a:xfrm>
          <a:prstGeom prst="rect">
            <a:avLst/>
          </a:prstGeom>
          <a:noFill/>
        </p:spPr>
        <p:txBody>
          <a:bodyPr wrap="square" rtlCol="1">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r>
              <a:rPr lang="en-US" b="1" dirty="0">
                <a:solidFill>
                  <a:srgbClr val="333399"/>
                </a:solidFill>
                <a:latin typeface="David" pitchFamily="34" charset="-79"/>
                <a:cs typeface="David" pitchFamily="34" charset="-79"/>
              </a:rPr>
              <a:t>Planning</a:t>
            </a:r>
            <a:endParaRPr lang="he-IL" sz="1100" b="1" dirty="0">
              <a:solidFill>
                <a:srgbClr val="333399"/>
              </a:solidFill>
              <a:latin typeface="David" pitchFamily="34" charset="-79"/>
              <a:cs typeface="David" pitchFamily="34" charset="-79"/>
            </a:endParaRPr>
          </a:p>
        </p:txBody>
      </p:sp>
    </p:spTree>
    <p:extLst>
      <p:ext uri="{BB962C8B-B14F-4D97-AF65-F5344CB8AC3E}">
        <p14:creationId xmlns:p14="http://schemas.microsoft.com/office/powerpoint/2010/main" val="429387513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35184" y="3101388"/>
            <a:ext cx="873631" cy="655223"/>
          </a:xfrm>
          <a:prstGeom prst="rect">
            <a:avLst/>
          </a:prstGeom>
        </p:spPr>
      </p:pic>
      <p:pic>
        <p:nvPicPr>
          <p:cNvPr id="4" name="תמונה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3" y="672"/>
            <a:ext cx="9144000" cy="6858000"/>
          </a:xfrm>
          <a:prstGeom prst="rect">
            <a:avLst/>
          </a:prstGeom>
        </p:spPr>
      </p:pic>
      <p:sp>
        <p:nvSpPr>
          <p:cNvPr id="5" name="מלבן מעוגל 4"/>
          <p:cNvSpPr/>
          <p:nvPr/>
        </p:nvSpPr>
        <p:spPr>
          <a:xfrm>
            <a:off x="1214445" y="5805264"/>
            <a:ext cx="6696744" cy="792088"/>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GB" b="1" dirty="0"/>
              <a:t>Interchange! </a:t>
            </a:r>
            <a:endParaRPr lang="he-IL" b="1" dirty="0"/>
          </a:p>
        </p:txBody>
      </p:sp>
    </p:spTree>
    <p:extLst>
      <p:ext uri="{BB962C8B-B14F-4D97-AF65-F5344CB8AC3E}">
        <p14:creationId xmlns:p14="http://schemas.microsoft.com/office/powerpoint/2010/main" val="21118152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4068"/>
            <a:ext cx="9144000" cy="6049863"/>
          </a:xfrm>
          <a:prstGeom prst="rect">
            <a:avLst/>
          </a:prstGeom>
        </p:spPr>
      </p:pic>
      <p:sp>
        <p:nvSpPr>
          <p:cNvPr id="3" name="מלבן מעוגל 2"/>
          <p:cNvSpPr/>
          <p:nvPr/>
        </p:nvSpPr>
        <p:spPr>
          <a:xfrm>
            <a:off x="1214445" y="5805264"/>
            <a:ext cx="6696744" cy="792088"/>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GB" b="1" dirty="0"/>
              <a:t>Turns out that substitutes can also get backed up </a:t>
            </a:r>
            <a:endParaRPr lang="he-IL" b="1" dirty="0"/>
          </a:p>
        </p:txBody>
      </p:sp>
    </p:spTree>
    <p:extLst>
      <p:ext uri="{BB962C8B-B14F-4D97-AF65-F5344CB8AC3E}">
        <p14:creationId xmlns:p14="http://schemas.microsoft.com/office/powerpoint/2010/main" val="29032242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מעוגל 2"/>
          <p:cNvSpPr/>
          <p:nvPr/>
        </p:nvSpPr>
        <p:spPr>
          <a:xfrm>
            <a:off x="1214445" y="5805264"/>
            <a:ext cx="6696744" cy="792088"/>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GB" b="1" dirty="0"/>
              <a:t>Another Interchange</a:t>
            </a:r>
            <a:endParaRPr lang="he-IL" b="1" dirty="0"/>
          </a:p>
        </p:txBody>
      </p:sp>
      <p:pic>
        <p:nvPicPr>
          <p:cNvPr id="4" name="תמונה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788" y="836712"/>
            <a:ext cx="8057881" cy="4968552"/>
          </a:xfrm>
          <a:prstGeom prst="rect">
            <a:avLst/>
          </a:prstGeom>
        </p:spPr>
      </p:pic>
    </p:spTree>
    <p:extLst>
      <p:ext uri="{BB962C8B-B14F-4D97-AF65-F5344CB8AC3E}">
        <p14:creationId xmlns:p14="http://schemas.microsoft.com/office/powerpoint/2010/main" val="23847436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1224"/>
            <a:ext cx="9144000" cy="5895551"/>
          </a:xfrm>
          <a:prstGeom prst="rect">
            <a:avLst/>
          </a:prstGeom>
        </p:spPr>
      </p:pic>
      <p:sp>
        <p:nvSpPr>
          <p:cNvPr id="3" name="מלבן מעוגל 2"/>
          <p:cNvSpPr/>
          <p:nvPr/>
        </p:nvSpPr>
        <p:spPr>
          <a:xfrm>
            <a:off x="1214445" y="5805264"/>
            <a:ext cx="6696744" cy="792088"/>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r>
              <a:rPr lang="en-GB" b="1" dirty="0"/>
              <a:t>And another, larger one </a:t>
            </a:r>
            <a:endParaRPr lang="he-IL" b="1" dirty="0"/>
          </a:p>
        </p:txBody>
      </p:sp>
    </p:spTree>
    <p:extLst>
      <p:ext uri="{BB962C8B-B14F-4D97-AF65-F5344CB8AC3E}">
        <p14:creationId xmlns:p14="http://schemas.microsoft.com/office/powerpoint/2010/main" val="1773133182"/>
      </p:ext>
    </p:extLst>
  </p:cSld>
  <p:clrMapOvr>
    <a:masterClrMapping/>
  </p:clrMapOvr>
</p:sld>
</file>

<file path=ppt/theme/_rels/themeOverride1.xml.rels><?xml version="1.0" encoding="UTF-8" standalone="yes"?>
<Relationships xmlns="http://schemas.openxmlformats.org/package/2006/relationships"><Relationship Id="rId1" Type="http://schemas.openxmlformats.org/officeDocument/2006/relationships/image" Target="../media/image31.jpeg" /></Relationships>
</file>

<file path=ppt/theme/theme1.xml><?xml version="1.0" encoding="utf-8"?>
<a:theme xmlns:a="http://schemas.openxmlformats.org/drawingml/2006/main" name="פורמט דדו">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ערכת נושא Office">
  <a:themeElements>
    <a:clrScheme name="התאמה אישית 1">
      <a:dk1>
        <a:srgbClr val="3F3F3F"/>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יצוב מותאם אישית">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עיצוב ברירת מחדל">
  <a:themeElements>
    <a:clrScheme name="1_עיצוב ברירת מחד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עיצוב ברירת מחדל">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עיצוב ברירת מחד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עיצוב ברירת מחדל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עיצוב ברירת מחדל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עיצוב ברירת מחדל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עיצוב ברירת מחדל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עיצוב ברירת מחדל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עיצוב ברירת מחדל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עיצוב ברירת מחדל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עיצוב ברירת מחדל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עיצוב ברירת מחדל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עיצוב ברירת מחדל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עיצוב ברירת מחדל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עיצוב ברירת מחדל">
  <a:themeElements>
    <a:clrScheme name="1_עיצוב ברירת מחד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עיצוב ברירת מחדל">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עיצוב ברירת מחד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עיצוב ברירת מחדל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עיצוב ברירת מחדל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עיצוב ברירת מחדל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עיצוב ברירת מחדל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עיצוב ברירת מחדל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עיצוב ברירת מחדל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עיצוב ברירת מחדל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עיצוב ברירת מחדל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עיצוב ברירת מחדל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עיצוב ברירת מחדל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עיצוב ברירת מחדל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תבנית למצגות">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קלאסי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עיצוב ברירת מחדל">
  <a:themeElements>
    <a:clrScheme name="1_עיצוב ברירת מחד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עיצוב ברירת מחדל">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עיצוב ברירת מחד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עיצוב ברירת מחדל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עיצוב ברירת מחדל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עיצוב ברירת מחדל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עיצוב ברירת מחדל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עיצוב ברירת מחדל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עיצוב ברירת מחדל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עיצוב ברירת מחדל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עיצוב ברירת מחדל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עיצוב ברירת מחדל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עיצוב ברירת מחדל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עיצוב ברירת מחדל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עיצוב ברירת מחדל">
  <a:themeElements>
    <a:clrScheme name="1_עיצוב ברירת מחד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עיצוב ברירת מחדל">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עיצוב ברירת מחד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עיצוב ברירת מחדל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עיצוב ברירת מחדל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עיצוב ברירת מחדל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עיצוב ברירת מחדל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עיצוב ברירת מחדל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עיצוב ברירת מחדל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עיצוב ברירת מחדל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עיצוב ברירת מחדל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עיצוב ברירת מחדל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עיצוב ברירת מחדל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עיצוב ברירת מחדל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ערכת נושא פרקטיקנים 201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עיצוב ברירת מחדל">
  <a:themeElements>
    <a:clrScheme name="1_עיצוב ברירת מחד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עיצוב ברירת מחדל">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עיצוב ברירת מחד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עיצוב ברירת מחדל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עיצוב ברירת מחדל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עיצוב ברירת מחדל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עיצוב ברירת מחדל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עיצוב ברירת מחדל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עיצוב ברירת מחדל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עיצוב ברירת מחדל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עיצוב ברירת מחדל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עיצוב ברירת מחדל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עיצוב ברירת מחדל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עיצוב ברירת מחדל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 /></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 /></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 /></Relationships>
</file>

<file path=customXml/item1.xml><?xml version="1.0" encoding="utf-8"?>
<props xmlns="leshem.binavedaat.customprops">
  <prop xmlns="" name="סטאטוס">טיוטא</prop>
  <prop xmlns="" name="שוטף">1/200491/13</prop>
  <prop xmlns="" name="Simuchin">1/200491/13</prop>
  <prop xmlns="" name="יוצרי המסמך">מטכ"ל/אג"ת/חט' התכנון /מח' הארגון/יבשה/רמ"ד נמא"ר/עינת טאובר-בורוכוב,</prop>
  <prop xmlns="" name="משתמשים יוצרי המסמך">s3880107@idfts.il;</prop>
  <prop xmlns="" name="מיקום העותק הקשיח"/>
  <prop xmlns="" name="שליחת הודעה">False</prop>
  <prop xmlns="" name="כתובת URL">https://agat.idfts/sites/irgun/5359598/u3v/DocLib2/חשיבה%20מערכתית%20וארגון%20ערן%20אורטל%20מרכז%20דדו.pptx</prop>
  <prop xmlns="" name="הגבלות">Regular</prop>
  <prop xmlns="" name="כתובת זמנית"/>
  <prop xmlns="" name="החלף יוצרי המסמך">False</prop>
</props>
</file>

<file path=customXml/item2.xml><?xml version="1.0" encoding="utf-8"?>
<p:properties xmlns:p="http://schemas.microsoft.com/office/2006/metadata/properties" xmlns:xsi="http://www.w3.org/2001/XMLSchema-instance">
  <documentManagement>
    <Simuchin xmlns="80adbe37-e7b9-462c-9057-0b0060f36e9c">1/200491/13</Simuchin>
    <_x05e9__x05e0__x05d4_ xmlns="80adbe37-e7b9-462c-9057-0b0060f36e9c">7</_x05e9__x05e0__x05d4_>
    <_x05d9__x05d5__x05dd_ xmlns="80adbe37-e7b9-462c-9057-0b0060f36e9c">ד'</_x05d9__x05d5__x05dd_>
    <Sivug xmlns="80adbe37-e7b9-462c-9057-0b0060f36e9c">שמור</Sivug>
    <_x05e0__x05d5__x05e9__x05d0__x0028__x05d4__x05db__x05e9__x05e8__x05d5__x05ea__x0029_ xmlns="80adbe37-e7b9-462c-9057-0b0060f36e9c">1</_x05e0__x05d5__x05e9__x05d0__x0028__x05d4__x05db__x05e9__x05e8__x05d5__x05ea__x0029_>
    <_x05e1__x05d5__x05d2__x0020__x05de__x05e1__x05de__x05da_ xmlns="80adbe37-e7b9-462c-9057-0b0060f36e9c">5</_x05e1__x05d5__x05d2__x0020__x05de__x05e1__x05de__x05da_>
    <DistributionDate xmlns="80adbe37-e7b9-462c-9057-0b0060f36e9c">2014-09-11T21:00:00+00:00</DistributionDate>
  </documentManagement>
</p:properties>
</file>

<file path=customXml/item3.xml><?xml version="1.0" encoding="utf-8"?>
<ct:contentTypeSchema xmlns:ct="http://schemas.microsoft.com/office/2006/metadata/contentType" xmlns:ma="http://schemas.microsoft.com/office/2006/metadata/properties/metaAttributes" ct:_="" ma:_="" ma:contentTypeName="הכשרות" ma:contentTypeID="0x010100E63DEF20DACA414B896F02C8AEFFAB12007499AFCF89123B4A9B7C9A7AE250435200F05F28B53D64554A95EAFF61C22FC7FF" ma:contentTypeVersion="11" ma:contentTypeDescription="" ma:contentTypeScope="" ma:versionID="c74f4b3c86c3c74169b8218a1220e04d">
  <xsd:schema xmlns:xsd="http://www.w3.org/2001/XMLSchema" xmlns:p="http://schemas.microsoft.com/office/2006/metadata/properties" xmlns:ns2="80adbe37-e7b9-462c-9057-0b0060f36e9c" targetNamespace="http://schemas.microsoft.com/office/2006/metadata/properties" ma:root="true" ma:fieldsID="a8a924a66c27f4a74de5d9dec08d855a" ns2:_="">
    <xsd:import namespace="80adbe37-e7b9-462c-9057-0b0060f36e9c"/>
    <xsd:element name="properties">
      <xsd:complexType>
        <xsd:sequence>
          <xsd:element name="documentManagement">
            <xsd:complexType>
              <xsd:all>
                <xsd:element ref="ns2:Simuchin" minOccurs="0"/>
                <xsd:element ref="ns2:Sivug" minOccurs="0"/>
                <xsd:element ref="ns2:DistributionDate" minOccurs="0"/>
                <xsd:element ref="ns2:_x05e9__x05e0__x05d4_" minOccurs="0"/>
                <xsd:element ref="ns2:_x05e1__x05d5__x05d2__x0020__x05de__x05e1__x05de__x05da_" minOccurs="0"/>
                <xsd:element ref="ns2:_x05d9__x05d5__x05dd_" minOccurs="0"/>
                <xsd:element ref="ns2:_x05e0__x05d5__x05e9__x05d0__x0028__x05d4__x05db__x05e9__x05e8__x05d5__x05ea__x0029_" minOccurs="0"/>
              </xsd:all>
            </xsd:complexType>
          </xsd:element>
        </xsd:sequence>
      </xsd:complexType>
    </xsd:element>
  </xsd:schema>
  <xsd:schema xmlns:xsd="http://www.w3.org/2001/XMLSchema" xmlns:dms="http://schemas.microsoft.com/office/2006/documentManagement/types" targetNamespace="80adbe37-e7b9-462c-9057-0b0060f36e9c" elementFormDefault="qualified">
    <xsd:import namespace="http://schemas.microsoft.com/office/2006/documentManagement/types"/>
    <xsd:element name="Simuchin" ma:index="8" nillable="true" ma:displayName="שוטף" ma:hidden="true" ma:internalName="Simuchin" ma:readOnly="false">
      <xsd:simpleType>
        <xsd:restriction base="dms:Text">
          <xsd:maxLength value="255"/>
        </xsd:restriction>
      </xsd:simpleType>
    </xsd:element>
    <xsd:element name="Sivug" ma:index="9" nillable="true" ma:displayName="סיווג" ma:hidden="true" ma:internalName="Sivug" ma:readOnly="false">
      <xsd:simpleType>
        <xsd:restriction base="dms:Choice"/>
      </xsd:simpleType>
    </xsd:element>
    <xsd:element name="DistributionDate" ma:index="10" nillable="true" ma:displayName="תאריך" ma:format="DateOnly" ma:internalName="DistributionDate">
      <xsd:simpleType>
        <xsd:restriction base="dms:DateTime"/>
      </xsd:simpleType>
    </xsd:element>
    <xsd:element name="_x05e9__x05e0__x05d4_" ma:index="11" nillable="true" ma:displayName="שנה" ma:list="{49ff9854-a903-47a3-8b42-f33e88e14b81}" ma:internalName="_x05e9__x05e0__x05d4_" ma:showField="Title">
      <xsd:simpleType>
        <xsd:restriction base="dms:Lookup"/>
      </xsd:simpleType>
    </xsd:element>
    <xsd:element name="_x05e1__x05d5__x05d2__x0020__x05de__x05e1__x05de__x05da_" ma:index="12" nillable="true" ma:displayName="סוג מסמך" ma:list="{86d293f1-7f46-408f-b1ba-a1a7bd6319a4}" ma:internalName="_x05e1__x05d5__x05d2__x0020__x05de__x05e1__x05de__x05da_" ma:showField="Title">
      <xsd:simpleType>
        <xsd:restriction base="dms:Lookup"/>
      </xsd:simpleType>
    </xsd:element>
    <xsd:element name="_x05d9__x05d5__x05dd_" ma:index="13" nillable="true" ma:displayName="יום" ma:format="Dropdown" ma:internalName="_x05d9__x05d5__x05dd_">
      <xsd:simpleType>
        <xsd:restriction base="dms:Choice">
          <xsd:enumeration value="א'"/>
          <xsd:enumeration value="ב'"/>
          <xsd:enumeration value="ג'"/>
          <xsd:enumeration value="ד'"/>
          <xsd:enumeration value="ה'"/>
          <xsd:enumeration value="ו'"/>
        </xsd:restriction>
      </xsd:simpleType>
    </xsd:element>
    <xsd:element name="_x05e0__x05d5__x05e9__x05d0__x0028__x05d4__x05db__x05e9__x05e8__x05d5__x05ea__x0029_" ma:index="14" nillable="true" ma:displayName="נושא(הכשרות)" ma:list="{b55c2041-4457-42e7-9e04-6118656455f8}" ma:internalName="_x05e0__x05d5__x05e9__x05d0__x0028__x05d4__x05db__x05e9__x05e8__x05d5__x05ea__x0029_" ma:showField="Title">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סוג תוכן"/>
        <xsd:element ref="dc:title" minOccurs="0" maxOccurs="1" ma:index="7" ma:displayName="כותר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C0BA56A5-06A5-41EF-97CE-30093B630433}">
  <ds:schemaRefs>
    <ds:schemaRef ds:uri="leshem.binavedaat.customprops"/>
  </ds:schemaRefs>
</ds:datastoreItem>
</file>

<file path=customXml/itemProps2.xml><?xml version="1.0" encoding="utf-8"?>
<ds:datastoreItem xmlns:ds="http://schemas.openxmlformats.org/officeDocument/2006/customXml" ds:itemID="{388DCAE7-5B09-43C5-8493-71C2DAD33C87}">
  <ds:schemaRefs>
    <ds:schemaRef ds:uri="http://schemas.microsoft.com/office/2006/metadata/properties"/>
    <ds:schemaRef ds:uri="http://www.w3.org/2000/xmlns/"/>
    <ds:schemaRef ds:uri="80adbe37-e7b9-462c-9057-0b0060f36e9c"/>
  </ds:schemaRefs>
</ds:datastoreItem>
</file>

<file path=customXml/itemProps3.xml><?xml version="1.0" encoding="utf-8"?>
<ds:datastoreItem xmlns:ds="http://schemas.openxmlformats.org/officeDocument/2006/customXml" ds:itemID="{8643BEDA-518F-4B43-8A31-C52883D95FF9}">
  <ds:schemaRefs>
    <ds:schemaRef ds:uri="http://schemas.microsoft.com/office/2006/metadata/contentType"/>
    <ds:schemaRef ds:uri="http://schemas.microsoft.com/office/2006/metadata/properties/metaAttributes"/>
    <ds:schemaRef ds:uri="http://www.w3.org/2000/xmlns/"/>
    <ds:schemaRef ds:uri="http://www.w3.org/2001/XMLSchema"/>
    <ds:schemaRef ds:uri="80adbe37-e7b9-462c-9057-0b0060f36e9c"/>
  </ds:schemaRefs>
</ds:datastoreItem>
</file>

<file path=docProps/app.xml><?xml version="1.0" encoding="utf-8"?>
<Properties xmlns="http://schemas.openxmlformats.org/officeDocument/2006/extended-properties" xmlns:vt="http://schemas.openxmlformats.org/officeDocument/2006/docPropsVTypes">
  <Template>פורמט דדו</Template>
  <TotalTime>33553</TotalTime>
  <Words>2800</Words>
  <Application>Microsoft Office PowerPoint</Application>
  <PresentationFormat>‫הצגה על המסך (4:3)</PresentationFormat>
  <Paragraphs>533</Paragraphs>
  <Slides>50</Slides>
  <Notes>8</Notes>
  <HiddenSlides>0</HiddenSlides>
  <MMClips>0</MMClips>
  <ScaleCrop>false</ScaleCrop>
  <HeadingPairs>
    <vt:vector size="4" baseType="variant">
      <vt:variant>
        <vt:lpstr>ערכת נושא</vt:lpstr>
      </vt:variant>
      <vt:variant>
        <vt:i4>11</vt:i4>
      </vt:variant>
      <vt:variant>
        <vt:lpstr>כותרות שקופיות</vt:lpstr>
      </vt:variant>
      <vt:variant>
        <vt:i4>50</vt:i4>
      </vt:variant>
    </vt:vector>
  </HeadingPairs>
  <TitlesOfParts>
    <vt:vector size="61" baseType="lpstr">
      <vt:lpstr>פורמט דדו</vt:lpstr>
      <vt:lpstr>עיצוב מותאם אישית</vt:lpstr>
      <vt:lpstr>3_עיצוב ברירת מחדל</vt:lpstr>
      <vt:lpstr>2_עיצוב ברירת מחדל</vt:lpstr>
      <vt:lpstr>3_תבנית למצגות</vt:lpstr>
      <vt:lpstr>4_עיצוב ברירת מחדל</vt:lpstr>
      <vt:lpstr>5_עיצוב ברירת מחדל</vt:lpstr>
      <vt:lpstr>ערכת נושא פרקטיקנים 2013</vt:lpstr>
      <vt:lpstr>6_עיצוב ברירת מחדל</vt:lpstr>
      <vt:lpstr>Office Theme</vt:lpstr>
      <vt:lpstr>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למרות השקעה משמעותית, כבישי ישראל צפופים</vt:lpstr>
      <vt:lpstr>השקעה (גוברת) ברכבות ואוטובוסים לא משנה את מגמת העדפת הרכב הפרטי</vt:lpstr>
      <vt:lpstr>צפיפות יתר גורמת לשיתוק תחבורה (גודש כבישים אינו תופעה ליניארית)</vt:lpstr>
      <vt:lpstr>מצגת של PowerPoint‏</vt:lpstr>
      <vt:lpstr>לא רק בכבישים, גם הרכבת מתפקקת</vt:lpstr>
      <vt:lpstr>מצגת של PowerPoint‏</vt:lpstr>
      <vt:lpstr>מערכת מסברת – מערכת תיאורטית שתסביר לי מה קורה כאן</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"סללנו יופי של כבישים, אבל בעצם החרפנו את הבעיה" </vt:lpstr>
      <vt:lpstr>היסט (פער הרלבנטיות)</vt:lpstr>
      <vt:lpstr>מצגת של PowerPoint‏</vt:lpstr>
      <vt:lpstr>מצגת של PowerPoint‏</vt:lpstr>
      <vt:lpstr>מצגת של PowerPoint‏</vt:lpstr>
      <vt:lpstr>חקר פוטנציאל מה יאפשר לי לייצר שינוי רצוי במערכת?</vt:lpstr>
      <vt:lpstr>חקר פוטנציאל </vt:lpstr>
      <vt:lpstr>חקר פוטנציאל "אסטרטגיה ראשונית"</vt:lpstr>
      <vt:lpstr>"האסטרטגיה הראשונית"</vt:lpstr>
      <vt:lpstr>מצגת של PowerPoint‏</vt:lpstr>
      <vt:lpstr>מצגת של PowerPoint‏</vt:lpstr>
      <vt:lpstr>מהגיון לצורה (התכנית)</vt:lpstr>
      <vt:lpstr>מצגת של PowerPoint‏</vt:lpstr>
      <vt:lpstr>Let’s Recap</vt:lpstr>
      <vt:lpstr>השינוי שעברנו (4T)</vt:lpstr>
      <vt:lpstr>מצגת של PowerPoint‏</vt:lpstr>
      <vt:lpstr>מצגת של PowerPoint‏</vt:lpstr>
    </vt:vector>
  </TitlesOfParts>
  <Company>IDF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חשיבה מערכתית וארגון - הרצאה ושיחה ערן אורטל - מרכז דדו</dc:title>
  <dc:creator>s5005845</dc:creator>
  <cp:lastModifiedBy>Tobias Siegal</cp:lastModifiedBy>
  <cp:revision>391</cp:revision>
  <dcterms:created xsi:type="dcterms:W3CDTF">2014-09-02T12:36:08Z</dcterms:created>
  <dcterms:modified xsi:type="dcterms:W3CDTF">2020-01-07T12:15:02Z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0x010100E63DEF20DACA414B896F02C8AEFFAB12007499AFCF89123B4A9B7C9A7AE250435200F05F28B53D64554A95EAFF61C22FC7FF</vt:lpwstr>
  </property>
  <property fmtid="{D5CDD505-2E9C-101B-9397-08002B2CF9AE}" pid="3" name="יוצרי המסמך">
    <vt:lpwstr>מטכ"ל/אג"ת/חט' התכנון /מח' הארגון/יבשה/רמ"ד נמא"ר/עינת טאובר-בורוכוב,</vt:lpwstr>
  </property>
  <property fmtid="{D5CDD505-2E9C-101B-9397-08002B2CF9AE}" pid="4" name="משתמשים יוצרי המסמך">
    <vt:lpwstr>s3880107@idfts.il;</vt:lpwstr>
  </property>
  <property fmtid="{D5CDD505-2E9C-101B-9397-08002B2CF9AE}" pid="5" name="מיקום העותק הקשיח">
    <vt:lpwstr/>
  </property>
  <property fmtid="{D5CDD505-2E9C-101B-9397-08002B2CF9AE}" pid="6" name="שליחת הודעה">
    <vt:bool>false</vt:bool>
  </property>
  <property fmtid="{D5CDD505-2E9C-101B-9397-08002B2CF9AE}" pid="7" name="הגבלות">
    <vt:lpwstr>Regular</vt:lpwstr>
  </property>
  <property fmtid="{D5CDD505-2E9C-101B-9397-08002B2CF9AE}" pid="8" name="כתובת זמנית">
    <vt:lpwstr/>
  </property>
  <property fmtid="{D5CDD505-2E9C-101B-9397-08002B2CF9AE}" pid="9" name="החלף יוצרי המסמך">
    <vt:bool>false</vt:bool>
  </property>
  <property fmtid="{D5CDD505-2E9C-101B-9397-08002B2CF9AE}" pid="10" name="כתובת URL">
    <vt:lpwstr>https://agat.idfts/sites/irgun/5359598/u3v/DocLib2/חשיבה%20מערכתית%20וארגון%20ערן%20אורטל%20מרכז%20דדו.pptx</vt:lpwstr>
  </property>
  <property fmtid="{D5CDD505-2E9C-101B-9397-08002B2CF9AE}" pid="11" name="שוטף">
    <vt:lpwstr>1/200491/13</vt:lpwstr>
  </property>
  <property fmtid="{D5CDD505-2E9C-101B-9397-08002B2CF9AE}" pid="12" name="Simuchin">
    <vt:lpwstr>1/200491/13</vt:lpwstr>
  </property>
  <property fmtid="{D5CDD505-2E9C-101B-9397-08002B2CF9AE}" pid="13" name="סטאטוס">
    <vt:lpwstr>טיוטא</vt:lpwstr>
  </property>
  <property fmtid="{D5CDD505-2E9C-101B-9397-08002B2CF9AE}" pid="14" name="סיווג">
    <vt:lpwstr>שמור</vt:lpwstr>
  </property>
</Properties>
</file>