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9144000"/>
  <p:notesSz cx="6877050" cy="100012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50" orient="horz"/>
        <p:guide pos="216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97313" y="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97313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/>
              <a:t>פתיחה </a:t>
            </a:r>
            <a:endParaRPr sz="14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10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000000"/>
                </a:solidFill>
              </a:rPr>
              <a:t>הפער בין המשטר לצעירים (המשך) </a:t>
            </a:r>
            <a:endParaRPr sz="1100">
              <a:solidFill>
                <a:srgbClr val="000000"/>
              </a:solidFill>
            </a:endParaRPr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0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1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1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000000"/>
                </a:solidFill>
              </a:rPr>
              <a:t>הפער בין המשטר לצעירים</a:t>
            </a:r>
            <a:r>
              <a:rPr lang="iw-IL"/>
              <a:t> (המשך)</a:t>
            </a:r>
            <a:endParaRPr sz="1050">
              <a:solidFill>
                <a:srgbClr val="000000"/>
              </a:solidFill>
            </a:endParaRPr>
          </a:p>
        </p:txBody>
      </p:sp>
      <p:sp>
        <p:nvSpPr>
          <p:cNvPr id="550" name="Google Shape;550;p11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2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3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4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4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הכרת המשטר בפער בין המשטר לציבור</a:t>
            </a:r>
            <a:endParaRPr/>
          </a:p>
        </p:txBody>
      </p:sp>
      <p:sp>
        <p:nvSpPr>
          <p:cNvPr id="568" name="Google Shape;568;p14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5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5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6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הדמוגרפיה והמשבר הכלכלי בקרב צעירים</a:t>
            </a:r>
            <a:endParaRPr sz="11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6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7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8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:notes"/>
          <p:cNvSpPr/>
          <p:nvPr>
            <p:ph idx="2" type="sldImg"/>
          </p:nvPr>
        </p:nvSpPr>
        <p:spPr>
          <a:xfrm>
            <a:off x="939800" y="750888"/>
            <a:ext cx="4997450" cy="3749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9:notes"/>
          <p:cNvSpPr txBox="1"/>
          <p:nvPr>
            <p:ph idx="1" type="body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הדמוגרפיה והמשבר הכלכלי בקרב צעירים (המשך)</a:t>
            </a:r>
            <a:endParaRPr sz="105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9:notes"/>
          <p:cNvSpPr txBox="1"/>
          <p:nvPr>
            <p:ph idx="12" type="sldNum"/>
          </p:nvPr>
        </p:nvSpPr>
        <p:spPr>
          <a:xfrm>
            <a:off x="1588" y="9499600"/>
            <a:ext cx="2979737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showMasterSp="0" type="title">
  <p:cSld name="TITLE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rt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rtl="1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rt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" name="Google Shape;34;p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אנכית וטקסט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Google Shape;154;p1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5" name="Google Shape;155;p1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3" name="Google Shape;183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9" name="Google Shape;189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0" name="Google Shape;190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6" name="Google Shape;196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7" name="Google Shape;197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9" name="Google Shape;199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4" name="Google Shape;214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showMasterSp="0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2" name="Google Shape;222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showMasterSp="0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p2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6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showMasterSp="0" type="title">
  <p:cSld name="TITLE">
    <p:bg>
      <p:bgPr>
        <a:solidFill>
          <a:schemeClr val="lt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8" name="Google Shape;268;p27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240"/>
              </a:spcBef>
              <a:spcAft>
                <a:spcPts val="0"/>
              </a:spcAft>
              <a:buSzPts val="1020"/>
              <a:buNone/>
              <a:defRPr b="1" sz="1200" cap="none">
                <a:solidFill>
                  <a:schemeClr val="dk2"/>
                </a:solidFill>
              </a:defRPr>
            </a:lvl1pPr>
            <a:lvl2pPr lvl="1" rt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rtl="1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rt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rt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269" name="Google Shape;269;p2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27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2" name="Google Shape;272;p2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5" name="Google Shape;275;p27"/>
          <p:cNvSpPr txBox="1"/>
          <p:nvPr>
            <p:ph idx="12" type="sldNum"/>
          </p:nvPr>
        </p:nvSpPr>
        <p:spPr>
          <a:xfrm>
            <a:off x="4343400" y="219945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76" name="Google Shape;276;p2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50"/>
              <a:buFont typeface="Georgia"/>
              <a:buNone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bg>
      <p:bgPr>
        <a:solidFill>
          <a:schemeClr val="lt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475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8"/>
          <p:cNvSpPr txBox="1"/>
          <p:nvPr>
            <p:ph idx="12" type="sldNum"/>
          </p:nvPr>
        </p:nvSpPr>
        <p:spPr>
          <a:xfrm>
            <a:off x="4361688" y="10263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82" name="Google Shape;282;p2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 עליונה" showMasterSp="0" type="secHead">
  <p:cSld name="SECTION_HEADER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0" name="Google Shape;290;p29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spcBef>
                <a:spcPts val="240"/>
              </a:spcBef>
              <a:spcAft>
                <a:spcPts val="0"/>
              </a:spcAft>
              <a:buSzPts val="1020"/>
              <a:buNone/>
              <a:defRPr b="1" sz="1200" cap="none">
                <a:solidFill>
                  <a:schemeClr val="dk2"/>
                </a:solidFill>
              </a:defRPr>
            </a:lvl1pPr>
            <a:lvl2pPr indent="-228600" lvl="1" marL="914400" rtl="1" algn="r">
              <a:spcBef>
                <a:spcPts val="270"/>
              </a:spcBef>
              <a:spcAft>
                <a:spcPts val="0"/>
              </a:spcAft>
              <a:buSzPts val="945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24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10"/>
              </a:spcBef>
              <a:spcAft>
                <a:spcPts val="0"/>
              </a:spcAft>
              <a:buSzPts val="735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10"/>
              </a:spcBef>
              <a:spcAft>
                <a:spcPts val="0"/>
              </a:spcAft>
              <a:buSzPts val="1050"/>
              <a:buFont typeface="Georgia"/>
              <a:buNone/>
              <a:defRPr sz="1050">
                <a:solidFill>
                  <a:srgbClr val="888888"/>
                </a:solidFill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91" name="Google Shape;291;p29"/>
          <p:cNvSpPr/>
          <p:nvPr/>
        </p:nvSpPr>
        <p:spPr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3" name="Google Shape;293;p29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5" name="Google Shape;295;p29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6" name="Google Shape;296;p2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Google Shape;298;p29"/>
          <p:cNvSpPr txBox="1"/>
          <p:nvPr>
            <p:ph idx="12" type="sldNum"/>
          </p:nvPr>
        </p:nvSpPr>
        <p:spPr>
          <a:xfrm>
            <a:off x="4343400" y="219945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99" name="Google Shape;299;p29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Georgia"/>
              <a:buNone/>
              <a:defRPr b="0" sz="315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ני תכנים" type="twoObj">
  <p:cSld name="TWO_OBJECTS"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0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05" name="Google Shape;305;p30"/>
          <p:cNvCxnSpPr/>
          <p:nvPr/>
        </p:nvCxnSpPr>
        <p:spPr>
          <a:xfrm flipH="1" rot="10800000">
            <a:off x="4563081" y="1575654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6" name="Google Shape;306;p30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9803" lvl="0" marL="457200" rtl="1" algn="r">
              <a:spcBef>
                <a:spcPts val="375"/>
              </a:spcBef>
              <a:spcAft>
                <a:spcPts val="0"/>
              </a:spcAft>
              <a:buSzPts val="1594"/>
              <a:buChar char="⚫"/>
              <a:defRPr sz="1875"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07" name="Google Shape;307;p30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9803" lvl="0" marL="457200" rtl="1" algn="r">
              <a:spcBef>
                <a:spcPts val="375"/>
              </a:spcBef>
              <a:spcAft>
                <a:spcPts val="0"/>
              </a:spcAft>
              <a:buSzPts val="1594"/>
              <a:buChar char="⚫"/>
              <a:defRPr sz="1875"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showMasterSp="0" type="twoTxTwoObj">
  <p:cSld name="TWO_OBJECTS_WITH_TEXT">
    <p:bg>
      <p:bgPr>
        <a:solidFill>
          <a:schemeClr val="lt2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1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10" name="Google Shape;310;p3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6" name="Google Shape;316;p31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30"/>
              </a:spcBef>
              <a:spcAft>
                <a:spcPts val="0"/>
              </a:spcAft>
              <a:buSzPts val="1403"/>
              <a:buNone/>
              <a:defRPr b="1" sz="16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1" algn="r">
              <a:spcBef>
                <a:spcPts val="300"/>
              </a:spcBef>
              <a:spcAft>
                <a:spcPts val="0"/>
              </a:spcAft>
              <a:buSzPts val="1050"/>
              <a:buNone/>
              <a:defRPr b="1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1" algn="r">
              <a:spcBef>
                <a:spcPts val="270"/>
              </a:spcBef>
              <a:spcAft>
                <a:spcPts val="0"/>
              </a:spcAft>
              <a:buSzPts val="1013"/>
              <a:buNone/>
              <a:defRPr b="1" sz="13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1" algn="r">
              <a:spcBef>
                <a:spcPts val="240"/>
              </a:spcBef>
              <a:spcAft>
                <a:spcPts val="0"/>
              </a:spcAft>
              <a:buSzPts val="840"/>
              <a:buNone/>
              <a:defRPr b="1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1" algn="r">
              <a:spcBef>
                <a:spcPts val="240"/>
              </a:spcBef>
              <a:spcAft>
                <a:spcPts val="0"/>
              </a:spcAft>
              <a:buSzPts val="1200"/>
              <a:buFont typeface="Georgia"/>
              <a:buNone/>
              <a:defRPr b="1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17" name="Google Shape;317;p31"/>
          <p:cNvSpPr txBox="1"/>
          <p:nvPr>
            <p:ph idx="2" type="body"/>
          </p:nvPr>
        </p:nvSpPr>
        <p:spPr>
          <a:xfrm>
            <a:off x="4791331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30"/>
              </a:spcBef>
              <a:spcAft>
                <a:spcPts val="0"/>
              </a:spcAft>
              <a:buSzPts val="1403"/>
              <a:buNone/>
              <a:defRPr b="1" sz="16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1" algn="r">
              <a:spcBef>
                <a:spcPts val="300"/>
              </a:spcBef>
              <a:spcAft>
                <a:spcPts val="0"/>
              </a:spcAft>
              <a:buSzPts val="1050"/>
              <a:buNone/>
              <a:defRPr b="1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1" algn="r">
              <a:spcBef>
                <a:spcPts val="270"/>
              </a:spcBef>
              <a:spcAft>
                <a:spcPts val="0"/>
              </a:spcAft>
              <a:buSzPts val="1013"/>
              <a:buNone/>
              <a:defRPr b="1" sz="13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1" algn="r">
              <a:spcBef>
                <a:spcPts val="240"/>
              </a:spcBef>
              <a:spcAft>
                <a:spcPts val="0"/>
              </a:spcAft>
              <a:buSzPts val="840"/>
              <a:buNone/>
              <a:defRPr b="1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1" algn="r">
              <a:spcBef>
                <a:spcPts val="240"/>
              </a:spcBef>
              <a:spcAft>
                <a:spcPts val="0"/>
              </a:spcAft>
              <a:buSzPts val="1200"/>
              <a:buFont typeface="Georgia"/>
              <a:buNone/>
              <a:defRPr b="1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18" name="Google Shape;318;p3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1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0" name="Google Shape;320;p31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21" name="Google Shape;321;p3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31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23" name="Google Shape;323;p31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24" name="Google Shape;324;p3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31"/>
          <p:cNvSpPr txBox="1"/>
          <p:nvPr>
            <p:ph idx="12" type="sldNum"/>
          </p:nvPr>
        </p:nvSpPr>
        <p:spPr>
          <a:xfrm>
            <a:off x="4343400" y="104241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27" name="Google Shape;327;p3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2"/>
          <p:cNvSpPr txBox="1"/>
          <p:nvPr>
            <p:ph idx="12" type="sldNum"/>
          </p:nvPr>
        </p:nvSpPr>
        <p:spPr>
          <a:xfrm>
            <a:off x="4343400" y="103602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showMasterSp="0" type="objTx">
  <p:cSld name="OBJECT_WITH_CAPTION_TEXT"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0" name="Google Shape;340;p33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Georgia"/>
              <a:buNone/>
              <a:defRPr b="1" sz="165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3"/>
          <p:cNvSpPr txBox="1"/>
          <p:nvPr>
            <p:ph idx="1" type="body"/>
          </p:nvPr>
        </p:nvSpPr>
        <p:spPr>
          <a:xfrm>
            <a:off x="381000" y="1981202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solidFill>
                  <a:srgbClr val="FFFFFF"/>
                </a:solidFill>
              </a:defRPr>
            </a:lvl1pPr>
            <a:lvl2pPr indent="-228600" lvl="1" marL="914400" rtl="1" algn="r">
              <a:spcBef>
                <a:spcPts val="750"/>
              </a:spcBef>
              <a:spcAft>
                <a:spcPts val="0"/>
              </a:spcAft>
              <a:buSzPts val="630"/>
              <a:buNone/>
              <a:defRPr sz="900"/>
            </a:lvl2pPr>
            <a:lvl3pPr indent="-228600" lvl="2" marL="1371600" rtl="1" algn="r">
              <a:spcBef>
                <a:spcPts val="150"/>
              </a:spcBef>
              <a:spcAft>
                <a:spcPts val="0"/>
              </a:spcAft>
              <a:buSzPts val="563"/>
              <a:buNone/>
              <a:defRPr sz="750"/>
            </a:lvl3pPr>
            <a:lvl4pPr indent="-228600" lvl="3" marL="1828800" rtl="1" algn="r">
              <a:spcBef>
                <a:spcPts val="135"/>
              </a:spcBef>
              <a:spcAft>
                <a:spcPts val="0"/>
              </a:spcAft>
              <a:buSzPts val="473"/>
              <a:buNone/>
              <a:defRPr sz="675"/>
            </a:lvl4pPr>
            <a:lvl5pPr indent="-228600" lvl="4" marL="2286000" rtl="1" algn="r">
              <a:spcBef>
                <a:spcPts val="135"/>
              </a:spcBef>
              <a:spcAft>
                <a:spcPts val="0"/>
              </a:spcAft>
              <a:buSzPts val="675"/>
              <a:buFont typeface="Georgia"/>
              <a:buNone/>
              <a:defRPr sz="675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42" name="Google Shape;342;p33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43" name="Google Shape;343;p33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4" name="Google Shape;344;p33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45" name="Google Shape;345;p3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Google Shape;347;p33"/>
          <p:cNvSpPr txBox="1"/>
          <p:nvPr>
            <p:ph idx="12" type="sldNum"/>
          </p:nvPr>
        </p:nvSpPr>
        <p:spPr>
          <a:xfrm>
            <a:off x="1371600" y="31274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9" name="Google Shape;349;p3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33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showMasterSp="0" type="picTx">
  <p:cSld name="PICTURE_WITH_CAPTION_TEX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34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3" name="Google Shape;353;p3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2" name="Google Shape;362;p34"/>
          <p:cNvSpPr txBox="1"/>
          <p:nvPr>
            <p:ph idx="12" type="sldNum"/>
          </p:nvPr>
        </p:nvSpPr>
        <p:spPr>
          <a:xfrm>
            <a:off x="1371600" y="31274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63" name="Google Shape;363;p34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b="1"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34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330"/>
              </a:spcBef>
              <a:spcAft>
                <a:spcPts val="0"/>
              </a:spcAft>
              <a:buClr>
                <a:schemeClr val="accent2"/>
              </a:buClr>
              <a:buSzPts val="1155"/>
              <a:buFont typeface="Noto Sans Symbols"/>
              <a:buChar char="⚪"/>
              <a:defRPr b="0" i="0" sz="165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25"/>
              <a:buFont typeface="Noto Sans Symbols"/>
              <a:buChar char="⯍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Noto Sans Symbols"/>
              <a:buChar char="🞆"/>
              <a:defRPr b="0" i="0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Georgia"/>
              <a:buChar char="•"/>
              <a:defRPr b="0" i="0" sz="13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240"/>
              </a:spcBef>
              <a:spcAft>
                <a:spcPts val="0"/>
              </a:spcAft>
              <a:buClr>
                <a:srgbClr val="B75640"/>
              </a:buClr>
              <a:buSzPts val="1080"/>
              <a:buFont typeface="Georgia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240"/>
              </a:spcBef>
              <a:spcAft>
                <a:spcPts val="0"/>
              </a:spcAft>
              <a:buClr>
                <a:srgbClr val="7A6B62"/>
              </a:buClr>
              <a:buSzPts val="1200"/>
              <a:buFont typeface="Georgia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210"/>
              </a:spcBef>
              <a:spcAft>
                <a:spcPts val="0"/>
              </a:spcAft>
              <a:buClr>
                <a:srgbClr val="B29D00"/>
              </a:buClr>
              <a:buSzPts val="945"/>
              <a:buFont typeface="Georgia"/>
              <a:buChar char="•"/>
              <a:defRPr b="0" i="0" sz="10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5" name="Google Shape;365;p34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40"/>
              </a:spcBef>
              <a:spcAft>
                <a:spcPts val="0"/>
              </a:spcAft>
              <a:buSzPts val="1020"/>
              <a:buFont typeface="Georgia"/>
              <a:buNone/>
              <a:defRPr sz="1200">
                <a:solidFill>
                  <a:srgbClr val="FFFFFF"/>
                </a:solidFill>
              </a:defRPr>
            </a:lvl1pPr>
            <a:lvl2pPr indent="-268605" lvl="1" marL="914400" rtl="1" algn="r">
              <a:spcBef>
                <a:spcPts val="750"/>
              </a:spcBef>
              <a:spcAft>
                <a:spcPts val="0"/>
              </a:spcAft>
              <a:buSzPts val="630"/>
              <a:buChar char="⚪"/>
              <a:defRPr sz="900"/>
            </a:lvl2pPr>
            <a:lvl3pPr indent="-264318" lvl="2" marL="1371600" rtl="1" algn="r">
              <a:spcBef>
                <a:spcPts val="150"/>
              </a:spcBef>
              <a:spcAft>
                <a:spcPts val="0"/>
              </a:spcAft>
              <a:buSzPts val="563"/>
              <a:buChar char="⯍"/>
              <a:defRPr sz="750"/>
            </a:lvl3pPr>
            <a:lvl4pPr indent="-258603" lvl="3" marL="1828800" rtl="1" algn="r">
              <a:spcBef>
                <a:spcPts val="135"/>
              </a:spcBef>
              <a:spcAft>
                <a:spcPts val="0"/>
              </a:spcAft>
              <a:buSzPts val="473"/>
              <a:buChar char="🞆"/>
              <a:defRPr sz="675"/>
            </a:lvl4pPr>
            <a:lvl5pPr indent="-271462" lvl="4" marL="2286000" rtl="1" algn="r">
              <a:spcBef>
                <a:spcPts val="135"/>
              </a:spcBef>
              <a:spcAft>
                <a:spcPts val="0"/>
              </a:spcAft>
              <a:buSzPts val="675"/>
              <a:buFont typeface="Georgia"/>
              <a:buChar char="•"/>
              <a:defRPr sz="675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66" name="Google Shape;366;p34"/>
          <p:cNvSpPr/>
          <p:nvPr/>
        </p:nvSpPr>
        <p:spPr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7" name="Google Shape;367;p34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34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bg>
      <p:bgPr>
        <a:solidFill>
          <a:schemeClr val="lt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72" name="Google Shape;372;p3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5"/>
          <p:cNvSpPr txBox="1"/>
          <p:nvPr>
            <p:ph idx="12" type="sldNum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אנכית וטקסט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9" name="Google Shape;379;p3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p36"/>
          <p:cNvSpPr/>
          <p:nvPr/>
        </p:nvSpPr>
        <p:spPr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1" name="Google Shape;381;p3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2" name="Google Shape;382;p36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83" name="Google Shape;383;p36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36"/>
          <p:cNvSpPr txBox="1"/>
          <p:nvPr>
            <p:ph idx="12" type="sldNum"/>
          </p:nvPr>
        </p:nvSpPr>
        <p:spPr>
          <a:xfrm>
            <a:off x="6915912" y="3009903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6" name="Google Shape;386;p36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87" name="Google Shape;387;p3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3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36"/>
          <p:cNvSpPr txBox="1"/>
          <p:nvPr>
            <p:ph type="title"/>
          </p:nvPr>
        </p:nvSpPr>
        <p:spPr>
          <a:xfrm rot="5400000">
            <a:off x="5189537" y="2506666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p3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type="title">
  <p:cSld name="TITLE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5" name="Google Shape;405;p3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3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 עליונה" type="secHead">
  <p:cSld name="SECTION_HEADER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1" name="Google Shape;411;p4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4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ני תכנים" type="twoObj">
  <p:cSld name="TWO_OBJECT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7" name="Google Shape;417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8" name="Google Shape;418;p4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4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type="twoTxTwoObj">
  <p:cSld name="TWO_OBJECTS_WITH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4" name="Google Shape;424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5" name="Google Shape;425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6" name="Google Shape;426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7" name="Google Shape;427;p4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4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4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 עליונה" showMasterSp="0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63" name="Google Shape;63;p5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" name="Google Shape;67;p5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" name="Google Shape;68;p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1" name="Google Shape;71;p5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type="blank">
  <p:cSld name="BLANK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4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type="objTx">
  <p:cSld name="OBJECT_WITH_CAPTION_TEX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2" name="Google Shape;442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3" name="Google Shape;443;p4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4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type="picTx">
  <p:cSld name="PICTURE_WITH_CAPTION_TEX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0" name="Google Shape;450;p4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4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4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אנכית וטקסט" type="vertTitleAndTx">
  <p:cSld name="VERTICAL_TITLE_AND_VERTICAL_TEX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4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4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1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ני תכנים" type="twoObj">
  <p:cSld name="TWO_OBJECTS"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7" name="Google Shape;77;p6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6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1" algn="r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1" algn="r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showMasterSp="0" type="twoTxTwoObj">
  <p:cSld name="TWO_OBJECTS_WITH_TEX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7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" name="Google Shape;82;p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7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7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3" name="Google Shape;93;p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7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5" name="Google Shape;95;p7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6" name="Google Shape;96;p7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9" name="Google Shape;99;p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showMasterSp="0" type="objTx">
  <p:cSld name="OBJECT_WITH_CAPTION_TEX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9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4" name="Google Shape;114;p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1" algn="r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1" algn="r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1" algn="r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1" algn="r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7" name="Google Shape;117;p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1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showMasterSp="0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5" name="Google Shape;135;p10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rtl="1" algn="r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rtl="1" algn="r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rtl="1" algn="r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rtl="1" algn="r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rtl="1" algn="r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1" algn="r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8" name="Google Shape;138;p1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10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Google Shape;17;p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1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2" name="Google Shape;22;p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1" algn="r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1" algn="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2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4" name="Google Shape;244;p2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5" name="Google Shape;245;p25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46" name="Google Shape;246;p25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7" name="Google Shape;247;p25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1" algn="ctr">
              <a:spcBef>
                <a:spcPts val="0"/>
              </a:spcBef>
              <a:buNone/>
              <a:defRPr sz="12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50" name="Google Shape;250;p2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475"/>
              <a:buFont typeface="Georgia"/>
              <a:buNone/>
              <a:defRPr b="0" i="0" sz="2475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1" name="Google Shape;251;p25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899" lvl="0" marL="457200" marR="0" rtl="1" algn="r">
              <a:spcBef>
                <a:spcPts val="405"/>
              </a:spcBef>
              <a:spcAft>
                <a:spcPts val="0"/>
              </a:spcAft>
              <a:buClr>
                <a:schemeClr val="accent1"/>
              </a:buClr>
              <a:buSzPts val="1721"/>
              <a:buFont typeface="Noto Sans Symbols"/>
              <a:buChar char="⚫"/>
              <a:defRPr b="0" i="0" sz="202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01942" lvl="1" marL="914400" marR="0" rtl="1" algn="r">
              <a:spcBef>
                <a:spcPts val="330"/>
              </a:spcBef>
              <a:spcAft>
                <a:spcPts val="0"/>
              </a:spcAft>
              <a:buClr>
                <a:schemeClr val="accent2"/>
              </a:buClr>
              <a:buSzPts val="1155"/>
              <a:buFont typeface="Noto Sans Symbols"/>
              <a:buChar char="⚪"/>
              <a:defRPr b="0" i="0" sz="165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00037" lvl="2" marL="1371600" marR="0" rtl="1" algn="r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25"/>
              <a:buFont typeface="Noto Sans Symbols"/>
              <a:buChar char="⯍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5275" lvl="3" marL="1828800" marR="0" rtl="1" algn="r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Noto Sans Symbols"/>
              <a:buChar char="🞆"/>
              <a:defRPr b="0" i="0" sz="15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4325" lvl="4" marL="2286000" marR="0" rtl="1" algn="r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Georgia"/>
              <a:buChar char="•"/>
              <a:defRPr b="0" i="0" sz="13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7179" lvl="5" marL="2743200" marR="0" rtl="1" algn="r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7179" lvl="6" marL="3200400" marR="0" rtl="1" algn="r">
              <a:spcBef>
                <a:spcPts val="240"/>
              </a:spcBef>
              <a:spcAft>
                <a:spcPts val="0"/>
              </a:spcAft>
              <a:buClr>
                <a:srgbClr val="B75640"/>
              </a:buClr>
              <a:buSzPts val="1080"/>
              <a:buFont typeface="Georgia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 marR="0" rtl="1" algn="r">
              <a:spcBef>
                <a:spcPts val="240"/>
              </a:spcBef>
              <a:spcAft>
                <a:spcPts val="0"/>
              </a:spcAft>
              <a:buClr>
                <a:srgbClr val="7A6B62"/>
              </a:buClr>
              <a:buSzPts val="1200"/>
              <a:buFont typeface="Georgia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88607" lvl="8" marL="4114800" marR="0" rtl="1" algn="r">
              <a:spcBef>
                <a:spcPts val="210"/>
              </a:spcBef>
              <a:spcAft>
                <a:spcPts val="0"/>
              </a:spcAft>
              <a:buClr>
                <a:srgbClr val="B29D00"/>
              </a:buClr>
              <a:buSzPts val="945"/>
              <a:buFont typeface="Georgia"/>
              <a:buChar char="•"/>
              <a:defRPr b="0" i="0" sz="10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2" name="Google Shape;392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/>
          <p:nvPr>
            <p:ph type="ctrTitle"/>
          </p:nvPr>
        </p:nvSpPr>
        <p:spPr>
          <a:xfrm>
            <a:off x="899592" y="260648"/>
            <a:ext cx="7200800" cy="720080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1" i="1" lang="iw-IL" sz="3600">
                <a:solidFill>
                  <a:schemeClr val="dk1"/>
                </a:solidFill>
              </a:rPr>
              <a:t>Change and Protest in Iran</a:t>
            </a:r>
            <a:endParaRPr sz="3600"/>
          </a:p>
        </p:txBody>
      </p:sp>
      <p:sp>
        <p:nvSpPr>
          <p:cNvPr id="471" name="Google Shape;471;p49"/>
          <p:cNvSpPr/>
          <p:nvPr/>
        </p:nvSpPr>
        <p:spPr>
          <a:xfrm>
            <a:off x="17762" y="5103666"/>
            <a:ext cx="8964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w-IL" sz="3200">
                <a:latin typeface="Georgia"/>
                <a:ea typeface="Georgia"/>
                <a:cs typeface="Georgia"/>
                <a:sym typeface="Georgia"/>
              </a:rPr>
              <a:t>Dr. Raz Zimmt </a:t>
            </a:r>
            <a:endParaRPr b="1" i="1"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w-IL" sz="2600">
                <a:latin typeface="Georgia"/>
                <a:ea typeface="Georgia"/>
                <a:cs typeface="Georgia"/>
                <a:sym typeface="Georgia"/>
              </a:rPr>
              <a:t>Institute for National Security Studies, Tel Aviv</a:t>
            </a:r>
            <a:r>
              <a:rPr b="1" i="1" lang="iw-IL"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1" lang="iw-IL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www.razzimmt.com </a:t>
            </a:r>
            <a:endParaRPr b="1" i="1"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2" name="Google Shape;4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060719"/>
            <a:ext cx="7200799" cy="4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5" y="260649"/>
            <a:ext cx="3962743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429001"/>
            <a:ext cx="3962742" cy="280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9992" y="260649"/>
            <a:ext cx="4439575" cy="5978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404664"/>
            <a:ext cx="4363269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19" y="404664"/>
            <a:ext cx="3960441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1" y="404664"/>
            <a:ext cx="4320480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404664"/>
            <a:ext cx="4176464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404664"/>
            <a:ext cx="864096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iran protests" id="575" name="Google Shape;57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60648"/>
            <a:ext cx="8640960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50"/>
          <p:cNvGrpSpPr/>
          <p:nvPr/>
        </p:nvGrpSpPr>
        <p:grpSpPr>
          <a:xfrm>
            <a:off x="3347864" y="116632"/>
            <a:ext cx="2232248" cy="1008112"/>
            <a:chOff x="3347864" y="116632"/>
            <a:chExt cx="2232248" cy="1008112"/>
          </a:xfrm>
        </p:grpSpPr>
        <p:sp>
          <p:nvSpPr>
            <p:cNvPr id="478" name="Google Shape;478;p50"/>
            <p:cNvSpPr/>
            <p:nvPr/>
          </p:nvSpPr>
          <p:spPr>
            <a:xfrm>
              <a:off x="3347864" y="116632"/>
              <a:ext cx="2232248" cy="9361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simas\AppData\Local\Microsoft\Windows\Temporary Internet Files\Content.Outlook\FSWCHALW\INSS-TAU_logo (2).png" id="479" name="Google Shape;479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7164" y="204850"/>
              <a:ext cx="1547664" cy="919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50"/>
          <p:cNvSpPr txBox="1"/>
          <p:nvPr>
            <p:ph type="ctrTitle"/>
          </p:nvPr>
        </p:nvSpPr>
        <p:spPr>
          <a:xfrm>
            <a:off x="-9618" y="1122363"/>
            <a:ext cx="9144000" cy="2306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vid"/>
              <a:buNone/>
            </a:pPr>
            <a:br>
              <a:rPr b="1" lang="iw-IL" sz="4800">
                <a:latin typeface="David"/>
                <a:ea typeface="David"/>
                <a:cs typeface="David"/>
                <a:sym typeface="David"/>
              </a:rPr>
            </a:br>
            <a:endParaRPr b="1" sz="480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481" name="Google Shape;481;p50"/>
          <p:cNvSpPr/>
          <p:nvPr/>
        </p:nvSpPr>
        <p:spPr>
          <a:xfrm>
            <a:off x="3347864" y="116632"/>
            <a:ext cx="2232248" cy="115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0"/>
          <p:cNvSpPr txBox="1"/>
          <p:nvPr/>
        </p:nvSpPr>
        <p:spPr>
          <a:xfrm>
            <a:off x="457200" y="476672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0"/>
          <p:cNvSpPr txBox="1"/>
          <p:nvPr/>
        </p:nvSpPr>
        <p:spPr>
          <a:xfrm>
            <a:off x="467544" y="476672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1" marL="529200" marR="0" rtl="1" algn="just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529200" marR="0" rtl="1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, מפה&#10;&#10;התיאור נוצר באופן אוטומטי" id="484" name="Google Shape;48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82" y="123555"/>
            <a:ext cx="4161522" cy="424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0940" y="1206040"/>
            <a:ext cx="4532228" cy="468673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0"/>
          <p:cNvSpPr txBox="1"/>
          <p:nvPr/>
        </p:nvSpPr>
        <p:spPr>
          <a:xfrm>
            <a:off x="791580" y="4509120"/>
            <a:ext cx="2772308" cy="504056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None/>
            </a:pPr>
            <a:r>
              <a:rPr b="1" i="1" lang="iw-IL" sz="2800">
                <a:latin typeface="Georgia"/>
                <a:ea typeface="Georgia"/>
                <a:cs typeface="Georgia"/>
                <a:sym typeface="Georgia"/>
              </a:rPr>
              <a:t>Protest</a:t>
            </a:r>
            <a:r>
              <a:rPr b="1" i="1" lang="iw-IL" sz="2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2018-2017</a:t>
            </a:r>
            <a:br>
              <a:rPr b="1" i="1" lang="iw-IL" sz="2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i="1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7" name="Google Shape;487;p50"/>
          <p:cNvSpPr txBox="1"/>
          <p:nvPr/>
        </p:nvSpPr>
        <p:spPr>
          <a:xfrm>
            <a:off x="5076056" y="6026994"/>
            <a:ext cx="2772308" cy="504056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None/>
            </a:pPr>
            <a:r>
              <a:rPr b="1" i="1" lang="iw-IL" sz="2800">
                <a:latin typeface="Georgia"/>
                <a:ea typeface="Georgia"/>
                <a:cs typeface="Georgia"/>
                <a:sym typeface="Georgia"/>
              </a:rPr>
              <a:t>2019 Protest</a:t>
            </a:r>
            <a:endParaRPr b="1" i="1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619" y="332656"/>
            <a:ext cx="3240360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332656"/>
            <a:ext cx="5108620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inflation iran" id="498" name="Google Shape;4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268760"/>
            <a:ext cx="864096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2"/>
          <p:cNvSpPr txBox="1"/>
          <p:nvPr/>
        </p:nvSpPr>
        <p:spPr>
          <a:xfrm>
            <a:off x="1835696" y="260648"/>
            <a:ext cx="5544616" cy="792088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eorgia"/>
              <a:buNone/>
            </a:pPr>
            <a:r>
              <a:rPr b="1" i="1" lang="iw-IL" sz="3400">
                <a:latin typeface="Georgia"/>
                <a:ea typeface="Georgia"/>
                <a:cs typeface="Georgia"/>
                <a:sym typeface="Georgia"/>
              </a:rPr>
              <a:t>Inflation Crisis in Iran</a:t>
            </a:r>
            <a:endParaRPr b="1" i="1" sz="3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/>
          <p:nvPr/>
        </p:nvSpPr>
        <p:spPr>
          <a:xfrm>
            <a:off x="2915816" y="260648"/>
            <a:ext cx="2808312" cy="864096"/>
          </a:xfrm>
          <a:prstGeom prst="rect">
            <a:avLst/>
          </a:prstGeom>
          <a:solidFill>
            <a:schemeClr val="lt1"/>
          </a:solidFill>
          <a:ln cap="flat" cmpd="sng" w="114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5" name="Google Shape;50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20" y="260648"/>
            <a:ext cx="856895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3"/>
          <p:cNvSpPr/>
          <p:nvPr/>
        </p:nvSpPr>
        <p:spPr>
          <a:xfrm>
            <a:off x="3723125" y="5906725"/>
            <a:ext cx="2105400" cy="40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76A5AF"/>
                </a:solidFill>
              </a:rPr>
              <a:t>1 Toman - 10 Rial 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507" name="Google Shape;507;p53"/>
          <p:cNvSpPr/>
          <p:nvPr/>
        </p:nvSpPr>
        <p:spPr>
          <a:xfrm>
            <a:off x="3689750" y="5906725"/>
            <a:ext cx="2105400" cy="40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76A5AF"/>
                </a:solidFill>
              </a:rPr>
              <a:t>1 Toman - 10 Rial 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508" name="Google Shape;508;p53"/>
          <p:cNvSpPr/>
          <p:nvPr/>
        </p:nvSpPr>
        <p:spPr>
          <a:xfrm>
            <a:off x="1803550" y="547950"/>
            <a:ext cx="5715300" cy="473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76A5AF"/>
                </a:solidFill>
              </a:rPr>
              <a:t>Iranian Toman Rate against the Dollar</a:t>
            </a:r>
            <a:endParaRPr b="1" sz="2400">
              <a:solidFill>
                <a:srgbClr val="76A5A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4"/>
          <p:cNvSpPr txBox="1"/>
          <p:nvPr/>
        </p:nvSpPr>
        <p:spPr>
          <a:xfrm>
            <a:off x="1708500" y="359575"/>
            <a:ext cx="5951700" cy="700500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eorgia"/>
              <a:buNone/>
            </a:pPr>
            <a:r>
              <a:rPr b="1" i="1" lang="iw-IL" sz="2800">
                <a:latin typeface="Georgia"/>
                <a:ea typeface="Georgia"/>
                <a:cs typeface="Georgia"/>
                <a:sym typeface="Georgia"/>
              </a:rPr>
              <a:t>Unemployment figures in Iran</a:t>
            </a:r>
            <a:endParaRPr b="1" i="1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54"/>
          <p:cNvSpPr txBox="1"/>
          <p:nvPr/>
        </p:nvSpPr>
        <p:spPr>
          <a:xfrm>
            <a:off x="251520" y="1196752"/>
            <a:ext cx="8640960" cy="4042132"/>
          </a:xfrm>
          <a:prstGeom prst="rect">
            <a:avLst/>
          </a:prstGeom>
          <a:gradFill>
            <a:gsLst>
              <a:gs pos="0">
                <a:srgbClr val="BBCFB9"/>
              </a:gs>
              <a:gs pos="50000">
                <a:srgbClr val="F6C3BD"/>
              </a:gs>
              <a:gs pos="100000">
                <a:srgbClr val="FAE2DE"/>
              </a:gs>
            </a:gsLst>
            <a:lin ang="5400000" scaled="0"/>
          </a:gra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i="1" lang="iw-IL" sz="3000"/>
              <a:t>General unemployment rate: about 13%.</a:t>
            </a:r>
            <a:endParaRPr b="1" i="1" sz="3000"/>
          </a:p>
          <a:p>
            <a:pPr indent="-3302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i="1" lang="iw-IL" sz="3000"/>
              <a:t>Unemployment rate among young people (29-15): 30% -20%.</a:t>
            </a:r>
            <a:endParaRPr b="1" i="1" sz="3000"/>
          </a:p>
          <a:p>
            <a:pPr indent="-3302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i="1" lang="iw-IL" sz="3000"/>
              <a:t>Unemployment rate among university graduates: + 40%</a:t>
            </a:r>
            <a:endParaRPr b="1" i="1" sz="3000"/>
          </a:p>
          <a:p>
            <a:pPr indent="-3302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1" i="1" lang="iw-IL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000"/>
          </a:p>
        </p:txBody>
      </p:sp>
      <p:pic>
        <p:nvPicPr>
          <p:cNvPr descr="Related image" id="516" name="Google Shape;51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25" y="4830025"/>
            <a:ext cx="3096350" cy="1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fbcdn-sphotos-e-a.akamaihd.net/hphotos-ak-prn2/t1/1457746_10152043753969061_2097619022_n.jpg" id="521" name="Google Shape;52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620688"/>
            <a:ext cx="2780046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3240_158" id="522" name="Google Shape;52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476672"/>
            <a:ext cx="3384376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oogle.co.il/url?sa=i&amp;source=images&amp;cd=&amp;docid=QQJMnmqdOpVclM&amp;tbnid=MxqGEdx0s9zboM:&amp;ved=0CAUQjBw&amp;url=http%3A%2F%2Ffanack.com%2Fuploads%2Fpics%2Firan-population-growth-318px.jpg&amp;ei=ocfwUubSDMeI4AS2w4DYDA&amp;psig=AFQjCNEbCcjs4F1VEHr9b4h0Hzd0tq2uqQ&amp;ust=1391597857260345" id="523" name="Google Shape;52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840" y="548680"/>
            <a:ext cx="3028951" cy="522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6"/>
          <p:cNvSpPr txBox="1"/>
          <p:nvPr/>
        </p:nvSpPr>
        <p:spPr>
          <a:xfrm>
            <a:off x="251520" y="1160452"/>
            <a:ext cx="8640960" cy="3628879"/>
          </a:xfrm>
          <a:prstGeom prst="rect">
            <a:avLst/>
          </a:prstGeom>
          <a:gradFill>
            <a:gsLst>
              <a:gs pos="0">
                <a:srgbClr val="BBCFB9"/>
              </a:gs>
              <a:gs pos="50000">
                <a:srgbClr val="F6C3BD"/>
              </a:gs>
              <a:gs pos="100000">
                <a:srgbClr val="FAE2DE"/>
              </a:gs>
            </a:gsLst>
            <a:lin ang="5400000" scaled="0"/>
          </a:gra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i="1" lang="iw-IL" sz="2800"/>
              <a:t>Population growth rate: 1.24% (compared with 1.29% in 2011-2006).</a:t>
            </a:r>
            <a:endParaRPr b="1" i="1" sz="2800"/>
          </a:p>
          <a:p>
            <a:pPr indent="-3429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i="1" lang="iw-IL" sz="2800"/>
              <a:t>49.1% are under 30 (55% in 2011).</a:t>
            </a:r>
            <a:endParaRPr b="1" i="1" sz="2800"/>
          </a:p>
          <a:p>
            <a:pPr indent="-3429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i="1" lang="iw-IL" sz="2800"/>
              <a:t>44.8% between 30 and 64 (39.3% in 2011).</a:t>
            </a:r>
            <a:endParaRPr b="1" i="1" sz="2800"/>
          </a:p>
          <a:p>
            <a:pPr indent="-3429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i="1" lang="iw-IL" sz="2800"/>
              <a:t>6.1% over 65 (5.7% in 2011).</a:t>
            </a:r>
            <a:endParaRPr b="1" i="1" sz="2800"/>
          </a:p>
          <a:p>
            <a:pPr indent="-342900" lvl="0" marL="8001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t/>
            </a:r>
            <a:endParaRPr b="1" i="1" sz="2800"/>
          </a:p>
        </p:txBody>
      </p:sp>
      <p:sp>
        <p:nvSpPr>
          <p:cNvPr id="529" name="Google Shape;529;p56"/>
          <p:cNvSpPr txBox="1"/>
          <p:nvPr/>
        </p:nvSpPr>
        <p:spPr>
          <a:xfrm>
            <a:off x="522903" y="260648"/>
            <a:ext cx="7992888" cy="792088"/>
          </a:xfrm>
          <a:prstGeom prst="rect">
            <a:avLst/>
          </a:prstGeom>
          <a:gradFill>
            <a:gsLst>
              <a:gs pos="0">
                <a:srgbClr val="C00000"/>
              </a:gs>
              <a:gs pos="31000">
                <a:srgbClr val="FF0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eorgia"/>
              <a:buNone/>
            </a:pPr>
            <a:r>
              <a:rPr b="1" i="1" lang="iw-IL" sz="4000">
                <a:latin typeface="Georgia"/>
                <a:ea typeface="Georgia"/>
                <a:cs typeface="Georgia"/>
                <a:sym typeface="Georgia"/>
              </a:rPr>
              <a:t>Census of Population (2016) </a:t>
            </a:r>
            <a:endParaRPr b="1" i="1" sz="4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0" name="Google Shape;530;p56"/>
          <p:cNvSpPr txBox="1"/>
          <p:nvPr/>
        </p:nvSpPr>
        <p:spPr>
          <a:xfrm>
            <a:off x="522216" y="4941168"/>
            <a:ext cx="7992888" cy="126008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w-IL" sz="2400"/>
              <a:t>In the short term: young people without work.</a:t>
            </a:r>
            <a:endParaRPr b="1" i="1" sz="2400"/>
          </a:p>
          <a:p>
            <a:pPr indent="0" lvl="0" marL="4572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w-IL" sz="2400"/>
              <a:t>In the long run: seniors without pension</a:t>
            </a:r>
            <a:endParaRPr b="1" i="1" sz="2400"/>
          </a:p>
          <a:p>
            <a:pPr indent="0" lvl="0" marL="4572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iw-I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7"/>
          <p:cNvSpPr/>
          <p:nvPr/>
        </p:nvSpPr>
        <p:spPr>
          <a:xfrm>
            <a:off x="368721" y="243515"/>
            <a:ext cx="80283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1" lang="iw-IL" sz="2400">
                <a:solidFill>
                  <a:srgbClr val="FF0000"/>
                </a:solidFill>
              </a:rPr>
              <a:t>Percentage of young people (29-25) who stay at their parents' home</a:t>
            </a:r>
            <a:endParaRPr/>
          </a:p>
          <a:p>
            <a:pPr indent="0" lvl="0" marL="0" marR="0" rtl="1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w-IL" sz="2400"/>
              <a:t>1984 - 33.9% of men, 11.8% of women</a:t>
            </a:r>
            <a:endParaRPr b="1" i="1" sz="2400"/>
          </a:p>
          <a:p>
            <a:pPr indent="0" lvl="0" marL="0" marR="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w-IL" sz="2400"/>
              <a:t>2008 - 56.2% of men, 29.8% of women</a:t>
            </a:r>
            <a:endParaRPr b="1" i="1" sz="2400"/>
          </a:p>
          <a:p>
            <a:pPr indent="0" lvl="0" marL="0" marR="0" rtl="1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/>
          </a:p>
        </p:txBody>
      </p:sp>
      <p:pic>
        <p:nvPicPr>
          <p:cNvPr id="537" name="Google Shape;53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425" y="3650416"/>
            <a:ext cx="4567113" cy="252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oogle.co.il/url?sa=i&amp;source=images&amp;cd=&amp;docid=c9dCpmqs1rGMbM&amp;tbnid=EWEsTNQnxPMs-M:&amp;ved=0CAUQjBw&amp;url=http%3A%2F%2Fi.telegraph.co.uk%2Fmultimedia%2Farchive%2F01126%2Firan-satanic-dress_1126934c.jpg&amp;ei=qFTxUramEYTb7AbNiYCwAg&amp;psig=AFQjCNEOAgvAmQrLshIfQTBwsxH_gWbPlg&amp;ust=1391633960386758" id="538" name="Google Shape;53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561" y="1552802"/>
            <a:ext cx="2520280" cy="483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אזרחי">
  <a:themeElements>
    <a:clrScheme name="אזרחי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אזרחי">
  <a:themeElements>
    <a:clrScheme name="אזרחי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