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0" r:id="rId4"/>
    <p:sldId id="311" r:id="rId5"/>
    <p:sldId id="312" r:id="rId6"/>
    <p:sldId id="261" r:id="rId7"/>
    <p:sldId id="262" r:id="rId8"/>
    <p:sldId id="317" r:id="rId9"/>
    <p:sldId id="263" r:id="rId10"/>
    <p:sldId id="314" r:id="rId11"/>
    <p:sldId id="315" r:id="rId12"/>
    <p:sldId id="316" r:id="rId13"/>
    <p:sldId id="265" r:id="rId14"/>
    <p:sldId id="291" r:id="rId15"/>
    <p:sldId id="269" r:id="rId16"/>
    <p:sldId id="293" r:id="rId17"/>
    <p:sldId id="295" r:id="rId18"/>
    <p:sldId id="296" r:id="rId19"/>
    <p:sldId id="294" r:id="rId20"/>
    <p:sldId id="298" r:id="rId21"/>
    <p:sldId id="297" r:id="rId22"/>
    <p:sldId id="31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70" d="100"/>
          <a:sy n="70" d="100"/>
        </p:scale>
        <p:origin x="525"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EEB4-93E5-45C2-875A-AD6A2524C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3F1547-7CE2-44EE-9EA4-0FA3565C7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17392-5950-45E3-9789-D16F0C70CCA5}"/>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5" name="Footer Placeholder 4">
            <a:extLst>
              <a:ext uri="{FF2B5EF4-FFF2-40B4-BE49-F238E27FC236}">
                <a16:creationId xmlns:a16="http://schemas.microsoft.com/office/drawing/2014/main" id="{A2091103-6740-433A-9A0B-07617DB8C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0C14D-A347-4F4D-9E3F-E9D47C4F367F}"/>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9224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A47C-6BDC-41CD-B50C-625750EFF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0FEF0E-9715-4C80-B0C0-E7B04E78F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F0D66-E68E-4C8C-9D2D-13E1CB25FA79}"/>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5" name="Footer Placeholder 4">
            <a:extLst>
              <a:ext uri="{FF2B5EF4-FFF2-40B4-BE49-F238E27FC236}">
                <a16:creationId xmlns:a16="http://schemas.microsoft.com/office/drawing/2014/main" id="{F2590F92-411F-4DC2-BEBC-255453216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55673-6E4F-4E98-9E09-2D1E0C6E7CFF}"/>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335887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3FDD4-925F-48F0-B5BE-0381FB4869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4662C0-C4F3-4507-8539-C51736A4A6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43F51-2000-4CB9-91B5-A7D208557314}"/>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5" name="Footer Placeholder 4">
            <a:extLst>
              <a:ext uri="{FF2B5EF4-FFF2-40B4-BE49-F238E27FC236}">
                <a16:creationId xmlns:a16="http://schemas.microsoft.com/office/drawing/2014/main" id="{5A593AA1-F391-4DB8-B3A2-F05A6DACF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262B1-A8D0-4BC9-80FF-CEA9BD90AF57}"/>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46543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3833-2E01-4E83-A236-FEF1F6676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9863A-8FD0-4E23-8D88-3E235CFCD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71100-401C-4DBF-A773-ACAB5516DEC8}"/>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5" name="Footer Placeholder 4">
            <a:extLst>
              <a:ext uri="{FF2B5EF4-FFF2-40B4-BE49-F238E27FC236}">
                <a16:creationId xmlns:a16="http://schemas.microsoft.com/office/drawing/2014/main" id="{2A3ED620-F584-484C-90D6-43A7516B7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E1B98-01E1-44BF-B369-2E5A2343FAAC}"/>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385655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2DF1-6D28-464E-8759-B6C17D857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CFC011-5DED-48EC-A329-FF8BE8E5D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6CA9C3-9FEB-4DAB-8324-B1F944DD3002}"/>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5" name="Footer Placeholder 4">
            <a:extLst>
              <a:ext uri="{FF2B5EF4-FFF2-40B4-BE49-F238E27FC236}">
                <a16:creationId xmlns:a16="http://schemas.microsoft.com/office/drawing/2014/main" id="{E4EEB175-DC26-4833-BBF3-281149F46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E32CC-D203-4F92-B6F4-E0763BCCE328}"/>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414046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ED7C-9BCC-4101-8B66-72F0CCAD3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E65A6F-1E9B-4A3C-BDCE-A04A248EC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8F484-CEA4-4F87-B874-527B51E4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CC40C-A38C-4521-A08E-5271D01452C8}"/>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6" name="Footer Placeholder 5">
            <a:extLst>
              <a:ext uri="{FF2B5EF4-FFF2-40B4-BE49-F238E27FC236}">
                <a16:creationId xmlns:a16="http://schemas.microsoft.com/office/drawing/2014/main" id="{11F0F361-9EA5-4236-9750-357D757B7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DBA00-5877-4AC6-95FF-E4AB1310A811}"/>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6572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73E4-D0BC-42FB-905D-A9F715498C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A3D946-8D27-46F1-83B8-130871F69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F1DB2-4F8F-4E14-9A15-FF3361FE8C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8F992A-A893-4DC8-A166-BC73CF998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C7D0B-F6B9-45CB-B5F9-F6208DCA9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BB2C4F-BC27-4EF3-BC9C-3CF1040609EF}"/>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8" name="Footer Placeholder 7">
            <a:extLst>
              <a:ext uri="{FF2B5EF4-FFF2-40B4-BE49-F238E27FC236}">
                <a16:creationId xmlns:a16="http://schemas.microsoft.com/office/drawing/2014/main" id="{978DF832-5E98-4BE5-AD99-37CBD3B133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F01CDD-DD00-4FCC-BA3E-B68C38BF60A7}"/>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69901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050A-74F1-467B-BB0B-21DB80F47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5C26E-415A-470D-AFAB-E2D1DD9CCFB2}"/>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4" name="Footer Placeholder 3">
            <a:extLst>
              <a:ext uri="{FF2B5EF4-FFF2-40B4-BE49-F238E27FC236}">
                <a16:creationId xmlns:a16="http://schemas.microsoft.com/office/drawing/2014/main" id="{75058CC3-D222-41DD-938D-EE5C48B71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5D491F-479B-4662-973D-9CB73F86123A}"/>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4105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604-D2F0-4A17-9027-297D3D2D75F2}"/>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3" name="Footer Placeholder 2">
            <a:extLst>
              <a:ext uri="{FF2B5EF4-FFF2-40B4-BE49-F238E27FC236}">
                <a16:creationId xmlns:a16="http://schemas.microsoft.com/office/drawing/2014/main" id="{A30A6202-9C8E-4503-B651-AE9EB4690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742346-7043-43C6-AB7C-A6749AA36024}"/>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9029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6CD8-1EEF-4DF9-A6B8-BDD946B8C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40373A-20B0-45EE-B8A2-2C80BF7CF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5AF07-5CEA-4E02-B5A4-E558D18AE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C8E0F-8155-4CBB-8F59-67B3B70E209D}"/>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6" name="Footer Placeholder 5">
            <a:extLst>
              <a:ext uri="{FF2B5EF4-FFF2-40B4-BE49-F238E27FC236}">
                <a16:creationId xmlns:a16="http://schemas.microsoft.com/office/drawing/2014/main" id="{A1ADFDAB-2311-420D-83E8-BF1407136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66BD5-DDF1-4B64-A202-259B855ABEBE}"/>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74065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8670-2F3E-46F5-A9F6-8F9405920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B0F0E2-5CE4-49BE-AF31-E76BE56FB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855D9-EA11-4204-9A23-CC8D0BD91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E07EB8-56CF-4BED-AEF4-7EBEEDB4ED31}"/>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6" name="Footer Placeholder 5">
            <a:extLst>
              <a:ext uri="{FF2B5EF4-FFF2-40B4-BE49-F238E27FC236}">
                <a16:creationId xmlns:a16="http://schemas.microsoft.com/office/drawing/2014/main" id="{F6B78EA9-1B20-407C-BC31-B397DFB976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14B88-8B37-41EB-8302-9C2268AFC8FE}"/>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32329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8E3D5E-CA50-4F70-B3FE-47D9E71F5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DF9D90-BC72-4C8E-8A14-66EF03831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D39E7-CEEB-46F4-8E16-DCBEA2DAF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8D825-F6F5-43CF-9DD0-1BFBD17DBD73}" type="datetimeFigureOut">
              <a:rPr lang="en-US" smtClean="0"/>
              <a:t>12/16/2019</a:t>
            </a:fld>
            <a:endParaRPr lang="en-US"/>
          </a:p>
        </p:txBody>
      </p:sp>
      <p:sp>
        <p:nvSpPr>
          <p:cNvPr id="5" name="Footer Placeholder 4">
            <a:extLst>
              <a:ext uri="{FF2B5EF4-FFF2-40B4-BE49-F238E27FC236}">
                <a16:creationId xmlns:a16="http://schemas.microsoft.com/office/drawing/2014/main" id="{1904EC11-A7FF-447C-9F2A-AFCD3D0B7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023E86-4434-4D18-B239-6577DF980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576DE-EAEB-42F4-B347-E7790C94A738}" type="slidenum">
              <a:rPr lang="en-US" smtClean="0"/>
              <a:t>‹#›</a:t>
            </a:fld>
            <a:endParaRPr lang="en-US"/>
          </a:p>
        </p:txBody>
      </p:sp>
    </p:spTree>
    <p:extLst>
      <p:ext uri="{BB962C8B-B14F-4D97-AF65-F5344CB8AC3E}">
        <p14:creationId xmlns:p14="http://schemas.microsoft.com/office/powerpoint/2010/main" val="182589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875AC9-936A-48EE-867D-D4F52BF05082}"/>
              </a:ext>
            </a:extLst>
          </p:cNvPr>
          <p:cNvSpPr>
            <a:spLocks noGrp="1"/>
          </p:cNvSpPr>
          <p:nvPr>
            <p:ph type="subTitle" idx="1"/>
          </p:nvPr>
        </p:nvSpPr>
        <p:spPr>
          <a:xfrm>
            <a:off x="0" y="6230938"/>
            <a:ext cx="12192000" cy="627062"/>
          </a:xfrm>
        </p:spPr>
        <p:txBody>
          <a:bodyPr vert="horz" lIns="91440" tIns="45720" rIns="91440" bIns="45720" rtlCol="0">
            <a:normAutofit lnSpcReduction="10000"/>
          </a:bodyPr>
          <a:lstStyle/>
          <a:p>
            <a:r>
              <a:rPr lang="en-GB" sz="1600" dirty="0"/>
              <a:t>Prof. </a:t>
            </a:r>
            <a:r>
              <a:rPr lang="en-GB" sz="1600" dirty="0" err="1"/>
              <a:t>Shlomo</a:t>
            </a:r>
            <a:r>
              <a:rPr lang="en-GB" sz="1600" dirty="0"/>
              <a:t> Mizrahi, Haifa Uni</a:t>
            </a:r>
            <a:endParaRPr lang="en-US" sz="1600" dirty="0"/>
          </a:p>
          <a:p>
            <a:r>
              <a:rPr lang="en-US" sz="1600" dirty="0"/>
              <a:t>shlomom@poli.haifa.ac.il</a:t>
            </a:r>
          </a:p>
        </p:txBody>
      </p:sp>
      <p:pic>
        <p:nvPicPr>
          <p:cNvPr id="4" name="Picture 3">
            <a:extLst>
              <a:ext uri="{FF2B5EF4-FFF2-40B4-BE49-F238E27FC236}">
                <a16:creationId xmlns:a16="http://schemas.microsoft.com/office/drawing/2014/main" id="{75D1E1E8-43EC-47D1-B906-0E08DC7D0565}"/>
              </a:ext>
            </a:extLst>
          </p:cNvPr>
          <p:cNvPicPr>
            <a:picLocks noChangeAspect="1"/>
          </p:cNvPicPr>
          <p:nvPr/>
        </p:nvPicPr>
        <p:blipFill rotWithShape="1">
          <a:blip r:embed="rId2"/>
          <a:srcRect l="9315" t="40543" r="38544" b="40042"/>
          <a:stretch/>
        </p:blipFill>
        <p:spPr>
          <a:xfrm flipH="1">
            <a:off x="6210300" y="660400"/>
            <a:ext cx="5308600" cy="1295400"/>
          </a:xfrm>
          <a:prstGeom prst="halfFrame">
            <a:avLst/>
          </a:prstGeom>
        </p:spPr>
      </p:pic>
      <p:pic>
        <p:nvPicPr>
          <p:cNvPr id="5" name="Picture 4">
            <a:extLst>
              <a:ext uri="{FF2B5EF4-FFF2-40B4-BE49-F238E27FC236}">
                <a16:creationId xmlns:a16="http://schemas.microsoft.com/office/drawing/2014/main" id="{C3115E30-3FE3-4EE0-A6B0-B857CA5C9AAE}"/>
              </a:ext>
            </a:extLst>
          </p:cNvPr>
          <p:cNvPicPr>
            <a:picLocks noChangeAspect="1"/>
          </p:cNvPicPr>
          <p:nvPr/>
        </p:nvPicPr>
        <p:blipFill rotWithShape="1">
          <a:blip r:embed="rId2"/>
          <a:srcRect l="18094" t="71545" r="38544" b="21199"/>
          <a:stretch/>
        </p:blipFill>
        <p:spPr>
          <a:xfrm>
            <a:off x="1385978" y="4310123"/>
            <a:ext cx="5143500" cy="484188"/>
          </a:xfrm>
          <a:prstGeom prst="rect">
            <a:avLst/>
          </a:prstGeom>
        </p:spPr>
      </p:pic>
      <p:sp>
        <p:nvSpPr>
          <p:cNvPr id="2" name="Title 1">
            <a:extLst>
              <a:ext uri="{FF2B5EF4-FFF2-40B4-BE49-F238E27FC236}">
                <a16:creationId xmlns:a16="http://schemas.microsoft.com/office/drawing/2014/main" id="{16AC0CFF-0311-4044-B486-475CFDA14F94}"/>
              </a:ext>
            </a:extLst>
          </p:cNvPr>
          <p:cNvSpPr>
            <a:spLocks noGrp="1"/>
          </p:cNvSpPr>
          <p:nvPr>
            <p:ph type="ctrTitle"/>
          </p:nvPr>
        </p:nvSpPr>
        <p:spPr>
          <a:xfrm>
            <a:off x="1073813" y="1922523"/>
            <a:ext cx="10445087" cy="2387600"/>
          </a:xfrm>
        </p:spPr>
        <p:txBody>
          <a:bodyPr vert="horz" lIns="91440" tIns="45720" rIns="91440" bIns="45720" rtlCol="0" anchor="b">
            <a:normAutofit fontScale="90000"/>
          </a:bodyPr>
          <a:lstStyle/>
          <a:p>
            <a:pPr algn="l"/>
            <a:r>
              <a:rPr lang="en-US" b="1" dirty="0">
                <a:solidFill>
                  <a:schemeClr val="accent6">
                    <a:lumMod val="75000"/>
                  </a:schemeClr>
                </a:solidFill>
              </a:rPr>
              <a:t>Lessons 10: Responsibility, Authority and Organizational Structure – Decentralization vs Centralization and Decision-making Mechanisms  </a:t>
            </a:r>
          </a:p>
        </p:txBody>
      </p:sp>
    </p:spTree>
    <p:extLst>
      <p:ext uri="{BB962C8B-B14F-4D97-AF65-F5344CB8AC3E}">
        <p14:creationId xmlns:p14="http://schemas.microsoft.com/office/powerpoint/2010/main" val="216268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The main dimensions for describing a transaction are: 1) The degree of uncertainty. 2) Frequency of transactions. 3) The degree of specificity of the transaction and the specific investments required.</a:t>
            </a:r>
          </a:p>
          <a:p>
            <a:pPr lvl="1" indent="-400050">
              <a:buClr>
                <a:schemeClr val="accent2">
                  <a:lumMod val="75000"/>
                </a:schemeClr>
              </a:buClr>
              <a:buFont typeface="Wingdings" panose="05000000000000000000" pitchFamily="2" charset="2"/>
              <a:buChar char="§"/>
            </a:pPr>
            <a:endParaRPr lang="en-US" dirty="0"/>
          </a:p>
          <a:p>
            <a:pPr lvl="1" indent="-400050">
              <a:buClr>
                <a:schemeClr val="accent2">
                  <a:lumMod val="75000"/>
                </a:schemeClr>
              </a:buClr>
              <a:buFont typeface="Wingdings" panose="05000000000000000000" pitchFamily="2" charset="2"/>
              <a:buChar char="§"/>
            </a:pPr>
            <a:r>
              <a:rPr lang="en-US" dirty="0"/>
              <a:t>Asset Specificity constitutes the most important dimension in the description of a transaction, but also the most neglected in research. Resource uniqueness is expressed in three ways: uniqueness of space, uniqueness of physical resources, uniqueness of human resources.</a:t>
            </a:r>
          </a:p>
          <a:p>
            <a:pPr lvl="1" indent="-400050">
              <a:buClr>
                <a:schemeClr val="accent2">
                  <a:lumMod val="75000"/>
                </a:schemeClr>
              </a:buClr>
              <a:buFont typeface="Wingdings" panose="05000000000000000000" pitchFamily="2" charset="2"/>
              <a:buChar char="§"/>
            </a:pPr>
            <a:endParaRPr lang="en-US" dirty="0"/>
          </a:p>
          <a:p>
            <a:pPr lvl="1" indent="-400050">
              <a:buClr>
                <a:schemeClr val="accent2">
                  <a:lumMod val="75000"/>
                </a:schemeClr>
              </a:buClr>
              <a:buFont typeface="Wingdings" panose="05000000000000000000" pitchFamily="2" charset="2"/>
              <a:buChar char="§"/>
            </a:pPr>
            <a:r>
              <a:rPr lang="en-US" dirty="0"/>
              <a:t>There are many uses for transaction management approach for enterprise management. Two aspects are discussed at this stage: the organization structure and the nature of the provision of public services.</a:t>
            </a:r>
          </a:p>
        </p:txBody>
      </p:sp>
    </p:spTree>
    <p:extLst>
      <p:ext uri="{BB962C8B-B14F-4D97-AF65-F5344CB8AC3E}">
        <p14:creationId xmlns:p14="http://schemas.microsoft.com/office/powerpoint/2010/main" val="2417289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85000" lnSpcReduction="10000"/>
          </a:bodyPr>
          <a:lstStyle/>
          <a:p>
            <a:pPr lvl="1" indent="-400050">
              <a:buClr>
                <a:schemeClr val="accent2">
                  <a:lumMod val="75000"/>
                </a:schemeClr>
              </a:buClr>
              <a:buFont typeface="Wingdings" panose="05000000000000000000" pitchFamily="2" charset="2"/>
              <a:buChar char="§"/>
            </a:pPr>
            <a:r>
              <a:rPr lang="en-US" dirty="0"/>
              <a:t>A key dilemma in the matter of organizational structure </a:t>
            </a:r>
            <a:r>
              <a:rPr lang="en-US" dirty="0" smtClean="0"/>
              <a:t>is </a:t>
            </a:r>
            <a:r>
              <a:rPr lang="en-US" dirty="0"/>
              <a:t>the centralized structure vs. decentralized structure. Milgrom and Roberts (1988) suggest examining this matter using the term </a:t>
            </a:r>
            <a:r>
              <a:rPr lang="en-GB" dirty="0" smtClean="0"/>
              <a:t>influence costs, </a:t>
            </a:r>
            <a:r>
              <a:rPr lang="en-GB" dirty="0"/>
              <a:t>i.e. the costs to the organization due to the will of the employees to influence management decisions. These costs are part of the larger sum of transaction costs and the goal is to reduce them. </a:t>
            </a:r>
            <a:endParaRPr lang="en-US" dirty="0"/>
          </a:p>
          <a:p>
            <a:pPr lvl="1" indent="-400050">
              <a:buClr>
                <a:schemeClr val="accent2">
                  <a:lumMod val="75000"/>
                </a:schemeClr>
              </a:buClr>
              <a:buFont typeface="Wingdings" panose="05000000000000000000" pitchFamily="2" charset="2"/>
              <a:buChar char="§"/>
            </a:pPr>
            <a:r>
              <a:rPr lang="en-US" dirty="0"/>
              <a:t>Influence costs can be caused by three main impact actions: Suppressing impact attempts by management involves management time costs; responding to demands to quell management diverts management from the administrative route;</a:t>
            </a:r>
          </a:p>
          <a:p>
            <a:pPr lvl="1" indent="-400050">
              <a:buClr>
                <a:schemeClr val="accent2">
                  <a:lumMod val="75000"/>
                </a:schemeClr>
              </a:buClr>
              <a:buFont typeface="Wingdings" panose="05000000000000000000" pitchFamily="2" charset="2"/>
              <a:buChar char="§"/>
            </a:pPr>
            <a:r>
              <a:rPr lang="en-US" dirty="0"/>
              <a:t>The model shows that impact costs are greater in centralized and hierarchical management structure while in decentralized structure and share costs are significantly lower. It follows that a decentralized structure has the potential to reduce transaction costs.</a:t>
            </a:r>
          </a:p>
          <a:p>
            <a:pPr lvl="1" indent="-400050">
              <a:buClr>
                <a:schemeClr val="accent2">
                  <a:lumMod val="75000"/>
                </a:schemeClr>
              </a:buClr>
              <a:buFont typeface="Wingdings" panose="05000000000000000000" pitchFamily="2" charset="2"/>
              <a:buChar char="§"/>
            </a:pPr>
            <a:r>
              <a:rPr lang="en-US" dirty="0"/>
              <a:t>A distributed structure that gives relative freedom of action to subordinates will be more efficient and effective than a centralized structure. </a:t>
            </a:r>
          </a:p>
          <a:p>
            <a:pPr lvl="1" indent="-400050">
              <a:buClr>
                <a:schemeClr val="accent2">
                  <a:lumMod val="75000"/>
                </a:schemeClr>
              </a:buClr>
              <a:buFont typeface="Wingdings" panose="05000000000000000000" pitchFamily="2" charset="2"/>
              <a:buChar char="§"/>
            </a:pPr>
            <a:r>
              <a:rPr lang="en-US" dirty="0"/>
              <a:t>In all related to the provision of government services, Williamson (1999) shows that public bureaucracy holds the efficiency advantage over private organizations in sovereign transactions such as security, enforcement and international (external) affairs. </a:t>
            </a:r>
          </a:p>
          <a:p>
            <a:pPr lvl="1" indent="-400050">
              <a:buClr>
                <a:schemeClr val="accent2">
                  <a:lumMod val="75000"/>
                </a:schemeClr>
              </a:buClr>
              <a:buFont typeface="Wingdings" panose="05000000000000000000" pitchFamily="2" charset="2"/>
              <a:buChar char="§"/>
            </a:pPr>
            <a:endParaRPr lang="en-US" dirty="0"/>
          </a:p>
        </p:txBody>
      </p:sp>
    </p:spTree>
    <p:extLst>
      <p:ext uri="{BB962C8B-B14F-4D97-AF65-F5344CB8AC3E}">
        <p14:creationId xmlns:p14="http://schemas.microsoft.com/office/powerpoint/2010/main" val="378795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Responsibility and Accountability</a:t>
            </a:r>
          </a:p>
          <a:p>
            <a:pPr marL="1085850" lvl="2" indent="-342900">
              <a:buClr>
                <a:schemeClr val="accent6">
                  <a:lumMod val="75000"/>
                </a:schemeClr>
              </a:buClr>
              <a:buFont typeface="Wingdings" panose="05000000000000000000" pitchFamily="2" charset="2"/>
              <a:buChar char="q"/>
            </a:pPr>
            <a:r>
              <a:rPr lang="en-US" dirty="0"/>
              <a:t> The main dilemma in this context arises when there is a deviation from the Weberian model of hierarchical authority and responsibility and beyond decentralized patterns.</a:t>
            </a:r>
          </a:p>
          <a:p>
            <a:pPr marL="1085850" lvl="2" indent="-342900">
              <a:buClr>
                <a:schemeClr val="accent6">
                  <a:lumMod val="75000"/>
                </a:schemeClr>
              </a:buClr>
              <a:buFont typeface="Wingdings" panose="05000000000000000000" pitchFamily="2" charset="2"/>
              <a:buChar char="q"/>
            </a:pPr>
            <a:r>
              <a:rPr lang="en-US" dirty="0"/>
              <a:t>The dilemma largely concerns the organizational structure and the question of decentralization vs. expertise.</a:t>
            </a:r>
            <a:endParaRPr lang="he-IL" dirty="0"/>
          </a:p>
          <a:p>
            <a:pPr lvl="1" indent="-400050">
              <a:buClr>
                <a:schemeClr val="accent2">
                  <a:lumMod val="75000"/>
                </a:schemeClr>
              </a:buClr>
              <a:buFont typeface="Wingdings" panose="05000000000000000000" pitchFamily="2" charset="2"/>
              <a:buChar char="§"/>
            </a:pPr>
            <a:endParaRPr lang="en-US" dirty="0"/>
          </a:p>
        </p:txBody>
      </p:sp>
    </p:spTree>
    <p:extLst>
      <p:ext uri="{BB962C8B-B14F-4D97-AF65-F5344CB8AC3E}">
        <p14:creationId xmlns:p14="http://schemas.microsoft.com/office/powerpoint/2010/main" val="24071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6EE04628-291D-48CC-839D-944D804BB0AD}"/>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Authority and Expertise </a:t>
            </a:r>
          </a:p>
        </p:txBody>
      </p:sp>
      <p:sp>
        <p:nvSpPr>
          <p:cNvPr id="9" name="Content Placeholder 2">
            <a:extLst>
              <a:ext uri="{FF2B5EF4-FFF2-40B4-BE49-F238E27FC236}">
                <a16:creationId xmlns:a16="http://schemas.microsoft.com/office/drawing/2014/main" id="{C0091B84-F1E8-4573-B877-C459E84F80F5}"/>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Hammond and Miller (1985) suggest a model to analyze this dilemma systematically.  They attempted to located the necessary conditions in an organizational structure which tries to enhance expert positions from within it as a means to achieve professionalism. They suggest four conditions the organization must attain: </a:t>
            </a:r>
          </a:p>
          <a:p>
            <a:pPr marL="1085850" lvl="2" indent="-342900">
              <a:buClr>
                <a:schemeClr val="accent6">
                  <a:lumMod val="75000"/>
                </a:schemeClr>
              </a:buClr>
              <a:buFont typeface="Wingdings" panose="05000000000000000000" pitchFamily="2" charset="2"/>
              <a:buChar char="q"/>
            </a:pPr>
            <a:r>
              <a:rPr lang="en-US" dirty="0"/>
              <a:t>Decentralization of the decision-making process i.e. if there are 4 alternatives, then one expert will determine between A and B (which are in his field of expertise); another expert between C and D and so on. this structure brings out the best of expert expertise. </a:t>
            </a:r>
          </a:p>
          <a:p>
            <a:pPr marL="1085850" lvl="2" indent="-342900">
              <a:buClr>
                <a:schemeClr val="accent6">
                  <a:lumMod val="75000"/>
                </a:schemeClr>
              </a:buClr>
              <a:buFont typeface="Wingdings" panose="05000000000000000000" pitchFamily="2" charset="2"/>
              <a:buChar char="q"/>
            </a:pPr>
            <a:r>
              <a:rPr lang="en-US" dirty="0"/>
              <a:t>Weak Pareto (WP) – if all experts/officials prefer alternative A over B, then that should be the alternative chosen by the organization. </a:t>
            </a:r>
          </a:p>
          <a:p>
            <a:pPr marL="1085850" lvl="2" indent="-342900">
              <a:buClr>
                <a:schemeClr val="accent6">
                  <a:lumMod val="75000"/>
                </a:schemeClr>
              </a:buClr>
              <a:buFont typeface="Wingdings" panose="05000000000000000000" pitchFamily="2" charset="2"/>
              <a:buChar char="q"/>
            </a:pPr>
            <a:r>
              <a:rPr lang="en-US" dirty="0"/>
              <a:t>Universal Domain (UD) – experts/officials may choose any rational preferences without limitation. </a:t>
            </a:r>
          </a:p>
          <a:p>
            <a:pPr marL="1085850" lvl="2" indent="-342900">
              <a:buClr>
                <a:schemeClr val="accent6">
                  <a:lumMod val="75000"/>
                </a:schemeClr>
              </a:buClr>
              <a:buFont typeface="Wingdings" panose="05000000000000000000" pitchFamily="2" charset="2"/>
              <a:buChar char="q"/>
            </a:pPr>
            <a:r>
              <a:rPr lang="en-US" dirty="0"/>
              <a:t>Acyclicity – lack of circularity in the decision-making process.  </a:t>
            </a:r>
            <a:endParaRPr lang="he-IL" dirty="0"/>
          </a:p>
          <a:p>
            <a:pPr lvl="1" indent="-400050">
              <a:buClr>
                <a:schemeClr val="accent2">
                  <a:lumMod val="75000"/>
                </a:schemeClr>
              </a:buClr>
              <a:buFont typeface="Wingdings" panose="05000000000000000000" pitchFamily="2" charset="2"/>
              <a:buChar char="§"/>
            </a:pPr>
            <a:endParaRPr lang="en-US" dirty="0"/>
          </a:p>
        </p:txBody>
      </p:sp>
    </p:spTree>
    <p:extLst>
      <p:ext uri="{BB962C8B-B14F-4D97-AF65-F5344CB8AC3E}">
        <p14:creationId xmlns:p14="http://schemas.microsoft.com/office/powerpoint/2010/main" val="3892679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9251DCD-5DA2-4A27-8000-EB27EBE90164}"/>
              </a:ext>
            </a:extLst>
          </p:cNvPr>
          <p:cNvPicPr>
            <a:picLocks noChangeAspect="1"/>
          </p:cNvPicPr>
          <p:nvPr/>
        </p:nvPicPr>
        <p:blipFill rotWithShape="1">
          <a:blip r:embed="rId2"/>
          <a:srcRect l="47575" t="35821" r="5410" b="24103"/>
          <a:stretch/>
        </p:blipFill>
        <p:spPr>
          <a:xfrm>
            <a:off x="1129427" y="1810527"/>
            <a:ext cx="9089409" cy="4358261"/>
          </a:xfrm>
          <a:prstGeom prst="rect">
            <a:avLst/>
          </a:prstGeom>
        </p:spPr>
      </p:pic>
      <p:sp>
        <p:nvSpPr>
          <p:cNvPr id="9" name="Content Placeholder 2">
            <a:extLst>
              <a:ext uri="{FF2B5EF4-FFF2-40B4-BE49-F238E27FC236}">
                <a16:creationId xmlns:a16="http://schemas.microsoft.com/office/drawing/2014/main" id="{21DB82B0-2FCB-47D8-A464-45364F84A066}"/>
              </a:ext>
            </a:extLst>
          </p:cNvPr>
          <p:cNvSpPr>
            <a:spLocks noGrp="1"/>
          </p:cNvSpPr>
          <p:nvPr>
            <p:ph idx="1"/>
          </p:nvPr>
        </p:nvSpPr>
        <p:spPr>
          <a:xfrm>
            <a:off x="416331" y="689212"/>
            <a:ext cx="10515600" cy="1121315"/>
          </a:xfrm>
        </p:spPr>
        <p:txBody>
          <a:bodyPr>
            <a:normAutofit/>
          </a:bodyPr>
          <a:lstStyle/>
          <a:p>
            <a:pPr lvl="1" indent="-400050">
              <a:buClr>
                <a:schemeClr val="accent2">
                  <a:lumMod val="75000"/>
                </a:schemeClr>
              </a:buClr>
              <a:buFont typeface="Wingdings" panose="05000000000000000000" pitchFamily="2" charset="2"/>
              <a:buChar char="§"/>
            </a:pPr>
            <a:r>
              <a:rPr lang="en-US" dirty="0"/>
              <a:t>Sen’s paradox:</a:t>
            </a:r>
          </a:p>
          <a:p>
            <a:pPr marL="285750" lvl="1" indent="0">
              <a:buClr>
                <a:schemeClr val="accent2">
                  <a:lumMod val="75000"/>
                </a:schemeClr>
              </a:buClr>
              <a:buNone/>
            </a:pPr>
            <a:r>
              <a:rPr lang="en-US" dirty="0"/>
              <a:t>There is no decision method encompassing all four conditions: UD, D, A, WP. </a:t>
            </a:r>
          </a:p>
        </p:txBody>
      </p:sp>
    </p:spTree>
    <p:extLst>
      <p:ext uri="{BB962C8B-B14F-4D97-AF65-F5344CB8AC3E}">
        <p14:creationId xmlns:p14="http://schemas.microsoft.com/office/powerpoint/2010/main" val="1194470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err="1"/>
              <a:t>Boutckaert</a:t>
            </a:r>
            <a:r>
              <a:rPr lang="en-US" dirty="0"/>
              <a:t>, Peters and </a:t>
            </a:r>
            <a:r>
              <a:rPr lang="en-US" dirty="0" err="1"/>
              <a:t>Vehoest</a:t>
            </a:r>
            <a:r>
              <a:rPr lang="en-US" dirty="0"/>
              <a:t> (S2010) point out reforms in the new public management spirit as focused on enhancing organizations’ professional expertise. While these processes including decentralization of systems, they lead to a substantial need in improving coordination. </a:t>
            </a:r>
          </a:p>
          <a:p>
            <a:pPr lvl="1" indent="-400050">
              <a:buClr>
                <a:schemeClr val="accent2">
                  <a:lumMod val="75000"/>
                </a:schemeClr>
              </a:buClr>
              <a:buFont typeface="Wingdings" panose="05000000000000000000" pitchFamily="2" charset="2"/>
              <a:buChar char="§"/>
            </a:pPr>
            <a:r>
              <a:rPr lang="en-US" dirty="0"/>
              <a:t>In their book, they suggest a comparative analysis of the reforms that surfaced the need for coordination and the improvement methods adopted by various countries. They’ve identifies three main types of coordination mechanisms: HTM, NTM, MTM (Hierarchy, Network, Market). </a:t>
            </a:r>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Creating Coordination to deal with professional dilemma vs. Centralization</a:t>
            </a:r>
          </a:p>
        </p:txBody>
      </p:sp>
    </p:spTree>
    <p:extLst>
      <p:ext uri="{BB962C8B-B14F-4D97-AF65-F5344CB8AC3E}">
        <p14:creationId xmlns:p14="http://schemas.microsoft.com/office/powerpoint/2010/main" val="4231967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Coordination in a Hierarchical Structure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FB0A5DD-E763-40A8-8D3D-FB466486172F}"/>
              </a:ext>
            </a:extLst>
          </p:cNvPr>
          <p:cNvPicPr>
            <a:picLocks noChangeAspect="1"/>
          </p:cNvPicPr>
          <p:nvPr/>
        </p:nvPicPr>
        <p:blipFill rotWithShape="1">
          <a:blip r:embed="rId2"/>
          <a:srcRect l="36045" t="31417" r="24776" b="13234"/>
          <a:stretch/>
        </p:blipFill>
        <p:spPr>
          <a:xfrm>
            <a:off x="2372738" y="1531065"/>
            <a:ext cx="6242942" cy="4961019"/>
          </a:xfrm>
          <a:prstGeom prst="rect">
            <a:avLst/>
          </a:prstGeom>
        </p:spPr>
      </p:pic>
      <p:sp>
        <p:nvSpPr>
          <p:cNvPr id="10" name="Rectangle 9">
            <a:extLst>
              <a:ext uri="{FF2B5EF4-FFF2-40B4-BE49-F238E27FC236}">
                <a16:creationId xmlns:a16="http://schemas.microsoft.com/office/drawing/2014/main" id="{90E7AD1B-2FD8-45FF-B438-C610E4A290F8}"/>
              </a:ext>
            </a:extLst>
          </p:cNvPr>
          <p:cNvSpPr/>
          <p:nvPr/>
        </p:nvSpPr>
        <p:spPr>
          <a:xfrm>
            <a:off x="4888173" y="6066302"/>
            <a:ext cx="2415654" cy="425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674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Market Coordination</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0CA939F-BE7E-4938-AAFE-D3D6D899C09B}"/>
              </a:ext>
            </a:extLst>
          </p:cNvPr>
          <p:cNvPicPr>
            <a:picLocks noChangeAspect="1"/>
          </p:cNvPicPr>
          <p:nvPr/>
        </p:nvPicPr>
        <p:blipFill rotWithShape="1">
          <a:blip r:embed="rId2"/>
          <a:srcRect l="38396" t="24652" r="26007" b="18408"/>
          <a:stretch/>
        </p:blipFill>
        <p:spPr>
          <a:xfrm>
            <a:off x="1649637" y="939800"/>
            <a:ext cx="6523629" cy="5869620"/>
          </a:xfrm>
          <a:prstGeom prst="rect">
            <a:avLst/>
          </a:prstGeom>
        </p:spPr>
      </p:pic>
      <p:sp>
        <p:nvSpPr>
          <p:cNvPr id="10" name="Rectangle 9">
            <a:extLst>
              <a:ext uri="{FF2B5EF4-FFF2-40B4-BE49-F238E27FC236}">
                <a16:creationId xmlns:a16="http://schemas.microsoft.com/office/drawing/2014/main" id="{1049B68B-725E-40AB-949A-3E64B01DEA67}"/>
              </a:ext>
            </a:extLst>
          </p:cNvPr>
          <p:cNvSpPr/>
          <p:nvPr/>
        </p:nvSpPr>
        <p:spPr>
          <a:xfrm>
            <a:off x="4135272" y="6223611"/>
            <a:ext cx="2415654" cy="425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268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764520" cy="1149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Network Coordination </a:t>
            </a:r>
          </a:p>
        </p:txBody>
      </p:sp>
      <p:pic>
        <p:nvPicPr>
          <p:cNvPr id="10" name="Picture 9">
            <a:extLst>
              <a:ext uri="{FF2B5EF4-FFF2-40B4-BE49-F238E27FC236}">
                <a16:creationId xmlns:a16="http://schemas.microsoft.com/office/drawing/2014/main" id="{53A6ADFA-CDF3-4F00-BCEC-08438603B3DB}"/>
              </a:ext>
            </a:extLst>
          </p:cNvPr>
          <p:cNvPicPr>
            <a:picLocks noChangeAspect="1"/>
          </p:cNvPicPr>
          <p:nvPr/>
        </p:nvPicPr>
        <p:blipFill rotWithShape="1">
          <a:blip r:embed="rId2"/>
          <a:srcRect l="34590" t="27861" r="22985" b="13991"/>
          <a:stretch/>
        </p:blipFill>
        <p:spPr>
          <a:xfrm>
            <a:off x="2101755" y="1305560"/>
            <a:ext cx="6728345" cy="5187315"/>
          </a:xfrm>
          <a:prstGeom prst="rect">
            <a:avLst/>
          </a:prstGeom>
        </p:spPr>
      </p:pic>
      <p:sp>
        <p:nvSpPr>
          <p:cNvPr id="11" name="Rectangle 10">
            <a:extLst>
              <a:ext uri="{FF2B5EF4-FFF2-40B4-BE49-F238E27FC236}">
                <a16:creationId xmlns:a16="http://schemas.microsoft.com/office/drawing/2014/main" id="{563C92AD-2B25-4408-ADEA-1B88B4C4648F}"/>
              </a:ext>
            </a:extLst>
          </p:cNvPr>
          <p:cNvSpPr/>
          <p:nvPr/>
        </p:nvSpPr>
        <p:spPr>
          <a:xfrm>
            <a:off x="4735773" y="5934075"/>
            <a:ext cx="2415654" cy="42578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852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solidFill>
                <a:schemeClr val="accent6">
                  <a:lumMod val="75000"/>
                </a:schemeClr>
              </a:solidFill>
            </a:endParaRP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9C8C7FE-5D04-41B5-B2CE-89B53DB32DBA}"/>
              </a:ext>
            </a:extLst>
          </p:cNvPr>
          <p:cNvPicPr>
            <a:picLocks noChangeAspect="1"/>
          </p:cNvPicPr>
          <p:nvPr/>
        </p:nvPicPr>
        <p:blipFill rotWithShape="1">
          <a:blip r:embed="rId2"/>
          <a:srcRect l="36381" t="29851" r="21977" b="17811"/>
          <a:stretch/>
        </p:blipFill>
        <p:spPr>
          <a:xfrm>
            <a:off x="2073473" y="1305560"/>
            <a:ext cx="7547213" cy="5335797"/>
          </a:xfrm>
          <a:prstGeom prst="rect">
            <a:avLst/>
          </a:prstGeom>
        </p:spPr>
      </p:pic>
      <p:sp>
        <p:nvSpPr>
          <p:cNvPr id="10" name="Rectangle 9">
            <a:extLst>
              <a:ext uri="{FF2B5EF4-FFF2-40B4-BE49-F238E27FC236}">
                <a16:creationId xmlns:a16="http://schemas.microsoft.com/office/drawing/2014/main" id="{AC25884D-9086-49DB-8485-EB68B6984FC3}"/>
              </a:ext>
            </a:extLst>
          </p:cNvPr>
          <p:cNvSpPr/>
          <p:nvPr/>
        </p:nvSpPr>
        <p:spPr>
          <a:xfrm>
            <a:off x="340359" y="626388"/>
            <a:ext cx="6096000" cy="369332"/>
          </a:xfrm>
          <a:prstGeom prst="rect">
            <a:avLst/>
          </a:prstGeom>
        </p:spPr>
        <p:txBody>
          <a:bodyPr>
            <a:spAutoFit/>
          </a:bodyPr>
          <a:lstStyle/>
          <a:p>
            <a:pPr lvl="1" indent="-400050">
              <a:buClr>
                <a:schemeClr val="accent2">
                  <a:lumMod val="75000"/>
                </a:schemeClr>
              </a:buClr>
              <a:buFont typeface="Wingdings" panose="05000000000000000000" pitchFamily="2" charset="2"/>
              <a:buChar char="§"/>
            </a:pPr>
            <a:r>
              <a:rPr lang="en-US" dirty="0"/>
              <a:t>Main Argument: </a:t>
            </a:r>
          </a:p>
        </p:txBody>
      </p:sp>
    </p:spTree>
    <p:extLst>
      <p:ext uri="{BB962C8B-B14F-4D97-AF65-F5344CB8AC3E}">
        <p14:creationId xmlns:p14="http://schemas.microsoft.com/office/powerpoint/2010/main" val="407600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Definitions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92500" lnSpcReduction="20000"/>
          </a:bodyPr>
          <a:lstStyle/>
          <a:p>
            <a:pPr marL="342900" indent="-342900">
              <a:buClr>
                <a:schemeClr val="accent2">
                  <a:lumMod val="75000"/>
                </a:schemeClr>
              </a:buClr>
              <a:buFont typeface="Wingdings" panose="05000000000000000000" pitchFamily="2" charset="2"/>
              <a:buChar char="§"/>
            </a:pPr>
            <a:r>
              <a:rPr lang="en-US" sz="2400" u="sng" dirty="0"/>
              <a:t>Ethics</a:t>
            </a:r>
            <a:r>
              <a:rPr lang="en-US" sz="2400" dirty="0"/>
              <a:t> (</a:t>
            </a:r>
            <a:r>
              <a:rPr lang="el-GR" dirty="0" err="1"/>
              <a:t>ἦθος</a:t>
            </a:r>
            <a:r>
              <a:rPr lang="en-US" sz="2400" dirty="0"/>
              <a:t>), from Greek; Ethos – character. Ethics recommends rules of conduct that will guide human behavior. In other words, it suggests rules of conduct to answer the question of what is proper behavior. </a:t>
            </a:r>
          </a:p>
          <a:p>
            <a:pPr marL="342900" indent="-342900">
              <a:buClr>
                <a:schemeClr val="accent2">
                  <a:lumMod val="75000"/>
                </a:schemeClr>
              </a:buClr>
              <a:buFont typeface="Wingdings" panose="05000000000000000000" pitchFamily="2" charset="2"/>
              <a:buChar char="§"/>
            </a:pPr>
            <a:endParaRPr lang="en-US" sz="2400" dirty="0"/>
          </a:p>
          <a:p>
            <a:pPr marL="342900" indent="-342900">
              <a:buClr>
                <a:schemeClr val="accent2">
                  <a:lumMod val="75000"/>
                </a:schemeClr>
              </a:buClr>
              <a:buFont typeface="Wingdings" panose="05000000000000000000" pitchFamily="2" charset="2"/>
              <a:buChar char="§"/>
            </a:pPr>
            <a:r>
              <a:rPr lang="en-US" sz="2400" dirty="0"/>
              <a:t>There is a broad and general discussion on the issue of proper behavior, but over the years, specific behavioral norms for the group or profession have emerged - medical ethics, military code of ethics as well as business ethics and public administration ethics.</a:t>
            </a:r>
          </a:p>
          <a:p>
            <a:pPr marL="0" indent="0">
              <a:buClr>
                <a:schemeClr val="accent2">
                  <a:lumMod val="75000"/>
                </a:schemeClr>
              </a:buClr>
              <a:buNone/>
            </a:pPr>
            <a:endParaRPr lang="en-US" sz="2400" dirty="0"/>
          </a:p>
          <a:p>
            <a:pPr marL="342900" indent="-342900">
              <a:buClr>
                <a:schemeClr val="accent2">
                  <a:lumMod val="75000"/>
                </a:schemeClr>
              </a:buClr>
              <a:buFont typeface="Wingdings" panose="05000000000000000000" pitchFamily="2" charset="2"/>
              <a:buChar char="§"/>
            </a:pPr>
            <a:r>
              <a:rPr lang="en-US" sz="2400" u="sng" dirty="0"/>
              <a:t>Public Responsibility </a:t>
            </a:r>
            <a:r>
              <a:rPr lang="en-US" sz="2400" dirty="0"/>
              <a:t>is a principle that is based on the loyalty required of public servants to the public they serve or to groups in this public. A public figure derives their status, duties and powers by being a public trustee (Zamir, 2012). These were entrusted to them not as private property or personal benefit but to be used wisely for the benefit of the trust - that is, the public. Carrying responsibility means fulfilling this fiduciary duty in every action and providing account of how the duty is fulfilled as well as paying a price if this duty is breached.</a:t>
            </a:r>
          </a:p>
        </p:txBody>
      </p:sp>
    </p:spTree>
    <p:extLst>
      <p:ext uri="{BB962C8B-B14F-4D97-AF65-F5344CB8AC3E}">
        <p14:creationId xmlns:p14="http://schemas.microsoft.com/office/powerpoint/2010/main" val="180648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30647B95-8C9D-4EAA-9E91-081F0D29B621}"/>
              </a:ext>
            </a:extLst>
          </p:cNvPr>
          <p:cNvPicPr>
            <a:picLocks noChangeAspect="1"/>
          </p:cNvPicPr>
          <p:nvPr/>
        </p:nvPicPr>
        <p:blipFill rotWithShape="1">
          <a:blip r:embed="rId2"/>
          <a:srcRect l="39851" t="33669" r="19515" b="27333"/>
          <a:stretch/>
        </p:blipFill>
        <p:spPr>
          <a:xfrm>
            <a:off x="1319284" y="939800"/>
            <a:ext cx="9553434" cy="5157337"/>
          </a:xfrm>
          <a:prstGeom prst="rect">
            <a:avLst/>
          </a:prstGeom>
        </p:spPr>
      </p:pic>
    </p:spTree>
    <p:extLst>
      <p:ext uri="{BB962C8B-B14F-4D97-AF65-F5344CB8AC3E}">
        <p14:creationId xmlns:p14="http://schemas.microsoft.com/office/powerpoint/2010/main" val="3914510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solidFill>
                <a:schemeClr val="accent6">
                  <a:lumMod val="75000"/>
                </a:schemeClr>
              </a:solidFill>
            </a:endParaRP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ACFAB59-B884-44C5-ADB5-A6BF3DA6C0A5}"/>
              </a:ext>
            </a:extLst>
          </p:cNvPr>
          <p:cNvPicPr>
            <a:picLocks noChangeAspect="1"/>
          </p:cNvPicPr>
          <p:nvPr/>
        </p:nvPicPr>
        <p:blipFill rotWithShape="1">
          <a:blip r:embed="rId2"/>
          <a:srcRect l="36269" t="30297" r="20635" b="12438"/>
          <a:stretch/>
        </p:blipFill>
        <p:spPr>
          <a:xfrm>
            <a:off x="1733268" y="650600"/>
            <a:ext cx="8120415" cy="6069452"/>
          </a:xfrm>
          <a:prstGeom prst="rect">
            <a:avLst/>
          </a:prstGeom>
        </p:spPr>
      </p:pic>
    </p:spTree>
    <p:extLst>
      <p:ext uri="{BB962C8B-B14F-4D97-AF65-F5344CB8AC3E}">
        <p14:creationId xmlns:p14="http://schemas.microsoft.com/office/powerpoint/2010/main" val="1282875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535429"/>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Defining goals and missions – vagueness on all levels </a:t>
            </a:r>
          </a:p>
          <a:p>
            <a:pPr lvl="1" indent="-400050">
              <a:buClr>
                <a:schemeClr val="accent2">
                  <a:lumMod val="75000"/>
                </a:schemeClr>
              </a:buClr>
              <a:buFont typeface="Wingdings" panose="05000000000000000000" pitchFamily="2" charset="2"/>
              <a:buChar char="§"/>
            </a:pPr>
            <a:r>
              <a:rPr lang="en-US" dirty="0"/>
              <a:t>Involvement of many factors in processes</a:t>
            </a:r>
          </a:p>
          <a:p>
            <a:pPr lvl="1" indent="-400050">
              <a:buClr>
                <a:schemeClr val="accent2">
                  <a:lumMod val="75000"/>
                </a:schemeClr>
              </a:buClr>
              <a:buFont typeface="Wingdings" panose="05000000000000000000" pitchFamily="2" charset="2"/>
              <a:buChar char="§"/>
            </a:pPr>
            <a:r>
              <a:rPr lang="en-US" dirty="0"/>
              <a:t>Strategic vagueness leading to tactical vagueness</a:t>
            </a:r>
          </a:p>
          <a:p>
            <a:pPr lvl="1" indent="-400050">
              <a:buClr>
                <a:schemeClr val="accent2">
                  <a:lumMod val="75000"/>
                </a:schemeClr>
              </a:buClr>
              <a:buFont typeface="Wingdings" panose="05000000000000000000" pitchFamily="2" charset="2"/>
              <a:buChar char="§"/>
            </a:pPr>
            <a:r>
              <a:rPr lang="en-US" dirty="0"/>
              <a:t>Tactical vagueness leading to local initiatives</a:t>
            </a:r>
          </a:p>
          <a:p>
            <a:pPr lvl="1" indent="-400050">
              <a:buClr>
                <a:schemeClr val="accent2">
                  <a:lumMod val="75000"/>
                </a:schemeClr>
              </a:buClr>
              <a:buFont typeface="Wingdings" panose="05000000000000000000" pitchFamily="2" charset="2"/>
              <a:buChar char="§"/>
            </a:pPr>
            <a:r>
              <a:rPr lang="en-US" dirty="0"/>
              <a:t>Control difficulties using bottom-up information feedback</a:t>
            </a:r>
          </a:p>
          <a:p>
            <a:pPr lvl="1" indent="-400050">
              <a:buClr>
                <a:schemeClr val="accent2">
                  <a:lumMod val="75000"/>
                </a:schemeClr>
              </a:buClr>
              <a:buFont typeface="Wingdings" panose="05000000000000000000" pitchFamily="2" charset="2"/>
              <a:buChar char="§"/>
            </a:pPr>
            <a:r>
              <a:rPr lang="en-US" dirty="0"/>
              <a:t>No responsibility taken by top military and political ranks  </a:t>
            </a:r>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764520" cy="1149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Case Study – Military Command in the British Army 2001-2020 Compared to the Second Lebanon War </a:t>
            </a:r>
          </a:p>
        </p:txBody>
      </p:sp>
    </p:spTree>
    <p:extLst>
      <p:ext uri="{BB962C8B-B14F-4D97-AF65-F5344CB8AC3E}">
        <p14:creationId xmlns:p14="http://schemas.microsoft.com/office/powerpoint/2010/main" val="374662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92500" lnSpcReduction="20000"/>
          </a:bodyPr>
          <a:lstStyle/>
          <a:p>
            <a:pPr marL="342900" indent="-342900">
              <a:buClr>
                <a:schemeClr val="accent2">
                  <a:lumMod val="75000"/>
                </a:schemeClr>
              </a:buClr>
              <a:buFont typeface="Wingdings" panose="05000000000000000000" pitchFamily="2" charset="2"/>
              <a:buChar char="§"/>
            </a:pPr>
            <a:r>
              <a:rPr lang="en-US" sz="2400" dirty="0"/>
              <a:t>Public sector ethics and public accountability are closely interrelated because in order to best fulfill the duty of fidelity norms and rules must be internalized regarding the proper conduct and proper conduct of public servants when fulfilling their duty.</a:t>
            </a:r>
          </a:p>
          <a:p>
            <a:pPr marL="342900" indent="-342900">
              <a:buClr>
                <a:schemeClr val="accent2">
                  <a:lumMod val="75000"/>
                </a:schemeClr>
              </a:buClr>
              <a:buFont typeface="Wingdings" panose="05000000000000000000" pitchFamily="2" charset="2"/>
              <a:buChar char="§"/>
            </a:pPr>
            <a:endParaRPr lang="en-US" sz="2400" dirty="0"/>
          </a:p>
          <a:p>
            <a:pPr marL="342900" indent="-342900">
              <a:buClr>
                <a:schemeClr val="accent2">
                  <a:lumMod val="75000"/>
                </a:schemeClr>
              </a:buClr>
              <a:buFont typeface="Wingdings" panose="05000000000000000000" pitchFamily="2" charset="2"/>
              <a:buChar char="§"/>
            </a:pPr>
            <a:r>
              <a:rPr lang="en-US" sz="2400" u="sng" dirty="0"/>
              <a:t>Accountability </a:t>
            </a:r>
            <a:r>
              <a:rPr lang="en-US" sz="2400" dirty="0"/>
              <a:t>is the duty of a public official to report to his senders on his actions and performance and to report on them. This is a necessary element of public responsibility and many times the concepts are used interchangeably. For example, the term: "I hold you accountable for this outcome means:" I see you as responsible for the outcome.“</a:t>
            </a:r>
          </a:p>
          <a:p>
            <a:pPr marL="0" indent="0">
              <a:buClr>
                <a:schemeClr val="accent2">
                  <a:lumMod val="75000"/>
                </a:schemeClr>
              </a:buClr>
              <a:buNone/>
            </a:pPr>
            <a:endParaRPr lang="en-US" sz="2400" dirty="0"/>
          </a:p>
          <a:p>
            <a:pPr marL="342900" indent="-342900">
              <a:buClr>
                <a:schemeClr val="accent2">
                  <a:lumMod val="75000"/>
                </a:schemeClr>
              </a:buClr>
              <a:buFont typeface="Wingdings" panose="05000000000000000000" pitchFamily="2" charset="2"/>
              <a:buChar char="§"/>
            </a:pPr>
            <a:r>
              <a:rPr lang="en-US" sz="2400" u="sng" dirty="0"/>
              <a:t>Authority</a:t>
            </a:r>
            <a:r>
              <a:rPr lang="en-US" sz="2400" dirty="0"/>
              <a:t> - includes the sum of actions and decisions that a person may make as defined in a set of rules or norms. Accordingly, formal and informal authority, hierarchical and decentralized authority structure and even authority derived from a person's character such as charismatic authority (Webber) can be characterized. In many cases, there is a tension between authority and responsibility and thus ethical dilemmas can be derived as well. </a:t>
            </a:r>
          </a:p>
        </p:txBody>
      </p:sp>
    </p:spTree>
    <p:extLst>
      <p:ext uri="{BB962C8B-B14F-4D97-AF65-F5344CB8AC3E}">
        <p14:creationId xmlns:p14="http://schemas.microsoft.com/office/powerpoint/2010/main" val="3432297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Accountability According to Mark </a:t>
            </a:r>
            <a:r>
              <a:rPr lang="en-US" sz="3200" b="1" dirty="0" err="1">
                <a:solidFill>
                  <a:schemeClr val="accent6">
                    <a:lumMod val="75000"/>
                  </a:schemeClr>
                </a:solidFill>
              </a:rPr>
              <a:t>Bovens</a:t>
            </a:r>
            <a:r>
              <a:rPr lang="en-US" sz="3200" b="1" dirty="0">
                <a:solidFill>
                  <a:schemeClr val="accent6">
                    <a:lumMod val="75000"/>
                  </a:schemeClr>
                </a:solidFill>
              </a:rPr>
              <a:t>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marL="342900" indent="-342900">
              <a:buClr>
                <a:schemeClr val="accent2">
                  <a:lumMod val="75000"/>
                </a:schemeClr>
              </a:buClr>
              <a:buFont typeface="Wingdings" panose="05000000000000000000" pitchFamily="2" charset="2"/>
              <a:buChar char="§"/>
            </a:pPr>
            <a:r>
              <a:rPr lang="en-US" sz="2400" dirty="0"/>
              <a:t>Accountability is a relationship between an actor and a forum, in which the actor has an obligation to explain and to justify his or her conduct, the forum can pose questions and pass judgement, and the actor may face consequences.</a:t>
            </a:r>
          </a:p>
          <a:p>
            <a:pPr marL="342900" indent="-342900">
              <a:buClr>
                <a:schemeClr val="accent2">
                  <a:lumMod val="75000"/>
                </a:schemeClr>
              </a:buClr>
              <a:buFont typeface="Wingdings" panose="05000000000000000000" pitchFamily="2" charset="2"/>
              <a:buChar char="§"/>
            </a:pPr>
            <a:r>
              <a:rPr lang="en-US" sz="2400" dirty="0"/>
              <a:t>The behavioral expression of public responsibility:</a:t>
            </a:r>
          </a:p>
          <a:p>
            <a:pPr lvl="1">
              <a:buClr>
                <a:srgbClr val="548235"/>
              </a:buClr>
              <a:buFont typeface="Wingdings" panose="05000000000000000000" pitchFamily="2" charset="2"/>
              <a:buChar char="q"/>
            </a:pPr>
            <a:r>
              <a:rPr lang="en-US" sz="2000" dirty="0"/>
              <a:t>Taking self responsibility with personal recognition and free will, in their part form in a clear and public statement "I am responsible".</a:t>
            </a:r>
          </a:p>
          <a:p>
            <a:pPr lvl="1">
              <a:buClr>
                <a:srgbClr val="548235"/>
              </a:buClr>
              <a:buFont typeface="Wingdings" panose="05000000000000000000" pitchFamily="2" charset="2"/>
              <a:buChar char="q"/>
            </a:pPr>
            <a:r>
              <a:rPr lang="en-US" sz="2000" dirty="0"/>
              <a:t>Providing an account for the event / flop with emphasis on the role bearer’s relation to the actual event (extensive reporting).</a:t>
            </a:r>
          </a:p>
          <a:p>
            <a:pPr lvl="1">
              <a:buClr>
                <a:srgbClr val="548235"/>
              </a:buClr>
              <a:buFont typeface="Wingdings" panose="05000000000000000000" pitchFamily="2" charset="2"/>
              <a:buChar char="q"/>
            </a:pPr>
            <a:r>
              <a:rPr lang="en-US" sz="2000" dirty="0"/>
              <a:t>Utmost assurance that the event/ flop/ result will not reoccur in the future.</a:t>
            </a:r>
          </a:p>
        </p:txBody>
      </p:sp>
    </p:spTree>
    <p:extLst>
      <p:ext uri="{BB962C8B-B14F-4D97-AF65-F5344CB8AC3E}">
        <p14:creationId xmlns:p14="http://schemas.microsoft.com/office/powerpoint/2010/main" val="394078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marL="342900" indent="-342900">
              <a:buClr>
                <a:schemeClr val="accent2">
                  <a:lumMod val="75000"/>
                </a:schemeClr>
              </a:buClr>
              <a:buFont typeface="Wingdings" panose="05000000000000000000" pitchFamily="2" charset="2"/>
              <a:buChar char="§"/>
            </a:pPr>
            <a:r>
              <a:rPr lang="en-US" sz="2400" dirty="0"/>
              <a:t>Organizational structure encompasses the set of rules and norms that define the authority and responsibility of each member of the organization. The challenge we face is to examine key elements of organizational structure and how they affect ethical behavior, responsibility culture, and the tension between responsibility and authority.</a:t>
            </a:r>
          </a:p>
          <a:p>
            <a:pPr marL="0" indent="0">
              <a:buClr>
                <a:schemeClr val="accent2">
                  <a:lumMod val="75000"/>
                </a:schemeClr>
              </a:buClr>
              <a:buNone/>
            </a:pPr>
            <a:endParaRPr lang="en-US" sz="2400" dirty="0"/>
          </a:p>
          <a:p>
            <a:pPr marL="342900" indent="-342900">
              <a:buClr>
                <a:schemeClr val="accent2">
                  <a:lumMod val="75000"/>
                </a:schemeClr>
              </a:buClr>
              <a:buFont typeface="Wingdings" panose="05000000000000000000" pitchFamily="2" charset="2"/>
              <a:buChar char="§"/>
            </a:pPr>
            <a:r>
              <a:rPr lang="en-US" sz="2400" dirty="0"/>
              <a:t>The complex relationship between ethics, authority and accountability in the public sector and the relationship of these elements to organizational structure must be analyzed. All this in order to offer a range of organizational structures that will allow a framework to adapt to changing conditions in order to strengthen ethical behavior and the culture of bearing public responsibility.</a:t>
            </a:r>
          </a:p>
        </p:txBody>
      </p:sp>
    </p:spTree>
    <p:extLst>
      <p:ext uri="{BB962C8B-B14F-4D97-AF65-F5344CB8AC3E}">
        <p14:creationId xmlns:p14="http://schemas.microsoft.com/office/powerpoint/2010/main" val="411245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Approaches to Analyze Public Responsibility and Authority</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678160" cy="4351338"/>
          </a:xfrm>
        </p:spPr>
        <p:txBody>
          <a:bodyPr>
            <a:noAutofit/>
          </a:bodyPr>
          <a:lstStyle/>
          <a:p>
            <a:pPr lvl="1" indent="-400050">
              <a:lnSpc>
                <a:spcPct val="120000"/>
              </a:lnSpc>
              <a:buClr>
                <a:schemeClr val="accent2">
                  <a:lumMod val="75000"/>
                </a:schemeClr>
              </a:buClr>
              <a:buFont typeface="Wingdings" panose="05000000000000000000" pitchFamily="2" charset="2"/>
              <a:buChar char="§"/>
            </a:pPr>
            <a:r>
              <a:rPr lang="en-US" sz="1800" dirty="0"/>
              <a:t>The Law Approach (and the Result - Teleology) versus the Behavioral Approach (and the Principles - Deontology ):</a:t>
            </a:r>
          </a:p>
          <a:p>
            <a:pPr lvl="2" indent="-400050">
              <a:lnSpc>
                <a:spcPct val="120000"/>
              </a:lnSpc>
              <a:buClr>
                <a:schemeClr val="accent6">
                  <a:lumMod val="75000"/>
                </a:schemeClr>
              </a:buClr>
              <a:buFont typeface="Wingdings" panose="05000000000000000000" pitchFamily="2" charset="2"/>
              <a:buChar char="q"/>
            </a:pPr>
            <a:r>
              <a:rPr lang="en-US" sz="1800" dirty="0"/>
              <a:t>According to the legal approach, the public responsibility of public servants is defined within the law and that is what is expected of them.</a:t>
            </a:r>
          </a:p>
          <a:p>
            <a:pPr lvl="2" indent="-400050">
              <a:lnSpc>
                <a:spcPct val="120000"/>
              </a:lnSpc>
              <a:buClr>
                <a:schemeClr val="accent6">
                  <a:lumMod val="75000"/>
                </a:schemeClr>
              </a:buClr>
              <a:buFont typeface="Wingdings" panose="05000000000000000000" pitchFamily="2" charset="2"/>
              <a:buChar char="q"/>
            </a:pPr>
            <a:r>
              <a:rPr lang="en-US" sz="1800" dirty="0"/>
              <a:t>According to the behavioral approach, public servants should be guided by principles and ethical values ​​that dictate ethical behavior and public responsibility. This is an approach that emphasizes the internal sources of ethical behavior. For example, research shows that people who tend to cheat (in an experiment) also tend to serve in the public sector.</a:t>
            </a:r>
          </a:p>
          <a:p>
            <a:pPr lvl="1" indent="-400050">
              <a:lnSpc>
                <a:spcPct val="120000"/>
              </a:lnSpc>
              <a:buClr>
                <a:schemeClr val="accent2">
                  <a:lumMod val="75000"/>
                </a:schemeClr>
              </a:buClr>
              <a:buFont typeface="Wingdings" panose="05000000000000000000" pitchFamily="2" charset="2"/>
              <a:buChar char="§"/>
            </a:pPr>
            <a:r>
              <a:rPr lang="en-US" sz="1800" dirty="0"/>
              <a:t>Hierarchical vs. Shared Responsibility:</a:t>
            </a:r>
          </a:p>
          <a:p>
            <a:pPr lvl="2" indent="-400050">
              <a:lnSpc>
                <a:spcPct val="120000"/>
              </a:lnSpc>
              <a:buClr>
                <a:schemeClr val="accent6">
                  <a:lumMod val="75000"/>
                </a:schemeClr>
              </a:buClr>
              <a:buFont typeface="Wingdings" panose="05000000000000000000" pitchFamily="2" charset="2"/>
              <a:buChar char="q"/>
            </a:pPr>
            <a:r>
              <a:rPr lang="en-US" sz="1800" dirty="0"/>
              <a:t>Hierarchical responsibility means that the scope of responsibility increases as the hierarchical rank is higher.</a:t>
            </a:r>
          </a:p>
          <a:p>
            <a:pPr lvl="2" indent="-400050">
              <a:lnSpc>
                <a:spcPct val="120000"/>
              </a:lnSpc>
              <a:buClr>
                <a:schemeClr val="accent6">
                  <a:lumMod val="75000"/>
                </a:schemeClr>
              </a:buClr>
              <a:buFont typeface="Wingdings" panose="05000000000000000000" pitchFamily="2" charset="2"/>
              <a:buChar char="q"/>
            </a:pPr>
            <a:r>
              <a:rPr lang="en-US" sz="1800" dirty="0"/>
              <a:t>This concept is based on the Weberian model. Joint responsibility means that the responsibility applies to all members of the body; in this context, Thompson has developed "The Problem of many hands" from which each player is responsible or that no player is responsible but the entire body. In any case, the responsibility of the individual is not a direct function of their actions.</a:t>
            </a:r>
          </a:p>
          <a:p>
            <a:pPr lvl="2" indent="-400050">
              <a:lnSpc>
                <a:spcPct val="120000"/>
              </a:lnSpc>
              <a:buClr>
                <a:schemeClr val="accent6">
                  <a:lumMod val="75000"/>
                </a:schemeClr>
              </a:buClr>
              <a:buFont typeface="Wingdings" panose="05000000000000000000" pitchFamily="2" charset="2"/>
              <a:buChar char="q"/>
            </a:pPr>
            <a:endParaRPr lang="en-US" sz="1400" dirty="0"/>
          </a:p>
        </p:txBody>
      </p:sp>
    </p:spTree>
    <p:extLst>
      <p:ext uri="{BB962C8B-B14F-4D97-AF65-F5344CB8AC3E}">
        <p14:creationId xmlns:p14="http://schemas.microsoft.com/office/powerpoint/2010/main" val="270425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0"/>
            <a:ext cx="10515600" cy="5158899"/>
          </a:xfrm>
        </p:spPr>
        <p:txBody>
          <a:bodyPr>
            <a:normAutofit fontScale="70000" lnSpcReduction="20000"/>
          </a:bodyPr>
          <a:lstStyle/>
          <a:p>
            <a:pPr lvl="1" indent="-400050">
              <a:lnSpc>
                <a:spcPct val="110000"/>
              </a:lnSpc>
              <a:buClr>
                <a:schemeClr val="accent2">
                  <a:lumMod val="75000"/>
                </a:schemeClr>
              </a:buClr>
              <a:buFont typeface="Wingdings" panose="05000000000000000000" pitchFamily="2" charset="2"/>
              <a:buChar char="§"/>
            </a:pPr>
            <a:r>
              <a:rPr lang="en-US" dirty="0"/>
              <a:t>Personal responsibility - a responsibility that a person bears for his or her own obligations and actions, and / or obligations under other obligations that were expected to be taken and were not, as well as acts expected to be taken and were not.</a:t>
            </a:r>
          </a:p>
          <a:p>
            <a:pPr marL="285750" lvl="1" indent="0">
              <a:lnSpc>
                <a:spcPct val="110000"/>
              </a:lnSpc>
              <a:buClr>
                <a:schemeClr val="accent2">
                  <a:lumMod val="75000"/>
                </a:schemeClr>
              </a:buClr>
              <a:buNone/>
            </a:pPr>
            <a:endParaRPr lang="en-US" dirty="0"/>
          </a:p>
          <a:p>
            <a:pPr lvl="1" indent="-400050">
              <a:lnSpc>
                <a:spcPct val="110000"/>
              </a:lnSpc>
              <a:buClr>
                <a:schemeClr val="accent2">
                  <a:lumMod val="75000"/>
                </a:schemeClr>
              </a:buClr>
              <a:buFont typeface="Wingdings" panose="05000000000000000000" pitchFamily="2" charset="2"/>
              <a:buChar char="§"/>
            </a:pPr>
            <a:r>
              <a:rPr lang="en-US" dirty="0"/>
              <a:t>Ministerial Responsibility - Senior responsibility for the actions of his subordinates, even if they bear personal responsibility; this is due to the problem of “many hands” and the need to consolidate responsibility within specific factors. The public itself also has ministerial responsibilities because it appoints or selects its representatives and delegates authority and responsibility to them.</a:t>
            </a:r>
          </a:p>
          <a:p>
            <a:pPr marL="285750" lvl="1" indent="0">
              <a:lnSpc>
                <a:spcPct val="110000"/>
              </a:lnSpc>
              <a:buClr>
                <a:schemeClr val="accent2">
                  <a:lumMod val="75000"/>
                </a:schemeClr>
              </a:buClr>
              <a:buNone/>
            </a:pPr>
            <a:endParaRPr lang="en-US" dirty="0"/>
          </a:p>
          <a:p>
            <a:pPr lvl="1" indent="-400050">
              <a:lnSpc>
                <a:spcPct val="110000"/>
              </a:lnSpc>
              <a:buClr>
                <a:schemeClr val="accent2">
                  <a:lumMod val="75000"/>
                </a:schemeClr>
              </a:buClr>
              <a:buFont typeface="Wingdings" panose="05000000000000000000" pitchFamily="2" charset="2"/>
              <a:buChar char="§"/>
            </a:pPr>
            <a:r>
              <a:rPr lang="en-US" dirty="0"/>
              <a:t>Moreover, the concept of ministerial responsibility helps to overcome the tension between authority and responsibility because the commander is responsible for his subordinate acts even if the authority is decentralized and in fact not directly in him. That is, decentralization of authority may be possible while adhering to the principle of ministerial responsibility.</a:t>
            </a:r>
          </a:p>
          <a:p>
            <a:pPr marL="285750" lvl="1" indent="0">
              <a:lnSpc>
                <a:spcPct val="110000"/>
              </a:lnSpc>
              <a:buClr>
                <a:schemeClr val="accent2">
                  <a:lumMod val="75000"/>
                </a:schemeClr>
              </a:buClr>
              <a:buNone/>
            </a:pPr>
            <a:endParaRPr lang="en-US" dirty="0"/>
          </a:p>
          <a:p>
            <a:pPr lvl="1" indent="-400050">
              <a:lnSpc>
                <a:spcPct val="110000"/>
              </a:lnSpc>
              <a:buClr>
                <a:schemeClr val="accent2">
                  <a:lumMod val="75000"/>
                </a:schemeClr>
              </a:buClr>
              <a:buFont typeface="Wingdings" panose="05000000000000000000" pitchFamily="2" charset="2"/>
              <a:buChar char="§"/>
            </a:pPr>
            <a:r>
              <a:rPr lang="en-US" dirty="0"/>
              <a:t>Ministerial responsibility as defined above must be distinguished from collective responsibility which means the joint responsibility of all members of the body that decides on the decisions and acts of the body. This is usually a transversal responsibility that exists among officials of similar rank, for example, government ministers.</a:t>
            </a:r>
          </a:p>
        </p:txBody>
      </p:sp>
    </p:spTree>
    <p:extLst>
      <p:ext uri="{BB962C8B-B14F-4D97-AF65-F5344CB8AC3E}">
        <p14:creationId xmlns:p14="http://schemas.microsoft.com/office/powerpoint/2010/main" val="426671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Organizational Structure, Authority and Accountability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Autofit/>
          </a:bodyPr>
          <a:lstStyle/>
          <a:p>
            <a:pPr lvl="1" indent="-400050">
              <a:buClr>
                <a:schemeClr val="accent2">
                  <a:lumMod val="75000"/>
                </a:schemeClr>
              </a:buClr>
              <a:buFont typeface="Wingdings" panose="05000000000000000000" pitchFamily="2" charset="2"/>
              <a:buChar char="§"/>
            </a:pPr>
            <a:r>
              <a:rPr lang="en-US" sz="1800" dirty="0"/>
              <a:t>Ethical behavior, public accountability, and reporting are ultimately behavioral variables and depend on the decisions of the organization's members and various stakeholders. Therefore, in explaining the degree of ethics and responsibility in the organization (and not just saying what they should look like) by adopting a positivist approach, we must examine factors that influence behavior and can also bring about behavioral change.</a:t>
            </a:r>
            <a:endParaRPr lang="he-IL" sz="1800" dirty="0"/>
          </a:p>
          <a:p>
            <a:pPr lvl="1" indent="-400050">
              <a:buClr>
                <a:schemeClr val="accent2">
                  <a:lumMod val="75000"/>
                </a:schemeClr>
              </a:buClr>
              <a:buFont typeface="Wingdings" panose="05000000000000000000" pitchFamily="2" charset="2"/>
              <a:buChar char="§"/>
            </a:pPr>
            <a:r>
              <a:rPr lang="en-US" sz="1800" dirty="0"/>
              <a:t>Studying the normative and positivist aspects will allow the adoption of an integrated approach to the planning of steps that will encourage ethical behavior and a culture of accountability. </a:t>
            </a:r>
          </a:p>
          <a:p>
            <a:pPr lvl="1" indent="-400050">
              <a:buClr>
                <a:schemeClr val="accent2">
                  <a:lumMod val="75000"/>
                </a:schemeClr>
              </a:buClr>
              <a:buFont typeface="Wingdings" panose="05000000000000000000" pitchFamily="2" charset="2"/>
              <a:buChar char="§"/>
            </a:pPr>
            <a:r>
              <a:rPr lang="en-US" sz="1800" dirty="0"/>
              <a:t>Literature suggests three main channels to explain behavior and behavioral change: </a:t>
            </a:r>
          </a:p>
          <a:p>
            <a:pPr lvl="2" indent="-400050">
              <a:buClr>
                <a:srgbClr val="548235"/>
              </a:buClr>
              <a:buFont typeface="Wingdings" panose="05000000000000000000" pitchFamily="2" charset="2"/>
              <a:buChar char="q"/>
            </a:pPr>
            <a:r>
              <a:rPr lang="en-US" sz="1800" dirty="0"/>
              <a:t>Provide information regarding the desired behavior.</a:t>
            </a:r>
          </a:p>
          <a:p>
            <a:pPr lvl="2" indent="-400050">
              <a:buClr>
                <a:srgbClr val="548235"/>
              </a:buClr>
              <a:buFont typeface="Wingdings" panose="05000000000000000000" pitchFamily="2" charset="2"/>
              <a:buChar char="q"/>
            </a:pPr>
            <a:r>
              <a:rPr lang="en-US" sz="1800" dirty="0"/>
              <a:t>Structural changes that lead a person to learn the benefits of behavior change.</a:t>
            </a:r>
          </a:p>
          <a:p>
            <a:pPr lvl="2" indent="-400050">
              <a:buClr>
                <a:srgbClr val="548235"/>
              </a:buClr>
              <a:buFont typeface="Wingdings" panose="05000000000000000000" pitchFamily="2" charset="2"/>
              <a:buChar char="q"/>
            </a:pPr>
            <a:r>
              <a:rPr lang="en-US" sz="1800" dirty="0"/>
              <a:t>Providing direct (positive or negative) incentives that change a person’s utility function in the direction of desired behavioral change. </a:t>
            </a:r>
          </a:p>
          <a:p>
            <a:pPr lvl="1" indent="-400050">
              <a:buClr>
                <a:schemeClr val="accent2">
                  <a:lumMod val="75000"/>
                </a:schemeClr>
              </a:buClr>
              <a:buFont typeface="Wingdings" panose="05000000000000000000" pitchFamily="2" charset="2"/>
              <a:buChar char="§"/>
            </a:pPr>
            <a:endParaRPr lang="he-IL" sz="1800" dirty="0"/>
          </a:p>
          <a:p>
            <a:pPr lvl="1" indent="-400050">
              <a:buClr>
                <a:schemeClr val="accent2">
                  <a:lumMod val="75000"/>
                </a:schemeClr>
              </a:buClr>
              <a:buFont typeface="Wingdings" panose="05000000000000000000" pitchFamily="2" charset="2"/>
              <a:buChar char="§"/>
            </a:pPr>
            <a:r>
              <a:rPr lang="en-US" sz="1800" dirty="0"/>
              <a:t>A central approach that links organizational structure and behavior is a transaction cost approach, as well as an analysis of the issue of decentralization with public sector expertise and the analysis of reforms made in this area - especially regarding increasing coordination within and between public organizations.</a:t>
            </a:r>
          </a:p>
        </p:txBody>
      </p:sp>
    </p:spTree>
    <p:extLst>
      <p:ext uri="{BB962C8B-B14F-4D97-AF65-F5344CB8AC3E}">
        <p14:creationId xmlns:p14="http://schemas.microsoft.com/office/powerpoint/2010/main" val="286562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Transaction Cost Economics</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Autofit/>
          </a:bodyPr>
          <a:lstStyle/>
          <a:p>
            <a:pPr lvl="1" indent="-400050">
              <a:buClr>
                <a:schemeClr val="accent2">
                  <a:lumMod val="75000"/>
                </a:schemeClr>
              </a:buClr>
              <a:buFont typeface="Wingdings" panose="05000000000000000000" pitchFamily="2" charset="2"/>
              <a:buChar char="§"/>
            </a:pPr>
            <a:r>
              <a:rPr lang="en-US" sz="1800" dirty="0"/>
              <a:t>The New Institutional Economics  approach is based on the central idea of </a:t>
            </a:r>
            <a:r>
              <a:rPr lang="he-IL" sz="1800" dirty="0"/>
              <a:t>"</a:t>
            </a:r>
            <a:r>
              <a:rPr lang="en-US" sz="1800" dirty="0"/>
              <a:t>Transaction Cost”</a:t>
            </a:r>
            <a:r>
              <a:rPr lang="he-IL" sz="1800" dirty="0"/>
              <a:t> </a:t>
            </a:r>
            <a:r>
              <a:rPr lang="en-US" sz="1800" dirty="0"/>
              <a:t> in the economic analysis (Williamson, 1980; North, 1990). According to this approach, the main analysis unit is not the organization or the firm but the transaction itself and its related costs. The approach analyzes the variables influencing these costs causing inefficiency and attempts to examine ways to lower costs. </a:t>
            </a:r>
          </a:p>
          <a:p>
            <a:pPr marL="285750" lvl="1" indent="0">
              <a:buClr>
                <a:schemeClr val="accent2">
                  <a:lumMod val="75000"/>
                </a:schemeClr>
              </a:buClr>
              <a:buNone/>
            </a:pPr>
            <a:endParaRPr lang="en-US" sz="1800" dirty="0"/>
          </a:p>
          <a:p>
            <a:pPr lvl="1" indent="-400050">
              <a:buClr>
                <a:schemeClr val="accent2">
                  <a:lumMod val="75000"/>
                </a:schemeClr>
              </a:buClr>
              <a:buFont typeface="Wingdings" panose="05000000000000000000" pitchFamily="2" charset="2"/>
              <a:buChar char="§"/>
            </a:pPr>
            <a:r>
              <a:rPr lang="en-US" sz="1800" dirty="0"/>
              <a:t>The transaction cost approach for organization analysis is implemented in three tiers: 1) organization structure; 2) methods of organizing organization activity (external and internal functions); 3) HR management. </a:t>
            </a:r>
          </a:p>
          <a:p>
            <a:pPr lvl="1" indent="-400050">
              <a:buClr>
                <a:schemeClr val="accent2">
                  <a:lumMod val="75000"/>
                </a:schemeClr>
              </a:buClr>
              <a:buFont typeface="Wingdings" panose="05000000000000000000" pitchFamily="2" charset="2"/>
              <a:buChar char="§"/>
            </a:pPr>
            <a:endParaRPr lang="en-US" sz="1800" dirty="0"/>
          </a:p>
          <a:p>
            <a:pPr lvl="1" indent="-400050">
              <a:buClr>
                <a:schemeClr val="accent2">
                  <a:lumMod val="75000"/>
                </a:schemeClr>
              </a:buClr>
              <a:buFont typeface="Wingdings" panose="05000000000000000000" pitchFamily="2" charset="2"/>
              <a:buChar char="§"/>
            </a:pPr>
            <a:r>
              <a:rPr lang="en-US" sz="1800" dirty="0"/>
              <a:t>The key question at the heart of the discussion is whether the parties to the deal or the relationship work in harmony or are there common misunderstandings and conflicts that lead to delays and other malfunctions. Accordingly, the costs of designing, adjusting, supervising and completing tasks under various administrative structures should be examined and compared and the administrative structure where the costs are lower should be selected. This maximizes efficiency. The structure of the contract between the various players is of great importance.</a:t>
            </a:r>
          </a:p>
          <a:p>
            <a:pPr marL="285750" lvl="1" indent="0">
              <a:buClr>
                <a:schemeClr val="accent2">
                  <a:lumMod val="75000"/>
                </a:schemeClr>
              </a:buClr>
              <a:buNone/>
            </a:pPr>
            <a:endParaRPr lang="en-US" sz="1800" dirty="0"/>
          </a:p>
          <a:p>
            <a:pPr lvl="1" indent="-400050">
              <a:buClr>
                <a:schemeClr val="accent2">
                  <a:lumMod val="75000"/>
                </a:schemeClr>
              </a:buClr>
              <a:buFont typeface="Wingdings" panose="05000000000000000000" pitchFamily="2" charset="2"/>
              <a:buChar char="§"/>
            </a:pPr>
            <a:r>
              <a:rPr lang="en-US" sz="1800" dirty="0"/>
              <a:t>The behavioral assumptions in the basis of the approach are: 1) limited rationality; 2) many players acting for themselves rather than the greater good. </a:t>
            </a:r>
          </a:p>
        </p:txBody>
      </p:sp>
    </p:spTree>
    <p:extLst>
      <p:ext uri="{BB962C8B-B14F-4D97-AF65-F5344CB8AC3E}">
        <p14:creationId xmlns:p14="http://schemas.microsoft.com/office/powerpoint/2010/main" val="1772606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TotalTime>
  <Words>2224</Words>
  <Application>Microsoft Office PowerPoint</Application>
  <PresentationFormat>Widescreen</PresentationFormat>
  <Paragraphs>89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Lessons 10: Responsibility, Authority and Organizational Structure – Decentralization vs Centralization and Decision-making Mechanisms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6-7: Strategic Thought and Decision Analysis; Game Theory – Describing and Analyzing Conflict</dc:title>
  <dc:creator>Laila</dc:creator>
  <cp:lastModifiedBy>user</cp:lastModifiedBy>
  <cp:revision>49</cp:revision>
  <dcterms:created xsi:type="dcterms:W3CDTF">2019-11-28T06:15:25Z</dcterms:created>
  <dcterms:modified xsi:type="dcterms:W3CDTF">2019-12-16T14:58:05Z</dcterms:modified>
</cp:coreProperties>
</file>