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2" r:id="rId1"/>
  </p:sldMasterIdLst>
  <p:notesMasterIdLst>
    <p:notesMasterId r:id="rId4"/>
  </p:notesMasterIdLst>
  <p:handoutMasterIdLst>
    <p:handoutMasterId r:id="rId5"/>
  </p:handoutMasterIdLst>
  <p:sldIdLst>
    <p:sldId id="279" r:id="rId2"/>
    <p:sldId id="343" r:id="rId3"/>
  </p:sldIdLst>
  <p:sldSz cx="12192000" cy="6858000"/>
  <p:notesSz cx="6797675" cy="99282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BACF"/>
    <a:srgbClr val="BABABA"/>
    <a:srgbClr val="000000"/>
    <a:srgbClr val="052F61"/>
    <a:srgbClr val="FFFFFF"/>
    <a:srgbClr val="663300"/>
    <a:srgbClr val="996633"/>
    <a:srgbClr val="053063"/>
    <a:srgbClr val="C00000"/>
    <a:srgbClr val="E3F4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80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94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2016" y="1"/>
            <a:ext cx="2945659" cy="496967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5" y="1"/>
            <a:ext cx="2945659" cy="496967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18FBFC9-3DC2-43A6-9B0D-1FC95BA7B219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2016" y="9431258"/>
            <a:ext cx="2945659" cy="49696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5" y="9431258"/>
            <a:ext cx="2945659" cy="49696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45FD01A-3497-4E69-A606-747EA85690A6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704965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0462381-5874-4A3D-998C-B9D7831F5071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275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20725D0-078F-44BE-93F1-C1D41D562AC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29487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r>
              <a:rPr lang="he-IL" smtClean="0"/>
              <a:t>1</a:t>
            </a:r>
            <a:endParaRPr lang="he-IL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69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3432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3327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20847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33109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 עם ציטו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3672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או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73472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05927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7034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474672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3193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1942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594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89509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1817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02283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23517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4000">
              <a:schemeClr val="tx2">
                <a:lumMod val="20000"/>
                <a:lumOff val="80000"/>
              </a:schemeClr>
            </a:gs>
            <a:gs pos="100000">
              <a:schemeClr val="tx1">
                <a:lumMod val="85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FD1D8A9-74E1-4A79-BDC6-FA550DEC8BF0}" type="datetimeFigureOut">
              <a:rPr lang="he-IL" smtClean="0"/>
              <a:t>ה'/חשון/תשע"ט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58D0A5E-A30A-45AF-A925-8F4AB86E19DC}" type="slidenum">
              <a:rPr lang="he-IL" smtClean="0"/>
              <a:t>‹#›</a:t>
            </a:fld>
            <a:endParaRPr lang="he-IL"/>
          </a:p>
        </p:txBody>
      </p:sp>
      <p:sp>
        <p:nvSpPr>
          <p:cNvPr id="13" name="מלבן 12"/>
          <p:cNvSpPr/>
          <p:nvPr userDrawn="1"/>
        </p:nvSpPr>
        <p:spPr>
          <a:xfrm>
            <a:off x="5802929" y="-4207"/>
            <a:ext cx="55976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1000" b="0" u="none" dirty="0" smtClean="0">
                <a:solidFill>
                  <a:schemeClr val="bg1">
                    <a:lumMod val="50000"/>
                    <a:lumOff val="50000"/>
                  </a:schemeClr>
                </a:solidFill>
                <a:effectLst/>
                <a:latin typeface="Guttman Hatzvi" panose="02010401010101010101" pitchFamily="2" charset="-79"/>
                <a:ea typeface="Times New Roman" panose="02020603050405020304" pitchFamily="18" charset="0"/>
                <a:cs typeface="Guttman Hatzvi" panose="02010401010101010101" pitchFamily="2" charset="-79"/>
              </a:rPr>
              <a:t>בלמ"ס</a:t>
            </a:r>
            <a:endParaRPr lang="he-IL" sz="1000" b="0" u="none" dirty="0">
              <a:solidFill>
                <a:schemeClr val="bg1">
                  <a:lumMod val="50000"/>
                  <a:lumOff val="50000"/>
                </a:schemeClr>
              </a:solidFill>
              <a:effectLst/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94479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p:timing>
    <p:tnLst>
      <p:par>
        <p:cTn id="1" dur="indefinite" restart="never" nodeType="tmRoot"/>
      </p:par>
    </p:tnLst>
  </p:timing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64342"/>
            <a:ext cx="12192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u="db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tzvi" panose="02010401010101010101" pitchFamily="2" charset="-79"/>
                <a:cs typeface="Guttman Hatzvi" panose="02010401010101010101" pitchFamily="2" charset="-79"/>
              </a:rPr>
              <a:t>מפת הדרכים בלימודי האסטרטגיה</a:t>
            </a:r>
            <a:endParaRPr lang="he-IL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81" name="מלבן 80"/>
          <p:cNvSpPr/>
          <p:nvPr/>
        </p:nvSpPr>
        <p:spPr>
          <a:xfrm>
            <a:off x="-1180091" y="65821"/>
            <a:ext cx="1377627" cy="651567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8232" tIns="78232" rIns="0" bIns="78232" numCol="1" spcCol="1270" anchor="ctr" anchorCtr="0">
            <a:noAutofit/>
          </a:bodyPr>
          <a:lstStyle/>
          <a:p>
            <a:pPr lvl="0" algn="ctr" defTabSz="488950" rtl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he-IL" sz="1100" kern="1200"/>
          </a:p>
        </p:txBody>
      </p:sp>
      <p:sp>
        <p:nvSpPr>
          <p:cNvPr id="2" name="מלבן 1"/>
          <p:cNvSpPr/>
          <p:nvPr/>
        </p:nvSpPr>
        <p:spPr>
          <a:xfrm rot="1602940">
            <a:off x="3706361" y="2426415"/>
            <a:ext cx="1278108" cy="1741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00FF"/>
                </a:solidFill>
              </a:rPr>
              <a:t>חשיבה אסטרטגית</a:t>
            </a:r>
          </a:p>
          <a:p>
            <a:pPr algn="ctr"/>
            <a:r>
              <a:rPr lang="he-IL" sz="1600" b="1" dirty="0" smtClean="0">
                <a:solidFill>
                  <a:srgbClr val="0000FF"/>
                </a:solidFill>
              </a:rPr>
              <a:t>ציבורית ועסקית</a:t>
            </a:r>
            <a:endParaRPr lang="he-IL" sz="1600" b="1" dirty="0">
              <a:solidFill>
                <a:srgbClr val="0000FF"/>
              </a:solidFill>
            </a:endParaRPr>
          </a:p>
        </p:txBody>
      </p:sp>
      <p:sp>
        <p:nvSpPr>
          <p:cNvPr id="14" name="מלבן 13"/>
          <p:cNvSpPr/>
          <p:nvPr/>
        </p:nvSpPr>
        <p:spPr>
          <a:xfrm rot="20199333">
            <a:off x="7889551" y="3789070"/>
            <a:ext cx="1185928" cy="17413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00FF"/>
                </a:solidFill>
              </a:rPr>
              <a:t>התנסות ראשונה ושנייה</a:t>
            </a:r>
          </a:p>
        </p:txBody>
      </p:sp>
      <p:sp>
        <p:nvSpPr>
          <p:cNvPr id="19" name="מלבן 18"/>
          <p:cNvSpPr/>
          <p:nvPr/>
        </p:nvSpPr>
        <p:spPr>
          <a:xfrm>
            <a:off x="4620174" y="6110157"/>
            <a:ext cx="3044744" cy="5461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>
                <a:solidFill>
                  <a:srgbClr val="0000FF"/>
                </a:solidFill>
              </a:rPr>
              <a:t>התנסות שלישית</a:t>
            </a:r>
            <a:endParaRPr lang="he-IL" sz="1600" b="1" dirty="0">
              <a:solidFill>
                <a:srgbClr val="0000FF"/>
              </a:solidFill>
            </a:endParaRPr>
          </a:p>
        </p:txBody>
      </p:sp>
      <p:grpSp>
        <p:nvGrpSpPr>
          <p:cNvPr id="79" name="קבוצה 78"/>
          <p:cNvGrpSpPr/>
          <p:nvPr/>
        </p:nvGrpSpPr>
        <p:grpSpPr>
          <a:xfrm>
            <a:off x="3824660" y="817449"/>
            <a:ext cx="3724583" cy="5235352"/>
            <a:chOff x="3824660" y="909195"/>
            <a:chExt cx="3724583" cy="5235352"/>
          </a:xfrm>
        </p:grpSpPr>
        <p:sp>
          <p:nvSpPr>
            <p:cNvPr id="15" name="מלבן 14"/>
            <p:cNvSpPr/>
            <p:nvPr/>
          </p:nvSpPr>
          <p:spPr>
            <a:xfrm>
              <a:off x="5285419" y="1974977"/>
              <a:ext cx="1714254" cy="174135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1600" b="1" dirty="0" smtClean="0">
                  <a:solidFill>
                    <a:srgbClr val="C00000"/>
                  </a:solidFill>
                </a:rPr>
                <a:t>מחשבה אסטרטגית</a:t>
              </a:r>
            </a:p>
            <a:p>
              <a:pPr algn="ctr"/>
              <a:endParaRPr lang="he-IL" sz="900" b="1" dirty="0" smtClean="0">
                <a:solidFill>
                  <a:srgbClr val="C00000"/>
                </a:solidFill>
              </a:endParaRPr>
            </a:p>
            <a:p>
              <a:pPr algn="ctr"/>
              <a:r>
                <a:rPr lang="he-IL" sz="1400" b="1" dirty="0" smtClean="0">
                  <a:solidFill>
                    <a:srgbClr val="C00000"/>
                  </a:solidFill>
                </a:rPr>
                <a:t>ההיסטוריה של הרעיונות האסטרטגיים</a:t>
              </a:r>
            </a:p>
            <a:p>
              <a:pPr algn="ctr"/>
              <a:r>
                <a:rPr lang="he-IL" sz="1400" b="1" dirty="0" smtClean="0">
                  <a:solidFill>
                    <a:srgbClr val="C00000"/>
                  </a:solidFill>
                </a:rPr>
                <a:t>(יסודות)</a:t>
              </a:r>
              <a:endParaRPr lang="he-IL" sz="1600" b="1" dirty="0">
                <a:solidFill>
                  <a:srgbClr val="C00000"/>
                </a:solidFill>
              </a:endParaRPr>
            </a:p>
          </p:txBody>
        </p:sp>
        <p:grpSp>
          <p:nvGrpSpPr>
            <p:cNvPr id="35" name="קבוצה 34"/>
            <p:cNvGrpSpPr/>
            <p:nvPr/>
          </p:nvGrpSpPr>
          <p:grpSpPr>
            <a:xfrm>
              <a:off x="3824660" y="909195"/>
              <a:ext cx="3724583" cy="5235352"/>
              <a:chOff x="3650272" y="983240"/>
              <a:chExt cx="4263287" cy="5061321"/>
            </a:xfrm>
          </p:grpSpPr>
          <p:cxnSp>
            <p:nvCxnSpPr>
              <p:cNvPr id="27" name="מחבר ישר 26"/>
              <p:cNvCxnSpPr/>
              <p:nvPr/>
            </p:nvCxnSpPr>
            <p:spPr>
              <a:xfrm flipH="1">
                <a:off x="3736965" y="4014981"/>
                <a:ext cx="4176594" cy="1961609"/>
              </a:xfrm>
              <a:prstGeom prst="line">
                <a:avLst/>
              </a:prstGeom>
              <a:ln w="762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מחבר ישר 27"/>
              <p:cNvCxnSpPr/>
              <p:nvPr/>
            </p:nvCxnSpPr>
            <p:spPr>
              <a:xfrm flipH="1">
                <a:off x="3650272" y="983240"/>
                <a:ext cx="2663005" cy="5061321"/>
              </a:xfrm>
              <a:prstGeom prst="line">
                <a:avLst/>
              </a:prstGeom>
              <a:ln w="762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מחבר ישר 31"/>
              <p:cNvCxnSpPr/>
              <p:nvPr/>
            </p:nvCxnSpPr>
            <p:spPr>
              <a:xfrm>
                <a:off x="6313273" y="1003553"/>
                <a:ext cx="1579927" cy="2974063"/>
              </a:xfrm>
              <a:prstGeom prst="line">
                <a:avLst/>
              </a:prstGeom>
              <a:ln w="762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4" name="קבוצה 83"/>
          <p:cNvGrpSpPr/>
          <p:nvPr/>
        </p:nvGrpSpPr>
        <p:grpSpPr>
          <a:xfrm>
            <a:off x="6039448" y="3943693"/>
            <a:ext cx="2424231" cy="2146945"/>
            <a:chOff x="6052148" y="4035439"/>
            <a:chExt cx="2424231" cy="2146945"/>
          </a:xfrm>
        </p:grpSpPr>
        <p:sp>
          <p:nvSpPr>
            <p:cNvPr id="20" name="מלבן 19"/>
            <p:cNvSpPr/>
            <p:nvPr/>
          </p:nvSpPr>
          <p:spPr>
            <a:xfrm>
              <a:off x="6389681" y="4436098"/>
              <a:ext cx="1634204" cy="1062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1600" b="1" dirty="0" smtClean="0">
                  <a:solidFill>
                    <a:srgbClr val="C00000"/>
                  </a:solidFill>
                </a:rPr>
                <a:t>גישת העיצוב</a:t>
              </a:r>
            </a:p>
            <a:p>
              <a:pPr algn="ctr"/>
              <a:r>
                <a:rPr lang="he-IL" sz="1300" b="1" dirty="0" smtClean="0">
                  <a:solidFill>
                    <a:srgbClr val="C00000"/>
                  </a:solidFill>
                </a:rPr>
                <a:t>מודל פרקטי ליישום (סינתזה)</a:t>
              </a:r>
              <a:endParaRPr lang="he-IL" sz="1300" b="1" dirty="0">
                <a:solidFill>
                  <a:srgbClr val="C00000"/>
                </a:solidFill>
              </a:endParaRPr>
            </a:p>
          </p:txBody>
        </p:sp>
        <p:grpSp>
          <p:nvGrpSpPr>
            <p:cNvPr id="59" name="קבוצה 58"/>
            <p:cNvGrpSpPr/>
            <p:nvPr/>
          </p:nvGrpSpPr>
          <p:grpSpPr>
            <a:xfrm>
              <a:off x="6052148" y="4035439"/>
              <a:ext cx="2424231" cy="2146945"/>
              <a:chOff x="8887050" y="2826768"/>
              <a:chExt cx="2809585" cy="2056339"/>
            </a:xfrm>
          </p:grpSpPr>
          <p:cxnSp>
            <p:nvCxnSpPr>
              <p:cNvPr id="60" name="מחבר ישר 59"/>
              <p:cNvCxnSpPr/>
              <p:nvPr/>
            </p:nvCxnSpPr>
            <p:spPr>
              <a:xfrm>
                <a:off x="10623876" y="2826768"/>
                <a:ext cx="1072759" cy="2056339"/>
              </a:xfrm>
              <a:prstGeom prst="line">
                <a:avLst/>
              </a:prstGeom>
              <a:ln w="762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מחבר ישר 60"/>
              <p:cNvCxnSpPr/>
              <p:nvPr/>
            </p:nvCxnSpPr>
            <p:spPr>
              <a:xfrm>
                <a:off x="8903079" y="3662972"/>
                <a:ext cx="2738404" cy="1213370"/>
              </a:xfrm>
              <a:prstGeom prst="line">
                <a:avLst/>
              </a:prstGeom>
              <a:ln w="762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מחבר ישר 61"/>
              <p:cNvCxnSpPr/>
              <p:nvPr/>
            </p:nvCxnSpPr>
            <p:spPr>
              <a:xfrm flipV="1">
                <a:off x="8887050" y="2844632"/>
                <a:ext cx="1684431" cy="802148"/>
              </a:xfrm>
              <a:prstGeom prst="line">
                <a:avLst/>
              </a:prstGeom>
              <a:ln w="762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5" name="קבוצה 84"/>
          <p:cNvGrpSpPr/>
          <p:nvPr/>
        </p:nvGrpSpPr>
        <p:grpSpPr>
          <a:xfrm>
            <a:off x="3824660" y="4770801"/>
            <a:ext cx="4639020" cy="1377752"/>
            <a:chOff x="3824660" y="4862547"/>
            <a:chExt cx="4639020" cy="1377752"/>
          </a:xfrm>
        </p:grpSpPr>
        <p:sp>
          <p:nvSpPr>
            <p:cNvPr id="22" name="מלבן 21"/>
            <p:cNvSpPr/>
            <p:nvPr/>
          </p:nvSpPr>
          <p:spPr>
            <a:xfrm>
              <a:off x="4958606" y="5177597"/>
              <a:ext cx="2100429" cy="106270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he-IL" sz="1600" b="1" dirty="0" smtClean="0">
                  <a:solidFill>
                    <a:srgbClr val="C00000"/>
                  </a:solidFill>
                </a:rPr>
                <a:t>חשיבה אסטרטגית</a:t>
              </a:r>
            </a:p>
            <a:p>
              <a:pPr algn="ctr"/>
              <a:r>
                <a:rPr lang="he-IL" sz="1300" b="1" dirty="0" smtClean="0">
                  <a:solidFill>
                    <a:srgbClr val="C00000"/>
                  </a:solidFill>
                </a:rPr>
                <a:t>תיאוריה ויישום של כלים ושיטות</a:t>
              </a:r>
              <a:endParaRPr lang="he-IL" sz="1300" b="1" dirty="0">
                <a:solidFill>
                  <a:srgbClr val="C00000"/>
                </a:solidFill>
              </a:endParaRPr>
            </a:p>
          </p:txBody>
        </p:sp>
        <p:grpSp>
          <p:nvGrpSpPr>
            <p:cNvPr id="77" name="קבוצה 76"/>
            <p:cNvGrpSpPr/>
            <p:nvPr/>
          </p:nvGrpSpPr>
          <p:grpSpPr>
            <a:xfrm>
              <a:off x="3824660" y="4862547"/>
              <a:ext cx="4639020" cy="1326034"/>
              <a:chOff x="5285391" y="5433040"/>
              <a:chExt cx="5365096" cy="1252814"/>
            </a:xfrm>
          </p:grpSpPr>
          <p:cxnSp>
            <p:nvCxnSpPr>
              <p:cNvPr id="73" name="מחבר ישר 72"/>
              <p:cNvCxnSpPr/>
              <p:nvPr/>
            </p:nvCxnSpPr>
            <p:spPr>
              <a:xfrm>
                <a:off x="5285391" y="6669366"/>
                <a:ext cx="5361340" cy="16488"/>
              </a:xfrm>
              <a:prstGeom prst="line">
                <a:avLst/>
              </a:prstGeom>
              <a:ln w="762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מחבר ישר 73"/>
              <p:cNvCxnSpPr/>
              <p:nvPr/>
            </p:nvCxnSpPr>
            <p:spPr>
              <a:xfrm>
                <a:off x="7912083" y="5454042"/>
                <a:ext cx="2738404" cy="1213370"/>
              </a:xfrm>
              <a:prstGeom prst="line">
                <a:avLst/>
              </a:prstGeom>
              <a:ln w="762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מחבר ישר 74"/>
              <p:cNvCxnSpPr/>
              <p:nvPr/>
            </p:nvCxnSpPr>
            <p:spPr>
              <a:xfrm flipV="1">
                <a:off x="5306458" y="5433040"/>
                <a:ext cx="2584432" cy="1190633"/>
              </a:xfrm>
              <a:prstGeom prst="line">
                <a:avLst/>
              </a:prstGeom>
              <a:ln w="7620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3" name="תמונה 1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32" b="100000" l="4625" r="99375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291" y="683484"/>
            <a:ext cx="7056106" cy="620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877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64342"/>
            <a:ext cx="121920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600" b="1" u="dbl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uttman Hatzvi" panose="02010401010101010101" pitchFamily="2" charset="-79"/>
                <a:cs typeface="Guttman Hatzvi" panose="02010401010101010101" pitchFamily="2" charset="-79"/>
              </a:rPr>
              <a:t>מפת הדרכים בלימודי האסטרטגיה</a:t>
            </a:r>
            <a:endParaRPr lang="he-IL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sp>
        <p:nvSpPr>
          <p:cNvPr id="2" name="מלבן מעוגל 1"/>
          <p:cNvSpPr/>
          <p:nvPr/>
        </p:nvSpPr>
        <p:spPr>
          <a:xfrm>
            <a:off x="9769640" y="1138989"/>
            <a:ext cx="2342149" cy="9946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מחשבה אסטרטגית </a:t>
            </a:r>
          </a:p>
          <a:p>
            <a:pPr algn="ctr"/>
            <a:r>
              <a:rPr lang="he-IL" dirty="0" smtClean="0"/>
              <a:t>פרופסור דימה </a:t>
            </a:r>
            <a:r>
              <a:rPr lang="he-IL" dirty="0" err="1" smtClean="0"/>
              <a:t>אדמסקי</a:t>
            </a:r>
            <a:endParaRPr lang="he-IL" dirty="0"/>
          </a:p>
        </p:txBody>
      </p:sp>
      <p:sp>
        <p:nvSpPr>
          <p:cNvPr id="5" name="מלבן מעוגל 4"/>
          <p:cNvSpPr/>
          <p:nvPr/>
        </p:nvSpPr>
        <p:spPr>
          <a:xfrm>
            <a:off x="9769640" y="2197768"/>
            <a:ext cx="2342149" cy="49730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התפתחות המחשבה האסטרטגית צבאית</a:t>
            </a:r>
          </a:p>
        </p:txBody>
      </p:sp>
      <p:sp>
        <p:nvSpPr>
          <p:cNvPr id="31" name="מלבן מעוגל 30"/>
          <p:cNvSpPr/>
          <p:nvPr/>
        </p:nvSpPr>
        <p:spPr>
          <a:xfrm>
            <a:off x="9769640" y="2775285"/>
            <a:ext cx="2342149" cy="882314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תולדות המחשבה האסטרטגית והתפתחות הלוחמה הקונבנציונלית</a:t>
            </a:r>
          </a:p>
        </p:txBody>
      </p:sp>
      <p:sp>
        <p:nvSpPr>
          <p:cNvPr id="32" name="מלבן מעוגל 31"/>
          <p:cNvSpPr/>
          <p:nvPr/>
        </p:nvSpPr>
        <p:spPr>
          <a:xfrm>
            <a:off x="9769640" y="3721769"/>
            <a:ext cx="2342149" cy="786062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תולדות המחשבה האסטרטגית </a:t>
            </a:r>
          </a:p>
          <a:p>
            <a:pPr algn="ctr"/>
            <a:r>
              <a:rPr lang="he-IL" sz="1600" dirty="0" smtClean="0"/>
              <a:t>בעידן הלוחמה ההיברידית</a:t>
            </a:r>
          </a:p>
        </p:txBody>
      </p:sp>
      <p:sp>
        <p:nvSpPr>
          <p:cNvPr id="33" name="מלבן מעוגל 32"/>
          <p:cNvSpPr/>
          <p:nvPr/>
        </p:nvSpPr>
        <p:spPr>
          <a:xfrm>
            <a:off x="9769640" y="4572001"/>
            <a:ext cx="2342149" cy="786062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תולדות המחשבה האסטרטגית </a:t>
            </a:r>
          </a:p>
          <a:p>
            <a:pPr algn="ctr"/>
            <a:r>
              <a:rPr lang="he-IL" sz="1600" dirty="0" smtClean="0"/>
              <a:t>בעידן הגרעיני</a:t>
            </a:r>
          </a:p>
        </p:txBody>
      </p:sp>
      <p:sp>
        <p:nvSpPr>
          <p:cNvPr id="34" name="מלבן מעוגל 33"/>
          <p:cNvSpPr/>
          <p:nvPr/>
        </p:nvSpPr>
        <p:spPr>
          <a:xfrm>
            <a:off x="9769640" y="5422233"/>
            <a:ext cx="2342149" cy="51334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דיאגנוזה מודיעינית</a:t>
            </a:r>
          </a:p>
          <a:p>
            <a:pPr algn="ctr"/>
            <a:r>
              <a:rPr lang="he-IL" sz="1600" dirty="0" smtClean="0"/>
              <a:t>ותכנון אסטרטגי</a:t>
            </a:r>
          </a:p>
        </p:txBody>
      </p:sp>
      <p:sp>
        <p:nvSpPr>
          <p:cNvPr id="35" name="מלבן מעוגל 34"/>
          <p:cNvSpPr/>
          <p:nvPr/>
        </p:nvSpPr>
        <p:spPr>
          <a:xfrm>
            <a:off x="9769640" y="5999749"/>
            <a:ext cx="2342149" cy="32084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האסטרטגיה הרוסית</a:t>
            </a:r>
          </a:p>
        </p:txBody>
      </p:sp>
      <p:sp>
        <p:nvSpPr>
          <p:cNvPr id="36" name="מלבן מעוגל 35"/>
          <p:cNvSpPr/>
          <p:nvPr/>
        </p:nvSpPr>
        <p:spPr>
          <a:xfrm>
            <a:off x="9769640" y="6384760"/>
            <a:ext cx="2342149" cy="32084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סייבר</a:t>
            </a:r>
          </a:p>
        </p:txBody>
      </p:sp>
      <p:sp>
        <p:nvSpPr>
          <p:cNvPr id="45" name="מלבן מעוגל 44"/>
          <p:cNvSpPr/>
          <p:nvPr/>
        </p:nvSpPr>
        <p:spPr>
          <a:xfrm>
            <a:off x="7756356" y="1138988"/>
            <a:ext cx="1933076" cy="9946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חשיבה אסטרטגית</a:t>
            </a:r>
          </a:p>
          <a:p>
            <a:pPr algn="ctr"/>
            <a:r>
              <a:rPr lang="he-IL" dirty="0" smtClean="0"/>
              <a:t>אלוף אמיר ברעם</a:t>
            </a:r>
            <a:endParaRPr lang="he-IL" dirty="0"/>
          </a:p>
        </p:txBody>
      </p:sp>
      <p:sp>
        <p:nvSpPr>
          <p:cNvPr id="53" name="מלבן מעוגל 52"/>
          <p:cNvSpPr/>
          <p:nvPr/>
        </p:nvSpPr>
        <p:spPr>
          <a:xfrm>
            <a:off x="6178576" y="1166004"/>
            <a:ext cx="1511248" cy="9946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גישת העיצוב</a:t>
            </a:r>
          </a:p>
          <a:p>
            <a:pPr algn="ctr"/>
            <a:r>
              <a:rPr lang="he-IL" dirty="0" smtClean="0"/>
              <a:t>מרכז דדו</a:t>
            </a:r>
            <a:endParaRPr lang="he-IL" dirty="0"/>
          </a:p>
        </p:txBody>
      </p:sp>
      <p:sp>
        <p:nvSpPr>
          <p:cNvPr id="57" name="מלבן מעוגל 56"/>
          <p:cNvSpPr/>
          <p:nvPr/>
        </p:nvSpPr>
        <p:spPr>
          <a:xfrm>
            <a:off x="4591279" y="1166004"/>
            <a:ext cx="1532021" cy="9946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התנסות ראשונה</a:t>
            </a:r>
          </a:p>
          <a:p>
            <a:pPr algn="ctr"/>
            <a:r>
              <a:rPr lang="he-IL" dirty="0" smtClean="0"/>
              <a:t>זירה צפונית</a:t>
            </a:r>
            <a:endParaRPr lang="he-IL" dirty="0"/>
          </a:p>
        </p:txBody>
      </p:sp>
      <p:sp>
        <p:nvSpPr>
          <p:cNvPr id="58" name="מלבן מעוגל 57"/>
          <p:cNvSpPr/>
          <p:nvPr/>
        </p:nvSpPr>
        <p:spPr>
          <a:xfrm>
            <a:off x="4591279" y="2241495"/>
            <a:ext cx="1532021" cy="77001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רקע </a:t>
            </a:r>
          </a:p>
          <a:p>
            <a:pPr algn="ctr"/>
            <a:r>
              <a:rPr lang="he-IL" sz="1600" dirty="0" smtClean="0"/>
              <a:t>ונקודות להתייחסות</a:t>
            </a:r>
          </a:p>
        </p:txBody>
      </p:sp>
      <p:sp>
        <p:nvSpPr>
          <p:cNvPr id="59" name="מלבן מעוגל 58"/>
          <p:cNvSpPr/>
          <p:nvPr/>
        </p:nvSpPr>
        <p:spPr>
          <a:xfrm>
            <a:off x="4575235" y="3075679"/>
            <a:ext cx="1532021" cy="54543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התנסות בגישת העיצוב</a:t>
            </a:r>
          </a:p>
        </p:txBody>
      </p:sp>
      <p:sp>
        <p:nvSpPr>
          <p:cNvPr id="60" name="מלבן מעוגל 59"/>
          <p:cNvSpPr/>
          <p:nvPr/>
        </p:nvSpPr>
        <p:spPr>
          <a:xfrm>
            <a:off x="4575235" y="3685278"/>
            <a:ext cx="1532021" cy="49865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סיכום</a:t>
            </a:r>
          </a:p>
        </p:txBody>
      </p:sp>
      <p:sp>
        <p:nvSpPr>
          <p:cNvPr id="61" name="מלבן מעוגל 60"/>
          <p:cNvSpPr/>
          <p:nvPr/>
        </p:nvSpPr>
        <p:spPr>
          <a:xfrm>
            <a:off x="2433157" y="1138988"/>
            <a:ext cx="2074060" cy="9946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התנסות שנייה</a:t>
            </a:r>
          </a:p>
          <a:p>
            <a:pPr algn="ctr"/>
            <a:r>
              <a:rPr lang="he-IL" dirty="0" smtClean="0"/>
              <a:t>הסכסוך </a:t>
            </a:r>
          </a:p>
          <a:p>
            <a:pPr algn="ctr"/>
            <a:r>
              <a:rPr lang="he-IL" dirty="0" smtClean="0"/>
              <a:t>הישראלי-פלסטיני</a:t>
            </a:r>
            <a:endParaRPr lang="he-IL" dirty="0"/>
          </a:p>
        </p:txBody>
      </p:sp>
      <p:sp>
        <p:nvSpPr>
          <p:cNvPr id="62" name="מלבן מעוגל 61"/>
          <p:cNvSpPr/>
          <p:nvPr/>
        </p:nvSpPr>
        <p:spPr>
          <a:xfrm>
            <a:off x="2433157" y="2197767"/>
            <a:ext cx="2074060" cy="49730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רקע</a:t>
            </a:r>
          </a:p>
          <a:p>
            <a:pPr algn="ctr"/>
            <a:r>
              <a:rPr lang="he-IL" sz="1600" dirty="0" smtClean="0"/>
              <a:t>ונקודות להתייחסות</a:t>
            </a:r>
          </a:p>
        </p:txBody>
      </p:sp>
      <p:sp>
        <p:nvSpPr>
          <p:cNvPr id="63" name="מלבן מעוגל 62"/>
          <p:cNvSpPr/>
          <p:nvPr/>
        </p:nvSpPr>
        <p:spPr>
          <a:xfrm>
            <a:off x="2433157" y="2775284"/>
            <a:ext cx="2074060" cy="54543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התנסות בגישת העיצוב</a:t>
            </a:r>
          </a:p>
        </p:txBody>
      </p:sp>
      <p:sp>
        <p:nvSpPr>
          <p:cNvPr id="64" name="מלבן מעוגל 63"/>
          <p:cNvSpPr/>
          <p:nvPr/>
        </p:nvSpPr>
        <p:spPr>
          <a:xfrm>
            <a:off x="2433157" y="3400925"/>
            <a:ext cx="2074060" cy="577514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"הרמת מסך"</a:t>
            </a:r>
          </a:p>
          <a:p>
            <a:pPr algn="ctr"/>
            <a:r>
              <a:rPr lang="he-IL" sz="1600" dirty="0" smtClean="0"/>
              <a:t>סיכום</a:t>
            </a:r>
          </a:p>
        </p:txBody>
      </p:sp>
      <p:sp>
        <p:nvSpPr>
          <p:cNvPr id="76" name="מלבן מעוגל 75"/>
          <p:cNvSpPr/>
          <p:nvPr/>
        </p:nvSpPr>
        <p:spPr>
          <a:xfrm>
            <a:off x="194667" y="1155027"/>
            <a:ext cx="2165685" cy="9946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אסטרטגיה </a:t>
            </a:r>
          </a:p>
          <a:p>
            <a:pPr algn="ctr"/>
            <a:r>
              <a:rPr lang="he-IL" b="1" dirty="0" smtClean="0"/>
              <a:t>ציבורית עסקית</a:t>
            </a:r>
          </a:p>
        </p:txBody>
      </p:sp>
      <p:sp>
        <p:nvSpPr>
          <p:cNvPr id="77" name="מלבן מעוגל 76"/>
          <p:cNvSpPr/>
          <p:nvPr/>
        </p:nvSpPr>
        <p:spPr>
          <a:xfrm>
            <a:off x="194667" y="2213806"/>
            <a:ext cx="2165685" cy="753976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"אבולוציית" החשיבה האסטרטגית </a:t>
            </a:r>
          </a:p>
          <a:p>
            <a:pPr algn="ctr"/>
            <a:r>
              <a:rPr lang="he-IL" sz="1600" dirty="0" smtClean="0"/>
              <a:t>בעולם העסקי</a:t>
            </a:r>
          </a:p>
        </p:txBody>
      </p:sp>
      <p:sp>
        <p:nvSpPr>
          <p:cNvPr id="78" name="מלבן מעוגל 77"/>
          <p:cNvSpPr/>
          <p:nvPr/>
        </p:nvSpPr>
        <p:spPr>
          <a:xfrm>
            <a:off x="194667" y="3047995"/>
            <a:ext cx="2165685" cy="481261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גישות חדשות</a:t>
            </a:r>
          </a:p>
        </p:txBody>
      </p:sp>
      <p:sp>
        <p:nvSpPr>
          <p:cNvPr id="79" name="מלבן מעוגל 78"/>
          <p:cNvSpPr/>
          <p:nvPr/>
        </p:nvSpPr>
        <p:spPr>
          <a:xfrm>
            <a:off x="194667" y="3593425"/>
            <a:ext cx="2165685" cy="786062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דיפוזיית החשיבה האסטרטגית </a:t>
            </a:r>
          </a:p>
          <a:p>
            <a:pPr algn="ctr"/>
            <a:r>
              <a:rPr lang="he-IL" sz="1600" dirty="0" smtClean="0"/>
              <a:t>למגזר הציבורי</a:t>
            </a:r>
          </a:p>
        </p:txBody>
      </p:sp>
      <p:sp>
        <p:nvSpPr>
          <p:cNvPr id="80" name="מלבן מעוגל 79"/>
          <p:cNvSpPr/>
          <p:nvPr/>
        </p:nvSpPr>
        <p:spPr>
          <a:xfrm>
            <a:off x="194667" y="4443656"/>
            <a:ext cx="2165685" cy="850236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ארוחת טעימות</a:t>
            </a:r>
          </a:p>
          <a:p>
            <a:pPr algn="ctr"/>
            <a:r>
              <a:rPr lang="he-IL" sz="1600" dirty="0" smtClean="0"/>
              <a:t>סקירה של ארסנל</a:t>
            </a:r>
          </a:p>
          <a:p>
            <a:pPr algn="ctr"/>
            <a:r>
              <a:rPr lang="he-IL" sz="1600" dirty="0" smtClean="0"/>
              <a:t>כלים תומכי אסטרטגיה</a:t>
            </a:r>
          </a:p>
        </p:txBody>
      </p:sp>
      <p:sp>
        <p:nvSpPr>
          <p:cNvPr id="82" name="מלבן מעוגל 81"/>
          <p:cNvSpPr/>
          <p:nvPr/>
        </p:nvSpPr>
        <p:spPr>
          <a:xfrm>
            <a:off x="194667" y="5354381"/>
            <a:ext cx="2165685" cy="689818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הצגה, תחרות ודיון</a:t>
            </a:r>
          </a:p>
          <a:p>
            <a:pPr algn="ctr"/>
            <a:r>
              <a:rPr lang="en-US" sz="1600" dirty="0" smtClean="0"/>
              <a:t>Real life scenario</a:t>
            </a:r>
            <a:endParaRPr lang="he-IL" sz="1600" dirty="0" smtClean="0"/>
          </a:p>
        </p:txBody>
      </p:sp>
      <p:sp>
        <p:nvSpPr>
          <p:cNvPr id="83" name="מלבן מעוגל 82"/>
          <p:cNvSpPr/>
          <p:nvPr/>
        </p:nvSpPr>
        <p:spPr>
          <a:xfrm>
            <a:off x="194667" y="6104688"/>
            <a:ext cx="2165685" cy="600912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מקרי בוחן</a:t>
            </a:r>
          </a:p>
          <a:p>
            <a:pPr algn="ctr"/>
            <a:r>
              <a:rPr lang="he-IL" sz="1600" dirty="0" smtClean="0"/>
              <a:t>מניסיונם של בכירים</a:t>
            </a:r>
          </a:p>
        </p:txBody>
      </p:sp>
      <p:sp>
        <p:nvSpPr>
          <p:cNvPr id="84" name="מלבן מעוגל 83"/>
          <p:cNvSpPr/>
          <p:nvPr/>
        </p:nvSpPr>
        <p:spPr>
          <a:xfrm>
            <a:off x="2440561" y="4026564"/>
            <a:ext cx="2067584" cy="99461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b="1" dirty="0" smtClean="0"/>
              <a:t>התנסות שלישית </a:t>
            </a:r>
            <a:r>
              <a:rPr lang="he-IL" dirty="0" smtClean="0"/>
              <a:t>סיור וחקירה מזרח</a:t>
            </a:r>
          </a:p>
        </p:txBody>
      </p:sp>
      <p:sp>
        <p:nvSpPr>
          <p:cNvPr id="85" name="מלבן מעוגל 84"/>
          <p:cNvSpPr/>
          <p:nvPr/>
        </p:nvSpPr>
        <p:spPr>
          <a:xfrm>
            <a:off x="2440561" y="5085343"/>
            <a:ext cx="2067584" cy="49730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רקע </a:t>
            </a:r>
          </a:p>
          <a:p>
            <a:pPr algn="ctr"/>
            <a:r>
              <a:rPr lang="he-IL" sz="1600" dirty="0" smtClean="0"/>
              <a:t>ונקודות להתייחסות</a:t>
            </a:r>
          </a:p>
        </p:txBody>
      </p:sp>
      <p:sp>
        <p:nvSpPr>
          <p:cNvPr id="86" name="מלבן מעוגל 85"/>
          <p:cNvSpPr/>
          <p:nvPr/>
        </p:nvSpPr>
        <p:spPr>
          <a:xfrm>
            <a:off x="2440561" y="5662860"/>
            <a:ext cx="2067584" cy="54543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סיור מזרח</a:t>
            </a:r>
          </a:p>
        </p:txBody>
      </p:sp>
      <p:sp>
        <p:nvSpPr>
          <p:cNvPr id="87" name="מלבן מעוגל 86"/>
          <p:cNvSpPr/>
          <p:nvPr/>
        </p:nvSpPr>
        <p:spPr>
          <a:xfrm>
            <a:off x="2440561" y="6288501"/>
            <a:ext cx="2067584" cy="417099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 smtClean="0"/>
              <a:t>סיכום</a:t>
            </a:r>
          </a:p>
        </p:txBody>
      </p:sp>
      <p:sp>
        <p:nvSpPr>
          <p:cNvPr id="42" name="מלבן מעוגל 41"/>
          <p:cNvSpPr/>
          <p:nvPr/>
        </p:nvSpPr>
        <p:spPr>
          <a:xfrm>
            <a:off x="7756356" y="2213806"/>
            <a:ext cx="1933076" cy="753976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/>
              <a:t>חשיבה אסטרטגית</a:t>
            </a:r>
          </a:p>
          <a:p>
            <a:pPr algn="ctr"/>
            <a:r>
              <a:rPr lang="he-IL" sz="1600" b="1" dirty="0" smtClean="0"/>
              <a:t>המשגה </a:t>
            </a:r>
          </a:p>
          <a:p>
            <a:pPr algn="ctr"/>
            <a:r>
              <a:rPr lang="he-IL" sz="1600" b="1" dirty="0" smtClean="0"/>
              <a:t>ורמות הפעולה</a:t>
            </a:r>
          </a:p>
        </p:txBody>
      </p:sp>
      <p:sp>
        <p:nvSpPr>
          <p:cNvPr id="43" name="מלבן מעוגל 42"/>
          <p:cNvSpPr/>
          <p:nvPr/>
        </p:nvSpPr>
        <p:spPr>
          <a:xfrm>
            <a:off x="7745100" y="3031056"/>
            <a:ext cx="1933076" cy="969522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460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/>
              <a:t>אתגרים בחשיבה האסטרטגית </a:t>
            </a:r>
          </a:p>
          <a:p>
            <a:pPr algn="ctr"/>
            <a:r>
              <a:rPr lang="he-IL" sz="1600" b="1" dirty="0" smtClean="0"/>
              <a:t>וגישות מתחרות באסטרטגיה</a:t>
            </a:r>
          </a:p>
        </p:txBody>
      </p:sp>
      <p:sp>
        <p:nvSpPr>
          <p:cNvPr id="37" name="מלבן מעוגל 36"/>
          <p:cNvSpPr/>
          <p:nvPr/>
        </p:nvSpPr>
        <p:spPr>
          <a:xfrm>
            <a:off x="7756356" y="4527404"/>
            <a:ext cx="1933076" cy="989352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460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/>
              <a:t>"מערכות":</a:t>
            </a:r>
          </a:p>
          <a:p>
            <a:pPr algn="ctr"/>
            <a:r>
              <a:rPr lang="he-IL" sz="1600" b="1" dirty="0" smtClean="0"/>
              <a:t>חשיבה מערכתית, מערכת מורכבת והרמה המערכתית</a:t>
            </a:r>
          </a:p>
        </p:txBody>
      </p:sp>
      <p:sp>
        <p:nvSpPr>
          <p:cNvPr id="40" name="מלבן מעוגל 39"/>
          <p:cNvSpPr/>
          <p:nvPr/>
        </p:nvSpPr>
        <p:spPr>
          <a:xfrm>
            <a:off x="7756356" y="5550637"/>
            <a:ext cx="1933076" cy="263925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460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/>
              <a:t>עיבוד</a:t>
            </a:r>
          </a:p>
        </p:txBody>
      </p:sp>
      <p:sp>
        <p:nvSpPr>
          <p:cNvPr id="46" name="מלבן מעוגל 45"/>
          <p:cNvSpPr/>
          <p:nvPr/>
        </p:nvSpPr>
        <p:spPr>
          <a:xfrm>
            <a:off x="7756356" y="5848444"/>
            <a:ext cx="1933076" cy="998608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/>
              <a:t>אסטרטגיה כעיצוב, תכנון ומימוש</a:t>
            </a:r>
          </a:p>
          <a:p>
            <a:pPr algn="ctr"/>
            <a:r>
              <a:rPr lang="he-IL" sz="1600" b="1" dirty="0" smtClean="0"/>
              <a:t>(למידה מוסדית והגשמה)</a:t>
            </a:r>
          </a:p>
        </p:txBody>
      </p:sp>
      <p:sp>
        <p:nvSpPr>
          <p:cNvPr id="47" name="מלבן מעוגל 46"/>
          <p:cNvSpPr/>
          <p:nvPr/>
        </p:nvSpPr>
        <p:spPr>
          <a:xfrm>
            <a:off x="6178576" y="4830954"/>
            <a:ext cx="1511248" cy="774756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/>
              <a:t>התנסות בחקירת פער הרלוונטיות</a:t>
            </a:r>
            <a:endParaRPr lang="en-US" sz="1600" dirty="0"/>
          </a:p>
        </p:txBody>
      </p:sp>
      <p:sp>
        <p:nvSpPr>
          <p:cNvPr id="48" name="מלבן מעוגל 47"/>
          <p:cNvSpPr/>
          <p:nvPr/>
        </p:nvSpPr>
        <p:spPr>
          <a:xfrm>
            <a:off x="6178576" y="2236809"/>
            <a:ext cx="1511248" cy="1164115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/>
              <a:t>חקירה מערכתית כמתודולוגיה לעיצוב אסטרטגיה</a:t>
            </a:r>
            <a:endParaRPr lang="he-IL" sz="1600" dirty="0" smtClean="0"/>
          </a:p>
        </p:txBody>
      </p:sp>
      <p:sp>
        <p:nvSpPr>
          <p:cNvPr id="49" name="מלבן מעוגל 48"/>
          <p:cNvSpPr/>
          <p:nvPr/>
        </p:nvSpPr>
        <p:spPr>
          <a:xfrm>
            <a:off x="6178576" y="3477119"/>
            <a:ext cx="1511248" cy="1277640"/>
          </a:xfrm>
          <a:prstGeom prst="roundRect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dirty="0"/>
              <a:t>חקירה מערכתית כמתודולוגיה לעיצוב אסטרטגיה</a:t>
            </a:r>
            <a:endParaRPr lang="he-IL" sz="1600" dirty="0" smtClean="0"/>
          </a:p>
        </p:txBody>
      </p:sp>
      <p:sp>
        <p:nvSpPr>
          <p:cNvPr id="41" name="מלבן מעוגל 40"/>
          <p:cNvSpPr/>
          <p:nvPr/>
        </p:nvSpPr>
        <p:spPr>
          <a:xfrm>
            <a:off x="7756356" y="4057396"/>
            <a:ext cx="1933076" cy="427073"/>
          </a:xfrm>
          <a:prstGeom prst="roundRect">
            <a:avLst/>
          </a:prstGeom>
          <a:solidFill>
            <a:schemeClr val="accent1">
              <a:alpha val="50000"/>
            </a:schemeClr>
          </a:solidFill>
          <a:ln w="1460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600" b="1" dirty="0" smtClean="0"/>
              <a:t>ניתוח אירוע</a:t>
            </a:r>
          </a:p>
          <a:p>
            <a:pPr algn="ctr"/>
            <a:r>
              <a:rPr lang="he-IL" sz="1600" b="1" dirty="0" smtClean="0"/>
              <a:t>"בולגריה"</a:t>
            </a:r>
          </a:p>
        </p:txBody>
      </p:sp>
    </p:spTree>
    <p:extLst>
      <p:ext uri="{BB962C8B-B14F-4D97-AF65-F5344CB8AC3E}">
        <p14:creationId xmlns:p14="http://schemas.microsoft.com/office/powerpoint/2010/main" val="227298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פרוסות">
  <a:themeElements>
    <a:clrScheme name="פרוסות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פרוסות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פרוסות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25627</TotalTime>
  <Words>208</Words>
  <Application>Microsoft Office PowerPoint</Application>
  <PresentationFormat>Widescreen</PresentationFormat>
  <Paragraphs>78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Century Gothic</vt:lpstr>
      <vt:lpstr>Gisha</vt:lpstr>
      <vt:lpstr>Guttman Hatzvi</vt:lpstr>
      <vt:lpstr>Times New Roman</vt:lpstr>
      <vt:lpstr>Wingdings 3</vt:lpstr>
      <vt:lpstr>פרוסות</vt:lpstr>
      <vt:lpstr>PowerPoint Presentation</vt:lpstr>
      <vt:lpstr>PowerPoint Presentation</vt:lpstr>
    </vt:vector>
  </TitlesOfParts>
  <Company>IDF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s7575975</dc:creator>
  <cp:lastModifiedBy>u45351</cp:lastModifiedBy>
  <cp:revision>312</cp:revision>
  <cp:lastPrinted>2018-10-02T16:57:18Z</cp:lastPrinted>
  <dcterms:created xsi:type="dcterms:W3CDTF">2017-12-27T07:09:29Z</dcterms:created>
  <dcterms:modified xsi:type="dcterms:W3CDTF">2018-10-14T09:06:09Z</dcterms:modified>
</cp:coreProperties>
</file>