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harts/colors1.xml" ContentType="application/vnd.ms-office.chartcolorstyl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5"/>
  </p:notesMasterIdLst>
  <p:handoutMasterIdLst>
    <p:handoutMasterId r:id="rId26"/>
  </p:handoutMasterIdLst>
  <p:sldIdLst>
    <p:sldId id="383" r:id="rId2"/>
    <p:sldId id="411" r:id="rId3"/>
    <p:sldId id="410" r:id="rId4"/>
    <p:sldId id="412" r:id="rId5"/>
    <p:sldId id="384" r:id="rId6"/>
    <p:sldId id="385" r:id="rId7"/>
    <p:sldId id="386" r:id="rId8"/>
    <p:sldId id="388" r:id="rId9"/>
    <p:sldId id="389" r:id="rId10"/>
    <p:sldId id="391" r:id="rId11"/>
    <p:sldId id="392" r:id="rId12"/>
    <p:sldId id="393" r:id="rId13"/>
    <p:sldId id="394" r:id="rId14"/>
    <p:sldId id="395" r:id="rId15"/>
    <p:sldId id="396" r:id="rId16"/>
    <p:sldId id="398" r:id="rId17"/>
    <p:sldId id="399" r:id="rId18"/>
    <p:sldId id="400" r:id="rId19"/>
    <p:sldId id="401" r:id="rId20"/>
    <p:sldId id="403" r:id="rId21"/>
    <p:sldId id="405" r:id="rId22"/>
    <p:sldId id="407" r:id="rId23"/>
    <p:sldId id="408" r:id="rId24"/>
  </p:sldIdLst>
  <p:sldSz cx="9144000" cy="6858000" type="screen4x3"/>
  <p:notesSz cx="9144000" cy="6858000"/>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6EFF5"/>
    <a:srgbClr val="4E6323"/>
    <a:srgbClr val="B6AD4C"/>
    <a:srgbClr val="739430"/>
    <a:srgbClr val="B4BBEE"/>
    <a:srgbClr val="81ABFF"/>
    <a:srgbClr val="015CFF"/>
    <a:srgbClr val="9FC1FF"/>
    <a:srgbClr val="9B9B9B"/>
    <a:srgbClr val="17365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31" autoAdjust="0"/>
    <p:restoredTop sz="90701" autoAdjust="0"/>
  </p:normalViewPr>
  <p:slideViewPr>
    <p:cSldViewPr snapToGrid="0">
      <p:cViewPr varScale="1">
        <p:scale>
          <a:sx n="77" d="100"/>
          <a:sy n="77" d="100"/>
        </p:scale>
        <p:origin x="-974" y="-82"/>
      </p:cViewPr>
      <p:guideLst>
        <p:guide orient="horz" pos="2160"/>
        <p:guide pos="2880"/>
      </p:guideLst>
    </p:cSldViewPr>
  </p:slideViewPr>
  <p:notesTextViewPr>
    <p:cViewPr>
      <p:scale>
        <a:sx n="75" d="100"/>
        <a:sy n="75" d="100"/>
      </p:scale>
      <p:origin x="0" y="0"/>
    </p:cViewPr>
  </p:notesTextViewPr>
  <p:sorterViewPr>
    <p:cViewPr>
      <p:scale>
        <a:sx n="100" d="100"/>
        <a:sy n="100" d="100"/>
      </p:scale>
      <p:origin x="0" y="-1600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1.xml"/><Relationship Id="rId1" Type="http://schemas.openxmlformats.org/officeDocument/2006/relationships/package" Target="../embeddings/Microsoft_Office_Excel_Worksheet2.xlsx"/><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8.4498220797442777E-2"/>
          <c:y val="0.1269812992125984"/>
          <c:w val="0.88157245072107349"/>
          <c:h val="0.72431053149606284"/>
        </c:manualLayout>
      </c:layout>
      <c:lineChart>
        <c:grouping val="standard"/>
        <c:ser>
          <c:idx val="0"/>
          <c:order val="0"/>
          <c:tx>
            <c:strRef>
              <c:f>גיליון1!$B$1</c:f>
              <c:strCache>
                <c:ptCount val="1"/>
                <c:pt idx="0">
                  <c:v>סא"ל</c:v>
                </c:pt>
              </c:strCache>
            </c:strRef>
          </c:tx>
          <c:spPr>
            <a:ln w="44450" cap="rnd">
              <a:solidFill>
                <a:srgbClr val="0032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3200"/>
                    </a:solidFill>
                    <a:latin typeface="+mn-lt"/>
                    <a:ea typeface="+mn-ea"/>
                    <a:cs typeface="+mn-cs"/>
                  </a:defRPr>
                </a:pPr>
                <a:endParaRPr lang="en-US"/>
              </a:p>
            </c:txPr>
            <c:dLblPos val="t"/>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גיליון1!$B$2:$B$8</c:f>
              <c:numCache>
                <c:formatCode>0%</c:formatCode>
                <c:ptCount val="7"/>
                <c:pt idx="0">
                  <c:v>0.87000000000000011</c:v>
                </c:pt>
                <c:pt idx="1">
                  <c:v>0.93</c:v>
                </c:pt>
                <c:pt idx="2">
                  <c:v>0.87000000000000011</c:v>
                </c:pt>
              </c:numCache>
            </c:numRef>
          </c:val>
          <c:extLst xmlns:c16r2="http://schemas.microsoft.com/office/drawing/2015/06/chart">
            <c:ext xmlns:c16="http://schemas.microsoft.com/office/drawing/2014/chart" uri="{C3380CC4-5D6E-409C-BE32-E72D297353CC}">
              <c16:uniqueId val="{00000000-D405-4C3A-A12A-464E55A83186}"/>
            </c:ext>
          </c:extLst>
        </c:ser>
        <c:ser>
          <c:idx val="1"/>
          <c:order val="1"/>
          <c:tx>
            <c:strRef>
              <c:f>גיליון1!$C$1</c:f>
              <c:strCache>
                <c:ptCount val="1"/>
                <c:pt idx="0">
                  <c:v>רס"ן</c:v>
                </c:pt>
              </c:strCache>
            </c:strRef>
          </c:tx>
          <c:spPr>
            <a:ln w="44450" cap="rnd">
              <a:solidFill>
                <a:srgbClr val="007E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7E00"/>
                    </a:solidFill>
                    <a:latin typeface="+mn-lt"/>
                    <a:ea typeface="+mn-ea"/>
                    <a:cs typeface="+mn-cs"/>
                  </a:defRPr>
                </a:pPr>
                <a:endParaRPr lang="en-US"/>
              </a:p>
            </c:txPr>
            <c:dLblPos val="t"/>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גיליון1!$C$2:$C$8</c:f>
              <c:numCache>
                <c:formatCode>0%</c:formatCode>
                <c:ptCount val="7"/>
                <c:pt idx="0">
                  <c:v>0.71000000000000008</c:v>
                </c:pt>
                <c:pt idx="1">
                  <c:v>0.75000000000000011</c:v>
                </c:pt>
                <c:pt idx="2">
                  <c:v>0.72000000000000008</c:v>
                </c:pt>
              </c:numCache>
            </c:numRef>
          </c:val>
          <c:extLst xmlns:c16r2="http://schemas.microsoft.com/office/drawing/2015/06/chart">
            <c:ext xmlns:c16="http://schemas.microsoft.com/office/drawing/2014/chart" uri="{C3380CC4-5D6E-409C-BE32-E72D297353CC}">
              <c16:uniqueId val="{00000001-D405-4C3A-A12A-464E55A83186}"/>
            </c:ext>
          </c:extLst>
        </c:ser>
        <c:ser>
          <c:idx val="2"/>
          <c:order val="2"/>
          <c:tx>
            <c:strRef>
              <c:f>גיליון1!$D$1</c:f>
              <c:strCache>
                <c:ptCount val="1"/>
                <c:pt idx="0">
                  <c:v>קצינים ראשוני</c:v>
                </c:pt>
              </c:strCache>
            </c:strRef>
          </c:tx>
          <c:spPr>
            <a:ln w="44450" cap="rnd">
              <a:solidFill>
                <a:srgbClr val="5CD65C"/>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5CD65C"/>
                    </a:solidFill>
                    <a:latin typeface="+mn-lt"/>
                    <a:ea typeface="+mn-ea"/>
                    <a:cs typeface="+mn-cs"/>
                  </a:defRPr>
                </a:pPr>
                <a:endParaRPr lang="en-US"/>
              </a:p>
            </c:txPr>
            <c:dLblPos val="t"/>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גיליון1!$D$2:$D$8</c:f>
              <c:numCache>
                <c:formatCode>0%</c:formatCode>
                <c:ptCount val="7"/>
                <c:pt idx="0">
                  <c:v>0.60000000000000009</c:v>
                </c:pt>
                <c:pt idx="1">
                  <c:v>0.60000000000000009</c:v>
                </c:pt>
                <c:pt idx="2">
                  <c:v>0.59000000000000008</c:v>
                </c:pt>
              </c:numCache>
            </c:numRef>
          </c:val>
          <c:extLst xmlns:c16r2="http://schemas.microsoft.com/office/drawing/2015/06/chart">
            <c:ext xmlns:c16="http://schemas.microsoft.com/office/drawing/2014/chart" uri="{C3380CC4-5D6E-409C-BE32-E72D297353CC}">
              <c16:uniqueId val="{00000002-D405-4C3A-A12A-464E55A83186}"/>
            </c:ext>
          </c:extLst>
        </c:ser>
        <c:ser>
          <c:idx val="3"/>
          <c:order val="3"/>
          <c:tx>
            <c:strRef>
              <c:f>גיליון1!$E$1</c:f>
              <c:strCache>
                <c:ptCount val="1"/>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גיליון1!$E$2:$E$8</c:f>
              <c:numCache>
                <c:formatCode>General</c:formatCode>
                <c:ptCount val="7"/>
              </c:numCache>
            </c:numRef>
          </c:val>
          <c:extLst xmlns:c16r2="http://schemas.microsoft.com/office/drawing/2015/06/chart">
            <c:ext xmlns:c16="http://schemas.microsoft.com/office/drawing/2014/chart" uri="{C3380CC4-5D6E-409C-BE32-E72D297353CC}">
              <c16:uniqueId val="{00000003-D405-4C3A-A12A-464E55A83186}"/>
            </c:ext>
          </c:extLst>
        </c:ser>
        <c:ser>
          <c:idx val="4"/>
          <c:order val="4"/>
          <c:tx>
            <c:strRef>
              <c:f>גיליון1!$F$1</c:f>
              <c:strCache>
                <c:ptCount val="1"/>
                <c:pt idx="0">
                  <c:v>נגדים מובהק</c:v>
                </c:pt>
              </c:strCache>
            </c:strRef>
          </c:tx>
          <c:spPr>
            <a:ln w="44450" cap="rnd">
              <a:solidFill>
                <a:srgbClr val="00206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en-US"/>
              </a:p>
            </c:txPr>
            <c:dLblPos val="t"/>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גיליון1!$F$2:$F$8</c:f>
              <c:numCache>
                <c:formatCode>General</c:formatCode>
                <c:ptCount val="7"/>
                <c:pt idx="4" formatCode="0%">
                  <c:v>0.82000000000000006</c:v>
                </c:pt>
                <c:pt idx="5" formatCode="0%">
                  <c:v>0.83000000000000007</c:v>
                </c:pt>
                <c:pt idx="6" formatCode="0%">
                  <c:v>0.8</c:v>
                </c:pt>
              </c:numCache>
            </c:numRef>
          </c:val>
          <c:extLst xmlns:c16r2="http://schemas.microsoft.com/office/drawing/2015/06/chart">
            <c:ext xmlns:c16="http://schemas.microsoft.com/office/drawing/2014/chart" uri="{C3380CC4-5D6E-409C-BE32-E72D297353CC}">
              <c16:uniqueId val="{00000004-D405-4C3A-A12A-464E55A83186}"/>
            </c:ext>
          </c:extLst>
        </c:ser>
        <c:ser>
          <c:idx val="5"/>
          <c:order val="5"/>
          <c:tx>
            <c:strRef>
              <c:f>גיליון1!$G$1</c:f>
              <c:strCache>
                <c:ptCount val="1"/>
                <c:pt idx="0">
                  <c:v>נגדים ראשוני</c:v>
                </c:pt>
              </c:strCache>
            </c:strRef>
          </c:tx>
          <c:spPr>
            <a:ln w="44450" cap="rnd">
              <a:solidFill>
                <a:srgbClr val="00B0F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F0"/>
                    </a:solidFill>
                    <a:latin typeface="+mn-lt"/>
                    <a:ea typeface="+mn-ea"/>
                    <a:cs typeface="+mn-cs"/>
                  </a:defRPr>
                </a:pPr>
                <a:endParaRPr lang="en-US"/>
              </a:p>
            </c:txPr>
            <c:dLblPos val="t"/>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גיליון1!$G$2:$G$8</c:f>
              <c:numCache>
                <c:formatCode>General</c:formatCode>
                <c:ptCount val="7"/>
                <c:pt idx="4" formatCode="0%">
                  <c:v>0.64000000000000012</c:v>
                </c:pt>
                <c:pt idx="5" formatCode="0%">
                  <c:v>0.65000000000000013</c:v>
                </c:pt>
                <c:pt idx="6" formatCode="0%">
                  <c:v>0.59000000000000008</c:v>
                </c:pt>
              </c:numCache>
            </c:numRef>
          </c:val>
          <c:extLst xmlns:c16r2="http://schemas.microsoft.com/office/drawing/2015/06/chart">
            <c:ext xmlns:c16="http://schemas.microsoft.com/office/drawing/2014/chart" uri="{C3380CC4-5D6E-409C-BE32-E72D297353CC}">
              <c16:uniqueId val="{00000005-D405-4C3A-A12A-464E55A83186}"/>
            </c:ext>
          </c:extLst>
        </c:ser>
        <c:dLbls/>
        <c:marker val="1"/>
        <c:axId val="61935616"/>
        <c:axId val="61937152"/>
      </c:lineChart>
      <c:catAx>
        <c:axId val="6193561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61937152"/>
        <c:crosses val="autoZero"/>
        <c:auto val="1"/>
        <c:lblAlgn val="ctr"/>
        <c:lblOffset val="100"/>
      </c:catAx>
      <c:valAx>
        <c:axId val="61937152"/>
        <c:scaling>
          <c:orientation val="minMax"/>
        </c:scaling>
        <c:axPos val="l"/>
        <c:majorGridlines>
          <c:spPr>
            <a:ln w="3175" cap="flat" cmpd="sng" algn="ctr">
              <a:solidFill>
                <a:schemeClr val="tx1">
                  <a:lumMod val="15000"/>
                  <a:lumOff val="85000"/>
                  <a:alpha val="70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1935616"/>
        <c:crosses val="autoZero"/>
        <c:crossBetween val="between"/>
      </c:valAx>
      <c:spPr>
        <a:noFill/>
        <a:ln>
          <a:noFill/>
        </a:ln>
        <a:effectLst/>
      </c:spPr>
    </c:plotArea>
    <c:legend>
      <c:legendPos val="t"/>
      <c:legendEntry>
        <c:idx val="3"/>
        <c:delete val="1"/>
      </c:legendEntry>
      <c:layout>
        <c:manualLayout>
          <c:xMode val="edge"/>
          <c:yMode val="edge"/>
          <c:x val="3.7266119607917909E-4"/>
          <c:y val="1.8750000000000003E-2"/>
          <c:w val="0.97775212659407329"/>
          <c:h val="6.0113681102362225E-2"/>
        </c:manualLayout>
      </c:layout>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גיליון1!$B$1</c:f>
              <c:strCache>
                <c:ptCount val="1"/>
                <c:pt idx="0">
                  <c:v>סא"ל</c:v>
                </c:pt>
              </c:strCache>
            </c:strRef>
          </c:tx>
          <c:spPr>
            <a:solidFill>
              <a:srgbClr val="0032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idx val="1"/>
            <c:spPr>
              <a:solidFill>
                <a:srgbClr val="088208"/>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1-749E-447C-BCE6-308B52609DA5}"/>
              </c:ext>
            </c:extLst>
          </c:dPt>
          <c:dPt>
            <c:idx val="2"/>
            <c:spPr>
              <a:solidFill>
                <a:srgbClr val="85E085"/>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3-749E-447C-BCE6-308B52609DA5}"/>
              </c:ext>
            </c:extLst>
          </c:dPt>
          <c:dPt>
            <c:idx val="3"/>
            <c:spPr>
              <a:solidFill>
                <a:srgbClr val="284379"/>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5-749E-447C-BCE6-308B52609DA5}"/>
              </c:ext>
            </c:extLst>
          </c:dPt>
          <c:dPt>
            <c:idx val="4"/>
            <c:spPr>
              <a:solidFill>
                <a:srgbClr val="00B0F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7-749E-447C-BCE6-308B52609DA5}"/>
              </c:ext>
            </c:extLst>
          </c:dPt>
          <c:dLbls>
            <c:dLbl>
              <c:idx val="0"/>
              <c:spPr>
                <a:noFill/>
                <a:ln>
                  <a:noFill/>
                </a:ln>
                <a:effectLst/>
              </c:spPr>
              <c:txPr>
                <a:bodyPr rot="0" spcFirstLastPara="1" vertOverflow="ellipsis" vert="horz" wrap="square" anchor="ctr" anchorCtr="1"/>
                <a:lstStyle/>
                <a:p>
                  <a:pPr>
                    <a:defRPr sz="1400" b="1" i="0" u="none" strike="noStrike" kern="1200" baseline="0">
                      <a:solidFill>
                        <a:srgbClr val="003200"/>
                      </a:solidFill>
                      <a:latin typeface="+mn-lt"/>
                      <a:ea typeface="+mn-ea"/>
                      <a:cs typeface="+mn-cs"/>
                    </a:defRPr>
                  </a:pPr>
                  <a:endParaRPr lang="en-US"/>
                </a:p>
              </c:txPr>
            </c:dLbl>
            <c:dLbl>
              <c:idx val="1"/>
              <c:spPr>
                <a:noFill/>
                <a:ln>
                  <a:noFill/>
                </a:ln>
                <a:effectLst/>
              </c:spPr>
              <c:txPr>
                <a:bodyPr rot="0" spcFirstLastPara="1" vertOverflow="ellipsis" vert="horz" wrap="square" anchor="ctr" anchorCtr="1"/>
                <a:lstStyle/>
                <a:p>
                  <a:pPr>
                    <a:defRPr sz="1400" b="1" i="0" u="none" strike="noStrike" kern="1200" baseline="0">
                      <a:solidFill>
                        <a:srgbClr val="088208"/>
                      </a:solidFill>
                      <a:latin typeface="+mn-lt"/>
                      <a:ea typeface="+mn-ea"/>
                      <a:cs typeface="+mn-cs"/>
                    </a:defRPr>
                  </a:pPr>
                  <a:endParaRPr lang="en-US"/>
                </a:p>
              </c:txPr>
            </c:dLbl>
            <c:dLbl>
              <c:idx val="2"/>
              <c:spPr>
                <a:noFill/>
                <a:ln>
                  <a:noFill/>
                </a:ln>
                <a:effectLst/>
              </c:spPr>
              <c:txPr>
                <a:bodyPr rot="0" spcFirstLastPara="1" vertOverflow="ellipsis" vert="horz" wrap="square" anchor="ctr" anchorCtr="1"/>
                <a:lstStyle/>
                <a:p>
                  <a:pPr>
                    <a:defRPr sz="1400" b="1" i="0" u="none" strike="noStrike" kern="1200" baseline="0">
                      <a:solidFill>
                        <a:srgbClr val="85E085"/>
                      </a:solidFill>
                      <a:latin typeface="+mn-lt"/>
                      <a:ea typeface="+mn-ea"/>
                      <a:cs typeface="+mn-cs"/>
                    </a:defRPr>
                  </a:pPr>
                  <a:endParaRPr lang="en-US"/>
                </a:p>
              </c:txPr>
            </c:dLbl>
            <c:dLbl>
              <c:idx val="3"/>
              <c:spPr>
                <a:noFill/>
                <a:ln>
                  <a:noFill/>
                </a:ln>
                <a:effectLst/>
              </c:spPr>
              <c:txPr>
                <a:bodyPr rot="0" spcFirstLastPara="1" vertOverflow="ellipsis" vert="horz" wrap="square" anchor="ctr" anchorCtr="1"/>
                <a:lstStyle/>
                <a:p>
                  <a:pPr>
                    <a:defRPr sz="1400" b="1" i="0" u="none" strike="noStrike" kern="1200" baseline="0">
                      <a:solidFill>
                        <a:srgbClr val="284379"/>
                      </a:solidFill>
                      <a:latin typeface="+mn-lt"/>
                      <a:ea typeface="+mn-ea"/>
                      <a:cs typeface="+mn-cs"/>
                    </a:defRPr>
                  </a:pPr>
                  <a:endParaRPr lang="en-US"/>
                </a:p>
              </c:txPr>
            </c:dLbl>
            <c:dLbl>
              <c:idx val="4"/>
              <c:spPr>
                <a:noFill/>
                <a:ln>
                  <a:noFill/>
                </a:ln>
                <a:effectLst/>
              </c:spPr>
              <c:txPr>
                <a:bodyPr rot="0" spcFirstLastPara="1" vertOverflow="ellipsis" vert="horz" wrap="square" anchor="ctr" anchorCtr="1"/>
                <a:lstStyle/>
                <a:p>
                  <a:pPr>
                    <a:defRPr sz="1400" b="1" i="0" u="none" strike="noStrike" kern="1200" baseline="0">
                      <a:solidFill>
                        <a:srgbClr val="00B0F0"/>
                      </a:solidFill>
                      <a:latin typeface="+mn-lt"/>
                      <a:ea typeface="+mn-ea"/>
                      <a:cs typeface="+mn-cs"/>
                    </a:defRPr>
                  </a:pPr>
                  <a:endParaRPr lang="en-US"/>
                </a:p>
              </c:txPr>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גיליון1!$A$2:$A$6</c:f>
              <c:strCache>
                <c:ptCount val="5"/>
                <c:pt idx="0">
                  <c:v>סא"ל</c:v>
                </c:pt>
                <c:pt idx="1">
                  <c:v>רס"ן</c:v>
                </c:pt>
                <c:pt idx="2">
                  <c:v>קצינים ראשוני</c:v>
                </c:pt>
                <c:pt idx="3">
                  <c:v>נגדים מובהק</c:v>
                </c:pt>
                <c:pt idx="4">
                  <c:v>נגדים ראשוני</c:v>
                </c:pt>
              </c:strCache>
            </c:strRef>
          </c:cat>
          <c:val>
            <c:numRef>
              <c:f>גיליון1!$B$2:$B$6</c:f>
              <c:numCache>
                <c:formatCode>0%</c:formatCode>
                <c:ptCount val="5"/>
                <c:pt idx="0">
                  <c:v>0.9</c:v>
                </c:pt>
                <c:pt idx="1">
                  <c:v>0.84000000000000008</c:v>
                </c:pt>
                <c:pt idx="2">
                  <c:v>0.8</c:v>
                </c:pt>
                <c:pt idx="3">
                  <c:v>0.9</c:v>
                </c:pt>
                <c:pt idx="4">
                  <c:v>0.79</c:v>
                </c:pt>
              </c:numCache>
            </c:numRef>
          </c:val>
          <c:extLst xmlns:c16r2="http://schemas.microsoft.com/office/drawing/2015/06/chart">
            <c:ext xmlns:c16="http://schemas.microsoft.com/office/drawing/2014/chart" uri="{C3380CC4-5D6E-409C-BE32-E72D297353CC}">
              <c16:uniqueId val="{00000009-749E-447C-BCE6-308B52609DA5}"/>
            </c:ext>
          </c:extLst>
        </c:ser>
        <c:dLbls/>
        <c:gapWidth val="6"/>
        <c:overlap val="-9"/>
        <c:axId val="103364480"/>
        <c:axId val="103366016"/>
      </c:barChart>
      <c:catAx>
        <c:axId val="103364480"/>
        <c:scaling>
          <c:orientation val="minMax"/>
        </c:scaling>
        <c:axPos val="b"/>
        <c:numFmt formatCode="General" sourceLinked="1"/>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103366016"/>
        <c:crosses val="autoZero"/>
        <c:auto val="1"/>
        <c:lblAlgn val="ctr"/>
        <c:lblOffset val="100"/>
      </c:catAx>
      <c:valAx>
        <c:axId val="103366016"/>
        <c:scaling>
          <c:orientation val="minMax"/>
          <c:max val="1"/>
          <c:min val="0"/>
        </c:scaling>
        <c:delete val="1"/>
        <c:axPos val="l"/>
        <c:majorGridlines>
          <c:spPr>
            <a:ln w="9525" cap="flat" cmpd="sng" algn="ctr">
              <a:solidFill>
                <a:schemeClr val="tx1">
                  <a:lumMod val="15000"/>
                  <a:lumOff val="85000"/>
                </a:schemeClr>
              </a:solidFill>
              <a:round/>
            </a:ln>
            <a:effectLst/>
          </c:spPr>
        </c:majorGridlines>
        <c:numFmt formatCode="0%" sourceLinked="1"/>
        <c:tickLblPos val="none"/>
        <c:crossAx val="103364480"/>
        <c:crosses val="autoZero"/>
        <c:crossBetween val="between"/>
      </c:valAx>
      <c:spPr>
        <a:noFill/>
        <a:ln>
          <a:noFill/>
        </a:ln>
        <a:effectLst/>
      </c:spPr>
    </c:plotArea>
    <c:plotVisOnly val="1"/>
    <c:dispBlanksAs val="gap"/>
  </c:chart>
  <c:spPr>
    <a:noFill/>
    <a:ln>
      <a:noFill/>
    </a:ln>
    <a:effectLst/>
  </c:spPr>
  <c:txPr>
    <a:bodyPr/>
    <a:lstStyle/>
    <a:p>
      <a:pPr>
        <a:defRPr sz="1400" b="1"/>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lang val="en-US"/>
  <c:style val="7"/>
  <c:chart>
    <c:autoTitleDeleted val="1"/>
    <c:plotArea>
      <c:layout>
        <c:manualLayout>
          <c:layoutTarget val="inner"/>
          <c:xMode val="edge"/>
          <c:yMode val="edge"/>
          <c:x val="6.3750189551403713E-2"/>
          <c:y val="3.3098311642911762E-3"/>
          <c:w val="0.93570722725014588"/>
          <c:h val="0.78031295703851034"/>
        </c:manualLayout>
      </c:layout>
      <c:barChart>
        <c:barDir val="col"/>
        <c:grouping val="clustered"/>
        <c:ser>
          <c:idx val="0"/>
          <c:order val="0"/>
          <c:tx>
            <c:strRef>
              <c:f>גיליון1!$B$1</c:f>
              <c:strCache>
                <c:ptCount val="1"/>
                <c:pt idx="0">
                  <c:v>עמודה2</c:v>
                </c:pt>
              </c:strCache>
            </c:strRef>
          </c:tx>
          <c:spPr>
            <a:gradFill>
              <a:gsLst>
                <a:gs pos="0">
                  <a:schemeClr val="accent5"/>
                </a:gs>
                <a:gs pos="100000">
                  <a:schemeClr val="accent5">
                    <a:lumMod val="84000"/>
                  </a:schemeClr>
                </a:gs>
              </a:gsLst>
              <a:lin ang="5400000" scaled="1"/>
            </a:gradFill>
            <a:ln>
              <a:noFill/>
            </a:ln>
            <a:effectLst>
              <a:outerShdw blurRad="76200" dir="18900000" sy="23000" kx="-1200000" algn="bl" rotWithShape="0">
                <a:prstClr val="black">
                  <a:alpha val="20000"/>
                </a:prstClr>
              </a:outerShdw>
            </a:effectLst>
          </c:spPr>
          <c:dPt>
            <c:idx val="0"/>
            <c:spPr>
              <a:solidFill>
                <a:schemeClr val="accent6"/>
              </a:solidFill>
              <a:ln>
                <a:noFill/>
              </a:ln>
              <a:effectLst>
                <a:outerShdw blurRad="76200" dir="18900000" sy="23000" kx="-1200000" algn="bl" rotWithShape="0">
                  <a:prstClr val="black">
                    <a:alpha val="20000"/>
                  </a:prstClr>
                </a:outerShdw>
              </a:effectLst>
            </c:spPr>
            <c:extLst xmlns:c16r2="http://schemas.microsoft.com/office/drawing/2015/06/chart">
              <c:ext xmlns:c16="http://schemas.microsoft.com/office/drawing/2014/chart" uri="{C3380CC4-5D6E-409C-BE32-E72D297353CC}">
                <c16:uniqueId val="{00000001-C3DC-461E-8218-207B72731103}"/>
              </c:ext>
            </c:extLst>
          </c:dPt>
          <c:dPt>
            <c:idx val="1"/>
            <c:spPr>
              <a:gradFill>
                <a:gsLst>
                  <a:gs pos="52000">
                    <a:srgbClr val="985724"/>
                  </a:gs>
                  <a:gs pos="0">
                    <a:schemeClr val="accent6"/>
                  </a:gs>
                  <a:gs pos="100000">
                    <a:srgbClr val="C00000"/>
                  </a:gs>
                </a:gsLst>
                <a:lin ang="5400000" scaled="1"/>
              </a:gradFill>
              <a:ln>
                <a:solidFill>
                  <a:schemeClr val="accent6"/>
                </a:solidFill>
              </a:ln>
              <a:effectLst>
                <a:outerShdw blurRad="76200" dir="18900000" sy="23000" kx="-1200000" algn="bl" rotWithShape="0">
                  <a:prstClr val="black">
                    <a:alpha val="20000"/>
                  </a:prstClr>
                </a:outerShdw>
              </a:effectLst>
            </c:spPr>
            <c:extLst xmlns:c16r2="http://schemas.microsoft.com/office/drawing/2015/06/chart">
              <c:ext xmlns:c16="http://schemas.microsoft.com/office/drawing/2014/chart" uri="{C3380CC4-5D6E-409C-BE32-E72D297353CC}">
                <c16:uniqueId val="{00000003-C3DC-461E-8218-207B72731103}"/>
              </c:ext>
            </c:extLst>
          </c:dPt>
          <c:dPt>
            <c:idx val="2"/>
            <c:spPr>
              <a:solidFill>
                <a:srgbClr val="C00000"/>
              </a:solidFill>
              <a:ln>
                <a:noFill/>
              </a:ln>
              <a:effectLst>
                <a:outerShdw blurRad="76200" dir="18900000" sy="23000" kx="-1200000" algn="bl" rotWithShape="0">
                  <a:prstClr val="black">
                    <a:alpha val="20000"/>
                  </a:prstClr>
                </a:outerShdw>
              </a:effectLst>
            </c:spPr>
            <c:extLst xmlns:c16r2="http://schemas.microsoft.com/office/drawing/2015/06/chart">
              <c:ext xmlns:c16="http://schemas.microsoft.com/office/drawing/2014/chart" uri="{C3380CC4-5D6E-409C-BE32-E72D297353CC}">
                <c16:uniqueId val="{00000005-C3DC-461E-8218-207B72731103}"/>
              </c:ext>
            </c:extLst>
          </c:dPt>
          <c:dLbls>
            <c:spPr>
              <a:noFill/>
              <a:ln>
                <a:noFill/>
              </a:ln>
              <a:effectLst/>
            </c:spPr>
            <c:txPr>
              <a:bodyPr rot="0" spcFirstLastPara="1" vertOverflow="ellipsis" vert="horz" wrap="square" anchor="ctr" anchorCtr="1"/>
              <a:lstStyle/>
              <a:p>
                <a:pPr>
                  <a:defRPr lang="he-IL" sz="2000" b="1" i="0" u="none" strike="noStrike" kern="1200" baseline="0">
                    <a:solidFill>
                      <a:prstClr val="black"/>
                    </a:solidFill>
                    <a:latin typeface="+mn-lt"/>
                    <a:ea typeface="+mn-ea"/>
                    <a:cs typeface="+mn-cs"/>
                  </a:defRPr>
                </a:pPr>
                <a:endParaRPr lang="en-US"/>
              </a:p>
            </c:txPr>
            <c:dLblPos val="inEnd"/>
            <c:showVal val="1"/>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גיליון1!$A$2:$A$4</c:f>
              <c:strCache>
                <c:ptCount val="3"/>
                <c:pt idx="0">
                  <c:v>במידה רבה</c:v>
                </c:pt>
                <c:pt idx="1">
                  <c:v>במידה בינונית</c:v>
                </c:pt>
                <c:pt idx="2">
                  <c:v>במידה מועטה כלל לא</c:v>
                </c:pt>
              </c:strCache>
            </c:strRef>
          </c:cat>
          <c:val>
            <c:numRef>
              <c:f>גיליון1!$B$2:$B$4</c:f>
              <c:numCache>
                <c:formatCode>0%</c:formatCode>
                <c:ptCount val="3"/>
                <c:pt idx="0">
                  <c:v>0.2</c:v>
                </c:pt>
                <c:pt idx="1">
                  <c:v>0.32000000000000006</c:v>
                </c:pt>
                <c:pt idx="2">
                  <c:v>0.48000000000000004</c:v>
                </c:pt>
              </c:numCache>
            </c:numRef>
          </c:val>
          <c:extLst xmlns:c16r2="http://schemas.microsoft.com/office/drawing/2015/06/chart">
            <c:ext xmlns:c16="http://schemas.microsoft.com/office/drawing/2014/chart" uri="{C3380CC4-5D6E-409C-BE32-E72D297353CC}">
              <c16:uniqueId val="{00000006-C3DC-461E-8218-207B72731103}"/>
            </c:ext>
          </c:extLst>
        </c:ser>
        <c:dLbls>
          <c:showVal val="1"/>
        </c:dLbls>
        <c:gapWidth val="41"/>
        <c:axId val="103421824"/>
        <c:axId val="103423360"/>
      </c:barChart>
      <c:catAx>
        <c:axId val="103421824"/>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lang="he-IL" sz="1400" b="0" i="0" u="none" strike="noStrike" kern="1200" baseline="0">
                <a:solidFill>
                  <a:prstClr val="black"/>
                </a:solidFill>
                <a:effectLst/>
                <a:latin typeface="+mn-lt"/>
                <a:ea typeface="+mn-ea"/>
                <a:cs typeface="+mn-cs"/>
              </a:defRPr>
            </a:pPr>
            <a:endParaRPr lang="en-US"/>
          </a:p>
        </c:txPr>
        <c:crossAx val="103423360"/>
        <c:crosses val="autoZero"/>
        <c:auto val="1"/>
        <c:lblAlgn val="ctr"/>
        <c:lblOffset val="100"/>
      </c:catAx>
      <c:valAx>
        <c:axId val="103423360"/>
        <c:scaling>
          <c:orientation val="minMax"/>
          <c:max val="1"/>
        </c:scaling>
        <c:delete val="1"/>
        <c:axPos val="l"/>
        <c:numFmt formatCode="0%" sourceLinked="1"/>
        <c:majorTickMark val="none"/>
        <c:tickLblPos val="none"/>
        <c:crossAx val="103421824"/>
        <c:crosses val="autoZero"/>
        <c:crossBetween val="between"/>
      </c:valAx>
      <c:spPr>
        <a:noFill/>
        <a:ln>
          <a:noFill/>
        </a:ln>
        <a:effectLst/>
      </c:spPr>
    </c:plotArea>
    <c:plotVisOnly val="1"/>
    <c:dispBlanksAs val="gap"/>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a:softEdge rad="127000"/>
    </a:effectLst>
  </c:spPr>
  <c:txPr>
    <a:bodyPr/>
    <a:lstStyle/>
    <a:p>
      <a:pPr>
        <a:defRPr lang="he-IL" sz="2000" b="1" kern="1200">
          <a:solidFill>
            <a:prstClr val="black"/>
          </a:solidFill>
          <a:latin typeface="+mn-lt"/>
          <a:ea typeface="+mn-ea"/>
          <a:cs typeface="+mn-cs"/>
        </a:defRPr>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4FFACC-B99F-4965-A1CE-15B5E6646DB8}" type="doc">
      <dgm:prSet loTypeId="urn:microsoft.com/office/officeart/2005/8/layout/default#1" loCatId="list" qsTypeId="urn:microsoft.com/office/officeart/2005/8/quickstyle/simple1" qsCatId="simple" csTypeId="urn:microsoft.com/office/officeart/2005/8/colors/colorful1#1" csCatId="colorful" phldr="1"/>
      <dgm:spPr/>
      <dgm:t>
        <a:bodyPr/>
        <a:lstStyle/>
        <a:p>
          <a:pPr rtl="1"/>
          <a:endParaRPr lang="he-IL"/>
        </a:p>
      </dgm:t>
    </dgm:pt>
    <dgm:pt modelId="{667A53FC-A3B0-42B5-841D-8E06EF1DFCE0}">
      <dgm:prSet phldrT="[טקסט]"/>
      <dgm:spPr>
        <a:noFill/>
        <a:ln w="104775">
          <a:solidFill>
            <a:srgbClr val="16A085"/>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Operational aspects</a:t>
          </a:r>
        </a:p>
        <a:p>
          <a:pPr rtl="1"/>
          <a:r>
            <a:rPr lang="en-US" b="1" dirty="0" smtClean="0">
              <a:solidFill>
                <a:schemeClr val="tx1"/>
              </a:solidFill>
            </a:rPr>
            <a:t>Ready! For what?</a:t>
          </a:r>
          <a:endParaRPr lang="he-IL" b="1" dirty="0">
            <a:solidFill>
              <a:schemeClr val="tx1"/>
            </a:solidFill>
          </a:endParaRPr>
        </a:p>
      </dgm:t>
    </dgm:pt>
    <dgm:pt modelId="{16202315-481F-4B7C-815C-51CFD7293125}" type="parTrans" cxnId="{79E15D34-C166-4653-8043-A9615EF6EF3B}">
      <dgm:prSet/>
      <dgm:spPr/>
      <dgm:t>
        <a:bodyPr/>
        <a:lstStyle/>
        <a:p>
          <a:pPr rtl="1"/>
          <a:endParaRPr lang="he-IL"/>
        </a:p>
      </dgm:t>
    </dgm:pt>
    <dgm:pt modelId="{0B2D82B6-2FF6-47B3-BCA2-0315D48E879C}" type="sibTrans" cxnId="{79E15D34-C166-4653-8043-A9615EF6EF3B}">
      <dgm:prSet/>
      <dgm:spPr/>
      <dgm:t>
        <a:bodyPr/>
        <a:lstStyle/>
        <a:p>
          <a:pPr rtl="1"/>
          <a:endParaRPr lang="he-IL"/>
        </a:p>
      </dgm:t>
    </dgm:pt>
    <dgm:pt modelId="{0902578D-F69A-4E67-872D-1EA76D11FC90}">
      <dgm:prSet/>
      <dgm:spPr>
        <a:noFill/>
        <a:ln w="104775">
          <a:solidFill>
            <a:schemeClr val="accent5"/>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Organizational aspects</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whole is smaller then the sum of its parts”</a:t>
          </a:r>
          <a:endPar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B38165DA-A578-494D-B506-EE462934075F}" type="parTrans" cxnId="{86C7A07E-D689-4DF7-BD50-14A7E011AA78}">
      <dgm:prSet/>
      <dgm:spPr/>
      <dgm:t>
        <a:bodyPr/>
        <a:lstStyle/>
        <a:p>
          <a:pPr rtl="1"/>
          <a:endParaRPr lang="he-IL"/>
        </a:p>
      </dgm:t>
    </dgm:pt>
    <dgm:pt modelId="{7C47ECC4-3C12-4EE4-AFC4-96F32EE905DF}" type="sibTrans" cxnId="{86C7A07E-D689-4DF7-BD50-14A7E011AA78}">
      <dgm:prSet/>
      <dgm:spPr/>
      <dgm:t>
        <a:bodyPr/>
        <a:lstStyle/>
        <a:p>
          <a:pPr rtl="1"/>
          <a:endParaRPr lang="he-IL"/>
        </a:p>
      </dgm:t>
    </dgm:pt>
    <dgm:pt modelId="{B0424A59-4407-4645-9607-33F28CAACEA4}">
      <dgm:prSet/>
      <dgm:spPr>
        <a:noFill/>
        <a:ln w="104775">
          <a:solidFill>
            <a:srgbClr val="7030A0"/>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Innovation and adaptation</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We change! Slowly and minimally</a:t>
          </a:r>
          <a:endPar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665EEA99-B18A-4F3A-AAE9-60DC169E92DB}" type="parTrans" cxnId="{65566C0E-68DB-42CB-8BD6-9388FDA29ABD}">
      <dgm:prSet/>
      <dgm:spPr/>
      <dgm:t>
        <a:bodyPr/>
        <a:lstStyle/>
        <a:p>
          <a:pPr rtl="1"/>
          <a:endParaRPr lang="he-IL"/>
        </a:p>
      </dgm:t>
    </dgm:pt>
    <dgm:pt modelId="{7D3B2A9E-85EC-4065-B5AB-0EAD9F5F1012}" type="sibTrans" cxnId="{65566C0E-68DB-42CB-8BD6-9388FDA29ABD}">
      <dgm:prSet/>
      <dgm:spPr/>
      <dgm:t>
        <a:bodyPr/>
        <a:lstStyle/>
        <a:p>
          <a:pPr rtl="1"/>
          <a:endParaRPr lang="he-IL"/>
        </a:p>
      </dgm:t>
    </dgm:pt>
    <dgm:pt modelId="{0FABA16B-4D5F-4057-BFDA-70F89EFC985C}">
      <dgm:prSet/>
      <dgm:spPr>
        <a:noFill/>
        <a:ln w="104775">
          <a:solidFill>
            <a:schemeClr val="accent4">
              <a:lumMod val="75000"/>
            </a:schemeClr>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Connectivity</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fear of losing our magic</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E4DAA70E-D32F-48F8-A0DA-797BF7862B47}" type="parTrans" cxnId="{75C6D31B-11C5-4948-92E3-59491D3A57A6}">
      <dgm:prSet/>
      <dgm:spPr/>
      <dgm:t>
        <a:bodyPr/>
        <a:lstStyle/>
        <a:p>
          <a:pPr rtl="1"/>
          <a:endParaRPr lang="he-IL"/>
        </a:p>
      </dgm:t>
    </dgm:pt>
    <dgm:pt modelId="{24E7BA69-B781-477B-AE94-5C7DB0DBFBF5}" type="sibTrans" cxnId="{75C6D31B-11C5-4948-92E3-59491D3A57A6}">
      <dgm:prSet/>
      <dgm:spPr/>
      <dgm:t>
        <a:bodyPr/>
        <a:lstStyle/>
        <a:p>
          <a:pPr rtl="1"/>
          <a:endParaRPr lang="he-IL"/>
        </a:p>
      </dgm:t>
    </dgm:pt>
    <dgm:pt modelId="{D93D2C12-0796-4456-B97C-BEFFD50D7A4A}">
      <dgm:prSet/>
      <dgm:spPr>
        <a:noFill/>
        <a:ln w="104775">
          <a:solidFill>
            <a:srgbClr val="ED9C31"/>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Commanding at this day and age</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Exposed</a:t>
          </a:r>
          <a:endPar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60E5D2BC-4A59-497C-BA1D-31FC0C0C7789}" type="parTrans" cxnId="{40E69940-563C-4DB7-AD6D-EE7C6D7612F0}">
      <dgm:prSet/>
      <dgm:spPr/>
      <dgm:t>
        <a:bodyPr/>
        <a:lstStyle/>
        <a:p>
          <a:pPr rtl="1"/>
          <a:endParaRPr lang="he-IL"/>
        </a:p>
      </dgm:t>
    </dgm:pt>
    <dgm:pt modelId="{8CDDD410-FE75-4975-84AD-267D5D270AC7}" type="sibTrans" cxnId="{40E69940-563C-4DB7-AD6D-EE7C6D7612F0}">
      <dgm:prSet/>
      <dgm:spPr/>
      <dgm:t>
        <a:bodyPr/>
        <a:lstStyle/>
        <a:p>
          <a:pPr rtl="1"/>
          <a:endParaRPr lang="he-IL"/>
        </a:p>
      </dgm:t>
    </dgm:pt>
    <dgm:pt modelId="{A1EAB433-444E-4919-A5C1-999922FB3E85}">
      <dgm:prSet/>
      <dgm:spPr>
        <a:noFill/>
        <a:ln w="104775">
          <a:solidFill>
            <a:srgbClr val="00B0F0"/>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Military – society</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Responsibility</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7D8B37FF-DB69-4812-9CF6-EEE86D34757B}" type="parTrans" cxnId="{F4CE2CE2-F97C-4B0B-86D3-BB6BB698B9C2}">
      <dgm:prSet/>
      <dgm:spPr/>
      <dgm:t>
        <a:bodyPr/>
        <a:lstStyle/>
        <a:p>
          <a:pPr rtl="1"/>
          <a:endParaRPr lang="he-IL"/>
        </a:p>
      </dgm:t>
    </dgm:pt>
    <dgm:pt modelId="{466A6F2E-4D44-49D4-9DF8-70B7F267317E}" type="sibTrans" cxnId="{F4CE2CE2-F97C-4B0B-86D3-BB6BB698B9C2}">
      <dgm:prSet/>
      <dgm:spPr/>
      <dgm:t>
        <a:bodyPr/>
        <a:lstStyle/>
        <a:p>
          <a:pPr rtl="1"/>
          <a:endParaRPr lang="he-IL"/>
        </a:p>
      </dgm:t>
    </dgm:pt>
    <dgm:pt modelId="{B8DE76D1-121C-4813-A176-BF01B022698D}" type="pres">
      <dgm:prSet presAssocID="{7C4FFACC-B99F-4965-A1CE-15B5E6646DB8}" presName="diagram" presStyleCnt="0">
        <dgm:presLayoutVars>
          <dgm:dir val="rev"/>
          <dgm:resizeHandles val="exact"/>
        </dgm:presLayoutVars>
      </dgm:prSet>
      <dgm:spPr/>
      <dgm:t>
        <a:bodyPr/>
        <a:lstStyle/>
        <a:p>
          <a:pPr rtl="1"/>
          <a:endParaRPr lang="he-IL"/>
        </a:p>
      </dgm:t>
    </dgm:pt>
    <dgm:pt modelId="{B35F9300-D6F1-40CB-B619-8E1C3452D26D}" type="pres">
      <dgm:prSet presAssocID="{667A53FC-A3B0-42B5-841D-8E06EF1DFCE0}" presName="node" presStyleLbl="node1" presStyleIdx="0" presStyleCnt="6">
        <dgm:presLayoutVars>
          <dgm:bulletEnabled val="1"/>
        </dgm:presLayoutVars>
      </dgm:prSet>
      <dgm:spPr/>
      <dgm:t>
        <a:bodyPr/>
        <a:lstStyle/>
        <a:p>
          <a:pPr rtl="1"/>
          <a:endParaRPr lang="he-IL"/>
        </a:p>
      </dgm:t>
    </dgm:pt>
    <dgm:pt modelId="{A0B8BDC4-028D-441E-9ED2-EEC5F5C0119F}" type="pres">
      <dgm:prSet presAssocID="{0B2D82B6-2FF6-47B3-BCA2-0315D48E879C}" presName="sibTrans" presStyleCnt="0"/>
      <dgm:spPr/>
    </dgm:pt>
    <dgm:pt modelId="{6DD638B3-5278-44B5-AAF5-97E3918220C3}" type="pres">
      <dgm:prSet presAssocID="{0902578D-F69A-4E67-872D-1EA76D11FC90}" presName="node" presStyleLbl="node1" presStyleIdx="1" presStyleCnt="6">
        <dgm:presLayoutVars>
          <dgm:bulletEnabled val="1"/>
        </dgm:presLayoutVars>
      </dgm:prSet>
      <dgm:spPr/>
      <dgm:t>
        <a:bodyPr/>
        <a:lstStyle/>
        <a:p>
          <a:pPr rtl="1"/>
          <a:endParaRPr lang="he-IL"/>
        </a:p>
      </dgm:t>
    </dgm:pt>
    <dgm:pt modelId="{034633FA-6751-4B28-B633-0C14648F5204}" type="pres">
      <dgm:prSet presAssocID="{7C47ECC4-3C12-4EE4-AFC4-96F32EE905DF}" presName="sibTrans" presStyleCnt="0"/>
      <dgm:spPr/>
    </dgm:pt>
    <dgm:pt modelId="{A0AB57F2-F0A2-48CE-AB42-E99B141486E4}" type="pres">
      <dgm:prSet presAssocID="{B0424A59-4407-4645-9607-33F28CAACEA4}" presName="node" presStyleLbl="node1" presStyleIdx="2" presStyleCnt="6">
        <dgm:presLayoutVars>
          <dgm:bulletEnabled val="1"/>
        </dgm:presLayoutVars>
      </dgm:prSet>
      <dgm:spPr/>
      <dgm:t>
        <a:bodyPr/>
        <a:lstStyle/>
        <a:p>
          <a:pPr rtl="1"/>
          <a:endParaRPr lang="he-IL"/>
        </a:p>
      </dgm:t>
    </dgm:pt>
    <dgm:pt modelId="{15917E9A-DC6C-43C2-808A-E525137556E1}" type="pres">
      <dgm:prSet presAssocID="{7D3B2A9E-85EC-4065-B5AB-0EAD9F5F1012}" presName="sibTrans" presStyleCnt="0"/>
      <dgm:spPr/>
    </dgm:pt>
    <dgm:pt modelId="{4BDE9040-D1B8-4583-B2B4-3ECE1ECC3271}" type="pres">
      <dgm:prSet presAssocID="{0FABA16B-4D5F-4057-BFDA-70F89EFC985C}" presName="node" presStyleLbl="node1" presStyleIdx="3" presStyleCnt="6">
        <dgm:presLayoutVars>
          <dgm:bulletEnabled val="1"/>
        </dgm:presLayoutVars>
      </dgm:prSet>
      <dgm:spPr/>
      <dgm:t>
        <a:bodyPr/>
        <a:lstStyle/>
        <a:p>
          <a:pPr rtl="1"/>
          <a:endParaRPr lang="he-IL"/>
        </a:p>
      </dgm:t>
    </dgm:pt>
    <dgm:pt modelId="{36918B6E-90A2-49EB-A3BD-62D264002680}" type="pres">
      <dgm:prSet presAssocID="{24E7BA69-B781-477B-AE94-5C7DB0DBFBF5}" presName="sibTrans" presStyleCnt="0"/>
      <dgm:spPr/>
    </dgm:pt>
    <dgm:pt modelId="{D9986D37-F91C-4FEA-BCBE-923BE380B4E2}" type="pres">
      <dgm:prSet presAssocID="{D93D2C12-0796-4456-B97C-BEFFD50D7A4A}" presName="node" presStyleLbl="node1" presStyleIdx="4" presStyleCnt="6">
        <dgm:presLayoutVars>
          <dgm:bulletEnabled val="1"/>
        </dgm:presLayoutVars>
      </dgm:prSet>
      <dgm:spPr/>
      <dgm:t>
        <a:bodyPr/>
        <a:lstStyle/>
        <a:p>
          <a:pPr rtl="1"/>
          <a:endParaRPr lang="he-IL"/>
        </a:p>
      </dgm:t>
    </dgm:pt>
    <dgm:pt modelId="{18AC2839-6BA6-444D-9A98-368DD0634AC0}" type="pres">
      <dgm:prSet presAssocID="{8CDDD410-FE75-4975-84AD-267D5D270AC7}" presName="sibTrans" presStyleCnt="0"/>
      <dgm:spPr/>
    </dgm:pt>
    <dgm:pt modelId="{011D327E-A884-47C4-B185-B92AFBA11C94}" type="pres">
      <dgm:prSet presAssocID="{A1EAB433-444E-4919-A5C1-999922FB3E85}" presName="node" presStyleLbl="node1" presStyleIdx="5" presStyleCnt="6">
        <dgm:presLayoutVars>
          <dgm:bulletEnabled val="1"/>
        </dgm:presLayoutVars>
      </dgm:prSet>
      <dgm:spPr/>
      <dgm:t>
        <a:bodyPr/>
        <a:lstStyle/>
        <a:p>
          <a:pPr rtl="1"/>
          <a:endParaRPr lang="he-IL"/>
        </a:p>
      </dgm:t>
    </dgm:pt>
  </dgm:ptLst>
  <dgm:cxnLst>
    <dgm:cxn modelId="{D888E57D-962B-4397-99B5-FD584923348E}" type="presOf" srcId="{B0424A59-4407-4645-9607-33F28CAACEA4}" destId="{A0AB57F2-F0A2-48CE-AB42-E99B141486E4}" srcOrd="0" destOrd="0" presId="urn:microsoft.com/office/officeart/2005/8/layout/default#1"/>
    <dgm:cxn modelId="{79E15D34-C166-4653-8043-A9615EF6EF3B}" srcId="{7C4FFACC-B99F-4965-A1CE-15B5E6646DB8}" destId="{667A53FC-A3B0-42B5-841D-8E06EF1DFCE0}" srcOrd="0" destOrd="0" parTransId="{16202315-481F-4B7C-815C-51CFD7293125}" sibTransId="{0B2D82B6-2FF6-47B3-BCA2-0315D48E879C}"/>
    <dgm:cxn modelId="{753EAAF6-7FA3-4F66-84A3-B6B0716C29FD}" type="presOf" srcId="{D93D2C12-0796-4456-B97C-BEFFD50D7A4A}" destId="{D9986D37-F91C-4FEA-BCBE-923BE380B4E2}" srcOrd="0" destOrd="0" presId="urn:microsoft.com/office/officeart/2005/8/layout/default#1"/>
    <dgm:cxn modelId="{86C7A07E-D689-4DF7-BD50-14A7E011AA78}" srcId="{7C4FFACC-B99F-4965-A1CE-15B5E6646DB8}" destId="{0902578D-F69A-4E67-872D-1EA76D11FC90}" srcOrd="1" destOrd="0" parTransId="{B38165DA-A578-494D-B506-EE462934075F}" sibTransId="{7C47ECC4-3C12-4EE4-AFC4-96F32EE905DF}"/>
    <dgm:cxn modelId="{75C6D31B-11C5-4948-92E3-59491D3A57A6}" srcId="{7C4FFACC-B99F-4965-A1CE-15B5E6646DB8}" destId="{0FABA16B-4D5F-4057-BFDA-70F89EFC985C}" srcOrd="3" destOrd="0" parTransId="{E4DAA70E-D32F-48F8-A0DA-797BF7862B47}" sibTransId="{24E7BA69-B781-477B-AE94-5C7DB0DBFBF5}"/>
    <dgm:cxn modelId="{D1F9E2ED-F55D-484A-960B-633B2A8A27F9}" type="presOf" srcId="{667A53FC-A3B0-42B5-841D-8E06EF1DFCE0}" destId="{B35F9300-D6F1-40CB-B619-8E1C3452D26D}" srcOrd="0" destOrd="0" presId="urn:microsoft.com/office/officeart/2005/8/layout/default#1"/>
    <dgm:cxn modelId="{0989D639-0A8B-4F25-9C3E-ABF12EA0EB2B}" type="presOf" srcId="{0902578D-F69A-4E67-872D-1EA76D11FC90}" destId="{6DD638B3-5278-44B5-AAF5-97E3918220C3}" srcOrd="0" destOrd="0" presId="urn:microsoft.com/office/officeart/2005/8/layout/default#1"/>
    <dgm:cxn modelId="{47A8C4FC-2DFB-4350-8569-A0B0744F8ECD}" type="presOf" srcId="{A1EAB433-444E-4919-A5C1-999922FB3E85}" destId="{011D327E-A884-47C4-B185-B92AFBA11C94}" srcOrd="0" destOrd="0" presId="urn:microsoft.com/office/officeart/2005/8/layout/default#1"/>
    <dgm:cxn modelId="{F4CE2CE2-F97C-4B0B-86D3-BB6BB698B9C2}" srcId="{7C4FFACC-B99F-4965-A1CE-15B5E6646DB8}" destId="{A1EAB433-444E-4919-A5C1-999922FB3E85}" srcOrd="5" destOrd="0" parTransId="{7D8B37FF-DB69-4812-9CF6-EEE86D34757B}" sibTransId="{466A6F2E-4D44-49D4-9DF8-70B7F267317E}"/>
    <dgm:cxn modelId="{DAE63797-A6FB-4BEF-80CD-0EA970DCC8C7}" type="presOf" srcId="{7C4FFACC-B99F-4965-A1CE-15B5E6646DB8}" destId="{B8DE76D1-121C-4813-A176-BF01B022698D}" srcOrd="0" destOrd="0" presId="urn:microsoft.com/office/officeart/2005/8/layout/default#1"/>
    <dgm:cxn modelId="{40E69940-563C-4DB7-AD6D-EE7C6D7612F0}" srcId="{7C4FFACC-B99F-4965-A1CE-15B5E6646DB8}" destId="{D93D2C12-0796-4456-B97C-BEFFD50D7A4A}" srcOrd="4" destOrd="0" parTransId="{60E5D2BC-4A59-497C-BA1D-31FC0C0C7789}" sibTransId="{8CDDD410-FE75-4975-84AD-267D5D270AC7}"/>
    <dgm:cxn modelId="{65566C0E-68DB-42CB-8BD6-9388FDA29ABD}" srcId="{7C4FFACC-B99F-4965-A1CE-15B5E6646DB8}" destId="{B0424A59-4407-4645-9607-33F28CAACEA4}" srcOrd="2" destOrd="0" parTransId="{665EEA99-B18A-4F3A-AAE9-60DC169E92DB}" sibTransId="{7D3B2A9E-85EC-4065-B5AB-0EAD9F5F1012}"/>
    <dgm:cxn modelId="{ACD2F2D6-9FB8-41AF-8864-95265A9AB64D}" type="presOf" srcId="{0FABA16B-4D5F-4057-BFDA-70F89EFC985C}" destId="{4BDE9040-D1B8-4583-B2B4-3ECE1ECC3271}" srcOrd="0" destOrd="0" presId="urn:microsoft.com/office/officeart/2005/8/layout/default#1"/>
    <dgm:cxn modelId="{4F7BEE9B-B0A5-4C6E-93FD-32A35E29E51F}" type="presParOf" srcId="{B8DE76D1-121C-4813-A176-BF01B022698D}" destId="{B35F9300-D6F1-40CB-B619-8E1C3452D26D}" srcOrd="0" destOrd="0" presId="urn:microsoft.com/office/officeart/2005/8/layout/default#1"/>
    <dgm:cxn modelId="{365B7782-9510-4097-9701-4175E8DEA9F8}" type="presParOf" srcId="{B8DE76D1-121C-4813-A176-BF01B022698D}" destId="{A0B8BDC4-028D-441E-9ED2-EEC5F5C0119F}" srcOrd="1" destOrd="0" presId="urn:microsoft.com/office/officeart/2005/8/layout/default#1"/>
    <dgm:cxn modelId="{814FE077-0036-43B7-B1C2-4C5D0D72106F}" type="presParOf" srcId="{B8DE76D1-121C-4813-A176-BF01B022698D}" destId="{6DD638B3-5278-44B5-AAF5-97E3918220C3}" srcOrd="2" destOrd="0" presId="urn:microsoft.com/office/officeart/2005/8/layout/default#1"/>
    <dgm:cxn modelId="{92CEFF56-7DF4-4713-9EE8-23588F3CECDB}" type="presParOf" srcId="{B8DE76D1-121C-4813-A176-BF01B022698D}" destId="{034633FA-6751-4B28-B633-0C14648F5204}" srcOrd="3" destOrd="0" presId="urn:microsoft.com/office/officeart/2005/8/layout/default#1"/>
    <dgm:cxn modelId="{DAAD3F4E-5FA6-411F-871F-F67B63330C14}" type="presParOf" srcId="{B8DE76D1-121C-4813-A176-BF01B022698D}" destId="{A0AB57F2-F0A2-48CE-AB42-E99B141486E4}" srcOrd="4" destOrd="0" presId="urn:microsoft.com/office/officeart/2005/8/layout/default#1"/>
    <dgm:cxn modelId="{A18DF221-8BE6-4EAB-9370-2FB82C54050E}" type="presParOf" srcId="{B8DE76D1-121C-4813-A176-BF01B022698D}" destId="{15917E9A-DC6C-43C2-808A-E525137556E1}" srcOrd="5" destOrd="0" presId="urn:microsoft.com/office/officeart/2005/8/layout/default#1"/>
    <dgm:cxn modelId="{F9638937-BE64-4349-8168-A2DEF5E133E7}" type="presParOf" srcId="{B8DE76D1-121C-4813-A176-BF01B022698D}" destId="{4BDE9040-D1B8-4583-B2B4-3ECE1ECC3271}" srcOrd="6" destOrd="0" presId="urn:microsoft.com/office/officeart/2005/8/layout/default#1"/>
    <dgm:cxn modelId="{343E7599-3637-4382-8675-9F999DFC34D7}" type="presParOf" srcId="{B8DE76D1-121C-4813-A176-BF01B022698D}" destId="{36918B6E-90A2-49EB-A3BD-62D264002680}" srcOrd="7" destOrd="0" presId="urn:microsoft.com/office/officeart/2005/8/layout/default#1"/>
    <dgm:cxn modelId="{EB7BC457-BB55-4E64-B0C8-FBE3034B0972}" type="presParOf" srcId="{B8DE76D1-121C-4813-A176-BF01B022698D}" destId="{D9986D37-F91C-4FEA-BCBE-923BE380B4E2}" srcOrd="8" destOrd="0" presId="urn:microsoft.com/office/officeart/2005/8/layout/default#1"/>
    <dgm:cxn modelId="{FAD89075-3DF2-43BE-A9E8-AD82BC22EF42}" type="presParOf" srcId="{B8DE76D1-121C-4813-A176-BF01B022698D}" destId="{18AC2839-6BA6-444D-9A98-368DD0634AC0}" srcOrd="9" destOrd="0" presId="urn:microsoft.com/office/officeart/2005/8/layout/default#1"/>
    <dgm:cxn modelId="{EECBD56B-8C44-4600-A493-429B1A35E876}" type="presParOf" srcId="{B8DE76D1-121C-4813-A176-BF01B022698D}" destId="{011D327E-A884-47C4-B185-B92AFBA11C94}" srcOrd="10" destOrd="0" presId="urn:microsoft.com/office/officeart/2005/8/layout/default#1"/>
  </dgm:cxnLst>
  <dgm:bg>
    <a:noFill/>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0.04194</cdr:x>
      <cdr:y>0.80164</cdr:y>
    </cdr:from>
    <cdr:to>
      <cdr:x>0.95207</cdr:x>
      <cdr:y>0.98147</cdr:y>
    </cdr:to>
    <cdr:sp macro="" textlink="">
      <cdr:nvSpPr>
        <cdr:cNvPr id="2" name="מלבן 1"/>
        <cdr:cNvSpPr/>
      </cdr:nvSpPr>
      <cdr:spPr>
        <a:xfrm xmlns:a="http://schemas.openxmlformats.org/drawingml/2006/main">
          <a:off x="133766" y="2406194"/>
          <a:ext cx="2902858" cy="539787"/>
        </a:xfrm>
        <a:prstGeom xmlns:a="http://schemas.openxmlformats.org/drawingml/2006/main" prst="rect">
          <a:avLst/>
        </a:prstGeom>
        <a:solidFill xmlns:a="http://schemas.openxmlformats.org/drawingml/2006/main">
          <a:srgbClr val="E6EFF5"/>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he-IL"/>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l">
              <a:defRPr sz="1200"/>
            </a:lvl1pPr>
          </a:lstStyle>
          <a:p>
            <a:fld id="{E61F4F67-389F-4838-8341-322A91CB6168}" type="datetimeFigureOut">
              <a:rPr lang="he-IL" smtClean="0"/>
              <a:pPr/>
              <a:t>י"ב/ניסן/תשע"ט</a:t>
            </a:fld>
            <a:endParaRPr lang="he-IL"/>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r">
              <a:defRPr sz="1200"/>
            </a:lvl1pPr>
          </a:lstStyle>
          <a:p>
            <a:endParaRPr lang="he-IL"/>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l">
              <a:defRPr sz="1200"/>
            </a:lvl1pPr>
          </a:lstStyle>
          <a:p>
            <a:fld id="{9426F8A9-F468-488B-8A03-E2202A1EC98F}" type="slidenum">
              <a:rPr lang="he-IL" smtClean="0"/>
              <a:pPr/>
              <a:t>‹#›</a:t>
            </a:fld>
            <a:endParaRPr lang="he-IL"/>
          </a:p>
        </p:txBody>
      </p:sp>
    </p:spTree>
    <p:extLst>
      <p:ext uri="{BB962C8B-B14F-4D97-AF65-F5344CB8AC3E}">
        <p14:creationId xmlns:p14="http://schemas.microsoft.com/office/powerpoint/2010/main" xmlns="" val="2880457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l">
              <a:defRPr sz="1200"/>
            </a:lvl1pPr>
          </a:lstStyle>
          <a:p>
            <a:fld id="{FBED586A-DB46-4273-800D-03A3659AAB40}" type="datetimeFigureOut">
              <a:rPr lang="he-IL" smtClean="0"/>
              <a:pPr/>
              <a:t>י"ב/ניסן/תשע"ט</a:t>
            </a:fld>
            <a:endParaRPr lang="he-IL"/>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l">
              <a:defRPr sz="1200"/>
            </a:lvl1pPr>
          </a:lstStyle>
          <a:p>
            <a:fld id="{1C0F192D-F944-459C-8373-9FA4C0D1408D}" type="slidenum">
              <a:rPr lang="he-IL" smtClean="0"/>
              <a:pPr/>
              <a:t>‹#›</a:t>
            </a:fld>
            <a:endParaRPr lang="he-IL"/>
          </a:p>
        </p:txBody>
      </p:sp>
    </p:spTree>
    <p:extLst>
      <p:ext uri="{BB962C8B-B14F-4D97-AF65-F5344CB8AC3E}">
        <p14:creationId xmlns:p14="http://schemas.microsoft.com/office/powerpoint/2010/main" xmlns="" val="3114977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C0F192D-F944-459C-8373-9FA4C0D1408D}" type="slidenum">
              <a:rPr lang="he-IL" smtClean="0"/>
              <a:pPr/>
              <a:t>3</a:t>
            </a:fld>
            <a:endParaRPr lang="he-IL"/>
          </a:p>
        </p:txBody>
      </p:sp>
    </p:spTree>
    <p:extLst>
      <p:ext uri="{BB962C8B-B14F-4D97-AF65-F5344CB8AC3E}">
        <p14:creationId xmlns:p14="http://schemas.microsoft.com/office/powerpoint/2010/main" xmlns="" val="2839410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0" kern="1200" dirty="0" smtClean="0">
                <a:solidFill>
                  <a:schemeClr val="tx1"/>
                </a:solidFill>
                <a:effectLst/>
                <a:latin typeface="+mn-lt"/>
                <a:ea typeface="+mn-ea"/>
                <a:cs typeface="+mn-cs"/>
              </a:rPr>
              <a:t>עתיר</a:t>
            </a:r>
            <a:r>
              <a:rPr lang="he-IL" sz="1200" b="1" i="0" kern="1200" baseline="0" dirty="0" smtClean="0">
                <a:solidFill>
                  <a:schemeClr val="tx1"/>
                </a:solidFill>
                <a:effectLst/>
                <a:latin typeface="+mn-lt"/>
                <a:ea typeface="+mn-ea"/>
                <a:cs typeface="+mn-cs"/>
              </a:rPr>
              <a:t> טכנולוגיות: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הנו צבא עתיר טכנולוגיה, המצוי בליבו של </a:t>
            </a:r>
            <a:r>
              <a:rPr lang="he-IL" sz="1200" kern="1200" dirty="0" err="1" smtClean="0">
                <a:solidFill>
                  <a:schemeClr val="tx1"/>
                </a:solidFill>
                <a:effectLst/>
                <a:latin typeface="+mn-lt"/>
                <a:ea typeface="+mn-ea"/>
                <a:cs typeface="+mn-cs"/>
              </a:rPr>
              <a:t>אקוסיסטם</a:t>
            </a:r>
            <a:r>
              <a:rPr lang="he-IL" sz="1200" kern="1200" dirty="0" smtClean="0">
                <a:solidFill>
                  <a:schemeClr val="tx1"/>
                </a:solidFill>
                <a:effectLst/>
                <a:latin typeface="+mn-lt"/>
                <a:ea typeface="+mn-ea"/>
                <a:cs typeface="+mn-cs"/>
              </a:rPr>
              <a:t> ישראלי ייחודי..." (תא"ל, תקשוב)</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i="0" kern="1200" dirty="0" smtClean="0">
              <a:solidFill>
                <a:schemeClr val="tx1"/>
              </a:solidFill>
              <a:effectLst/>
              <a:latin typeface="+mn-lt"/>
              <a:ea typeface="+mn-ea"/>
              <a:cs typeface="+mn-cs"/>
            </a:endParaRPr>
          </a:p>
          <a:p>
            <a:r>
              <a:rPr lang="he-IL" b="1" dirty="0" smtClean="0"/>
              <a:t>איים</a:t>
            </a:r>
            <a:r>
              <a:rPr lang="he-IL" b="1" baseline="0" dirty="0" smtClean="0"/>
              <a:t> של חדשנות </a:t>
            </a:r>
            <a:endParaRPr lang="he-IL" b="1" dirty="0" smtClean="0"/>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dirty="0" smtClean="0">
                <a:solidFill>
                  <a:schemeClr val="tx1">
                    <a:hueOff val="0"/>
                    <a:satOff val="0"/>
                    <a:lumOff val="0"/>
                    <a:alphaOff val="0"/>
                  </a:schemeClr>
                </a:solidFill>
                <a:latin typeface="Segoe UI Semilight" panose="020B0402040204020203" pitchFamily="34" charset="0"/>
                <a:cs typeface="Segoe UI Semilight" panose="020B0402040204020203" pitchFamily="34" charset="0"/>
              </a:rPr>
              <a:t>איים של חדשנות לוקאלית  ואוקיינוסים של שמרנות ארגונית </a:t>
            </a:r>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"ניתן לדמות את </a:t>
            </a:r>
            <a:r>
              <a:rPr lang="he-IL" sz="1200" i="1" kern="1200" dirty="0" err="1" smtClean="0">
                <a:solidFill>
                  <a:schemeClr val="tx1"/>
                </a:solidFill>
                <a:effectLst/>
                <a:latin typeface="+mn-lt"/>
                <a:ea typeface="+mn-ea"/>
                <a:cs typeface="+mn-cs"/>
              </a:rPr>
              <a:t>צה</a:t>
            </a:r>
            <a:r>
              <a:rPr lang="he-IL" sz="1200" i="1" kern="1200" dirty="0" smtClean="0">
                <a:solidFill>
                  <a:schemeClr val="tx1"/>
                </a:solidFill>
                <a:effectLst/>
                <a:latin typeface="+mn-lt"/>
                <a:ea typeface="+mn-ea"/>
                <a:cs typeface="+mn-cs"/>
              </a:rPr>
              <a:t>""ל לרכבת נוסעים, אשר הקטר והקרונות הראשונים בה חדישים, אולם קרונותיה הנותרים מיושנים. הרכבת כולה נעה על גבי מסילה צרה אשר מקשה על פיתוח מהירות. מאידך, חטיבות המילואים נמצאות בפער אדיר ביחס לחטיבות הסדירות. הן מאוישות באנשים טובים, זוכות למודיעין איכותי ולתוכניות אופרטיביות פרטניות, אולם לא מצוידות </a:t>
            </a:r>
            <a:r>
              <a:rPr lang="he-IL" sz="1200" i="1" kern="1200" dirty="0" err="1" smtClean="0">
                <a:solidFill>
                  <a:schemeClr val="tx1"/>
                </a:solidFill>
                <a:effectLst/>
                <a:latin typeface="+mn-lt"/>
                <a:ea typeface="+mn-ea"/>
                <a:cs typeface="+mn-cs"/>
              </a:rPr>
              <a:t>באמל</a:t>
            </a:r>
            <a:r>
              <a:rPr lang="he-IL" sz="1200" i="1" kern="1200" dirty="0" smtClean="0">
                <a:solidFill>
                  <a:schemeClr val="tx1"/>
                </a:solidFill>
                <a:effectLst/>
                <a:latin typeface="+mn-lt"/>
                <a:ea typeface="+mn-ea"/>
                <a:cs typeface="+mn-cs"/>
              </a:rPr>
              <a:t>""ח הדרוש, צפויות להתגייס </a:t>
            </a:r>
            <a:r>
              <a:rPr lang="he-IL" sz="1200" i="1" kern="1200" dirty="0" err="1" smtClean="0">
                <a:solidFill>
                  <a:schemeClr val="tx1"/>
                </a:solidFill>
                <a:effectLst/>
                <a:latin typeface="+mn-lt"/>
                <a:ea typeface="+mn-ea"/>
                <a:cs typeface="+mn-cs"/>
              </a:rPr>
              <a:t>בימ</a:t>
            </a: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חים</a:t>
            </a:r>
            <a:r>
              <a:rPr lang="he-IL" sz="1200" i="1" kern="1200" dirty="0" smtClean="0">
                <a:solidFill>
                  <a:schemeClr val="tx1"/>
                </a:solidFill>
                <a:effectLst/>
                <a:latin typeface="+mn-lt"/>
                <a:ea typeface="+mn-ea"/>
                <a:cs typeface="+mn-cs"/>
              </a:rPr>
              <a:t> ישנים ובשיטות גיוס מיושנות, והחשוב מכל - מתאמנות חמישה ימים בשנה. זה אולי יותר מאשר בתקופות אחרות, אך לא ניתן להגיע לכשירות מבצעית </a:t>
            </a:r>
            <a:r>
              <a:rPr lang="he-IL" sz="1200" i="1" kern="1200" dirty="0" err="1" smtClean="0">
                <a:solidFill>
                  <a:schemeClr val="tx1"/>
                </a:solidFill>
                <a:effectLst/>
                <a:latin typeface="+mn-lt"/>
                <a:ea typeface="+mn-ea"/>
                <a:cs typeface="+mn-cs"/>
              </a:rPr>
              <a:t>אמיתית</a:t>
            </a:r>
            <a:r>
              <a:rPr lang="he-IL" sz="1200" i="1" kern="1200" dirty="0" smtClean="0">
                <a:solidFill>
                  <a:schemeClr val="tx1"/>
                </a:solidFill>
                <a:effectLst/>
                <a:latin typeface="+mn-lt"/>
                <a:ea typeface="+mn-ea"/>
                <a:cs typeface="+mn-cs"/>
              </a:rPr>
              <a:t> אל מול האתגרים הצפויים לנו"</a:t>
            </a:r>
            <a:endParaRPr lang="en-US" sz="1200" kern="1200" dirty="0" smtClean="0">
              <a:solidFill>
                <a:schemeClr val="tx1"/>
              </a:solidFill>
              <a:effectLst/>
              <a:latin typeface="+mn-lt"/>
              <a:ea typeface="+mn-ea"/>
              <a:cs typeface="+mn-cs"/>
            </a:endParaRPr>
          </a:p>
          <a:p>
            <a:endParaRPr lang="he-IL" dirty="0" smtClean="0"/>
          </a:p>
          <a:p>
            <a:r>
              <a:rPr lang="he-IL" b="1" dirty="0" smtClean="0"/>
              <a:t>קצב ההשתנות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"נעשית כל העת פעילות וישנה התקדמות משמעותית... אך  פועלים "לאט מידי ומעט מידי" (אל"ם,</a:t>
            </a:r>
            <a:r>
              <a:rPr lang="he-IL" sz="1200" i="1" kern="1200" baseline="0" dirty="0" smtClean="0">
                <a:solidFill>
                  <a:schemeClr val="tx1"/>
                </a:solidFill>
                <a:effectLst/>
                <a:latin typeface="+mn-lt"/>
                <a:ea typeface="+mn-ea"/>
                <a:cs typeface="+mn-cs"/>
              </a:rPr>
              <a:t> </a:t>
            </a:r>
            <a:r>
              <a:rPr lang="he-IL" sz="1200" i="1" kern="1200" baseline="0" dirty="0" err="1" smtClean="0">
                <a:solidFill>
                  <a:schemeClr val="tx1"/>
                </a:solidFill>
                <a:effectLst/>
                <a:latin typeface="+mn-lt"/>
                <a:ea typeface="+mn-ea"/>
                <a:cs typeface="+mn-cs"/>
              </a:rPr>
              <a:t>אט"ל</a:t>
            </a:r>
            <a:r>
              <a:rPr lang="he-IL" sz="1200" i="1" kern="1200" baseline="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הוביל תהליכים אשר השפיעו על העולם הטכנולוגי, כיום המצב הפוך לחלוטין. לדעתי, תהליכים טכנולוגיים מורכבים, הינם מעכב משמעותי מאוד בצה"ל. הרלוונטיות של חלק מהתהליכיים אשר מגיעים למימוש בעיכוב משמעותי, נמוכה מאוד בהרבה מהמקרים</a:t>
            </a:r>
            <a:r>
              <a:rPr lang="he-IL" sz="1200" i="0" kern="1200" dirty="0" smtClean="0">
                <a:solidFill>
                  <a:schemeClr val="tx1"/>
                </a:solidFill>
                <a:effectLst/>
                <a:latin typeface="+mn-lt"/>
                <a:ea typeface="+mn-ea"/>
                <a:cs typeface="+mn-cs"/>
              </a:rPr>
              <a:t>."(אל"מ,</a:t>
            </a:r>
            <a:r>
              <a:rPr lang="he-IL" sz="1200" i="0" kern="1200" baseline="0" dirty="0" smtClean="0">
                <a:solidFill>
                  <a:schemeClr val="tx1"/>
                </a:solidFill>
                <a:effectLst/>
                <a:latin typeface="+mn-lt"/>
                <a:ea typeface="+mn-ea"/>
                <a:cs typeface="+mn-cs"/>
              </a:rPr>
              <a:t> </a:t>
            </a:r>
            <a:r>
              <a:rPr lang="he-IL" sz="1200" i="0" kern="1200" dirty="0" smtClean="0">
                <a:solidFill>
                  <a:schemeClr val="tx1"/>
                </a:solidFill>
                <a:effectLst/>
                <a:latin typeface="+mn-lt"/>
                <a:ea typeface="+mn-ea"/>
                <a:cs typeface="+mn-cs"/>
              </a:rPr>
              <a:t>אמ"ן)</a:t>
            </a:r>
          </a:p>
          <a:p>
            <a:pPr marL="171450" marR="0" lvl="1"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"איטיות תהליכים בעולמות </a:t>
            </a:r>
            <a:r>
              <a:rPr lang="he-IL" sz="1200" i="1" kern="1200" dirty="0" err="1" smtClean="0">
                <a:solidFill>
                  <a:schemeClr val="tx1"/>
                </a:solidFill>
                <a:effectLst/>
                <a:latin typeface="+mn-lt"/>
                <a:ea typeface="+mn-ea"/>
                <a:cs typeface="+mn-cs"/>
              </a:rPr>
              <a:t>האמל"ח</a:t>
            </a:r>
            <a:r>
              <a:rPr lang="he-IL" sz="1200" i="1" kern="1200" dirty="0" smtClean="0">
                <a:solidFill>
                  <a:schemeClr val="tx1"/>
                </a:solidFill>
                <a:effectLst/>
                <a:latin typeface="+mn-lt"/>
                <a:ea typeface="+mn-ea"/>
                <a:cs typeface="+mn-cs"/>
              </a:rPr>
              <a:t> - בניית יכולת למענה גמיש וזריז (</a:t>
            </a:r>
            <a:r>
              <a:rPr lang="he-IL" sz="1200" i="1" kern="1200" dirty="0" err="1" smtClean="0">
                <a:solidFill>
                  <a:schemeClr val="tx1"/>
                </a:solidFill>
                <a:effectLst/>
                <a:latin typeface="+mn-lt"/>
                <a:ea typeface="+mn-ea"/>
                <a:cs typeface="+mn-cs"/>
              </a:rPr>
              <a:t>זמיש</a:t>
            </a:r>
            <a:r>
              <a:rPr lang="he-IL" sz="1200" i="1" kern="1200" dirty="0" smtClean="0">
                <a:solidFill>
                  <a:schemeClr val="tx1"/>
                </a:solidFill>
                <a:effectLst/>
                <a:latin typeface="+mn-lt"/>
                <a:ea typeface="+mn-ea"/>
                <a:cs typeface="+mn-cs"/>
              </a:rPr>
              <a:t>) לפערים מבצעיים בסטנדרט הולם גם אם לא מצוין בדומה לנעשה במ"מ ובמשרד, גם בכמויות גדולות."</a:t>
            </a:r>
            <a:endParaRPr lang="en-US" sz="11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טרנספורמציה דיגיטאלית היא "צו השעה" וכל אשר חפץ חיים בעידן הזה נדרש לרכוב על גל הצונאמי של מהפיכת המידע". "נעשית כל העת פעילות וישנה התקדמות משמעותית... אך  פועלים "לאט מידי ומעט מידי" </a:t>
            </a: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0" i="0" u="none" strike="noStrike" kern="1200" baseline="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baseline="0" dirty="0" smtClean="0">
                <a:solidFill>
                  <a:schemeClr val="tx1"/>
                </a:solidFill>
                <a:effectLst/>
                <a:latin typeface="+mn-lt"/>
                <a:ea typeface="+mn-ea"/>
                <a:cs typeface="+mn-cs"/>
              </a:rPr>
              <a:t>העדר תשתיות לשינוי </a:t>
            </a:r>
          </a:p>
          <a:p>
            <a:pPr marL="0" indent="0">
              <a:buFont typeface="Arial" panose="020B0604020202020204" pitchFamily="34" charset="0"/>
              <a:buNone/>
            </a:pPr>
            <a:r>
              <a:rPr lang="he-IL" sz="1200" b="1" i="1" kern="1200" dirty="0" smtClean="0">
                <a:solidFill>
                  <a:schemeClr val="tx1"/>
                </a:solidFill>
                <a:effectLst/>
                <a:latin typeface="+mn-lt"/>
                <a:ea typeface="+mn-ea"/>
                <a:cs typeface="+mn-cs"/>
              </a:rPr>
              <a:t>פערי ידע טכנולוגי </a:t>
            </a:r>
            <a:r>
              <a:rPr lang="he-IL" sz="1200" b="1" i="1" kern="1200" dirty="0" err="1" smtClean="0">
                <a:solidFill>
                  <a:schemeClr val="tx1"/>
                </a:solidFill>
                <a:effectLst/>
                <a:latin typeface="+mn-lt"/>
                <a:ea typeface="+mn-ea"/>
                <a:cs typeface="+mn-cs"/>
              </a:rPr>
              <a:t>ואורינות</a:t>
            </a:r>
            <a:r>
              <a:rPr lang="he-IL" sz="1200" b="1" i="1" kern="1200" baseline="0" dirty="0" smtClean="0">
                <a:solidFill>
                  <a:schemeClr val="tx1"/>
                </a:solidFill>
                <a:effectLst/>
                <a:latin typeface="+mn-lt"/>
                <a:ea typeface="+mn-ea"/>
                <a:cs typeface="+mn-cs"/>
              </a:rPr>
              <a:t> טכנולוגית </a:t>
            </a:r>
            <a:r>
              <a:rPr lang="he-IL" sz="1200" b="1" i="1" kern="1200" dirty="0" smtClean="0">
                <a:solidFill>
                  <a:schemeClr val="tx1"/>
                </a:solidFill>
                <a:effectLst/>
                <a:latin typeface="+mn-lt"/>
                <a:ea typeface="+mn-ea"/>
                <a:cs typeface="+mn-cs"/>
              </a:rPr>
              <a:t>של מפקדים:</a:t>
            </a:r>
            <a:r>
              <a:rPr lang="he-IL" sz="1200" i="1" kern="1200" dirty="0" smtClean="0">
                <a:solidFill>
                  <a:schemeClr val="tx1"/>
                </a:solidFill>
                <a:effectLst/>
                <a:latin typeface="+mn-lt"/>
                <a:ea typeface="+mn-ea"/>
                <a:cs typeface="+mn-cs"/>
              </a:rPr>
              <a:t> "טרנספורמציה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 (אל"ם,</a:t>
            </a:r>
            <a:r>
              <a:rPr lang="he-IL" sz="1200" i="1" kern="1200" baseline="0" dirty="0" smtClean="0">
                <a:solidFill>
                  <a:schemeClr val="tx1"/>
                </a:solidFill>
                <a:effectLst/>
                <a:latin typeface="+mn-lt"/>
                <a:ea typeface="+mn-ea"/>
                <a:cs typeface="+mn-cs"/>
              </a:rPr>
              <a:t> תקשוב</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קושי רב במיצוי </a:t>
            </a:r>
            <a:r>
              <a:rPr lang="he-IL" sz="1200" i="1" kern="1200" dirty="0" err="1" smtClean="0">
                <a:solidFill>
                  <a:schemeClr val="tx1"/>
                </a:solidFill>
                <a:effectLst/>
                <a:latin typeface="+mn-lt"/>
                <a:ea typeface="+mn-ea"/>
                <a:cs typeface="+mn-cs"/>
              </a:rPr>
              <a:t>האמל</a:t>
            </a:r>
            <a:r>
              <a:rPr lang="he-IL" sz="1200" i="1" kern="1200" dirty="0" smtClean="0">
                <a:solidFill>
                  <a:schemeClr val="tx1"/>
                </a:solidFill>
                <a:effectLst/>
                <a:latin typeface="+mn-lt"/>
                <a:ea typeface="+mn-ea"/>
                <a:cs typeface="+mn-cs"/>
              </a:rPr>
              <a:t>""ח המתקדם והטכנולוגי (דגש בכוחות המילואים) הנובע מפערים במקצועיות הלוחמים תומכי הלחימה </a:t>
            </a:r>
            <a:r>
              <a:rPr lang="he-IL" sz="1200" i="1" kern="1200" dirty="0" err="1" smtClean="0">
                <a:solidFill>
                  <a:schemeClr val="tx1"/>
                </a:solidFill>
                <a:effectLst/>
                <a:latin typeface="+mn-lt"/>
                <a:ea typeface="+mn-ea"/>
                <a:cs typeface="+mn-cs"/>
              </a:rPr>
              <a:t>ווהמפקדים</a:t>
            </a:r>
            <a:r>
              <a:rPr lang="he-IL" sz="1200" i="1" kern="1200" dirty="0" smtClean="0">
                <a:solidFill>
                  <a:schemeClr val="tx1"/>
                </a:solidFill>
                <a:effectLst/>
                <a:latin typeface="+mn-lt"/>
                <a:ea typeface="+mn-ea"/>
                <a:cs typeface="+mn-cs"/>
              </a:rPr>
              <a:t>  בשילוב מורכבות המערכות ותפעול </a:t>
            </a:r>
            <a:r>
              <a:rPr lang="he-IL" sz="1200" i="1" kern="1200" dirty="0" err="1" smtClean="0">
                <a:solidFill>
                  <a:schemeClr val="tx1"/>
                </a:solidFill>
                <a:effectLst/>
                <a:latin typeface="+mn-lt"/>
                <a:ea typeface="+mn-ea"/>
                <a:cs typeface="+mn-cs"/>
              </a:rPr>
              <a:t>הצל""מ</a:t>
            </a:r>
            <a:r>
              <a:rPr lang="he-IL" sz="1200" i="1" kern="1200" dirty="0" smtClean="0">
                <a:solidFill>
                  <a:schemeClr val="tx1"/>
                </a:solidFill>
                <a:effectLst/>
                <a:latin typeface="+mn-lt"/>
                <a:ea typeface="+mn-ea"/>
                <a:cs typeface="+mn-cs"/>
              </a:rPr>
              <a:t>. חלקו נגרם כתוצאה מקיצור השירות, משכי ההכשרות (כולל הכשרות המפקדים) ושחיקת מוסד ""מסדר המפקד"" המגדיר סטנדרט בסדרי בראשית".</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"נוצר פער בין היכולות הטכנולוגיות אשר בשימוש אזרחי מורחב לבין היכולות אשר בשימוש צבאי. בעבר גופים צבאיים הובילו את התפתחות הטכנולוגיה ומשם היא זלגה לשוק האזרחי. בשנים האחרונות בולטת המגמה ההפוכה, תחומים רבים בשוק האזרחי מתקדמים הרבה יותר מאשר יכולות המבוססות על משאבים צבאיים בלבד (בינה מלאכותית, כלים בלתי מאוישים, </a:t>
            </a:r>
            <a:r>
              <a:rPr lang="en-US" sz="1200" i="1" kern="1200" dirty="0" smtClean="0">
                <a:solidFill>
                  <a:schemeClr val="tx1"/>
                </a:solidFill>
                <a:effectLst/>
                <a:latin typeface="+mn-lt"/>
                <a:ea typeface="+mn-ea"/>
                <a:cs typeface="+mn-cs"/>
              </a:rPr>
              <a:t>BIG DATA</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i="1" kern="1200" dirty="0" smtClean="0">
                <a:solidFill>
                  <a:schemeClr val="tx1"/>
                </a:solidFill>
                <a:effectLst/>
                <a:latin typeface="+mn-lt"/>
                <a:ea typeface="+mn-ea"/>
                <a:cs typeface="+mn-cs"/>
              </a:rPr>
              <a:t>שפה ותרבות: </a:t>
            </a:r>
            <a:r>
              <a:rPr lang="he-IL" sz="1200" i="1" kern="1200" dirty="0" smtClean="0">
                <a:solidFill>
                  <a:schemeClr val="tx1"/>
                </a:solidFill>
                <a:effectLst/>
                <a:latin typeface="+mn-lt"/>
                <a:ea typeface="+mn-ea"/>
                <a:cs typeface="+mn-cs"/>
              </a:rPr>
              <a:t>"עידן של מהפיכת המידע – הזדמנות גדולה, אתגר טכנולוגי גדול אך יותר מזה תרבותי ופיקודי אדיר".  (תא"ל</a:t>
            </a:r>
            <a:r>
              <a:rPr lang="he-IL" sz="1200" i="1" kern="1200" baseline="0" dirty="0" smtClean="0">
                <a:solidFill>
                  <a:schemeClr val="tx1"/>
                </a:solidFill>
                <a:effectLst/>
                <a:latin typeface="+mn-lt"/>
                <a:ea typeface="+mn-ea"/>
                <a:cs typeface="+mn-cs"/>
              </a:rPr>
              <a:t>, ז"י)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b="1" kern="1200" dirty="0" smtClean="0">
                <a:solidFill>
                  <a:schemeClr val="tx1"/>
                </a:solidFill>
                <a:effectLst/>
                <a:latin typeface="+mn-lt"/>
                <a:ea typeface="+mn-ea"/>
                <a:cs typeface="+mn-cs"/>
              </a:rPr>
              <a:t>אי מימוש פוטנציאלים</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"שיתופי פעולה בין חברות וארגונים מקובלים מאוד, אולם בצה"ל שת"פ בין גופים קורה על בסיס התנדבותי ולרוב על פי אינטרסים אישיים. חסר מנגנון שיעודד שת"פ, חשיבה חדשנית, אינטגרציה בין גופים, העברת ידע ומידע והעתקת יכולות, באופן שישפר את האפקטיביות המבצעית ואף יביא לחסכון בעלויות והתקשרויות מיותרות". (אל"ם,</a:t>
            </a:r>
            <a:r>
              <a:rPr lang="he-IL" sz="1200" i="1" kern="1200" baseline="0" dirty="0" smtClean="0">
                <a:solidFill>
                  <a:schemeClr val="tx1"/>
                </a:solidFill>
                <a:effectLst/>
                <a:latin typeface="+mn-lt"/>
                <a:ea typeface="+mn-ea"/>
                <a:cs typeface="+mn-cs"/>
              </a:rPr>
              <a:t> אכ"א)</a:t>
            </a:r>
          </a:p>
          <a:p>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a:t>
            </a:r>
            <a:r>
              <a:rPr lang="he-IL" sz="1200" kern="1200" dirty="0" smtClean="0">
                <a:solidFill>
                  <a:schemeClr val="tx1"/>
                </a:solidFill>
                <a:effectLst/>
                <a:latin typeface="+mn-lt"/>
                <a:ea typeface="+mn-ea"/>
                <a:cs typeface="+mn-cs"/>
              </a:rPr>
              <a:t>" "פער באיכון וגילוי האויב הנעלם...טכנולוגיות מרשימות בצה"ל שלא מגיעות ליחידות היבשה (לדוגמא </a:t>
            </a:r>
            <a:r>
              <a:rPr lang="he-IL" sz="1200" kern="1200" dirty="0" err="1" smtClean="0">
                <a:solidFill>
                  <a:schemeClr val="tx1"/>
                </a:solidFill>
                <a:effectLst/>
                <a:latin typeface="+mn-lt"/>
                <a:ea typeface="+mn-ea"/>
                <a:cs typeface="+mn-cs"/>
              </a:rPr>
              <a:t>סיגינט</a:t>
            </a:r>
            <a:r>
              <a:rPr lang="he-IL" sz="1200" kern="1200" dirty="0" smtClean="0">
                <a:solidFill>
                  <a:schemeClr val="tx1"/>
                </a:solidFill>
                <a:effectLst/>
                <a:latin typeface="+mn-lt"/>
                <a:ea typeface="+mn-ea"/>
                <a:cs typeface="+mn-cs"/>
              </a:rPr>
              <a:t> טקטי)"</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13</a:t>
            </a:fld>
            <a:endParaRPr lang="he-IL"/>
          </a:p>
        </p:txBody>
      </p:sp>
    </p:spTree>
    <p:extLst>
      <p:ext uri="{BB962C8B-B14F-4D97-AF65-F5344CB8AC3E}">
        <p14:creationId xmlns:p14="http://schemas.microsoft.com/office/powerpoint/2010/main" xmlns="" val="4010512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שיח פחדים-</a:t>
            </a:r>
            <a:r>
              <a:rPr lang="he-IL" sz="1200" b="1" baseline="0" dirty="0" smtClean="0">
                <a:solidFill>
                  <a:schemeClr val="tx1"/>
                </a:solidFill>
              </a:rPr>
              <a:t> כולם אומרים האנשים טובים אבל</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a:t>
            </a:r>
            <a:r>
              <a:rPr lang="he-IL" sz="1200" dirty="0" smtClean="0"/>
              <a:t>פעם השירות התאים לאנשים רציניים עם ערכים ועמדה אישית מוצקה, היום מתאים לאנשים עם יכולת אישית בינונית ויכולת ריצוי מפקדים גבוהה" </a:t>
            </a:r>
            <a:r>
              <a:rPr lang="he-IL" sz="1200" dirty="0" smtClean="0">
                <a:solidFill>
                  <a:schemeClr val="tx1"/>
                </a:solidFill>
              </a:rPr>
              <a:t>(מתוך סקר הקבע)</a:t>
            </a:r>
          </a:p>
          <a:p>
            <a:pPr rtl="1"/>
            <a:r>
              <a:rPr lang="he-IL" sz="1200" i="1" kern="1200" dirty="0" smtClean="0">
                <a:solidFill>
                  <a:schemeClr val="tx1"/>
                </a:solidFill>
                <a:effectLst/>
                <a:latin typeface="+mn-lt"/>
                <a:ea typeface="+mn-ea"/>
                <a:cs typeface="+mn-cs"/>
              </a:rPr>
              <a:t>"המודל החדש יוצר אי וודאות וחוסר ביטחון שנדרש בשירות כמו צה"ל. כאשר אנו חותרים להביא רעיונות חדשים ולא מקדישים ומקדשים את יישום הרעיון הנוכחי, או אז אנו מבזבזים משאבים, מאבדים את אמון ומחויבות פקודינו, המבינים כי אין להשקיע ביוזמה זו, מחר הלוא תופיע חדשה. וחמור מכך, מגדילים את הסיכוי להגיע ליום פקודה עם מערך בתהליך שינוי במקום מערך מיוצב.". </a:t>
            </a:r>
            <a:endParaRPr lang="en-US" sz="1200" kern="1200" dirty="0" smtClean="0">
              <a:solidFill>
                <a:schemeClr val="tx1"/>
              </a:solidFill>
              <a:effectLst/>
              <a:latin typeface="+mn-lt"/>
              <a:ea typeface="+mn-ea"/>
              <a:cs typeface="+mn-cs"/>
            </a:endParaRPr>
          </a:p>
          <a:p>
            <a:pPr rtl="1"/>
            <a:r>
              <a:rPr lang="he-IL" sz="1200" i="1" kern="1200" dirty="0" smtClean="0">
                <a:solidFill>
                  <a:schemeClr val="tx1"/>
                </a:solidFill>
                <a:effectLst/>
                <a:latin typeface="+mn-lt"/>
                <a:ea typeface="+mn-ea"/>
                <a:cs typeface="+mn-cs"/>
              </a:rPr>
              <a:t>"משרתי הקבע חוו מספר רב של טלטלות בשנים האחרונות התחושה שעולה לצערי מלמטה שאין לאנשי הקבע מי שמייצג אותם וכל פעם מוטלת עליהם גזירה חדשה , למשרתים 'אין ועד עובדים'"</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שחיקה באטרקטיביות השירות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"אנו בפער כלים ומנגנונים לשמר אנשים במודלים חדשניים ומתקדמים המותאמים לדור ה- </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 ולשינויים הקיצוניים במודלי ההעסקה במשק ובחברות ההייטק. אנו נדרשים לייצר וורסטיליות ומעבריות מהירה בין תפקידים ומגזרים בדומה לאזרחות אשר בה מעבריות בין תפקידים ומקומות עבודה הינה "ערך" ותפיסת עולם". (אלם, </a:t>
            </a:r>
            <a:r>
              <a:rPr lang="he-IL" sz="1200" kern="1200" dirty="0" err="1" smtClean="0">
                <a:solidFill>
                  <a:schemeClr val="tx1"/>
                </a:solidFill>
                <a:effectLst/>
                <a:latin typeface="+mn-lt"/>
                <a:ea typeface="+mn-ea"/>
                <a:cs typeface="+mn-cs"/>
              </a:rPr>
              <a:t>חט"ל</a:t>
            </a:r>
            <a:r>
              <a:rPr lang="he-IL"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"במודל</a:t>
            </a:r>
            <a:r>
              <a:rPr lang="he-IL" sz="1200" baseline="0" dirty="0" smtClean="0">
                <a:solidFill>
                  <a:schemeClr val="tx1"/>
                </a:solidFill>
              </a:rPr>
              <a:t> החדש אבד הביטחון התעסוקתי. כבר לא יתרון </a:t>
            </a:r>
            <a:r>
              <a:rPr lang="he-IL" sz="1200" baseline="0" dirty="0" err="1" smtClean="0">
                <a:solidFill>
                  <a:schemeClr val="tx1"/>
                </a:solidFill>
              </a:rPr>
              <a:t>להשאר</a:t>
            </a:r>
            <a:r>
              <a:rPr lang="he-IL" sz="1200" baseline="0" dirty="0" smtClean="0">
                <a:solidFill>
                  <a:schemeClr val="tx1"/>
                </a:solidFill>
              </a:rPr>
              <a:t>. בטח באזורים שיש משיכה החוצה" (חניך, </a:t>
            </a:r>
            <a:r>
              <a:rPr lang="he-IL" sz="1200" baseline="0" dirty="0" err="1" smtClean="0">
                <a:solidFill>
                  <a:schemeClr val="tx1"/>
                </a:solidFill>
              </a:rPr>
              <a:t>פום</a:t>
            </a:r>
            <a:r>
              <a:rPr lang="he-IL" sz="1200" baseline="0" dirty="0" smtClean="0">
                <a:solidFill>
                  <a:schemeClr val="tx1"/>
                </a:solidFill>
              </a:rPr>
              <a:t> אלון)</a:t>
            </a: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חוסר כבוד</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"דיונים מיותרים, בעיית כניסה לקריה, בעיית חניה, תרבות ניצול זמן בעייתית, עיסוק במעטפת ולא בעיקר, כנסי תוכנית עבודה כפולים ומכופלים בקצוות הארץ, חוסר יעילות בשיח, לא מנצלים מספיק את ה </a:t>
            </a:r>
            <a:r>
              <a:rPr lang="en-US" sz="1200" dirty="0" err="1" smtClean="0">
                <a:solidFill>
                  <a:schemeClr val="tx1"/>
                </a:solidFill>
              </a:rPr>
              <a:t>vc</a:t>
            </a:r>
            <a:r>
              <a:rPr lang="he-IL" sz="1200" dirty="0" smtClean="0">
                <a:solidFill>
                  <a:schemeClr val="tx1"/>
                </a:solidFill>
              </a:rPr>
              <a:t>" (סקר קבע)</a:t>
            </a:r>
          </a:p>
          <a:p>
            <a:pPr marL="171450" indent="-171450" rtl="1">
              <a:buFont typeface="Arial" panose="020B0604020202020204" pitchFamily="34" charset="0"/>
              <a:buChar char="•"/>
            </a:pPr>
            <a:r>
              <a:rPr lang="he-IL" baseline="0" dirty="0" smtClean="0"/>
              <a:t>"</a:t>
            </a:r>
            <a:r>
              <a:rPr lang="he-IL" sz="1200" kern="1200" dirty="0" smtClean="0">
                <a:solidFill>
                  <a:schemeClr val="tx1"/>
                </a:solidFill>
                <a:effectLst/>
                <a:latin typeface="+mn-lt"/>
                <a:ea typeface="+mn-ea"/>
                <a:cs typeface="+mn-cs"/>
              </a:rPr>
              <a:t>יעילות כרכיב בשימור המרכיב האיכותי: ככל שאנו נעים מדור ה-</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לדור ה-</a:t>
            </a:r>
            <a:r>
              <a:rPr lang="en-US" sz="1200" kern="1200" dirty="0" smtClean="0">
                <a:solidFill>
                  <a:schemeClr val="tx1"/>
                </a:solidFill>
                <a:effectLst/>
                <a:latin typeface="+mn-lt"/>
                <a:ea typeface="+mn-ea"/>
                <a:cs typeface="+mn-cs"/>
              </a:rPr>
              <a:t>Z</a:t>
            </a:r>
            <a:r>
              <a:rPr lang="he-IL" sz="1200" kern="1200" dirty="0" smtClean="0">
                <a:solidFill>
                  <a:schemeClr val="tx1"/>
                </a:solidFill>
                <a:effectLst/>
                <a:latin typeface="+mn-lt"/>
                <a:ea typeface="+mn-ea"/>
                <a:cs typeface="+mn-cs"/>
              </a:rPr>
              <a:t>, תגבר דרישת המשרתים ליחס מכבד כלפיהם וכלפי הזמן שלהם. </a:t>
            </a:r>
            <a:r>
              <a:rPr lang="he-IL" sz="1200" kern="1200" dirty="0" err="1" smtClean="0">
                <a:solidFill>
                  <a:schemeClr val="tx1"/>
                </a:solidFill>
                <a:effectLst/>
                <a:latin typeface="+mn-lt"/>
                <a:ea typeface="+mn-ea"/>
                <a:cs typeface="+mn-cs"/>
              </a:rPr>
              <a:t>צה</a:t>
            </a:r>
            <a:r>
              <a:rPr lang="he-IL" sz="1200" kern="1200" dirty="0" smtClean="0">
                <a:solidFill>
                  <a:schemeClr val="tx1"/>
                </a:solidFill>
                <a:effectLst/>
                <a:latin typeface="+mn-lt"/>
                <a:ea typeface="+mn-ea"/>
                <a:cs typeface="+mn-cs"/>
              </a:rPr>
              <a:t>""ל כנראה אחד הצבאות היעלים בעולם, אך אינו יעיל בהשוואה לעולם העסקי. להבנתי, התחושה של קצינים צעירים שתרבות העבודה </a:t>
            </a:r>
            <a:r>
              <a:rPr lang="he-IL" sz="1200" kern="1200" dirty="0" err="1" smtClean="0">
                <a:solidFill>
                  <a:schemeClr val="tx1"/>
                </a:solidFill>
                <a:effectLst/>
                <a:latin typeface="+mn-lt"/>
                <a:ea typeface="+mn-ea"/>
                <a:cs typeface="+mn-cs"/>
              </a:rPr>
              <a:t>בצה</a:t>
            </a:r>
            <a:r>
              <a:rPr lang="he-IL" sz="1200" kern="1200" dirty="0" smtClean="0">
                <a:solidFill>
                  <a:schemeClr val="tx1"/>
                </a:solidFill>
                <a:effectLst/>
                <a:latin typeface="+mn-lt"/>
                <a:ea typeface="+mn-ea"/>
                <a:cs typeface="+mn-cs"/>
              </a:rPr>
              <a:t>""ל אינה יעילה ואינה מכבדת את זמנם במסגרת השירות ומחוץ לו, מהווה שיקול של ממש בהחלטתם לא להישאר במערכת" (אל"מ, סגלים מיוחדים)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"יכולת מיון, איתור והתאמת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מיטבית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""בים: מיון לא מספק, קיום שיח חסר עם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""בים טרם גיוסם, מייצר מצב של קביעת ייעוד שגוי ולאור זאת אובדן זמן שירות איכותי של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רב בכל שנה. איכות השיח הנמוכה, מתבטאת בפערים משמעותיים הנובעים מכשירות רפואית (ידועה) שאינה תואמת יעדי שיבוץ , או מחוסר היכולת לבצע אבחון בטחוני טרם קביעת יעד השיבוץ, או מחוסר יכולת לקבוע את רמתו המקצועית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 שמוגדר כלומד מקצועי. הלכה למעשה אנו ""מאבדים"" מאות חיילים בשנה לאור הליך לא מספק בשלב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 (אל"מ, תקשוב)</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ומשימתיות:</a:t>
            </a:r>
            <a:r>
              <a:rPr lang="he-IL" sz="1200" kern="1200" dirty="0" smtClean="0">
                <a:solidFill>
                  <a:schemeClr val="tx1"/>
                </a:solidFill>
                <a:effectLst/>
                <a:latin typeface="+mn-lt"/>
                <a:ea typeface="+mn-ea"/>
                <a:cs typeface="+mn-cs"/>
              </a:rPr>
              <a:t> "צה"ל מרכז אנשים מעולים, אשר מאופיינים במשימתיות גבוהה. אוכלוסיית המפקדים בצה"ל מגוונת ובעלת מנעד רחב של יכולות והתמחויות". עוצמה נוספת של צה"ל לאורך השנים </a:t>
            </a:r>
            <a:r>
              <a:rPr lang="he-IL" sz="1200" kern="1200" dirty="0" err="1" smtClean="0">
                <a:solidFill>
                  <a:schemeClr val="tx1"/>
                </a:solidFill>
                <a:effectLst/>
                <a:latin typeface="+mn-lt"/>
                <a:ea typeface="+mn-ea"/>
                <a:cs typeface="+mn-cs"/>
              </a:rPr>
              <a:t>היתה</a:t>
            </a:r>
            <a:r>
              <a:rPr lang="he-IL" sz="1200" kern="1200" dirty="0" smtClean="0">
                <a:solidFill>
                  <a:schemeClr val="tx1"/>
                </a:solidFill>
                <a:effectLst/>
                <a:latin typeface="+mn-lt"/>
                <a:ea typeface="+mn-ea"/>
                <a:cs typeface="+mn-cs"/>
              </a:rPr>
              <a:t> תמיד כ"א מעולה, חדור מוטיבציה, הנכון לכל אתגר והשם את טובת המערכת והמדינה לפני טובתו האישית." (</a:t>
            </a:r>
            <a:r>
              <a:rPr lang="he-IL" sz="1200" kern="1200" dirty="0" err="1" smtClean="0">
                <a:solidFill>
                  <a:schemeClr val="tx1"/>
                </a:solidFill>
                <a:effectLst/>
                <a:latin typeface="+mn-lt"/>
                <a:ea typeface="+mn-ea"/>
                <a:cs typeface="+mn-cs"/>
              </a:rPr>
              <a:t>אט"ל</a:t>
            </a:r>
            <a:r>
              <a:rPr lang="he-IL" sz="1200" kern="1200" dirty="0" smtClean="0">
                <a:solidFill>
                  <a:schemeClr val="tx1"/>
                </a:solidFill>
                <a:effectLst/>
                <a:latin typeface="+mn-lt"/>
                <a:ea typeface="+mn-ea"/>
                <a:cs typeface="+mn-cs"/>
              </a:rPr>
              <a:t>, אלם)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a:t>
            </a:r>
            <a:r>
              <a:rPr lang="he-IL" sz="1200" kern="1200" dirty="0" smtClean="0">
                <a:solidFill>
                  <a:schemeClr val="tx1"/>
                </a:solidFill>
                <a:effectLst/>
                <a:latin typeface="+mn-lt"/>
                <a:ea typeface="+mn-ea"/>
                <a:cs typeface="+mn-cs"/>
              </a:rPr>
              <a:t>"רוח ואנשים- לחיילי ומפקדי תרבות וערכים של מסירות יוצאת דופן, של חתירה למגע וניצחון. לצה"ל אנשים בעל רמה אישית גבוהה מאד, אשר משרתים את המדינה מתוך חרדת קודש ואמונה בצדקת הדרך." (אל"מ, אמ"ן))</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"השתנות הדור הופכת את משימת ההשמה והמיצוי למורכבת. החשיפה למידע, רצון הפרט בהגשמה עצמית, סיפוק ועיסוק מוגבר בצרכיו האישיים. עיסוק בכמות </a:t>
            </a: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14</a:t>
            </a:fld>
            <a:endParaRPr lang="he-IL"/>
          </a:p>
        </p:txBody>
      </p:sp>
    </p:spTree>
    <p:extLst>
      <p:ext uri="{BB962C8B-B14F-4D97-AF65-F5344CB8AC3E}">
        <p14:creationId xmlns:p14="http://schemas.microsoft.com/office/powerpoint/2010/main" xmlns="" val="3691600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E274B1A-DAF3-478D-B2D3-7BE8A1E63BA1}" type="slidenum">
              <a:rPr lang="he-IL" smtClean="0">
                <a:solidFill>
                  <a:prstClr val="black"/>
                </a:solidFill>
              </a:rPr>
              <a:pPr/>
              <a:t>15</a:t>
            </a:fld>
            <a:endParaRPr lang="he-IL">
              <a:solidFill>
                <a:prstClr val="black"/>
              </a:solidFill>
            </a:endParaRPr>
          </a:p>
        </p:txBody>
      </p:sp>
    </p:spTree>
    <p:extLst>
      <p:ext uri="{BB962C8B-B14F-4D97-AF65-F5344CB8AC3E}">
        <p14:creationId xmlns:p14="http://schemas.microsoft.com/office/powerpoint/2010/main" xmlns="" val="736460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smtClean="0"/>
              <a:t>המפקד החשוף</a:t>
            </a:r>
          </a:p>
          <a:p>
            <a:pPr marL="171450" indent="-171450">
              <a:buFont typeface="Arial" panose="020B0604020202020204" pitchFamily="34" charset="0"/>
              <a:buChar char="•"/>
            </a:pPr>
            <a:r>
              <a:rPr lang="he-IL" dirty="0" smtClean="0"/>
              <a:t>"זה</a:t>
            </a:r>
            <a:r>
              <a:rPr lang="he-IL" baseline="0" dirty="0" smtClean="0"/>
              <a:t> הרבה עניין של תקשורת, כל דבר שקורה נחשף מהר מאוד ואז יש פחד של מה שאומרים וההשפעה של הציבור. הציבור מאוד מחובר לעשייה בצה"ל היום" (מ"פ בהכשרה קרבית).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"אומרים שאחת הבעיות היא יוזמה ואומץ וזה בגלל שאתה מגיע למערכת שלא נותנת לך ליזום" (מ"פ ביחידת הכשרה קרבית).</a:t>
            </a:r>
            <a:endParaRPr lang="en-US" sz="1200" dirty="0" smtClean="0">
              <a:solidFill>
                <a:schemeClr val="tx1"/>
              </a:solidFill>
            </a:endParaRPr>
          </a:p>
          <a:p>
            <a:endParaRPr lang="he-IL" baseline="0" dirty="0" smtClean="0"/>
          </a:p>
          <a:p>
            <a:endParaRPr lang="he-IL" baseline="0" dirty="0" smtClean="0"/>
          </a:p>
          <a:p>
            <a:r>
              <a:rPr lang="he-IL" b="1" dirty="0" smtClean="0"/>
              <a:t>תראו אותי</a:t>
            </a: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רציתי לטוס אז המפקד שלי עשה לי פרצופים, עקץ אותי בצורה לא בריאה. אני מפקד מ"פ לא איזה חייל צעיר שאתה מדבר </a:t>
            </a:r>
            <a:r>
              <a:rPr lang="he-IL" sz="1200" kern="1200" dirty="0" err="1" smtClean="0">
                <a:solidFill>
                  <a:schemeClr val="tx1"/>
                </a:solidFill>
                <a:effectLst/>
                <a:latin typeface="+mn-lt"/>
                <a:ea typeface="+mn-ea"/>
                <a:cs typeface="+mn-cs"/>
              </a:rPr>
              <a:t>איתו</a:t>
            </a:r>
            <a:r>
              <a:rPr lang="he-IL" sz="1200" kern="1200" dirty="0" smtClean="0">
                <a:solidFill>
                  <a:schemeClr val="tx1"/>
                </a:solidFill>
                <a:effectLst/>
                <a:latin typeface="+mn-lt"/>
                <a:ea typeface="+mn-ea"/>
                <a:cs typeface="+mn-cs"/>
              </a:rPr>
              <a:t>... הבעיה שאנשים ברמה הממונה לא מסתכלים עלינו. כי נוח לרמה הממונה לקבוע לו"ז שנוח להם" (מ"פ בהכשרה קרבית)</a:t>
            </a:r>
            <a:endParaRPr lang="en-US" sz="1200" kern="1200" dirty="0" smtClean="0">
              <a:solidFill>
                <a:schemeClr val="tx1"/>
              </a:solidFill>
              <a:effectLst/>
              <a:latin typeface="+mn-lt"/>
              <a:ea typeface="+mn-ea"/>
              <a:cs typeface="+mn-cs"/>
            </a:endParaRPr>
          </a:p>
          <a:p>
            <a:endParaRPr lang="he-IL" dirty="0" smtClean="0"/>
          </a:p>
          <a:p>
            <a:r>
              <a:rPr lang="he-IL" b="1" dirty="0" smtClean="0"/>
              <a:t>שיח</a:t>
            </a:r>
            <a:r>
              <a:rPr lang="he-IL" b="1" baseline="0" dirty="0" smtClean="0"/>
              <a:t> על גבולות העצמאות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"המפקדים מנסים לשמור</a:t>
            </a:r>
            <a:r>
              <a:rPr lang="he-IL" sz="1200" baseline="0" dirty="0" smtClean="0">
                <a:solidFill>
                  <a:schemeClr val="tx1"/>
                </a:solidFill>
              </a:rPr>
              <a:t> על המסגרת שלהם... וכל טעות מתקבלת ביד קשה".</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aseline="0" dirty="0" smtClean="0">
                <a:solidFill>
                  <a:schemeClr val="tx1"/>
                </a:solidFill>
              </a:rPr>
              <a:t>"אני לא מאותגר- לא שכלית ולא מנטאלית... </a:t>
            </a:r>
            <a:r>
              <a:rPr lang="he-IL" sz="1200" dirty="0" smtClean="0">
                <a:solidFill>
                  <a:schemeClr val="tx1"/>
                </a:solidFill>
              </a:rPr>
              <a:t>לכל דבר צריך אישורים, אפילו לירות מרגמה הכי פשוטה... אז זה לא בשבילי" (מ"פ בהכשרה קרבית).</a:t>
            </a:r>
            <a:endParaRPr lang="en-US" sz="1200" dirty="0" smtClean="0">
              <a:solidFill>
                <a:schemeClr val="tx1"/>
              </a:solidFill>
            </a:endParaRPr>
          </a:p>
          <a:p>
            <a:endParaRPr lang="he-IL" baseline="0" dirty="0" smtClean="0"/>
          </a:p>
          <a:p>
            <a:r>
              <a:rPr lang="he-IL" b="1" baseline="0" dirty="0" smtClean="0"/>
              <a:t>קושי בעיצוב הנרטיב והמסר הפיקודי</a:t>
            </a:r>
          </a:p>
          <a:p>
            <a:pPr marL="171450" indent="-171450">
              <a:buFont typeface="Arial" panose="020B0604020202020204" pitchFamily="34" charset="0"/>
              <a:buChar char="•"/>
            </a:pPr>
            <a:r>
              <a:rPr lang="he-IL" baseline="0" dirty="0" smtClean="0"/>
              <a:t>"השיח המבצעי, שהצבא לא אמור לתת עליו דין וחשבון לאף אחד, מורגש גם ברמה האישית... מה שכותבים ואומרים זה לא מה שקורה בצבא באמת... זה בהחלט נושא מעיק שקיים במרחב"</a:t>
            </a:r>
          </a:p>
          <a:p>
            <a:pPr marL="171450" indent="-171450">
              <a:buFont typeface="Arial" panose="020B0604020202020204" pitchFamily="34" charset="0"/>
              <a:buChar char="•"/>
            </a:pPr>
            <a:r>
              <a:rPr lang="he-IL" baseline="0" dirty="0" smtClean="0"/>
              <a:t>"יכול להיות שהכתבה שראיתי היא מסולפת. תלוי מי מספר את הסיפור טוב יותר"</a:t>
            </a:r>
          </a:p>
          <a:p>
            <a:pPr marL="171450" indent="-171450">
              <a:buFont typeface="Arial" panose="020B0604020202020204" pitchFamily="34" charset="0"/>
              <a:buChar char="•"/>
            </a:pPr>
            <a:r>
              <a:rPr lang="he-IL" baseline="0" dirty="0" smtClean="0"/>
              <a:t>"אין דבר כזה 'כי ככה'. כל דבר צריך להסביר"</a:t>
            </a:r>
          </a:p>
          <a:p>
            <a:pPr marL="171450" indent="-171450">
              <a:buFont typeface="Arial" panose="020B0604020202020204" pitchFamily="34" charset="0"/>
              <a:buChar char="•"/>
            </a:pPr>
            <a:r>
              <a:rPr lang="he-IL" baseline="0" dirty="0" smtClean="0"/>
              <a:t>"כשהגעתי לצבא היה לי אפס ידע ומה שהמפקד אמר היה קדוש. עכשיו החייל מגיע עם רקע ואחרי שראה סרטונים </a:t>
            </a:r>
            <a:r>
              <a:rPr lang="he-IL" baseline="0" dirty="0" err="1" smtClean="0"/>
              <a:t>ביוטיוב</a:t>
            </a:r>
            <a:r>
              <a:rPr lang="he-IL" baseline="0" dirty="0" smtClean="0"/>
              <a:t>. מה אתה יכול לחדש לו?"</a:t>
            </a:r>
          </a:p>
          <a:p>
            <a:pPr marL="171450" indent="-171450">
              <a:buFont typeface="Arial" panose="020B0604020202020204" pitchFamily="34" charset="0"/>
              <a:buChar char="•"/>
            </a:pPr>
            <a:endParaRPr lang="he-IL" baseline="0" dirty="0" smtClean="0"/>
          </a:p>
          <a:p>
            <a:r>
              <a:rPr lang="he-IL" b="1" baseline="0" dirty="0" smtClean="0"/>
              <a:t>הכרה באחריות להשאיר את האנשים</a:t>
            </a:r>
          </a:p>
          <a:p>
            <a:pPr marL="171450" indent="-171450">
              <a:buFont typeface="Arial" panose="020B0604020202020204" pitchFamily="34" charset="0"/>
              <a:buChar char="•"/>
            </a:pPr>
            <a:r>
              <a:rPr lang="he-IL" b="0" baseline="0" dirty="0" smtClean="0"/>
              <a:t>"אני רוצה להרגיע. השנה שחררתי פחות קצינים </a:t>
            </a:r>
            <a:r>
              <a:rPr lang="he-IL" b="0" baseline="0" dirty="0" err="1" smtClean="0"/>
              <a:t>מב</a:t>
            </a:r>
            <a:r>
              <a:rPr lang="he-IL" b="0" baseline="0" dirty="0" smtClean="0"/>
              <a:t> 2017. אני טוען שמה שמשאיר אנשים זה מפקדים. מי שמעריך את מפקדיו ורואה בהם דמות לחיקוי, דוגמא אישית, </a:t>
            </a:r>
            <a:r>
              <a:rPr lang="he-IL" b="0" baseline="0" dirty="0" err="1" smtClean="0"/>
              <a:t>ישאר</a:t>
            </a:r>
            <a:r>
              <a:rPr lang="he-IL" b="0" baseline="0" dirty="0" smtClean="0"/>
              <a:t>... הרבה בנוי על מערכת יחסים אישית"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"אני טוען שמה שמשאיר אנשים זה מפקדים. מי שמעריך את מפקדיו ורואה בהם דמות לחיקוי, דוגמא אישית , יישאר ... הרבה בנוי על מערכת יחסים אישית" (סא"ל </a:t>
            </a:r>
            <a:r>
              <a:rPr lang="he-IL" sz="1200" dirty="0" err="1" smtClean="0">
                <a:solidFill>
                  <a:schemeClr val="tx1"/>
                </a:solidFill>
              </a:rPr>
              <a:t>בתומכ"ל</a:t>
            </a:r>
            <a:r>
              <a:rPr lang="he-IL" sz="1200" dirty="0" smtClean="0">
                <a:solidFill>
                  <a:schemeClr val="tx1"/>
                </a:solidFill>
              </a:rPr>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dk1"/>
                </a:solidFill>
              </a:rPr>
              <a:t>"כך, אנו כארגון ממשיכים להעניק תמריצים לא בהכרח רלוונטיים, לדבר במונחים של "קשירה", לדבר על 'צבא הקבע' בשעה שהצבא כבר מזמן לא באמת מקום של קבע, לפחות לא לכולם, וכשקביעות – לא נתפסת בהכרח כיתרון בעיני הדור הצעיר. מפקדים נרתעים ונלחצים ממחשבות משרתים על עזיבת המערכת, במקום לנהל את הדיון מולם בצורה מקצועית ומאפשרת. שינוי מודל הקבע התרחש, בשעה שהכלים התומכים את אפקט הלוואי המתלווה אליו (חוסר בטחון, סקירה מתמדת של האלטרנטיבות האזרחיות, </a:t>
            </a:r>
            <a:r>
              <a:rPr lang="he-IL" sz="1200" dirty="0" err="1" smtClean="0">
                <a:solidFill>
                  <a:schemeClr val="dk1"/>
                </a:solidFill>
              </a:rPr>
              <a:t>וכו</a:t>
            </a:r>
            <a:r>
              <a:rPr lang="he-IL" sz="1200" dirty="0" smtClean="0">
                <a:solidFill>
                  <a:schemeClr val="dk1"/>
                </a:solidFill>
              </a:rPr>
              <a:t>) לא הותאמו".</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dk1"/>
                </a:solidFill>
              </a:rPr>
              <a:t> </a:t>
            </a:r>
            <a:r>
              <a:rPr lang="he-IL" sz="1200" dirty="0" smtClean="0">
                <a:solidFill>
                  <a:schemeClr val="dk1"/>
                </a:solidFill>
              </a:rPr>
              <a:t>"ישנה תחושה כי הצבא מובל על-ידי גופי המטה וקציני המטה וכי עוצמתם וקולם של המפקדים לא מספיק דומיננטי. תחושה זו נובעת בעיני כיוון שהממד </a:t>
            </a:r>
            <a:r>
              <a:rPr lang="he-IL" sz="1200" dirty="0" err="1" smtClean="0">
                <a:solidFill>
                  <a:schemeClr val="dk1"/>
                </a:solidFill>
              </a:rPr>
              <a:t>המשאבי</a:t>
            </a:r>
            <a:r>
              <a:rPr lang="he-IL" sz="1200" dirty="0" smtClean="0">
                <a:solidFill>
                  <a:schemeClr val="dk1"/>
                </a:solidFill>
              </a:rPr>
              <a:t> ותהליכי עבודות המטה מרוכזות בגופי המטה - לתחושתי נדרש משקל משמעותי יותר לציר הפיקודי כחלק מהיכולת לממש את האחריות של כל מפקד".</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solidFill>
                <a:schemeClr val="dk1"/>
              </a:solidFill>
            </a:endParaRPr>
          </a:p>
          <a:p>
            <a:pPr marL="171450" indent="-171450">
              <a:buFont typeface="Arial" panose="020B0604020202020204" pitchFamily="34" charset="0"/>
              <a:buChar char="•"/>
            </a:pPr>
            <a:endParaRPr lang="he-IL" b="0"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16</a:t>
            </a:fld>
            <a:endParaRPr lang="he-IL"/>
          </a:p>
        </p:txBody>
      </p:sp>
    </p:spTree>
    <p:extLst>
      <p:ext uri="{BB962C8B-B14F-4D97-AF65-F5344CB8AC3E}">
        <p14:creationId xmlns:p14="http://schemas.microsoft.com/office/powerpoint/2010/main" xmlns="" val="2742185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dirty="0" err="1" smtClean="0"/>
              <a:t>ז"י</a:t>
            </a:r>
            <a:r>
              <a:rPr lang="he-IL" dirty="0" smtClean="0"/>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17</a:t>
            </a:fld>
            <a:endParaRPr lang="he-IL"/>
          </a:p>
        </p:txBody>
      </p:sp>
    </p:spTree>
    <p:extLst>
      <p:ext uri="{BB962C8B-B14F-4D97-AF65-F5344CB8AC3E}">
        <p14:creationId xmlns:p14="http://schemas.microsoft.com/office/powerpoint/2010/main" xmlns="" val="1869201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dirty="0" err="1" smtClean="0"/>
              <a:t>מפע"ם</a:t>
            </a:r>
            <a:r>
              <a:rPr lang="he-IL" dirty="0" smtClean="0"/>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18</a:t>
            </a:fld>
            <a:endParaRPr lang="he-IL"/>
          </a:p>
        </p:txBody>
      </p:sp>
    </p:spTree>
    <p:extLst>
      <p:ext uri="{BB962C8B-B14F-4D97-AF65-F5344CB8AC3E}">
        <p14:creationId xmlns:p14="http://schemas.microsoft.com/office/powerpoint/2010/main" xmlns="" val="2341163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solidFill>
                  <a:prstClr val="black"/>
                </a:solidFill>
              </a:rPr>
              <a:pPr/>
              <a:t>19</a:t>
            </a:fld>
            <a:endParaRPr lang="he-IL">
              <a:solidFill>
                <a:prstClr val="black"/>
              </a:solidFill>
            </a:endParaRPr>
          </a:p>
        </p:txBody>
      </p:sp>
    </p:spTree>
    <p:extLst>
      <p:ext uri="{BB962C8B-B14F-4D97-AF65-F5344CB8AC3E}">
        <p14:creationId xmlns:p14="http://schemas.microsoft.com/office/powerpoint/2010/main" xmlns="" val="4144310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20</a:t>
            </a:fld>
            <a:endParaRPr lang="he-IL"/>
          </a:p>
        </p:txBody>
      </p:sp>
    </p:spTree>
    <p:extLst>
      <p:ext uri="{BB962C8B-B14F-4D97-AF65-F5344CB8AC3E}">
        <p14:creationId xmlns:p14="http://schemas.microsoft.com/office/powerpoint/2010/main" xmlns="" val="2043883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marL="171450" indent="-171450">
              <a:buFontTx/>
              <a:buChar char="-"/>
            </a:pPr>
            <a:r>
              <a:rPr lang="he-IL" dirty="0" smtClean="0"/>
              <a:t>מסכימים נגד</a:t>
            </a:r>
          </a:p>
          <a:p>
            <a:pPr marL="171450" indent="-171450">
              <a:buFontTx/>
              <a:buChar char="-"/>
            </a:pPr>
            <a:r>
              <a:rPr lang="he-IL" dirty="0" smtClean="0"/>
              <a:t>התפרים שבתוכנו- התופעות המורכבות לא בהלימה</a:t>
            </a:r>
            <a:r>
              <a:rPr lang="he-IL" baseline="0" dirty="0" smtClean="0"/>
              <a:t> למבנה, ובאמת שם המון אחריות על ניהוג חוצה ארגון- מרחבים משותפים, שותפות וקולגיאליות בין האלופים</a:t>
            </a:r>
          </a:p>
          <a:p>
            <a:pPr marL="171450" indent="-171450">
              <a:buFontTx/>
              <a:buChar char="-"/>
            </a:pPr>
            <a:r>
              <a:rPr lang="he-IL" baseline="0" dirty="0" smtClean="0"/>
              <a:t>יש דרמה מלמטה- קהילות, חדשנות, כלכלה שיתופית, </a:t>
            </a:r>
            <a:r>
              <a:rPr lang="en-US" baseline="0" dirty="0" smtClean="0"/>
              <a:t>storytelling</a:t>
            </a:r>
            <a:r>
              <a:rPr lang="he-IL" baseline="0" dirty="0" smtClean="0"/>
              <a:t>. </a:t>
            </a:r>
          </a:p>
          <a:p>
            <a:pPr marL="171450" indent="-171450">
              <a:buFontTx/>
              <a:buChar char="-"/>
            </a:pPr>
            <a:r>
              <a:rPr lang="he-IL" baseline="0" dirty="0" smtClean="0"/>
              <a:t>הפוטנציאל הרב דורי והמגוון, שיתוף הצעירים, מיצוי </a:t>
            </a:r>
            <a:r>
              <a:rPr lang="he-IL" baseline="0" smtClean="0"/>
              <a:t>השכל שבתוכנו. </a:t>
            </a:r>
            <a:endParaRPr lang="he-IL" dirty="0"/>
          </a:p>
        </p:txBody>
      </p:sp>
      <p:sp>
        <p:nvSpPr>
          <p:cNvPr id="4" name="מציין מיקום של מספר שקופית 3"/>
          <p:cNvSpPr>
            <a:spLocks noGrp="1"/>
          </p:cNvSpPr>
          <p:nvPr>
            <p:ph type="sldNum" sz="quarter" idx="10"/>
          </p:nvPr>
        </p:nvSpPr>
        <p:spPr/>
        <p:txBody>
          <a:bodyPr/>
          <a:lstStyle/>
          <a:p>
            <a:fld id="{76CDB04D-5132-4FD2-B064-335D257C598B}" type="slidenum">
              <a:rPr lang="he-IL" smtClean="0"/>
              <a:pPr/>
              <a:t>21</a:t>
            </a:fld>
            <a:endParaRPr lang="he-IL"/>
          </a:p>
        </p:txBody>
      </p:sp>
    </p:spTree>
    <p:extLst>
      <p:ext uri="{BB962C8B-B14F-4D97-AF65-F5344CB8AC3E}">
        <p14:creationId xmlns:p14="http://schemas.microsoft.com/office/powerpoint/2010/main" xmlns="" val="318617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22</a:t>
            </a:fld>
            <a:endParaRPr lang="he-IL"/>
          </a:p>
        </p:txBody>
      </p:sp>
    </p:spTree>
    <p:extLst>
      <p:ext uri="{BB962C8B-B14F-4D97-AF65-F5344CB8AC3E}">
        <p14:creationId xmlns:p14="http://schemas.microsoft.com/office/powerpoint/2010/main" xmlns="" val="3257491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pPr/>
              <a:t>5</a:t>
            </a:fld>
            <a:endParaRPr lang="he-IL"/>
          </a:p>
        </p:txBody>
      </p:sp>
    </p:spTree>
    <p:extLst>
      <p:ext uri="{BB962C8B-B14F-4D97-AF65-F5344CB8AC3E}">
        <p14:creationId xmlns:p14="http://schemas.microsoft.com/office/powerpoint/2010/main" xmlns="" val="27000499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23</a:t>
            </a:fld>
            <a:endParaRPr lang="he-IL"/>
          </a:p>
        </p:txBody>
      </p:sp>
    </p:spTree>
    <p:extLst>
      <p:ext uri="{BB962C8B-B14F-4D97-AF65-F5344CB8AC3E}">
        <p14:creationId xmlns:p14="http://schemas.microsoft.com/office/powerpoint/2010/main" xmlns="" val="3905872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1" dirty="0" smtClean="0"/>
              <a:t>אבחון הספ"כ- 420 אל"מ- תא"ל, ינואר 2019</a:t>
            </a:r>
          </a:p>
          <a:p>
            <a:r>
              <a:rPr lang="he-IL" sz="1200" b="1" dirty="0" smtClean="0"/>
              <a:t>סקר הקבע -  5072 קצינים (סגן-סא"ל) ונגדים (סמ"ר- רנ"ג), יוני 2018</a:t>
            </a:r>
          </a:p>
          <a:p>
            <a:r>
              <a:rPr lang="he-IL" sz="1200" b="1" dirty="0" smtClean="0"/>
              <a:t>העמקת האבחון ב 3 קבוצות מיקוד – קצינים במטה </a:t>
            </a:r>
            <a:r>
              <a:rPr lang="he-IL" sz="1200" b="1" dirty="0" err="1" smtClean="0"/>
              <a:t>ובפום</a:t>
            </a:r>
            <a:r>
              <a:rPr lang="he-IL" sz="1200" b="1" dirty="0" smtClean="0"/>
              <a:t> אלון  (כ 26 משתתפים) </a:t>
            </a:r>
          </a:p>
          <a:p>
            <a:r>
              <a:rPr lang="he-IL" sz="1200" b="1" dirty="0" smtClean="0"/>
              <a:t>סקר קצינים ונגדים ביבשה, מרץ 2019, 1932 משיבים. </a:t>
            </a:r>
          </a:p>
          <a:p>
            <a:r>
              <a:rPr lang="he-IL" sz="1200" b="1" dirty="0" smtClean="0"/>
              <a:t>סקר קצינים ונגדים </a:t>
            </a:r>
            <a:r>
              <a:rPr lang="he-IL" sz="1200" b="1" dirty="0" err="1" smtClean="0"/>
              <a:t>באט"ל</a:t>
            </a:r>
            <a:r>
              <a:rPr lang="he-IL" sz="1200" b="1" dirty="0" smtClean="0"/>
              <a:t>, יוני 2018, 2380 משיבים</a:t>
            </a:r>
          </a:p>
          <a:p>
            <a:r>
              <a:rPr lang="he-IL" sz="1200" b="1" dirty="0" smtClean="0"/>
              <a:t>סקר קצינים ונגדים בתקשוב, ינואר</a:t>
            </a:r>
            <a:r>
              <a:rPr lang="he-IL" sz="1200" b="1" baseline="0" dirty="0" smtClean="0"/>
              <a:t> 2019, 1200 משיבים</a:t>
            </a:r>
            <a:endParaRPr lang="he-IL" sz="1200" b="1" dirty="0" smtClean="0"/>
          </a:p>
          <a:p>
            <a:endParaRPr lang="he-IL" sz="1200" b="1" dirty="0" smtClean="0"/>
          </a:p>
          <a:p>
            <a:r>
              <a:rPr lang="he-IL" sz="1200" b="1" dirty="0" smtClean="0"/>
              <a:t>סקר מוטיבציה מלש"ב, דצמבר 2017, 2676 </a:t>
            </a:r>
            <a:r>
              <a:rPr lang="he-IL" sz="1200" b="1" dirty="0" err="1" smtClean="0"/>
              <a:t>מלש"בים</a:t>
            </a:r>
            <a:r>
              <a:rPr lang="he-IL" sz="1200" b="1" dirty="0" smtClean="0"/>
              <a:t> </a:t>
            </a:r>
            <a:r>
              <a:rPr lang="he-IL" sz="1200" b="1" dirty="0" err="1" smtClean="0"/>
              <a:t>ומלש"ביות</a:t>
            </a:r>
            <a:endParaRPr lang="he-IL" sz="1200" b="1" dirty="0" smtClean="0"/>
          </a:p>
          <a:p>
            <a:r>
              <a:rPr lang="he-IL" sz="1200" b="1" dirty="0" smtClean="0"/>
              <a:t>סקר חובה, דצמבר 2017, 2000 חיילים וחיילות</a:t>
            </a:r>
          </a:p>
          <a:p>
            <a:r>
              <a:rPr lang="he-IL" sz="1200" b="1" dirty="0" smtClean="0"/>
              <a:t>סקר מילואים, דרג א' 2018</a:t>
            </a:r>
          </a:p>
          <a:p>
            <a:r>
              <a:rPr lang="he-IL" sz="1200" b="1" dirty="0" smtClean="0"/>
              <a:t>סקר לוחמים בחובה בחצי השנה לפני ואחרי שחרורם, אוקטובר 2018, 1231 לוחמים</a:t>
            </a:r>
          </a:p>
          <a:p>
            <a:r>
              <a:rPr lang="he-IL" sz="1200" b="1" dirty="0" smtClean="0"/>
              <a:t>קבוצות מיקוד סרנים ורס"נים באגף התקשוב וההגנה בסייבר, 2018, 20 משתתפים</a:t>
            </a:r>
          </a:p>
          <a:p>
            <a:r>
              <a:rPr lang="he-IL" sz="1200" b="1" dirty="0" smtClean="0"/>
              <a:t>סקר המענה הלוגיסטי</a:t>
            </a:r>
            <a:r>
              <a:rPr lang="he-IL" sz="1200" b="1" baseline="0" dirty="0" smtClean="0"/>
              <a:t> (קבע וחיילי חובה) 2018, 2434 משתתפים</a:t>
            </a:r>
            <a:endParaRPr lang="he-IL" sz="1200" b="1" dirty="0" smtClean="0"/>
          </a:p>
          <a:p>
            <a:endParaRPr lang="he-IL" sz="1200" b="1" dirty="0" smtClean="0"/>
          </a:p>
          <a:p>
            <a:r>
              <a:rPr lang="he-IL" sz="1200" b="1" dirty="0" smtClean="0"/>
              <a:t>הערכת מצב צבא חברה 2018- ניתוח תקשורת,</a:t>
            </a:r>
            <a:r>
              <a:rPr lang="he-IL" sz="1200" b="1" baseline="0" dirty="0" smtClean="0"/>
              <a:t> רשתות חברתיות, ראיונות עם בעלי תפקידים (רבצ"ר, יוהל"ם, פרקליטות, </a:t>
            </a:r>
            <a:r>
              <a:rPr lang="he-IL" sz="1200" b="1" baseline="0" dirty="0" err="1" smtClean="0"/>
              <a:t>יועכ"ל</a:t>
            </a:r>
            <a:r>
              <a:rPr lang="he-IL" sz="1200" b="1" baseline="0" dirty="0" smtClean="0"/>
              <a:t>, קח"ר) </a:t>
            </a:r>
            <a:endParaRPr lang="he-IL" sz="1200"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t>הערכת מצב מנהיגות- 11 ראיונות (</a:t>
            </a:r>
            <a:r>
              <a:rPr lang="he-IL" sz="1200" b="1" dirty="0" err="1" smtClean="0"/>
              <a:t>סא"לים</a:t>
            </a:r>
            <a:r>
              <a:rPr lang="he-IL" sz="1200" b="1" dirty="0" smtClean="0"/>
              <a:t>) ו 12 קבוצות מיקוד (49 סרן-רס"ן) </a:t>
            </a:r>
          </a:p>
          <a:p>
            <a:endParaRPr lang="he-IL" sz="1200" b="1" dirty="0" smtClean="0"/>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6</a:t>
            </a:fld>
            <a:endParaRPr lang="he-IL"/>
          </a:p>
        </p:txBody>
      </p:sp>
    </p:spTree>
    <p:extLst>
      <p:ext uri="{BB962C8B-B14F-4D97-AF65-F5344CB8AC3E}">
        <p14:creationId xmlns:p14="http://schemas.microsoft.com/office/powerpoint/2010/main" xmlns="" val="138344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7</a:t>
            </a:fld>
            <a:endParaRPr lang="he-IL"/>
          </a:p>
        </p:txBody>
      </p:sp>
    </p:spTree>
    <p:extLst>
      <p:ext uri="{BB962C8B-B14F-4D97-AF65-F5344CB8AC3E}">
        <p14:creationId xmlns:p14="http://schemas.microsoft.com/office/powerpoint/2010/main" xmlns="" val="308109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8</a:t>
            </a:fld>
            <a:endParaRPr lang="he-IL"/>
          </a:p>
        </p:txBody>
      </p:sp>
    </p:spTree>
    <p:extLst>
      <p:ext uri="{BB962C8B-B14F-4D97-AF65-F5344CB8AC3E}">
        <p14:creationId xmlns:p14="http://schemas.microsoft.com/office/powerpoint/2010/main" xmlns="" val="3763648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רלוונטיות ותכלית הלחימה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 "כשהייתי מ"פ (בחומת מגן) ובאו לבקר אותי גנרלים, ראיתי את הברק בעיניים שלהם, הרגשתי שאני בשכם הפתרון לבעיות בת"א. היום, לתחושתי, בתל – אביב מרגישים שהם יכולים בלעדינו, ואז ביקור של גנרל בגדוד או בפלוגה מסתיים תמיד בתחושת החמצה, בתחושה שאנחנו הבעיה ולא הפתרון, 'הנה אלו שהופכים ג'יפים ופולטים כדורים'. יש לכך השפעה חמורה על האמון ביכולת שלנו לתמרן". (</a:t>
            </a:r>
            <a:r>
              <a:rPr lang="he-IL" sz="1200" kern="1200" dirty="0" smtClean="0">
                <a:solidFill>
                  <a:schemeClr val="tx1"/>
                </a:solidFill>
                <a:effectLst/>
                <a:latin typeface="+mn-lt"/>
                <a:ea typeface="+mn-ea"/>
                <a:cs typeface="+mn-cs"/>
              </a:rPr>
              <a:t>ז"י, אל"מ)</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r>
              <a:rPr lang="he-IL" b="1" dirty="0" err="1" smtClean="0"/>
              <a:t>מב"מ</a:t>
            </a:r>
            <a:r>
              <a:rPr lang="he-IL" b="1" dirty="0" smtClean="0"/>
              <a:t>: </a:t>
            </a:r>
          </a:p>
          <a:p>
            <a:pPr marL="171450" indent="-171450">
              <a:buFont typeface="Arial" panose="020B0604020202020204" pitchFamily="34" charset="0"/>
              <a:buChar char="•"/>
            </a:pPr>
            <a:r>
              <a:rPr lang="he-IL" b="1" dirty="0" smtClean="0"/>
              <a:t>* </a:t>
            </a: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a:t>
            </a:r>
            <a:r>
              <a:rPr lang="he-IL" sz="1200" kern="1200" dirty="0" smtClean="0">
                <a:solidFill>
                  <a:schemeClr val="tx1"/>
                </a:solidFill>
                <a:effectLst/>
                <a:latin typeface="+mn-lt"/>
                <a:ea typeface="+mn-ea"/>
                <a:cs typeface="+mn-cs"/>
              </a:rPr>
              <a:t>אמ"ן</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אל"מ)</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עם זאת, התארגנות המטכ"ל לניהול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הינה פער מרכזי בעיני. בעוד </a:t>
            </a:r>
            <a:r>
              <a:rPr lang="he-IL" sz="1200" i="1" kern="1200" dirty="0" err="1" smtClean="0">
                <a:solidFill>
                  <a:schemeClr val="tx1"/>
                </a:solidFill>
                <a:effectLst/>
                <a:latin typeface="+mn-lt"/>
                <a:ea typeface="+mn-ea"/>
                <a:cs typeface="+mn-cs"/>
              </a:rPr>
              <a:t>שהפקמ"רים</a:t>
            </a:r>
            <a:r>
              <a:rPr lang="he-IL" sz="1200" i="1" kern="1200" dirty="0" smtClean="0">
                <a:solidFill>
                  <a:schemeClr val="tx1"/>
                </a:solidFill>
                <a:effectLst/>
                <a:latin typeface="+mn-lt"/>
                <a:ea typeface="+mn-ea"/>
                <a:cs typeface="+mn-cs"/>
              </a:rPr>
              <a:t> מהווים תשתית יציבה לניהול מערכה ובט"ש, המבנה והתהליכים בצה"ל לא הותאמו מספיק לניהול נכון ומספק של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ונוצרים עומס ותהליכים לא מיטביים במטכ"ל ואגפיו"</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אמון תמרון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"ביצעתי ניסיון בכיתה שלי </a:t>
            </a:r>
            <a:r>
              <a:rPr lang="he-IL" sz="1200" dirty="0" err="1" smtClean="0">
                <a:solidFill>
                  <a:schemeClr val="tx1"/>
                </a:solidFill>
              </a:rPr>
              <a:t>בפו"מ</a:t>
            </a:r>
            <a:r>
              <a:rPr lang="he-IL" sz="1200" dirty="0" smtClean="0">
                <a:solidFill>
                  <a:schemeClr val="tx1"/>
                </a:solidFill>
              </a:rPr>
              <a:t>, ושאלתי את החניכים לגבי 'האם הם מאמינים שיהיה תמרון?'. כולם אמרו שהם לא מאמינים. חשוב לומר שהדבר בא לידי ביטוי, בשיחות עם בכירים- אלופים ותתי אלופים שבאים לדבר עם הקורס.""(מדריך בפו"ם)</a:t>
            </a:r>
          </a:p>
          <a:p>
            <a:endParaRPr lang="he-IL" dirty="0" smtClean="0"/>
          </a:p>
          <a:p>
            <a:r>
              <a:rPr lang="he-IL" b="1" dirty="0" err="1" smtClean="0"/>
              <a:t>שילוביות</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היעדר </a:t>
            </a:r>
            <a:r>
              <a:rPr lang="he-IL" sz="1200" dirty="0" err="1" smtClean="0">
                <a:solidFill>
                  <a:schemeClr val="tx1"/>
                </a:solidFill>
              </a:rPr>
              <a:t>שילוביות</a:t>
            </a:r>
            <a:r>
              <a:rPr lang="he-IL" sz="1200" dirty="0" smtClean="0">
                <a:solidFill>
                  <a:schemeClr val="tx1"/>
                </a:solidFill>
              </a:rPr>
              <a:t> בין </a:t>
            </a:r>
            <a:r>
              <a:rPr lang="he-IL" sz="1200" dirty="0" err="1" smtClean="0">
                <a:solidFill>
                  <a:schemeClr val="tx1"/>
                </a:solidFill>
              </a:rPr>
              <a:t>זרועית</a:t>
            </a:r>
            <a:r>
              <a:rPr lang="he-IL" sz="1200" dirty="0" smtClean="0">
                <a:solidFill>
                  <a:schemeClr val="tx1"/>
                </a:solidFill>
              </a:rPr>
              <a:t> ובין ארגונית - היעדר </a:t>
            </a:r>
            <a:r>
              <a:rPr lang="he-IL" sz="1200" dirty="0" err="1" smtClean="0">
                <a:solidFill>
                  <a:schemeClr val="tx1"/>
                </a:solidFill>
              </a:rPr>
              <a:t>שילוביות</a:t>
            </a:r>
            <a:r>
              <a:rPr lang="he-IL" sz="1200" dirty="0" smtClean="0">
                <a:solidFill>
                  <a:schemeClr val="tx1"/>
                </a:solidFill>
              </a:rPr>
              <a:t> עם זרועות וגופים העוסקים בהגנת גבולות – אמ"ן, פקע"ר, ח"א, ח"י, </a:t>
            </a:r>
            <a:r>
              <a:rPr lang="he-IL" sz="1200" dirty="0" err="1" smtClean="0">
                <a:solidFill>
                  <a:schemeClr val="tx1"/>
                </a:solidFill>
              </a:rPr>
              <a:t>רמד"א</a:t>
            </a:r>
            <a:r>
              <a:rPr lang="he-IL" sz="1200" dirty="0" smtClean="0">
                <a:solidFill>
                  <a:schemeClr val="tx1"/>
                </a:solidFill>
              </a:rPr>
              <a:t>, שב"כ, מ"י. (</a:t>
            </a:r>
            <a:r>
              <a:rPr lang="he-IL" sz="1200" dirty="0" err="1" smtClean="0">
                <a:solidFill>
                  <a:schemeClr val="tx1"/>
                </a:solidFill>
              </a:rPr>
              <a:t>ז"י</a:t>
            </a:r>
            <a:r>
              <a:rPr lang="he-IL" sz="1200" dirty="0" smtClean="0">
                <a:solidFill>
                  <a:schemeClr val="tx1"/>
                </a:solidFill>
              </a:rPr>
              <a:t>, רמ"ח)</a:t>
            </a:r>
            <a:endParaRPr lang="he-IL" sz="1200" i="1" dirty="0" smtClean="0">
              <a:solidFill>
                <a:schemeClr val="tx1"/>
              </a:solidFill>
            </a:endParaRPr>
          </a:p>
          <a:p>
            <a:endParaRPr lang="he-IL" dirty="0" smtClean="0"/>
          </a:p>
          <a:p>
            <a:r>
              <a:rPr lang="he-IL" b="1" dirty="0" smtClean="0"/>
              <a:t>רב זרועיות וקישוריות</a:t>
            </a:r>
          </a:p>
          <a:p>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צי"ד</a:t>
            </a:r>
            <a:r>
              <a:rPr lang="he-IL" sz="1200" i="1" kern="1200" dirty="0" smtClean="0">
                <a:solidFill>
                  <a:schemeClr val="tx1"/>
                </a:solidFill>
                <a:effectLst/>
                <a:latin typeface="+mn-lt"/>
                <a:ea typeface="+mn-ea"/>
                <a:cs typeface="+mn-cs"/>
              </a:rPr>
              <a:t> התעצב כאמצעי למפקדה ולא למפקד, פער יסודי בקישוריות ורשתיות המשפיעה על דיוק וקטלניות בספיקה גבוהה וזריזה. פער בדיוק, טווח והיקף האש היבשתית מנגד, פער משמעותי בקצב התמרון (מעבר מאסיבי לפלטפורמות קלות וגלגליות ככלי בארסנל), פער משמעותי בעצמאות לוגיסטית לסד"כ מתמרן. פער תפיסתי בתחום ההנדסה הקרבית כמאתרת, פורצת </a:t>
            </a:r>
            <a:r>
              <a:rPr lang="he-IL" sz="1200" i="1" kern="1200" dirty="0" err="1" smtClean="0">
                <a:solidFill>
                  <a:schemeClr val="tx1"/>
                </a:solidFill>
                <a:effectLst/>
                <a:latin typeface="+mn-lt"/>
                <a:ea typeface="+mn-ea"/>
                <a:cs typeface="+mn-cs"/>
              </a:rPr>
              <a:t>ומכשירת</a:t>
            </a:r>
            <a:r>
              <a:rPr lang="he-IL" sz="1200" i="1" kern="1200" dirty="0" smtClean="0">
                <a:solidFill>
                  <a:schemeClr val="tx1"/>
                </a:solidFill>
                <a:effectLst/>
                <a:latin typeface="+mn-lt"/>
                <a:ea typeface="+mn-ea"/>
                <a:cs typeface="+mn-cs"/>
              </a:rPr>
              <a:t> צירי התמרון (קצב, רצף, היקף ואפקטיביות) בדגש על גישור בעומק האופרטיבי".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"לא נעשה מאמץ משותף ומסונכרן, לבחור את הטוב ביותר, המדויק ביותר והאפקטיבי ביותר לטובת מטרת העל הצה"לית (שהינה להבנתי – ניצחון, אותה לא כולם זוכרים)".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מיצוי היכולות מתבסס על </a:t>
            </a:r>
            <a:r>
              <a:rPr lang="he-IL" sz="1200" kern="1200" dirty="0" err="1" smtClean="0">
                <a:solidFill>
                  <a:schemeClr val="tx1"/>
                </a:solidFill>
                <a:effectLst/>
                <a:latin typeface="+mn-lt"/>
                <a:ea typeface="+mn-ea"/>
                <a:cs typeface="+mn-cs"/>
              </a:rPr>
              <a:t>השילוביות</a:t>
            </a:r>
            <a:r>
              <a:rPr lang="he-IL" sz="1200" kern="1200" dirty="0" smtClean="0">
                <a:solidFill>
                  <a:schemeClr val="tx1"/>
                </a:solidFill>
                <a:effectLst/>
                <a:latin typeface="+mn-lt"/>
                <a:ea typeface="+mn-ea"/>
                <a:cs typeface="+mn-cs"/>
              </a:rPr>
              <a:t> הרב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 קרי מימוש תהליך מבצעי רב זרועי, על בסיס שיתוף מידע מודיעיני/מבצעי במערכות המידע המבצעיות ברמת המפקדות הראשיות והעברתו במערכות שו"ב וקשר מתקדמות לקצה – לוחם, פלטפורמה קרבית, חימוש וסנסור. להערכתי, </a:t>
            </a:r>
            <a:r>
              <a:rPr lang="he-IL" sz="1200" kern="1200" dirty="0" err="1" smtClean="0">
                <a:solidFill>
                  <a:schemeClr val="tx1"/>
                </a:solidFill>
                <a:effectLst/>
                <a:latin typeface="+mn-lt"/>
                <a:ea typeface="+mn-ea"/>
                <a:cs typeface="+mn-cs"/>
              </a:rPr>
              <a:t>המצויינות</a:t>
            </a:r>
            <a:r>
              <a:rPr lang="he-IL" sz="1200" kern="1200" dirty="0" smtClean="0">
                <a:solidFill>
                  <a:schemeClr val="tx1"/>
                </a:solidFill>
                <a:effectLst/>
                <a:latin typeface="+mn-lt"/>
                <a:ea typeface="+mn-ea"/>
                <a:cs typeface="+mn-cs"/>
              </a:rPr>
              <a:t> המבצעית בתחומים אלה מתבססת על שתי עוצמות: "רעוּת מבצעית" בין הזרועות השונות ועליונות טכנולוגית שהושגה בעמל רב במשך שנים - יכולת לצפות פני עתיד ולתת מענה לאתגרים המבצעיים שלא במתודה של "מירוץ חימוש" עם האויבים השונים.  (אל"מ, תקשוב)</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הגנת הגבולות: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בין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ובין ארגונית -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עם זרועות וגופים העוסקים בהגנת גבולות – אמ"ן, פקע"ר, ח"א, ח"י, </a:t>
            </a:r>
            <a:r>
              <a:rPr lang="he-IL" sz="1200" kern="1200" dirty="0" err="1" smtClean="0">
                <a:solidFill>
                  <a:schemeClr val="tx1"/>
                </a:solidFill>
                <a:effectLst/>
                <a:latin typeface="+mn-lt"/>
                <a:ea typeface="+mn-ea"/>
                <a:cs typeface="+mn-cs"/>
              </a:rPr>
              <a:t>רמד"א</a:t>
            </a:r>
            <a:r>
              <a:rPr lang="he-IL" sz="1200" kern="1200" dirty="0" smtClean="0">
                <a:solidFill>
                  <a:schemeClr val="tx1"/>
                </a:solidFill>
                <a:effectLst/>
                <a:latin typeface="+mn-lt"/>
                <a:ea typeface="+mn-ea"/>
                <a:cs typeface="+mn-cs"/>
              </a:rPr>
              <a:t>, שב"כ, מ"י. (ז"י, אל"מ)</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 אנו מתבססים על גדודים שייעודם המרכזי הוא תמרון לשטח האויב בעוד שהגנת הגבולות דורשת כשירויות ומומחיות בנושאים שרבים מהם הינם ייחודיים. כתוצאה מכך  אנו נאלצים לקיים מערכת לא יעילה </a:t>
            </a:r>
            <a:r>
              <a:rPr lang="he-IL" sz="1200" kern="1200" dirty="0" err="1" smtClean="0">
                <a:solidFill>
                  <a:schemeClr val="tx1"/>
                </a:solidFill>
                <a:effectLst/>
                <a:latin typeface="+mn-lt"/>
                <a:ea typeface="+mn-ea"/>
                <a:cs typeface="+mn-cs"/>
              </a:rPr>
              <a:t>וחזרתית</a:t>
            </a:r>
            <a:r>
              <a:rPr lang="he-IL" sz="1200" kern="1200" dirty="0" smtClean="0">
                <a:solidFill>
                  <a:schemeClr val="tx1"/>
                </a:solidFill>
                <a:effectLst/>
                <a:latin typeface="+mn-lt"/>
                <a:ea typeface="+mn-ea"/>
                <a:cs typeface="+mn-cs"/>
              </a:rPr>
              <a:t> של הכנת יחידות, הכשרות, הסמכות וחוזר חלילה. זהו מבנה אנכרוניסטי שאינו מותאם לצורך ולקצב. (ז"י אל"מ)</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 "מצבא התקפי לצבא בעל אוריינטציה הגנתית – אתגרי ההגנה  והעיסוק המרובה בהן שינה את החשיבה ביבשה, חלחל לדרגים הטקטיים הנמוכים עד כדי סטגנציה הגנתית- מג"דים </a:t>
            </a:r>
            <a:r>
              <a:rPr lang="he-IL" sz="1200" i="1" kern="1200" dirty="0" err="1" smtClean="0">
                <a:solidFill>
                  <a:schemeClr val="tx1"/>
                </a:solidFill>
                <a:effectLst/>
                <a:latin typeface="+mn-lt"/>
                <a:ea typeface="+mn-ea"/>
                <a:cs typeface="+mn-cs"/>
              </a:rPr>
              <a:t>ומ"פים</a:t>
            </a:r>
            <a:r>
              <a:rPr lang="he-IL" sz="1200" i="1" kern="1200" dirty="0" smtClean="0">
                <a:solidFill>
                  <a:schemeClr val="tx1"/>
                </a:solidFill>
                <a:effectLst/>
                <a:latin typeface="+mn-lt"/>
                <a:ea typeface="+mn-ea"/>
                <a:cs typeface="+mn-cs"/>
              </a:rPr>
              <a:t> החושבים איך להגן ופחות איך לתקוף –"כשוער בשער".</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9</a:t>
            </a:fld>
            <a:endParaRPr lang="he-IL"/>
          </a:p>
        </p:txBody>
      </p:sp>
    </p:spTree>
    <p:extLst>
      <p:ext uri="{BB962C8B-B14F-4D97-AF65-F5344CB8AC3E}">
        <p14:creationId xmlns:p14="http://schemas.microsoft.com/office/powerpoint/2010/main" xmlns="" val="587234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dirty="0" smtClean="0">
                <a:solidFill>
                  <a:schemeClr val="accent5">
                    <a:lumMod val="50000"/>
                  </a:schemeClr>
                </a:solidFill>
                <a:latin typeface="Segoe UI Semilight" panose="020B0402040204020203" pitchFamily="34" charset="0"/>
              </a:rPr>
              <a:t>גאווה ארגונית- ערכים ארגונים מקדמים (חתירה לניצחון, משמעת פעולה)</a:t>
            </a:r>
            <a:endParaRPr lang="en-US" sz="1200" dirty="0" smtClean="0">
              <a:solidFill>
                <a:schemeClr val="accent5">
                  <a:lumMod val="50000"/>
                </a:schemeClr>
              </a:solidFill>
              <a:latin typeface="Segoe UI Semilight" panose="020B0402040204020203" pitchFamily="34" charset="0"/>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ציטוטים</a:t>
            </a: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גאווה, ערכים מקדמים, חתירה </a:t>
            </a:r>
            <a:r>
              <a:rPr lang="he-IL" sz="1200" b="1" i="0" u="none" strike="noStrike" kern="1200" dirty="0" err="1" smtClean="0">
                <a:solidFill>
                  <a:schemeClr val="tx1"/>
                </a:solidFill>
                <a:effectLst/>
                <a:latin typeface="+mn-lt"/>
                <a:ea typeface="+mn-ea"/>
                <a:cs typeface="+mn-cs"/>
              </a:rPr>
              <a:t>לנצחון</a:t>
            </a:r>
            <a:r>
              <a:rPr lang="he-IL" sz="1200" b="1" i="0" u="none" strike="noStrike" kern="1200" dirty="0" smtClean="0">
                <a:solidFill>
                  <a:schemeClr val="tx1"/>
                </a:solidFill>
                <a:effectLst/>
                <a:latin typeface="+mn-lt"/>
                <a:ea typeface="+mn-ea"/>
                <a:cs typeface="+mn-cs"/>
              </a:rPr>
              <a:t>: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0" i="0" u="none" strike="noStrike" kern="1200" dirty="0" smtClean="0">
                <a:solidFill>
                  <a:schemeClr val="tx1"/>
                </a:solidFill>
                <a:effectLst/>
                <a:latin typeface="+mn-lt"/>
                <a:ea typeface="+mn-ea"/>
                <a:cs typeface="+mn-cs"/>
              </a:rPr>
              <a:t>משימתו של צה"ל היא לנצח במלחמה. בביקוריי התדירים בשטח אני פוגש לוחמים ומפקדים חדורי תודעת שליחות ודביקות במשימה, ובכך עוצמתנו (תא"ל,</a:t>
            </a:r>
            <a:r>
              <a:rPr lang="he-IL" sz="1200" b="0" i="0" u="none" strike="noStrike" kern="1200" baseline="0" dirty="0" smtClean="0">
                <a:solidFill>
                  <a:schemeClr val="tx1"/>
                </a:solidFill>
                <a:effectLst/>
                <a:latin typeface="+mn-lt"/>
                <a:ea typeface="+mn-ea"/>
                <a:cs typeface="+mn-cs"/>
              </a:rPr>
              <a:t> אכ"א)</a:t>
            </a:r>
            <a:r>
              <a:rPr lang="he-IL" sz="1200" b="0" i="0" u="none" strike="noStrike" kern="1200" dirty="0" smtClean="0">
                <a:solidFill>
                  <a:schemeClr val="tx1"/>
                </a:solidFill>
                <a:effectLst/>
                <a:latin typeface="+mn-lt"/>
                <a:ea typeface="+mn-ea"/>
                <a:cs typeface="+mn-cs"/>
              </a:rPr>
              <a:t>. </a:t>
            </a:r>
            <a:endParaRPr lang="he-IL" b="1" i="1" u="sng" dirty="0" smtClean="0"/>
          </a:p>
          <a:p>
            <a:pPr marL="171450" indent="-171450">
              <a:buFont typeface="Arial" panose="020B0604020202020204" pitchFamily="34" charset="0"/>
              <a:buChar char="•"/>
            </a:pPr>
            <a:r>
              <a:rPr lang="he-IL" sz="1200" b="0" i="0" u="none" strike="noStrike" kern="1200" dirty="0" smtClean="0">
                <a:solidFill>
                  <a:schemeClr val="tx1"/>
                </a:solidFill>
                <a:effectLst/>
                <a:latin typeface="+mn-lt"/>
                <a:ea typeface="+mn-ea"/>
                <a:cs typeface="+mn-cs"/>
              </a:rPr>
              <a:t>ערכי צה"ל – הינם עוצמתו של צה"ל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baseline="0" dirty="0" err="1" smtClean="0">
                <a:solidFill>
                  <a:schemeClr val="tx1"/>
                </a:solidFill>
                <a:effectLst/>
                <a:latin typeface="+mn-lt"/>
                <a:ea typeface="+mn-ea"/>
                <a:cs typeface="+mn-cs"/>
              </a:rPr>
              <a:t>אט"ל</a:t>
            </a:r>
            <a:r>
              <a:rPr lang="he-IL" sz="1200" b="0" i="0" u="none" strike="noStrike" kern="1200" dirty="0" smtClean="0">
                <a:solidFill>
                  <a:schemeClr val="tx1"/>
                </a:solidFill>
                <a:effectLst/>
                <a:latin typeface="+mn-lt"/>
                <a:ea typeface="+mn-ea"/>
                <a:cs typeface="+mn-cs"/>
              </a:rPr>
              <a:t>)</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עייפות ארגונית</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"עומס בלתי פוסק, נטישת קצינים איכותיים ותופעות לוואי המתבטאות "בבינוניות" של קצינים הנותרים בצה"ל... חוסר יעילות ואפקטיביות... ובמילים אחרות, עייפות ארגונית".</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ארגונים חלולים</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"גישת קיצוץ רוחבי מובילה לא פעם לפגיעה ביכולות </a:t>
            </a:r>
            <a:r>
              <a:rPr lang="he-IL" sz="1200" kern="1200" dirty="0" err="1" smtClean="0">
                <a:solidFill>
                  <a:schemeClr val="tx1"/>
                </a:solidFill>
                <a:effectLst/>
                <a:latin typeface="+mn-lt"/>
                <a:ea typeface="+mn-ea"/>
                <a:cs typeface="+mn-cs"/>
              </a:rPr>
              <a:t>ובמוראל</a:t>
            </a:r>
            <a:r>
              <a:rPr lang="he-IL" sz="1200" kern="1200" dirty="0" smtClean="0">
                <a:solidFill>
                  <a:schemeClr val="tx1"/>
                </a:solidFill>
                <a:effectLst/>
                <a:latin typeface="+mn-lt"/>
                <a:ea typeface="+mn-ea"/>
                <a:cs typeface="+mn-cs"/>
              </a:rPr>
              <a:t>... יכולות</a:t>
            </a:r>
            <a:r>
              <a:rPr lang="he-IL" sz="1200" i="1" kern="1200" dirty="0" smtClean="0">
                <a:solidFill>
                  <a:schemeClr val="tx1"/>
                </a:solidFill>
                <a:effectLst/>
                <a:latin typeface="+mn-lt"/>
                <a:ea typeface="+mn-ea"/>
                <a:cs typeface="+mn-cs"/>
              </a:rPr>
              <a:t> חלולות, תחושת עוני...ועומס על הפרט.."</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בירוקרטיה</a:t>
            </a:r>
            <a:r>
              <a:rPr lang="he-IL" sz="1200" b="1" kern="1200" baseline="0" dirty="0" smtClean="0">
                <a:solidFill>
                  <a:schemeClr val="tx1"/>
                </a:solidFill>
                <a:effectLst/>
                <a:latin typeface="+mn-lt"/>
                <a:ea typeface="+mn-ea"/>
                <a:cs typeface="+mn-cs"/>
              </a:rPr>
              <a:t> </a:t>
            </a:r>
            <a:endParaRPr lang="he-IL" sz="1200" b="1"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"...הבירוקרטיה אינה רק מיכון טופס אלא שינוי בתהליך,  בנוסף נהלים ופקודות שאינם תואמים את המציאות והשתנות הסביבתית- נדרש לבצע עבודה מעמיקה לבחינת התהליכים והצורך בהם", (אל"מ,</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ח"א). </a:t>
            </a:r>
            <a:endParaRPr lang="en-US" sz="1200"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"תהליכים ביורוקרטיים, ארוכים ומתישים, אין תרבות של עבודה מהירה וגמישה - מאוד מקשה על היכולת להתאים מענה ופתרון מהיר לבעיות ולקצב השינויים מסביבנו".(אל"ם, </a:t>
            </a:r>
            <a:r>
              <a:rPr lang="he-IL" sz="1200" i="1" kern="1200" baseline="0" dirty="0" smtClean="0">
                <a:solidFill>
                  <a:schemeClr val="tx1"/>
                </a:solidFill>
                <a:effectLst/>
                <a:latin typeface="+mn-lt"/>
                <a:ea typeface="+mn-ea"/>
                <a:cs typeface="+mn-cs"/>
              </a:rPr>
              <a:t>אכ"א)</a:t>
            </a: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 רכש מסורבלים ומורכבים המכבידים על מתן מענה </a:t>
            </a:r>
            <a:r>
              <a:rPr lang="he-IL" sz="1200" i="1" kern="1200" dirty="0" err="1" smtClean="0">
                <a:solidFill>
                  <a:schemeClr val="tx1"/>
                </a:solidFill>
                <a:effectLst/>
                <a:latin typeface="+mn-lt"/>
                <a:ea typeface="+mn-ea"/>
                <a:cs typeface="+mn-cs"/>
              </a:rPr>
              <a:t>בקבועי</a:t>
            </a:r>
            <a:r>
              <a:rPr lang="he-IL" sz="1200" i="1" kern="1200" dirty="0" smtClean="0">
                <a:solidFill>
                  <a:schemeClr val="tx1"/>
                </a:solidFill>
                <a:effectLst/>
                <a:latin typeface="+mn-lt"/>
                <a:ea typeface="+mn-ea"/>
                <a:cs typeface="+mn-cs"/>
              </a:rPr>
              <a:t> זמן קצרים". (אל"ם,</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ח"י)</a:t>
            </a:r>
          </a:p>
          <a:p>
            <a:pPr marL="0" indent="0" rtl="1">
              <a:lnSpc>
                <a:spcPct val="150000"/>
              </a:lnSpc>
              <a:buFont typeface="Arial" panose="020B0604020202020204" pitchFamily="34" charset="0"/>
              <a:buNone/>
            </a:pPr>
            <a:endParaRPr lang="en-US"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tx1"/>
                </a:solidFill>
                <a:effectLst/>
                <a:latin typeface="+mn-lt"/>
                <a:ea typeface="+mn-ea"/>
                <a:cs typeface="+mn-cs"/>
              </a:rPr>
              <a:t> </a:t>
            </a:r>
            <a:r>
              <a:rPr lang="he-IL" sz="1200" b="1" i="0" kern="1200" baseline="0" dirty="0" smtClean="0">
                <a:solidFill>
                  <a:schemeClr val="tx1"/>
                </a:solidFill>
                <a:effectLst/>
                <a:latin typeface="+mn-lt"/>
                <a:ea typeface="+mn-ea"/>
                <a:cs typeface="+mn-cs"/>
              </a:rPr>
              <a:t>קונפורמיות והסכמה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 "העדר אומץ לב אזרחי, צייתנות יתר ורצון לרצות את הפיקוד העליון של הצבא, הפכו לרעה חולה בצה"ל. להבנתי יש לכך השלכות קשות על היוזמה, ההתקפיות וערך הניצחון הנדרש מאתנו כצבא המגן על ארצו ועמו. השאלה הנשאלת, מדוע זה קרה לצה"ל שבעברו גידל קצונה שהצטיינה ביוזמה והתקפיות?" (תא"ל,</a:t>
            </a:r>
            <a:r>
              <a:rPr lang="he-IL" sz="1200" kern="1200" baseline="0" dirty="0" smtClean="0">
                <a:solidFill>
                  <a:schemeClr val="tx1"/>
                </a:solidFill>
                <a:effectLst/>
                <a:latin typeface="+mn-lt"/>
                <a:ea typeface="+mn-ea"/>
                <a:cs typeface="+mn-cs"/>
              </a:rPr>
              <a:t> ז"י</a:t>
            </a:r>
            <a:r>
              <a:rPr lang="he-IL" sz="1200" kern="120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"העדפת מפקדים קונפורמיסטיים על פני מפקדים יוזמים וחצופים-בפועל זה בא לידי ביטוי בכך שמרבית מפקדי האוגדות מצוינים בשגרה אך, לעניות דעתי, לא יובילו אותנו לניצחון במלחמה הבאה".</a:t>
            </a:r>
            <a:endParaRPr lang="en-US" sz="1200" kern="1200" dirty="0" smtClean="0">
              <a:solidFill>
                <a:schemeClr val="tx1"/>
              </a:solidFill>
              <a:effectLst/>
              <a:latin typeface="+mn-lt"/>
              <a:ea typeface="+mn-ea"/>
              <a:cs typeface="+mn-cs"/>
            </a:endParaRPr>
          </a:p>
          <a:p>
            <a:pPr marL="0" indent="0" rtl="1">
              <a:lnSpc>
                <a:spcPct val="150000"/>
              </a:lnSpc>
              <a:buFont typeface="Arial" panose="020B0604020202020204" pitchFamily="34" charset="0"/>
              <a:buNone/>
            </a:pPr>
            <a:endParaRPr lang="he-IL" dirty="0" smtClean="0"/>
          </a:p>
          <a:p>
            <a:pPr marL="0" indent="0" rtl="1">
              <a:lnSpc>
                <a:spcPct val="150000"/>
              </a:lnSpc>
              <a:buFont typeface="Arial" panose="020B0604020202020204" pitchFamily="34" charset="0"/>
              <a:buNone/>
            </a:pPr>
            <a:r>
              <a:rPr lang="he-IL" b="1" dirty="0" smtClean="0"/>
              <a:t>פעולות ושינויים לוקאליים</a:t>
            </a: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"קיימות בצה"ל חומות בין זרועות.. חילות ואגפים.. קיים קושי בהעברת מידע בין ארגונים בצה"ל ובהתגייסות למשימות משותפות.."</a:t>
            </a:r>
            <a:r>
              <a:rPr lang="he-IL" sz="1200" kern="1200" dirty="0" smtClean="0">
                <a:solidFill>
                  <a:schemeClr val="tx1"/>
                </a:solidFill>
                <a:effectLst/>
                <a:latin typeface="+mn-lt"/>
                <a:ea typeface="+mn-ea"/>
                <a:cs typeface="+mn-cs"/>
              </a:rPr>
              <a:t> </a:t>
            </a:r>
            <a:endParaRPr lang="en-US" dirty="0" smtClean="0">
              <a:effectLst/>
            </a:endParaRPr>
          </a:p>
          <a:p>
            <a:pPr marL="0" indent="0" rtl="1">
              <a:lnSpc>
                <a:spcPct val="150000"/>
              </a:lnSpc>
              <a:buFont typeface="Arial" panose="020B0604020202020204" pitchFamily="34" charset="0"/>
              <a:buNone/>
            </a:pP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10</a:t>
            </a:fld>
            <a:endParaRPr lang="he-IL"/>
          </a:p>
        </p:txBody>
      </p:sp>
    </p:spTree>
    <p:extLst>
      <p:ext uri="{BB962C8B-B14F-4D97-AF65-F5344CB8AC3E}">
        <p14:creationId xmlns:p14="http://schemas.microsoft.com/office/powerpoint/2010/main" xmlns="" val="2379557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a:t>
            </a:r>
            <a:r>
              <a:rPr lang="he-IL" baseline="0" dirty="0" smtClean="0"/>
              <a:t>מתאם גבוה אחת עם השנייה – ובמתאם עם כל השאלות בסוגיית התפקיד והשירות.</a:t>
            </a:r>
          </a:p>
          <a:p>
            <a:endParaRPr lang="he-IL" b="1" u="sng" baseline="0" dirty="0" smtClean="0"/>
          </a:p>
          <a:p>
            <a:r>
              <a:rPr lang="he-IL" b="1" u="sng" baseline="0" dirty="0" smtClean="0"/>
              <a:t>גאווה</a:t>
            </a:r>
            <a:endParaRPr lang="he-IL" b="1" u="sng" dirty="0" smtClean="0"/>
          </a:p>
          <a:p>
            <a:pPr marL="171450" indent="-171450">
              <a:buFontTx/>
              <a:buChar char="-"/>
            </a:pPr>
            <a:r>
              <a:rPr lang="he-IL" u="none" dirty="0" smtClean="0"/>
              <a:t>ירידת</a:t>
            </a:r>
            <a:r>
              <a:rPr lang="he-IL" u="none" baseline="0" dirty="0" smtClean="0"/>
              <a:t> הגאווה </a:t>
            </a:r>
            <a:r>
              <a:rPr lang="he-IL" u="none" dirty="0" smtClean="0"/>
              <a:t>לפי </a:t>
            </a:r>
            <a:r>
              <a:rPr lang="he-IL" u="sng" dirty="0" smtClean="0"/>
              <a:t>דרגות</a:t>
            </a:r>
            <a:r>
              <a:rPr lang="he-IL" u="none" dirty="0" smtClean="0"/>
              <a:t> מתקיימת גם בנגדים. אבל מעניין</a:t>
            </a:r>
            <a:r>
              <a:rPr lang="he-IL" u="none" baseline="0" dirty="0" smtClean="0"/>
              <a:t> שסג"ם/סגן יותר חשים גאווה מאשר סרן, ואחרי כן זה הולך ועולה. אגב, גאווה של חיילי חובה (מקוון, 2017) היא 71%, קבע גבוה מהם בכל דרגה.</a:t>
            </a:r>
          </a:p>
          <a:p>
            <a:pPr marL="171450" indent="-171450">
              <a:buFontTx/>
              <a:buChar char="-"/>
            </a:pPr>
            <a:r>
              <a:rPr lang="he-IL" u="sng" dirty="0" smtClean="0"/>
              <a:t>מגזרי קצונה </a:t>
            </a:r>
            <a:r>
              <a:rPr lang="he-IL" dirty="0" smtClean="0"/>
              <a:t>- הגאווה גבוהה יותר אצל לוחמים, </a:t>
            </a:r>
            <a:r>
              <a:rPr lang="he-IL" dirty="0" err="1" smtClean="0"/>
              <a:t>תומכ"ל</a:t>
            </a:r>
            <a:r>
              <a:rPr lang="he-IL" dirty="0" smtClean="0"/>
              <a:t> (</a:t>
            </a:r>
            <a:r>
              <a:rPr lang="he-IL" b="1" dirty="0" smtClean="0"/>
              <a:t>עלייה מ2017</a:t>
            </a:r>
            <a:r>
              <a:rPr lang="he-IL" dirty="0" smtClean="0"/>
              <a:t>), ומודיעין (לעומת פרופסיונאלי וטכנולוגי [</a:t>
            </a:r>
            <a:r>
              <a:rPr lang="he-IL" b="1" dirty="0" err="1" smtClean="0"/>
              <a:t>טכנ</a:t>
            </a:r>
            <a:r>
              <a:rPr lang="he-IL" b="1" dirty="0" smtClean="0"/>
              <a:t>'</a:t>
            </a:r>
            <a:r>
              <a:rPr lang="he-IL" b="1" baseline="0" dirty="0" smtClean="0"/>
              <a:t> בירידה מ2017</a:t>
            </a:r>
            <a:r>
              <a:rPr lang="he-IL" baseline="0" dirty="0" smtClean="0"/>
              <a:t>]</a:t>
            </a:r>
            <a:r>
              <a:rPr lang="he-IL" dirty="0" smtClean="0"/>
              <a:t>). </a:t>
            </a:r>
            <a:endParaRPr lang="he-IL" b="1" dirty="0" smtClean="0"/>
          </a:p>
          <a:p>
            <a:pPr marL="171450" indent="-171450">
              <a:buFontTx/>
              <a:buChar char="-"/>
            </a:pPr>
            <a:r>
              <a:rPr lang="he-IL" dirty="0" smtClean="0"/>
              <a:t>בהתאמה, </a:t>
            </a:r>
            <a:r>
              <a:rPr lang="he-IL" u="sng" dirty="0" smtClean="0"/>
              <a:t>בחילות</a:t>
            </a:r>
            <a:r>
              <a:rPr lang="he-IL" dirty="0" smtClean="0"/>
              <a:t> – גאווה נמוכה</a:t>
            </a:r>
            <a:r>
              <a:rPr lang="he-IL" baseline="0" dirty="0" smtClean="0"/>
              <a:t> יותר בחר"פ, חי"ק, חמ"ן</a:t>
            </a:r>
          </a:p>
          <a:p>
            <a:pPr marL="171450" indent="-171450">
              <a:buFontTx/>
              <a:buChar char="-"/>
            </a:pPr>
            <a:r>
              <a:rPr lang="he-IL" u="sng" baseline="0" dirty="0" smtClean="0"/>
              <a:t>נשים</a:t>
            </a:r>
            <a:r>
              <a:rPr lang="he-IL" baseline="0" dirty="0" smtClean="0"/>
              <a:t> מדווחות על יותר גאווה </a:t>
            </a:r>
            <a:r>
              <a:rPr lang="he-IL" u="sng" baseline="0" dirty="0" smtClean="0"/>
              <a:t>מגברים</a:t>
            </a:r>
            <a:r>
              <a:rPr lang="he-IL" baseline="0" dirty="0" smtClean="0"/>
              <a:t>.</a:t>
            </a:r>
          </a:p>
          <a:p>
            <a:pPr marL="171450" indent="-171450">
              <a:buFontTx/>
              <a:buChar char="-"/>
            </a:pPr>
            <a:endParaRPr lang="he-IL" baseline="0" dirty="0" smtClean="0"/>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11</a:t>
            </a:fld>
            <a:endParaRPr lang="he-IL">
              <a:solidFill>
                <a:prstClr val="black"/>
              </a:solidFill>
            </a:endParaRPr>
          </a:p>
        </p:txBody>
      </p:sp>
    </p:spTree>
    <p:extLst>
      <p:ext uri="{BB962C8B-B14F-4D97-AF65-F5344CB8AC3E}">
        <p14:creationId xmlns:p14="http://schemas.microsoft.com/office/powerpoint/2010/main" xmlns="" val="2919557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באיזו מידה אתה</a:t>
            </a:r>
            <a:r>
              <a:rPr lang="he-IL" baseline="0" dirty="0" smtClean="0"/>
              <a:t> מעריך ש</a:t>
            </a:r>
            <a:r>
              <a:rPr lang="he-IL" dirty="0" smtClean="0"/>
              <a:t>הזמן שלך בצבא מנוצל</a:t>
            </a:r>
            <a:r>
              <a:rPr lang="he-IL" baseline="0" dirty="0" smtClean="0"/>
              <a:t> כראוי? </a:t>
            </a:r>
          </a:p>
          <a:p>
            <a:r>
              <a:rPr lang="he-IL" baseline="0" dirty="0" smtClean="0"/>
              <a:t>במידה רבה- רבה מאוד 20%</a:t>
            </a:r>
          </a:p>
          <a:p>
            <a:r>
              <a:rPr lang="he-IL" baseline="0" dirty="0" smtClean="0"/>
              <a:t>במידה בינונית 32%</a:t>
            </a:r>
          </a:p>
          <a:p>
            <a:r>
              <a:rPr lang="he-IL" sz="2400" b="1" baseline="0" dirty="0" smtClean="0"/>
              <a:t>במידה מועטה-כלל לא 48%</a:t>
            </a:r>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12</a:t>
            </a:fld>
            <a:endParaRPr lang="he-IL">
              <a:solidFill>
                <a:prstClr val="black"/>
              </a:solidFill>
            </a:endParaRPr>
          </a:p>
        </p:txBody>
      </p:sp>
    </p:spTree>
    <p:extLst>
      <p:ext uri="{BB962C8B-B14F-4D97-AF65-F5344CB8AC3E}">
        <p14:creationId xmlns:p14="http://schemas.microsoft.com/office/powerpoint/2010/main" xmlns="" val="20415463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1383959"/>
            <a:ext cx="7772400" cy="2216493"/>
          </a:xfrm>
        </p:spPr>
        <p:txBody>
          <a:bodyPr/>
          <a:lstStyle>
            <a:lvl1pPr>
              <a:defRPr sz="54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213867-72C7-43CE-B79D-B8016B1B679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6E77541A-9EF8-4D57-A705-EEDFDF75693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57732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15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he-IL" noProof="0"/>
              <a:t>לחץ על הסמל כדי להוסיף תמונה</a:t>
            </a:r>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18DCA8C4-A17A-4EA0-A23B-B2B44059E322}"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006EDAA-69E3-4685-A02D-8E7676623B8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64456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7877D1CC-20D4-4AE2-B6D8-90E5D55ADD0D}"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CE60A867-2E1F-4E71-AE62-4D0FB4AD07D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113611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0"/>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40"/>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3A531B93-45D5-49DF-9FFE-50A5ADBBE91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8F5FBDFD-DD14-428A-98F1-90D01D55422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758149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Rectangle 4"/>
          <p:cNvSpPr>
            <a:spLocks noGrp="1" noChangeArrowheads="1"/>
          </p:cNvSpPr>
          <p:nvPr>
            <p:ph type="dt" sz="half" idx="10"/>
          </p:nvPr>
        </p:nvSpPr>
        <p:spPr>
          <a:ln/>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Rectangle 5"/>
          <p:cNvSpPr>
            <a:spLocks noGrp="1" noChangeArrowheads="1"/>
          </p:cNvSpPr>
          <p:nvPr>
            <p:ph type="ftr" sz="quarter" idx="11"/>
          </p:nvPr>
        </p:nvSpPr>
        <p:spPr>
          <a:ln/>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Rectangle 6"/>
          <p:cNvSpPr>
            <a:spLocks noGrp="1" noChangeArrowheads="1"/>
          </p:cNvSpPr>
          <p:nvPr>
            <p:ph type="sldNum" sz="quarter" idx="12"/>
          </p:nvPr>
        </p:nvSpPr>
        <p:spPr>
          <a:ln/>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ABD7C84D-6E8B-4A48-BA3F-B8E519C507EC}"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527766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4" name="מציין מיקום של תאריך 3"/>
          <p:cNvSpPr>
            <a:spLocks noGrp="1"/>
          </p:cNvSpPr>
          <p:nvPr>
            <p:ph type="dt" sz="half" idx="10"/>
          </p:nvPr>
        </p:nvSpPr>
        <p:spPr/>
        <p:txBody>
          <a:bodyPr/>
          <a:lstStyle>
            <a:lvl1pPr>
              <a:defRPr/>
            </a:lvl1pPr>
          </a:lstStyle>
          <a:p>
            <a:pPr>
              <a:defRPr/>
            </a:pPr>
            <a:fld id="{9505A8A9-5B98-4FAE-8521-23E36D37D1AB}" type="datetimeFigureOut">
              <a:rPr lang="he-IL"/>
              <a:pPr>
                <a:defRPr/>
              </a:pPr>
              <a:t>י"ב/ניסן/תשע"ט</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E2605340-4456-44FA-9133-6058262963B2}" type="slidenum">
              <a:rPr lang="he-IL"/>
              <a:pPr>
                <a:defRPr/>
              </a:pPr>
              <a:t>‹#›</a:t>
            </a:fld>
            <a:endParaRPr lang="he-IL"/>
          </a:p>
        </p:txBody>
      </p:sp>
      <p:pic>
        <p:nvPicPr>
          <p:cNvPr id="7" name="Picture 6" descr="מכללות איכותי"/>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39812" y="286162"/>
            <a:ext cx="1102078" cy="1116000"/>
          </a:xfrm>
          <a:prstGeom prst="rect">
            <a:avLst/>
          </a:prstGeom>
          <a:noFill/>
          <a:ln w="9525">
            <a:noFill/>
            <a:miter lim="800000"/>
            <a:headEnd/>
            <a:tailEnd/>
          </a:ln>
        </p:spPr>
      </p:pic>
    </p:spTree>
    <p:extLst>
      <p:ext uri="{BB962C8B-B14F-4D97-AF65-F5344CB8AC3E}">
        <p14:creationId xmlns:p14="http://schemas.microsoft.com/office/powerpoint/2010/main" xmlns="" val="162263454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כותרת בלבד">
    <p:spTree>
      <p:nvGrpSpPr>
        <p:cNvPr id="1" name=""/>
        <p:cNvGrpSpPr/>
        <p:nvPr/>
      </p:nvGrpSpPr>
      <p:grpSpPr>
        <a:xfrm>
          <a:off x="0" y="0"/>
          <a:ext cx="0" cy="0"/>
          <a:chOff x="0" y="0"/>
          <a:chExt cx="0" cy="0"/>
        </a:xfrm>
      </p:grpSpPr>
      <p:sp>
        <p:nvSpPr>
          <p:cNvPr id="3" name="מלבן 2"/>
          <p:cNvSpPr/>
          <p:nvPr userDrawn="1"/>
        </p:nvSpPr>
        <p:spPr>
          <a:xfrm>
            <a:off x="4786315" y="6429396"/>
            <a:ext cx="3714776" cy="42860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endParaRPr lang="he-IL" sz="1350"/>
          </a:p>
        </p:txBody>
      </p:sp>
    </p:spTree>
    <p:extLst>
      <p:ext uri="{BB962C8B-B14F-4D97-AF65-F5344CB8AC3E}">
        <p14:creationId xmlns:p14="http://schemas.microsoft.com/office/powerpoint/2010/main" xmlns="" val="329436680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שקופית כותרת">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תמונה 6" descr="LowSchool"/>
          <p:cNvPicPr>
            <a:picLocks noChangeAspect="1" noChangeArrowheads="1"/>
          </p:cNvPicPr>
          <p:nvPr/>
        </p:nvPicPr>
        <p:blipFill rotWithShape="1">
          <a:blip r:embed="rId3" cstate="print">
            <a:lum contrast="-20000"/>
          </a:blip>
          <a:srcRect l="-10811" t="-11712" r="-11351" b="-13694"/>
          <a:stretch/>
        </p:blipFill>
        <p:spPr bwMode="auto">
          <a:xfrm>
            <a:off x="7241059" y="4902573"/>
            <a:ext cx="1594022" cy="1636341"/>
          </a:xfrm>
          <a:prstGeom prst="ellipse">
            <a:avLst/>
          </a:prstGeom>
          <a:solidFill>
            <a:schemeClr val="bg1"/>
          </a:solidFill>
          <a:ln w="9525">
            <a:noFill/>
            <a:miter lim="800000"/>
            <a:headEnd/>
            <a:tailEnd/>
          </a:ln>
          <a:effectLst>
            <a:softEdge rad="127000"/>
          </a:effectLst>
        </p:spPr>
      </p:pic>
      <p:sp>
        <p:nvSpPr>
          <p:cNvPr id="2" name="כותרת 1"/>
          <p:cNvSpPr>
            <a:spLocks noGrp="1"/>
          </p:cNvSpPr>
          <p:nvPr>
            <p:ph type="ctrTitle"/>
          </p:nvPr>
        </p:nvSpPr>
        <p:spPr>
          <a:xfrm>
            <a:off x="685800" y="543689"/>
            <a:ext cx="7772400" cy="2216493"/>
          </a:xfrm>
        </p:spPr>
        <p:txBody>
          <a:bodyPr/>
          <a:lstStyle>
            <a:lvl1pPr>
              <a:defRPr sz="6600">
                <a:solidFill>
                  <a:schemeClr val="bg1"/>
                </a:solidFill>
              </a:defRPr>
            </a:lvl1pPr>
          </a:lstStyle>
          <a:p>
            <a:r>
              <a:rPr lang="he-IL"/>
              <a:t>לחץ כדי לערוך סגנון כותרת של תבנית בסיס</a:t>
            </a:r>
            <a:endParaRPr lang="he-IL" dirty="0"/>
          </a:p>
        </p:txBody>
      </p:sp>
      <p:sp>
        <p:nvSpPr>
          <p:cNvPr id="3" name="כותרת משנה 2"/>
          <p:cNvSpPr>
            <a:spLocks noGrp="1"/>
          </p:cNvSpPr>
          <p:nvPr>
            <p:ph type="subTitle" idx="1"/>
          </p:nvPr>
        </p:nvSpPr>
        <p:spPr>
          <a:xfrm>
            <a:off x="457201" y="4584356"/>
            <a:ext cx="4955059" cy="1556952"/>
          </a:xfrm>
        </p:spPr>
        <p:txBody>
          <a:bodyPr/>
          <a:lstStyle>
            <a:lvl1pPr marL="0" indent="0" algn="ctr">
              <a:buNone/>
              <a:defRPr>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E17C568D-86EB-462B-B57B-128036A44F6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6126472-6C03-4C68-8251-1AB10DF81639}"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37444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sz="4800"/>
            </a:lvl1pPr>
          </a:lstStyle>
          <a:p>
            <a:r>
              <a:rPr lang="he-IL"/>
              <a:t>לחץ כדי לערוך סגנון כותרת של תבנית בסיס</a:t>
            </a:r>
            <a:endParaRPr lang="he-IL" dirty="0"/>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76C96F-4634-4CDF-AC79-8C3A028D97B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3CF668C3-C2A4-496D-8950-A03963216DDA}"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71133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2"/>
            <a:ext cx="7772400" cy="1362075"/>
          </a:xfrm>
        </p:spPr>
        <p:txBody>
          <a:bodyPr anchor="t"/>
          <a:lstStyle>
            <a:lvl1pPr algn="r">
              <a:defRPr sz="3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6482EDD5-B894-4DEF-9C8D-CE6CF9113D3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4E01465-7790-458F-808E-E00F751BAAE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154755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A3887985-1818-480D-9C16-D1811987EFC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4B988D82-4086-49F0-AC0A-100B2774D4F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48101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29DBE1CE-834A-488D-912E-8F0D72CB3B3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9"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F70500E-60A9-4DE4-91CA-5D56C04843A6}"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20187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967F1A-92C5-4409-8F5C-C5332F7638B6}"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29A2CF7-1075-40A8-A4ED-D1D8C1CD10B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77003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FE36051A-E9BC-451A-9E06-8D0F0A7E50D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3"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01B4E045-0FA2-4127-A4FB-C9BEB4A6BFEF}"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09065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1" y="273050"/>
            <a:ext cx="3008313" cy="1162050"/>
          </a:xfrm>
        </p:spPr>
        <p:txBody>
          <a:bodyPr anchor="b"/>
          <a:lstStyle>
            <a:lvl1pPr algn="r">
              <a:defRPr sz="15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E1A6FF-BF37-4984-BAE0-C8D0F5A66D6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209B536D-58A0-407B-A3A1-67E591A40E6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67492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cstate="print">
            <a:lum/>
          </a:blip>
          <a:srcRect/>
          <a:stretch>
            <a:fillRect t="-1000" b="-1000"/>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228600" y="85725"/>
            <a:ext cx="8686800" cy="703263"/>
          </a:xfrm>
          <a:prstGeom prst="rect">
            <a:avLst/>
          </a:prstGeom>
        </p:spPr>
        <p:txBody>
          <a:bodyPr vert="horz" wrap="square" lIns="91440" tIns="45720" rIns="91440" bIns="45720" numCol="1" anchor="ctr" anchorCtr="0" compatLnSpc="1">
            <a:prstTxWarp prst="textNoShape">
              <a:avLst/>
            </a:prstTxWarp>
            <a:noAutofit/>
          </a:bodyPr>
          <a:lstStyle/>
          <a:p>
            <a:pPr lvl="0"/>
            <a:endParaRPr lang="en-US" altLang="he-IL"/>
          </a:p>
        </p:txBody>
      </p:sp>
      <p:sp>
        <p:nvSpPr>
          <p:cNvPr id="1027" name="מציין מיקום טקסט 2"/>
          <p:cNvSpPr>
            <a:spLocks noGrp="1"/>
          </p:cNvSpPr>
          <p:nvPr>
            <p:ph type="body" idx="1"/>
          </p:nvPr>
        </p:nvSpPr>
        <p:spPr bwMode="auto">
          <a:xfrm>
            <a:off x="320675" y="923925"/>
            <a:ext cx="8502650" cy="5202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dirty="0"/>
              <a:t>לחץ כדי לערוך סגנונות טקסט של תבנית בסיס</a:t>
            </a:r>
          </a:p>
          <a:p>
            <a:pPr lvl="1"/>
            <a:r>
              <a:rPr lang="he-IL" altLang="he-IL" dirty="0"/>
              <a:t>רמה שנייה</a:t>
            </a:r>
          </a:p>
          <a:p>
            <a:pPr lvl="2"/>
            <a:r>
              <a:rPr lang="he-IL" altLang="he-IL" dirty="0"/>
              <a:t>רמה שלישית</a:t>
            </a:r>
          </a:p>
          <a:p>
            <a:pPr lvl="3"/>
            <a:r>
              <a:rPr lang="he-IL" altLang="he-IL" dirty="0"/>
              <a:t>רמה רביעית</a:t>
            </a:r>
          </a:p>
          <a:p>
            <a:pPr lvl="4"/>
            <a:r>
              <a:rPr lang="he-IL" altLang="he-IL" dirty="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BD9F0E7C-F19E-4B70-AEF3-6262240D7A1B}"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E5C6AB83-5DEF-45B2-A1AC-ABAD575F789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33584632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Lst>
  <p:txStyles>
    <p:titleStyle>
      <a:lvl1pPr algn="ctr" defTabSz="685800" rtl="1" eaLnBrk="0" fontAlgn="base" hangingPunct="0">
        <a:spcBef>
          <a:spcPct val="0"/>
        </a:spcBef>
        <a:spcAft>
          <a:spcPct val="0"/>
        </a:spcAft>
        <a:defRPr sz="4800" b="1" kern="1200">
          <a:solidFill>
            <a:schemeClr val="tx1"/>
          </a:solidFill>
          <a:effectLst>
            <a:outerShdw blurRad="38100" dist="38100" dir="2700000" algn="tl">
              <a:srgbClr val="000000">
                <a:alpha val="43137"/>
              </a:srgbClr>
            </a:outerShdw>
          </a:effectLst>
          <a:latin typeface="Guttman Hatzvi" pitchFamily="2" charset="-79"/>
          <a:ea typeface="+mj-ea"/>
          <a:cs typeface="Guttman Hatzvi" pitchFamily="2" charset="-79"/>
        </a:defRPr>
      </a:lvl1pPr>
      <a:lvl2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2pPr>
      <a:lvl3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3pPr>
      <a:lvl4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4pPr>
      <a:lvl5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5pPr>
      <a:lvl6pPr marL="4572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6pPr>
      <a:lvl7pPr marL="9144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7pPr>
      <a:lvl8pPr marL="13716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8pPr>
      <a:lvl9pPr marL="18288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9pPr>
    </p:titleStyle>
    <p:bodyStyle>
      <a:lvl1pPr marL="257175" indent="-257175" algn="r" defTabSz="685800" rtl="1" eaLnBrk="0" fontAlgn="base" hangingPunct="0">
        <a:spcBef>
          <a:spcPct val="20000"/>
        </a:spcBef>
        <a:spcAft>
          <a:spcPct val="0"/>
        </a:spcAft>
        <a:buFont typeface="Arial" panose="020B0604020202020204" pitchFamily="34" charset="0"/>
        <a:buChar char="•"/>
        <a:defRPr sz="2800" b="1" kern="1200">
          <a:solidFill>
            <a:srgbClr val="254061"/>
          </a:solidFill>
          <a:latin typeface="Guttman Hatzvi" pitchFamily="2" charset="-79"/>
          <a:ea typeface="+mn-ea"/>
          <a:cs typeface="Guttman Hatzvi" pitchFamily="2" charset="-79"/>
        </a:defRPr>
      </a:lvl1pPr>
      <a:lvl2pPr marL="557213" indent="-214313" algn="r" defTabSz="685800" rtl="1" eaLnBrk="0" fontAlgn="base" hangingPunct="0">
        <a:spcBef>
          <a:spcPct val="20000"/>
        </a:spcBef>
        <a:spcAft>
          <a:spcPct val="0"/>
        </a:spcAft>
        <a:buFont typeface="Arial" panose="020B0604020202020204" pitchFamily="34" charset="0"/>
        <a:buChar char="•"/>
        <a:defRPr sz="2400" b="1" kern="1200">
          <a:solidFill>
            <a:srgbClr val="254061"/>
          </a:solidFill>
          <a:latin typeface="Guttman Hatzvi" pitchFamily="2" charset="-79"/>
          <a:ea typeface="+mn-ea"/>
          <a:cs typeface="Guttman Hatzvi" pitchFamily="2" charset="-79"/>
        </a:defRPr>
      </a:lvl2pPr>
      <a:lvl3pPr marL="857250" indent="-171450" algn="r" defTabSz="685800" rtl="1" eaLnBrk="0" fontAlgn="base" hangingPunct="0">
        <a:spcBef>
          <a:spcPct val="20000"/>
        </a:spcBef>
        <a:spcAft>
          <a:spcPct val="0"/>
        </a:spcAft>
        <a:buFont typeface="Arial" panose="020B0604020202020204" pitchFamily="34" charset="0"/>
        <a:buChar char="•"/>
        <a:defRPr sz="2000" b="1" kern="1200">
          <a:solidFill>
            <a:srgbClr val="254061"/>
          </a:solidFill>
          <a:latin typeface="Guttman Hatzvi" pitchFamily="2" charset="-79"/>
          <a:ea typeface="+mn-ea"/>
          <a:cs typeface="Guttman Hatzvi" pitchFamily="2" charset="-79"/>
        </a:defRPr>
      </a:lvl3pPr>
      <a:lvl4pPr marL="12001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4pPr>
      <a:lvl5pPr marL="15430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5pPr>
      <a:lvl6pPr marL="18859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he-IL"/>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chart" Target="../charts/chart2.xml"/><Relationship Id="rId4" Type="http://schemas.openxmlformats.org/officeDocument/2006/relationships/slide" Target="slide8.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usccb.org/bible/genesis/3" TargetMode="Externa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2017" y="1421395"/>
            <a:ext cx="8501204" cy="4985980"/>
          </a:xfrm>
          <a:prstGeom prst="rect">
            <a:avLst/>
          </a:prstGeom>
          <a:noFill/>
        </p:spPr>
        <p:txBody>
          <a:bodyPr wrap="square" rtlCol="1">
            <a:spAutoFit/>
          </a:bodyPr>
          <a:lstStyle/>
          <a:p>
            <a:pPr algn="ctr">
              <a:lnSpc>
                <a:spcPct val="200000"/>
              </a:lnSpc>
            </a:pPr>
            <a:r>
              <a:rPr lang="en-US" sz="6600" b="1" dirty="0" smtClean="0"/>
              <a:t>Commanders’ hour</a:t>
            </a:r>
            <a:endParaRPr lang="he-IL" sz="6600" b="1" dirty="0" smtClean="0"/>
          </a:p>
          <a:p>
            <a:pPr algn="ctr">
              <a:lnSpc>
                <a:spcPct val="200000"/>
              </a:lnSpc>
            </a:pPr>
            <a:endParaRPr lang="he-IL" sz="5400" b="1" dirty="0" smtClean="0"/>
          </a:p>
          <a:p>
            <a:pPr algn="ctr"/>
            <a:r>
              <a:rPr lang="en-US" sz="2400" b="1" dirty="0" smtClean="0"/>
              <a:t>April 17</a:t>
            </a:r>
            <a:r>
              <a:rPr lang="en-US" sz="2400" b="1" baseline="30000" dirty="0" smtClean="0"/>
              <a:t>th</a:t>
            </a:r>
            <a:r>
              <a:rPr lang="en-US" sz="2400" b="1" dirty="0" smtClean="0"/>
              <a:t> 2019</a:t>
            </a:r>
            <a:endParaRPr lang="he-IL" sz="2400" b="1" dirty="0" smtClean="0"/>
          </a:p>
          <a:p>
            <a:pPr algn="r"/>
            <a:endParaRPr lang="he-IL" sz="5400" dirty="0"/>
          </a:p>
        </p:txBody>
      </p:sp>
    </p:spTree>
    <p:extLst>
      <p:ext uri="{BB962C8B-B14F-4D97-AF65-F5344CB8AC3E}">
        <p14:creationId xmlns:p14="http://schemas.microsoft.com/office/powerpoint/2010/main" xmlns="" val="383496813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92780" y="1122455"/>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492" y="645332"/>
            <a:ext cx="543847" cy="511684"/>
          </a:xfrm>
          <a:prstGeom prst="rect">
            <a:avLst/>
          </a:prstGeom>
          <a:ln w="12700">
            <a:miter lim="400000"/>
          </a:ln>
        </p:spPr>
      </p:pic>
      <p:sp>
        <p:nvSpPr>
          <p:cNvPr id="24" name="מלבן 23"/>
          <p:cNvSpPr/>
          <p:nvPr/>
        </p:nvSpPr>
        <p:spPr>
          <a:xfrm>
            <a:off x="14340" y="4452558"/>
            <a:ext cx="4637610" cy="60867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a:solidFill>
                  <a:schemeClr val="accent5">
                    <a:lumMod val="50000"/>
                  </a:schemeClr>
                </a:solidFill>
                <a:latin typeface="Segoe UI Semilight" panose="020B0402040204020203" pitchFamily="34" charset="0"/>
                <a:cs typeface="Segoe UI Semilight" panose="020B0402040204020203" pitchFamily="34" charset="0"/>
              </a:rPr>
              <a:t>H</a:t>
            </a: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ollow organizations – with regards to resources and personal</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6" name="מלבן 25">
            <a:hlinkClick r:id="rId4" action="ppaction://hlinksldjump"/>
          </p:cNvPr>
          <p:cNvSpPr/>
          <p:nvPr/>
        </p:nvSpPr>
        <p:spPr>
          <a:xfrm>
            <a:off x="21220" y="2412892"/>
            <a:ext cx="4656231" cy="579752"/>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Organizational pride, striving for victory, disciplined for action</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267321" y="1549132"/>
            <a:ext cx="4216344" cy="830997"/>
          </a:xfrm>
          <a:prstGeom prst="rect">
            <a:avLst/>
          </a:prstGeom>
        </p:spPr>
        <p:txBody>
          <a:bodyPr wrap="square">
            <a:spAutoFit/>
          </a:bodyPr>
          <a:lstStyle/>
          <a:p>
            <a:pPr lvl="0" rtl="1"/>
            <a:r>
              <a:rPr lang="en-US" sz="2400" b="1" dirty="0">
                <a:latin typeface="Segoe UI" panose="020B0502040204020203" pitchFamily="34" charset="0"/>
                <a:ea typeface="Segoe UI" panose="020B0502040204020203" pitchFamily="34" charset="0"/>
                <a:cs typeface="Segoe UI Semilight" panose="020B0402040204020203" pitchFamily="34" charset="0"/>
              </a:rPr>
              <a:t>“The whole is smaller then the sum of its parts”</a:t>
            </a:r>
            <a:endParaRPr lang="he-IL" sz="2400" b="1" dirty="0">
              <a:latin typeface="Segoe UI" panose="020B0502040204020203" pitchFamily="34" charset="0"/>
              <a:ea typeface="Segoe UI" panose="020B0502040204020203" pitchFamily="34" charset="0"/>
              <a:cs typeface="Segoe UI Semilight" panose="020B0402040204020203" pitchFamily="34" charset="0"/>
            </a:endParaRPr>
          </a:p>
        </p:txBody>
      </p:sp>
      <p:sp>
        <p:nvSpPr>
          <p:cNvPr id="21" name="מלבן 20"/>
          <p:cNvSpPr/>
          <p:nvPr/>
        </p:nvSpPr>
        <p:spPr>
          <a:xfrm>
            <a:off x="6492" y="5194932"/>
            <a:ext cx="4645458" cy="824867"/>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spcBef>
                <a:spcPts val="750"/>
              </a:spcBef>
              <a:spcAft>
                <a:spcPts val="6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Organizational fatigue – a bulky system, cluttered bureaucracy, slow acquisition and development procedures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3" name="מלבן 32"/>
          <p:cNvSpPr/>
          <p:nvPr/>
        </p:nvSpPr>
        <p:spPr>
          <a:xfrm>
            <a:off x="19290" y="3101255"/>
            <a:ext cx="4634684" cy="535212"/>
          </a:xfrm>
          <a:prstGeom prst="rect">
            <a:avLst/>
          </a:prstGeom>
          <a:ln>
            <a:gradFill>
              <a:gsLst>
                <a:gs pos="56000">
                  <a:schemeClr val="accent6"/>
                </a:gs>
                <a:gs pos="47000">
                  <a:srgbClr val="C00000"/>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marL="0" lvl="1" defTabSz="633413">
              <a:lnSpc>
                <a:spcPct val="90000"/>
              </a:lnSpc>
              <a:spcBef>
                <a:spcPct val="0"/>
              </a:spcBef>
              <a:spcAft>
                <a:spcPct val="200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Maximizing the services, lack of utilization of the campaign</a:t>
            </a:r>
            <a:endParaRPr lang="he-IL"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 name="מלבן 1"/>
          <p:cNvSpPr/>
          <p:nvPr/>
        </p:nvSpPr>
        <p:spPr>
          <a:xfrm>
            <a:off x="4885230" y="5793379"/>
            <a:ext cx="3932083"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 Bureaucracy is not just mechanizing a form, but a change in the procedure… orders and concepts that do not match the current reality and the shifting theater” (Col, IAF) </a:t>
            </a:r>
            <a:endParaRPr lang="en-US" sz="1200" dirty="0"/>
          </a:p>
        </p:txBody>
      </p:sp>
      <p:sp>
        <p:nvSpPr>
          <p:cNvPr id="3" name="מלבן 2"/>
          <p:cNvSpPr/>
          <p:nvPr/>
        </p:nvSpPr>
        <p:spPr>
          <a:xfrm>
            <a:off x="4867863" y="2136391"/>
            <a:ext cx="3902824" cy="830997"/>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“There are walls between the services in the IDF… the corps and the directorates… information does not flow through and there’s a challenge in harnessing others for a joint task (CAPT, INF)</a:t>
            </a:r>
            <a:endParaRPr lang="en-US" sz="1200" dirty="0"/>
          </a:p>
        </p:txBody>
      </p:sp>
      <p:sp>
        <p:nvSpPr>
          <p:cNvPr id="4" name="מלבן 3"/>
          <p:cNvSpPr/>
          <p:nvPr/>
        </p:nvSpPr>
        <p:spPr>
          <a:xfrm>
            <a:off x="4877419" y="3054575"/>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“Relying on old platforms and legacy systems and an inability to “disconnect”, as well as organizational conservatism make change that much hard”. (COL, J5) </a:t>
            </a:r>
            <a:endParaRPr lang="he-IL" sz="1200" dirty="0"/>
          </a:p>
        </p:txBody>
      </p:sp>
      <p:sp>
        <p:nvSpPr>
          <p:cNvPr id="19" name="מלבן 18"/>
          <p:cNvSpPr/>
          <p:nvPr/>
        </p:nvSpPr>
        <p:spPr>
          <a:xfrm>
            <a:off x="4867863" y="4891214"/>
            <a:ext cx="3932827"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A cross organizational budget cut leads to a blow to moral and capabilities… hallow capabilities, the feeling of poverty and a heavy burden on the individual”.</a:t>
            </a:r>
            <a:endParaRPr lang="he-IL" sz="1200" dirty="0"/>
          </a:p>
        </p:txBody>
      </p:sp>
      <p:sp>
        <p:nvSpPr>
          <p:cNvPr id="20" name="מלבן 19"/>
          <p:cNvSpPr/>
          <p:nvPr/>
        </p:nvSpPr>
        <p:spPr>
          <a:xfrm>
            <a:off x="14340" y="3720411"/>
            <a:ext cx="4645458" cy="59844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spcBef>
                <a:spcPts val="750"/>
              </a:spcBef>
              <a:spcAft>
                <a:spcPts val="6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Leaning on legacy systems</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550339" y="578009"/>
            <a:ext cx="5102487" cy="646331"/>
          </a:xfrm>
          <a:prstGeom prst="rect">
            <a:avLst/>
          </a:prstGeom>
        </p:spPr>
        <p:txBody>
          <a:bodyPr wrap="none">
            <a:spAutoFit/>
          </a:bodyPr>
          <a:lstStyle/>
          <a:p>
            <a:pPr lvl="0" rtl="1"/>
            <a:r>
              <a:rPr lang="en-US" sz="3600" b="1" dirty="0">
                <a:latin typeface="Segoe UI" panose="020B0502040204020203" pitchFamily="34" charset="0"/>
                <a:ea typeface="Segoe UI" panose="020B0502040204020203" pitchFamily="34" charset="0"/>
                <a:cs typeface="Segoe UI Semilight" panose="020B0402040204020203" pitchFamily="34" charset="0"/>
              </a:rPr>
              <a:t>Organizational aspects</a:t>
            </a:r>
          </a:p>
        </p:txBody>
      </p:sp>
      <p:sp>
        <p:nvSpPr>
          <p:cNvPr id="25" name="מלבן 24"/>
          <p:cNvSpPr/>
          <p:nvPr/>
        </p:nvSpPr>
        <p:spPr>
          <a:xfrm>
            <a:off x="662566" y="1287693"/>
            <a:ext cx="3243191" cy="323165"/>
          </a:xfrm>
          <a:prstGeom prst="rect">
            <a:avLst/>
          </a:prstGeom>
        </p:spPr>
        <p:txBody>
          <a:bodyPr wrap="square">
            <a:spAutoFit/>
          </a:bodyPr>
          <a:lstStyle/>
          <a:p>
            <a:r>
              <a:rPr lang="en-US" sz="1500" dirty="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
        <p:nvSpPr>
          <p:cNvPr id="22" name="מלבן 21"/>
          <p:cNvSpPr/>
          <p:nvPr/>
        </p:nvSpPr>
        <p:spPr>
          <a:xfrm>
            <a:off x="4877419" y="3984612"/>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“There is a difficulty to abandon the existing for the new while everyone wants both, looking at the financial reality, this hinders change”. (COL)</a:t>
            </a:r>
            <a:endParaRPr lang="he-IL" sz="1200" dirty="0"/>
          </a:p>
        </p:txBody>
      </p:sp>
      <p:sp>
        <p:nvSpPr>
          <p:cNvPr id="8" name="לחצן פעולה: קדימה או הבא 7">
            <a:hlinkClick r:id="rId4" action="ppaction://hlinksldjump" highlightClick="1"/>
          </p:cNvPr>
          <p:cNvSpPr/>
          <p:nvPr/>
        </p:nvSpPr>
        <p:spPr>
          <a:xfrm rot="10800000">
            <a:off x="4336096" y="2547125"/>
            <a:ext cx="346451" cy="324853"/>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endParaRPr lang="he-IL" sz="1350"/>
          </a:p>
        </p:txBody>
      </p:sp>
    </p:spTree>
    <p:extLst>
      <p:ext uri="{BB962C8B-B14F-4D97-AF65-F5344CB8AC3E}">
        <p14:creationId xmlns:p14="http://schemas.microsoft.com/office/powerpoint/2010/main" xmlns="" val="12566975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3155" y="1036646"/>
            <a:ext cx="7919742" cy="471036"/>
          </a:xfrm>
        </p:spPr>
        <p:txBody>
          <a:bodyPr>
            <a:noAutofit/>
          </a:bodyPr>
          <a:lstStyle/>
          <a:p>
            <a:pPr algn="l" rtl="0"/>
            <a:r>
              <a:rPr lang="en-US" sz="36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t>Satisfaction and pride from service</a:t>
            </a:r>
            <a:br>
              <a:rPr lang="en-US" sz="36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br>
            <a:r>
              <a:rPr lang="en-US" sz="14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t>enlisted personal survey 2018 </a:t>
            </a:r>
            <a:r>
              <a:rPr lang="en-US" sz="24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t> </a:t>
            </a:r>
            <a:endParaRPr lang="he-IL" sz="1200" dirty="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endParaRPr>
          </a:p>
        </p:txBody>
      </p:sp>
      <p:sp>
        <p:nvSpPr>
          <p:cNvPr id="6" name="Text Box 21"/>
          <p:cNvSpPr txBox="1">
            <a:spLocks noChangeArrowheads="1"/>
          </p:cNvSpPr>
          <p:nvPr/>
        </p:nvSpPr>
        <p:spPr bwMode="auto">
          <a:xfrm>
            <a:off x="141649" y="5623787"/>
            <a:ext cx="3048448" cy="253916"/>
          </a:xfrm>
          <a:prstGeom prst="rect">
            <a:avLst/>
          </a:prstGeom>
          <a:noFill/>
          <a:ln w="9525">
            <a:noFill/>
            <a:miter lim="800000"/>
            <a:headEnd/>
            <a:tailEnd/>
          </a:ln>
        </p:spPr>
        <p:txBody>
          <a:bodyPr wrap="square">
            <a:spAutoFit/>
          </a:bodyPr>
          <a:lstStyle/>
          <a:p>
            <a:pPr eaLnBrk="0" hangingPunct="0">
              <a:spcBef>
                <a:spcPct val="50000"/>
              </a:spcBef>
            </a:pPr>
            <a:r>
              <a:rPr lang="en-US" altLang="en-US" sz="1050" dirty="0" smtClean="0">
                <a:solidFill>
                  <a:prstClr val="black"/>
                </a:solidFill>
                <a:latin typeface="David" panose="020E0502060401010101" pitchFamily="34" charset="-79"/>
                <a:cs typeface="David" panose="020E0502060401010101" pitchFamily="34" charset="-79"/>
              </a:rPr>
              <a:t>(Amount of replies in a positive category)</a:t>
            </a:r>
            <a:endParaRPr lang="en-US" altLang="en-US" sz="1050" dirty="0">
              <a:solidFill>
                <a:prstClr val="black"/>
              </a:solidFill>
              <a:latin typeface="David" panose="020E0502060401010101" pitchFamily="34" charset="-79"/>
              <a:cs typeface="David" panose="020E0502060401010101" pitchFamily="34" charset="-79"/>
            </a:endParaRPr>
          </a:p>
        </p:txBody>
      </p:sp>
      <p:graphicFrame>
        <p:nvGraphicFramePr>
          <p:cNvPr id="14" name="תרשים 13"/>
          <p:cNvGraphicFramePr/>
          <p:nvPr>
            <p:extLst>
              <p:ext uri="{D42A27DB-BD31-4B8C-83A1-F6EECF244321}">
                <p14:modId xmlns:p14="http://schemas.microsoft.com/office/powerpoint/2010/main" xmlns="" val="740973071"/>
              </p:ext>
            </p:extLst>
          </p:nvPr>
        </p:nvGraphicFramePr>
        <p:xfrm>
          <a:off x="595434" y="2396912"/>
          <a:ext cx="4319467"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5" name="מלבן 4"/>
          <p:cNvSpPr/>
          <p:nvPr/>
        </p:nvSpPr>
        <p:spPr>
          <a:xfrm>
            <a:off x="213155" y="1913144"/>
            <a:ext cx="5055531" cy="353806"/>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en-US" sz="1350" b="1" dirty="0" smtClean="0">
                <a:solidFill>
                  <a:prstClr val="black"/>
                </a:solidFill>
                <a:latin typeface="David" panose="020E0502060401010101" pitchFamily="34" charset="-79"/>
                <a:cs typeface="David" panose="020E0502060401010101" pitchFamily="34" charset="-79"/>
              </a:rPr>
              <a:t>Rank your level of satisfaction from your enlisted service in general</a:t>
            </a:r>
            <a:endParaRPr lang="he-IL" sz="1350" b="1" dirty="0">
              <a:solidFill>
                <a:prstClr val="black"/>
              </a:solidFill>
              <a:latin typeface="David" panose="020E0502060401010101" pitchFamily="34" charset="-79"/>
              <a:cs typeface="David" panose="020E0502060401010101" pitchFamily="34" charset="-79"/>
            </a:endParaRPr>
          </a:p>
        </p:txBody>
      </p:sp>
      <p:sp>
        <p:nvSpPr>
          <p:cNvPr id="8" name="מלבן 7"/>
          <p:cNvSpPr/>
          <p:nvPr/>
        </p:nvSpPr>
        <p:spPr>
          <a:xfrm>
            <a:off x="5434698" y="1913144"/>
            <a:ext cx="3537852" cy="353806"/>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en-US" altLang="en-US" sz="1350" b="1" dirty="0" smtClean="0">
                <a:solidFill>
                  <a:prstClr val="black"/>
                </a:solidFill>
                <a:latin typeface="David" panose="020E0502060401010101" pitchFamily="34" charset="-79"/>
                <a:cs typeface="David" panose="020E0502060401010101" pitchFamily="34" charset="-79"/>
              </a:rPr>
              <a:t>How proud are you of serving as an enlisted personal</a:t>
            </a:r>
            <a:endParaRPr lang="he-IL" sz="1350" b="1" dirty="0">
              <a:solidFill>
                <a:prstClr val="black"/>
              </a:solidFill>
              <a:latin typeface="David" panose="020E0502060401010101" pitchFamily="34" charset="-79"/>
              <a:cs typeface="David" panose="020E0502060401010101" pitchFamily="34" charset="-79"/>
            </a:endParaRPr>
          </a:p>
        </p:txBody>
      </p:sp>
      <p:cxnSp>
        <p:nvCxnSpPr>
          <p:cNvPr id="10" name="מחבר ישר 9"/>
          <p:cNvCxnSpPr/>
          <p:nvPr/>
        </p:nvCxnSpPr>
        <p:spPr>
          <a:xfrm flipH="1" flipV="1">
            <a:off x="5121875" y="2486249"/>
            <a:ext cx="0" cy="2886795"/>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הסבר מלבני מעוגל 10"/>
          <p:cNvSpPr/>
          <p:nvPr/>
        </p:nvSpPr>
        <p:spPr>
          <a:xfrm>
            <a:off x="2604659" y="3044775"/>
            <a:ext cx="817378" cy="801510"/>
          </a:xfrm>
          <a:prstGeom prst="wedgeRoundRectCallout">
            <a:avLst>
              <a:gd name="adj1" fmla="val -57424"/>
              <a:gd name="adj2" fmla="val 11819"/>
              <a:gd name="adj3" fmla="val 16667"/>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en-US" sz="900" b="1" dirty="0" smtClean="0">
                <a:solidFill>
                  <a:prstClr val="black"/>
                </a:solidFill>
                <a:latin typeface="David" panose="020E0502060401010101" pitchFamily="34" charset="-79"/>
                <a:cs typeface="David" panose="020E0502060401010101" pitchFamily="34" charset="-79"/>
              </a:rPr>
              <a:t>MAJ with a planned service program</a:t>
            </a:r>
          </a:p>
          <a:p>
            <a:pPr algn="ctr"/>
            <a:r>
              <a:rPr lang="en-US" sz="900" b="1" dirty="0" smtClean="0">
                <a:solidFill>
                  <a:prstClr val="black"/>
                </a:solidFill>
                <a:latin typeface="David" panose="020E0502060401010101" pitchFamily="34" charset="-79"/>
                <a:cs typeface="David" panose="020E0502060401010101" pitchFamily="34" charset="-79"/>
              </a:rPr>
              <a:t>2016: 63%</a:t>
            </a:r>
            <a:endParaRPr lang="he-IL" sz="900" b="1" dirty="0">
              <a:solidFill>
                <a:prstClr val="black"/>
              </a:solidFill>
              <a:latin typeface="David" panose="020E0502060401010101" pitchFamily="34" charset="-79"/>
              <a:cs typeface="David" panose="020E0502060401010101" pitchFamily="34" charset="-79"/>
            </a:endParaRPr>
          </a:p>
        </p:txBody>
      </p:sp>
      <p:graphicFrame>
        <p:nvGraphicFramePr>
          <p:cNvPr id="12" name="תרשים 11">
            <a:hlinkClick r:id="rId4" action="ppaction://hlinksldjump"/>
          </p:cNvPr>
          <p:cNvGraphicFramePr/>
          <p:nvPr>
            <p:extLst>
              <p:ext uri="{D42A27DB-BD31-4B8C-83A1-F6EECF244321}">
                <p14:modId xmlns:p14="http://schemas.microsoft.com/office/powerpoint/2010/main" xmlns="" val="4231038329"/>
              </p:ext>
            </p:extLst>
          </p:nvPr>
        </p:nvGraphicFramePr>
        <p:xfrm>
          <a:off x="5425205" y="2427063"/>
          <a:ext cx="3189491" cy="3001586"/>
        </p:xfrm>
        <a:graphic>
          <a:graphicData uri="http://schemas.openxmlformats.org/drawingml/2006/chart">
            <c:chart xmlns:c="http://schemas.openxmlformats.org/drawingml/2006/chart" xmlns:r="http://schemas.openxmlformats.org/officeDocument/2006/relationships" r:id="rId5"/>
          </a:graphicData>
        </a:graphic>
      </p:graphicFrame>
      <p:sp>
        <p:nvSpPr>
          <p:cNvPr id="3" name="לחצן פעולה: קדימה או הבא 2">
            <a:hlinkClick r:id="rId4" action="ppaction://hlinksldjump" highlightClick="1"/>
          </p:cNvPr>
          <p:cNvSpPr/>
          <p:nvPr/>
        </p:nvSpPr>
        <p:spPr>
          <a:xfrm>
            <a:off x="5121876" y="5004605"/>
            <a:ext cx="312821" cy="368439"/>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 name="TextBox 3"/>
          <p:cNvSpPr txBox="1"/>
          <p:nvPr/>
        </p:nvSpPr>
        <p:spPr>
          <a:xfrm>
            <a:off x="7953829" y="4891314"/>
            <a:ext cx="741608" cy="600164"/>
          </a:xfrm>
          <a:prstGeom prst="rect">
            <a:avLst/>
          </a:prstGeom>
          <a:noFill/>
        </p:spPr>
        <p:txBody>
          <a:bodyPr wrap="square" rtlCol="1">
            <a:spAutoFit/>
          </a:bodyPr>
          <a:lstStyle/>
          <a:p>
            <a:r>
              <a:rPr lang="en-US" sz="1100" dirty="0" smtClean="0"/>
              <a:t>Junior enlisted (E1-E3) </a:t>
            </a:r>
            <a:endParaRPr lang="he-IL" sz="1100" dirty="0"/>
          </a:p>
        </p:txBody>
      </p:sp>
      <p:sp>
        <p:nvSpPr>
          <p:cNvPr id="13" name="TextBox 12"/>
          <p:cNvSpPr txBox="1"/>
          <p:nvPr/>
        </p:nvSpPr>
        <p:spPr>
          <a:xfrm>
            <a:off x="7344229" y="4891314"/>
            <a:ext cx="609600" cy="430887"/>
          </a:xfrm>
          <a:prstGeom prst="rect">
            <a:avLst/>
          </a:prstGeom>
          <a:noFill/>
        </p:spPr>
        <p:txBody>
          <a:bodyPr wrap="square" rtlCol="1">
            <a:spAutoFit/>
          </a:bodyPr>
          <a:lstStyle/>
          <a:p>
            <a:r>
              <a:rPr lang="en-US" sz="1100" dirty="0" smtClean="0"/>
              <a:t>Senior NCO</a:t>
            </a:r>
            <a:endParaRPr lang="he-IL" sz="1100" dirty="0"/>
          </a:p>
        </p:txBody>
      </p:sp>
      <p:sp>
        <p:nvSpPr>
          <p:cNvPr id="15" name="TextBox 14"/>
          <p:cNvSpPr txBox="1"/>
          <p:nvPr/>
        </p:nvSpPr>
        <p:spPr>
          <a:xfrm>
            <a:off x="6763658" y="4891314"/>
            <a:ext cx="609600" cy="769441"/>
          </a:xfrm>
          <a:prstGeom prst="rect">
            <a:avLst/>
          </a:prstGeom>
          <a:noFill/>
        </p:spPr>
        <p:txBody>
          <a:bodyPr wrap="square" rtlCol="1">
            <a:spAutoFit/>
          </a:bodyPr>
          <a:lstStyle/>
          <a:p>
            <a:r>
              <a:rPr lang="en-US" sz="1100" dirty="0" smtClean="0"/>
              <a:t>Junior (O1-O3) officers</a:t>
            </a:r>
            <a:endParaRPr lang="he-IL" sz="1100" dirty="0"/>
          </a:p>
        </p:txBody>
      </p:sp>
      <p:sp>
        <p:nvSpPr>
          <p:cNvPr id="17" name="TextBox 16"/>
          <p:cNvSpPr txBox="1"/>
          <p:nvPr/>
        </p:nvSpPr>
        <p:spPr>
          <a:xfrm>
            <a:off x="6218538" y="4927214"/>
            <a:ext cx="609600" cy="261610"/>
          </a:xfrm>
          <a:prstGeom prst="rect">
            <a:avLst/>
          </a:prstGeom>
          <a:noFill/>
        </p:spPr>
        <p:txBody>
          <a:bodyPr wrap="square" rtlCol="1">
            <a:spAutoFit/>
          </a:bodyPr>
          <a:lstStyle/>
          <a:p>
            <a:r>
              <a:rPr lang="en-US" sz="1100" dirty="0" smtClean="0"/>
              <a:t>MAJ</a:t>
            </a:r>
            <a:endParaRPr lang="he-IL" sz="1100" dirty="0"/>
          </a:p>
        </p:txBody>
      </p:sp>
      <p:sp>
        <p:nvSpPr>
          <p:cNvPr id="18" name="TextBox 17"/>
          <p:cNvSpPr txBox="1"/>
          <p:nvPr/>
        </p:nvSpPr>
        <p:spPr>
          <a:xfrm>
            <a:off x="5675017" y="4927214"/>
            <a:ext cx="609600" cy="261610"/>
          </a:xfrm>
          <a:prstGeom prst="rect">
            <a:avLst/>
          </a:prstGeom>
          <a:noFill/>
        </p:spPr>
        <p:txBody>
          <a:bodyPr wrap="square" rtlCol="1">
            <a:spAutoFit/>
          </a:bodyPr>
          <a:lstStyle/>
          <a:p>
            <a:r>
              <a:rPr lang="en-US" sz="1100" dirty="0" smtClean="0"/>
              <a:t>LTC</a:t>
            </a:r>
            <a:endParaRPr lang="he-IL" sz="1100" dirty="0"/>
          </a:p>
        </p:txBody>
      </p:sp>
      <p:sp>
        <p:nvSpPr>
          <p:cNvPr id="7" name="מלבן 6"/>
          <p:cNvSpPr/>
          <p:nvPr/>
        </p:nvSpPr>
        <p:spPr>
          <a:xfrm>
            <a:off x="696686" y="4818744"/>
            <a:ext cx="4180114" cy="297510"/>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TextBox 18"/>
          <p:cNvSpPr txBox="1"/>
          <p:nvPr/>
        </p:nvSpPr>
        <p:spPr>
          <a:xfrm>
            <a:off x="4354320" y="4826092"/>
            <a:ext cx="609600" cy="261610"/>
          </a:xfrm>
          <a:prstGeom prst="rect">
            <a:avLst/>
          </a:prstGeom>
          <a:noFill/>
        </p:spPr>
        <p:txBody>
          <a:bodyPr wrap="square" rtlCol="1">
            <a:spAutoFit/>
          </a:bodyPr>
          <a:lstStyle/>
          <a:p>
            <a:r>
              <a:rPr lang="en-US" sz="1100" dirty="0" smtClean="0"/>
              <a:t>June</a:t>
            </a:r>
            <a:endParaRPr lang="he-IL" sz="1100" dirty="0"/>
          </a:p>
        </p:txBody>
      </p:sp>
      <p:sp>
        <p:nvSpPr>
          <p:cNvPr id="20" name="TextBox 19"/>
          <p:cNvSpPr txBox="1"/>
          <p:nvPr/>
        </p:nvSpPr>
        <p:spPr>
          <a:xfrm>
            <a:off x="3666705" y="4826092"/>
            <a:ext cx="859301" cy="261610"/>
          </a:xfrm>
          <a:prstGeom prst="rect">
            <a:avLst/>
          </a:prstGeom>
          <a:noFill/>
        </p:spPr>
        <p:txBody>
          <a:bodyPr wrap="square" rtlCol="1">
            <a:spAutoFit/>
          </a:bodyPr>
          <a:lstStyle/>
          <a:p>
            <a:r>
              <a:rPr lang="en-US" sz="1100" dirty="0" smtClean="0"/>
              <a:t>November</a:t>
            </a:r>
            <a:endParaRPr lang="he-IL" sz="1100" dirty="0"/>
          </a:p>
        </p:txBody>
      </p:sp>
      <p:sp>
        <p:nvSpPr>
          <p:cNvPr id="21" name="TextBox 20"/>
          <p:cNvSpPr txBox="1"/>
          <p:nvPr/>
        </p:nvSpPr>
        <p:spPr>
          <a:xfrm>
            <a:off x="3177111" y="4826092"/>
            <a:ext cx="859301" cy="261610"/>
          </a:xfrm>
          <a:prstGeom prst="rect">
            <a:avLst/>
          </a:prstGeom>
          <a:noFill/>
        </p:spPr>
        <p:txBody>
          <a:bodyPr wrap="square" rtlCol="1">
            <a:spAutoFit/>
          </a:bodyPr>
          <a:lstStyle/>
          <a:p>
            <a:r>
              <a:rPr lang="en-US" sz="1100" dirty="0" smtClean="0"/>
              <a:t>March</a:t>
            </a:r>
            <a:endParaRPr lang="he-IL" sz="1100" dirty="0"/>
          </a:p>
        </p:txBody>
      </p:sp>
      <p:sp>
        <p:nvSpPr>
          <p:cNvPr id="22" name="TextBox 21"/>
          <p:cNvSpPr txBox="1"/>
          <p:nvPr/>
        </p:nvSpPr>
        <p:spPr>
          <a:xfrm>
            <a:off x="2216717" y="4826092"/>
            <a:ext cx="609600" cy="261610"/>
          </a:xfrm>
          <a:prstGeom prst="rect">
            <a:avLst/>
          </a:prstGeom>
          <a:noFill/>
        </p:spPr>
        <p:txBody>
          <a:bodyPr wrap="square" rtlCol="1">
            <a:spAutoFit/>
          </a:bodyPr>
          <a:lstStyle/>
          <a:p>
            <a:r>
              <a:rPr lang="en-US" sz="1100" dirty="0" smtClean="0"/>
              <a:t>June</a:t>
            </a:r>
            <a:endParaRPr lang="he-IL" sz="1100" dirty="0"/>
          </a:p>
        </p:txBody>
      </p:sp>
      <p:sp>
        <p:nvSpPr>
          <p:cNvPr id="23" name="TextBox 22"/>
          <p:cNvSpPr txBox="1"/>
          <p:nvPr/>
        </p:nvSpPr>
        <p:spPr>
          <a:xfrm>
            <a:off x="1459811" y="4826092"/>
            <a:ext cx="859301" cy="261610"/>
          </a:xfrm>
          <a:prstGeom prst="rect">
            <a:avLst/>
          </a:prstGeom>
          <a:noFill/>
        </p:spPr>
        <p:txBody>
          <a:bodyPr wrap="square" rtlCol="1">
            <a:spAutoFit/>
          </a:bodyPr>
          <a:lstStyle/>
          <a:p>
            <a:r>
              <a:rPr lang="en-US" sz="1100" dirty="0" smtClean="0"/>
              <a:t>November</a:t>
            </a:r>
            <a:endParaRPr lang="he-IL" sz="1100" dirty="0"/>
          </a:p>
        </p:txBody>
      </p:sp>
      <p:sp>
        <p:nvSpPr>
          <p:cNvPr id="24" name="TextBox 23"/>
          <p:cNvSpPr txBox="1"/>
          <p:nvPr/>
        </p:nvSpPr>
        <p:spPr>
          <a:xfrm>
            <a:off x="1044595" y="4826092"/>
            <a:ext cx="859301" cy="261610"/>
          </a:xfrm>
          <a:prstGeom prst="rect">
            <a:avLst/>
          </a:prstGeom>
          <a:noFill/>
        </p:spPr>
        <p:txBody>
          <a:bodyPr wrap="square" rtlCol="1">
            <a:spAutoFit/>
          </a:bodyPr>
          <a:lstStyle/>
          <a:p>
            <a:r>
              <a:rPr lang="en-US" sz="1100" dirty="0" smtClean="0"/>
              <a:t>March</a:t>
            </a:r>
            <a:endParaRPr lang="he-IL" sz="1100" dirty="0"/>
          </a:p>
        </p:txBody>
      </p:sp>
      <p:sp>
        <p:nvSpPr>
          <p:cNvPr id="25" name="מלבן 24"/>
          <p:cNvSpPr/>
          <p:nvPr/>
        </p:nvSpPr>
        <p:spPr>
          <a:xfrm>
            <a:off x="3407261" y="2299550"/>
            <a:ext cx="1362495" cy="351057"/>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מלבן 25"/>
          <p:cNvSpPr/>
          <p:nvPr/>
        </p:nvSpPr>
        <p:spPr>
          <a:xfrm>
            <a:off x="2401309" y="2363433"/>
            <a:ext cx="477547" cy="351057"/>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7" name="מלבן 26"/>
          <p:cNvSpPr/>
          <p:nvPr/>
        </p:nvSpPr>
        <p:spPr>
          <a:xfrm>
            <a:off x="1333675" y="2274298"/>
            <a:ext cx="477547" cy="351057"/>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8" name="TextBox 27"/>
          <p:cNvSpPr txBox="1"/>
          <p:nvPr/>
        </p:nvSpPr>
        <p:spPr>
          <a:xfrm>
            <a:off x="3422037" y="2183415"/>
            <a:ext cx="741608" cy="600164"/>
          </a:xfrm>
          <a:prstGeom prst="rect">
            <a:avLst/>
          </a:prstGeom>
          <a:noFill/>
        </p:spPr>
        <p:txBody>
          <a:bodyPr wrap="square" rtlCol="1">
            <a:spAutoFit/>
          </a:bodyPr>
          <a:lstStyle/>
          <a:p>
            <a:r>
              <a:rPr lang="en-US" sz="1100" dirty="0" smtClean="0"/>
              <a:t>Junior enlisted (E1-E3) </a:t>
            </a:r>
            <a:endParaRPr lang="he-IL" sz="1100" dirty="0"/>
          </a:p>
        </p:txBody>
      </p:sp>
      <p:sp>
        <p:nvSpPr>
          <p:cNvPr id="29" name="TextBox 28"/>
          <p:cNvSpPr txBox="1"/>
          <p:nvPr/>
        </p:nvSpPr>
        <p:spPr>
          <a:xfrm>
            <a:off x="2436120" y="2352154"/>
            <a:ext cx="609600" cy="261610"/>
          </a:xfrm>
          <a:prstGeom prst="rect">
            <a:avLst/>
          </a:prstGeom>
          <a:noFill/>
        </p:spPr>
        <p:txBody>
          <a:bodyPr wrap="square" rtlCol="1">
            <a:spAutoFit/>
          </a:bodyPr>
          <a:lstStyle/>
          <a:p>
            <a:r>
              <a:rPr lang="en-US" sz="1100" dirty="0" smtClean="0"/>
              <a:t>MAJ</a:t>
            </a:r>
            <a:endParaRPr lang="he-IL" sz="1100" dirty="0"/>
          </a:p>
        </p:txBody>
      </p:sp>
      <p:sp>
        <p:nvSpPr>
          <p:cNvPr id="30" name="TextBox 29"/>
          <p:cNvSpPr txBox="1"/>
          <p:nvPr/>
        </p:nvSpPr>
        <p:spPr>
          <a:xfrm>
            <a:off x="1357909" y="2342766"/>
            <a:ext cx="609600" cy="261610"/>
          </a:xfrm>
          <a:prstGeom prst="rect">
            <a:avLst/>
          </a:prstGeom>
          <a:noFill/>
        </p:spPr>
        <p:txBody>
          <a:bodyPr wrap="square" rtlCol="1">
            <a:spAutoFit/>
          </a:bodyPr>
          <a:lstStyle/>
          <a:p>
            <a:r>
              <a:rPr lang="en-US" sz="1100" dirty="0" smtClean="0"/>
              <a:t>LTC</a:t>
            </a:r>
            <a:endParaRPr lang="he-IL" sz="1100" dirty="0"/>
          </a:p>
        </p:txBody>
      </p:sp>
    </p:spTree>
    <p:extLst>
      <p:ext uri="{BB962C8B-B14F-4D97-AF65-F5344CB8AC3E}">
        <p14:creationId xmlns:p14="http://schemas.microsoft.com/office/powerpoint/2010/main" xmlns="" val="6735102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76904" y="862365"/>
            <a:ext cx="7385996" cy="471036"/>
          </a:xfrm>
        </p:spPr>
        <p:txBody>
          <a:bodyPr>
            <a:noAutofit/>
          </a:bodyPr>
          <a:lstStyle/>
          <a:p>
            <a:pPr algn="l"/>
            <a:r>
              <a:rPr lang="en-US" sz="3600" dirty="0" smtClean="0">
                <a:latin typeface="David" panose="020E0502060401010101" pitchFamily="34" charset="-79"/>
                <a:ea typeface="Segoe UI" panose="020B0502040204020203" pitchFamily="34" charset="0"/>
                <a:cs typeface="David" panose="020E0502060401010101" pitchFamily="34" charset="-79"/>
              </a:rPr>
              <a:t>Utilization of time during a position</a:t>
            </a:r>
            <a:endParaRPr lang="he-IL" sz="1800" dirty="0">
              <a:latin typeface="David" panose="020E0502060401010101" pitchFamily="34" charset="-79"/>
              <a:ea typeface="Segoe UI" panose="020B0502040204020203" pitchFamily="34" charset="0"/>
              <a:cs typeface="David" panose="020E0502060401010101" pitchFamily="34" charset="-79"/>
            </a:endParaRPr>
          </a:p>
        </p:txBody>
      </p:sp>
      <p:sp>
        <p:nvSpPr>
          <p:cNvPr id="6" name="Text Box 21"/>
          <p:cNvSpPr txBox="1">
            <a:spLocks noChangeArrowheads="1"/>
          </p:cNvSpPr>
          <p:nvPr/>
        </p:nvSpPr>
        <p:spPr bwMode="auto">
          <a:xfrm>
            <a:off x="270552" y="1407503"/>
            <a:ext cx="6138657" cy="307777"/>
          </a:xfrm>
          <a:prstGeom prst="rect">
            <a:avLst/>
          </a:prstGeom>
          <a:noFill/>
          <a:ln w="9525">
            <a:noFill/>
            <a:miter lim="800000"/>
            <a:headEnd/>
            <a:tailEnd/>
          </a:ln>
        </p:spPr>
        <p:txBody>
          <a:bodyPr wrap="square">
            <a:spAutoFit/>
          </a:bodyPr>
          <a:lstStyle/>
          <a:p>
            <a:pPr eaLnBrk="0" hangingPunct="0">
              <a:spcBef>
                <a:spcPct val="50000"/>
              </a:spcBef>
            </a:pPr>
            <a:r>
              <a:rPr lang="en-US" sz="1400" b="1" dirty="0" smtClean="0">
                <a:solidFill>
                  <a:prstClr val="black"/>
                </a:solidFill>
                <a:latin typeface="David" panose="020E0502060401010101" pitchFamily="34" charset="-79"/>
                <a:cs typeface="David" panose="020E0502060401010101" pitchFamily="34" charset="-79"/>
              </a:rPr>
              <a:t>What, in your opinion, is the reason for your time not being utilized correctly? </a:t>
            </a:r>
            <a:endParaRPr lang="en-US" altLang="en-US" sz="1200" dirty="0">
              <a:solidFill>
                <a:prstClr val="black"/>
              </a:solidFill>
              <a:latin typeface="David" panose="020E0502060401010101" pitchFamily="34" charset="-79"/>
              <a:cs typeface="David" panose="020E0502060401010101" pitchFamily="34" charset="-79"/>
            </a:endParaRPr>
          </a:p>
        </p:txBody>
      </p:sp>
      <p:sp>
        <p:nvSpPr>
          <p:cNvPr id="7" name="מלבן 6"/>
          <p:cNvSpPr>
            <a:spLocks noChangeAspect="1"/>
          </p:cNvSpPr>
          <p:nvPr/>
        </p:nvSpPr>
        <p:spPr>
          <a:xfrm>
            <a:off x="308146" y="1758735"/>
            <a:ext cx="5851745" cy="113400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prstClr val="black"/>
                </a:solidFill>
                <a:latin typeface="David" panose="020E0502060401010101" pitchFamily="34" charset="-79"/>
                <a:cs typeface="David" panose="020E0502060401010101" pitchFamily="34" charset="-79"/>
              </a:rPr>
              <a:t>Unimportant assignments </a:t>
            </a:r>
            <a:endParaRPr lang="he-IL" sz="20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“When you send a MAJ with 20 years of experience to do guard duty at some settlement”, “rubbish assignments – conferences, inspections”, “at the end of the day we spend most of our time making unnecessary presentations”, “weekly mandatory instructions that are irrelevant for the enlisted personal”, “a general feeling that the unlisted personal time is inconsequential”.     </a:t>
            </a:r>
            <a:endParaRPr lang="he-IL" sz="800" dirty="0">
              <a:solidFill>
                <a:prstClr val="black"/>
              </a:solidFill>
              <a:latin typeface="David" panose="020E0502060401010101" pitchFamily="34" charset="-79"/>
              <a:cs typeface="David" panose="020E0502060401010101" pitchFamily="34" charset="-79"/>
            </a:endParaRPr>
          </a:p>
        </p:txBody>
      </p:sp>
      <p:sp>
        <p:nvSpPr>
          <p:cNvPr id="8" name="מלבן 7"/>
          <p:cNvSpPr>
            <a:spLocks/>
          </p:cNvSpPr>
          <p:nvPr/>
        </p:nvSpPr>
        <p:spPr>
          <a:xfrm>
            <a:off x="308145" y="4348985"/>
            <a:ext cx="5851745" cy="540000"/>
          </a:xfrm>
          <a:prstGeom prst="rect">
            <a:avLst/>
          </a:prstGeom>
          <a:solidFill>
            <a:srgbClr val="B581B5"/>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b="1" dirty="0" smtClean="0">
                <a:solidFill>
                  <a:prstClr val="black"/>
                </a:solidFill>
                <a:latin typeface="David" panose="020E0502060401010101" pitchFamily="34" charset="-79"/>
                <a:cs typeface="David" panose="020E0502060401010101" pitchFamily="34" charset="-79"/>
              </a:rPr>
              <a:t>Workload and drive time – 18%</a:t>
            </a:r>
            <a:endParaRPr lang="he-IL" sz="14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“Wasting time driving to meetings that are far away”, “heavy workload and unexpected missions that could have been prevented with better prioritization and planning”</a:t>
            </a:r>
            <a:endParaRPr lang="he-IL" sz="700" dirty="0">
              <a:solidFill>
                <a:prstClr val="black"/>
              </a:solidFill>
              <a:latin typeface="David" panose="020E0502060401010101" pitchFamily="34" charset="-79"/>
              <a:cs typeface="David" panose="020E0502060401010101" pitchFamily="34" charset="-79"/>
            </a:endParaRPr>
          </a:p>
        </p:txBody>
      </p:sp>
      <p:sp>
        <p:nvSpPr>
          <p:cNvPr id="9" name="מלבן 8"/>
          <p:cNvSpPr>
            <a:spLocks/>
          </p:cNvSpPr>
          <p:nvPr/>
        </p:nvSpPr>
        <p:spPr>
          <a:xfrm>
            <a:off x="308146" y="2948503"/>
            <a:ext cx="5851745" cy="78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600" b="1" dirty="0" smtClean="0">
                <a:solidFill>
                  <a:prstClr val="black"/>
                </a:solidFill>
                <a:latin typeface="David" panose="020E0502060401010101" pitchFamily="34" charset="-79"/>
                <a:cs typeface="David" panose="020E0502060401010101" pitchFamily="34" charset="-79"/>
              </a:rPr>
              <a:t>Meetings – 27%</a:t>
            </a:r>
            <a:endParaRPr lang="he-IL" sz="16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“A lot of discussions and hardly any practical application”, “long meetings at unreasonable hours”, “wasting time with idle discussions that could have been saved by just sending an email with status updates”, “big meetings where there's too many people and not enough time to talk”  </a:t>
            </a:r>
            <a:endParaRPr lang="he-IL" sz="1000" dirty="0">
              <a:solidFill>
                <a:prstClr val="black"/>
              </a:solidFill>
              <a:latin typeface="David" panose="020E0502060401010101" pitchFamily="34" charset="-79"/>
              <a:cs typeface="David" panose="020E0502060401010101" pitchFamily="34" charset="-79"/>
            </a:endParaRPr>
          </a:p>
        </p:txBody>
      </p:sp>
      <p:sp>
        <p:nvSpPr>
          <p:cNvPr id="10" name="מלבן 9"/>
          <p:cNvSpPr>
            <a:spLocks noChangeAspect="1"/>
          </p:cNvSpPr>
          <p:nvPr/>
        </p:nvSpPr>
        <p:spPr>
          <a:xfrm>
            <a:off x="308146" y="3772654"/>
            <a:ext cx="5851745" cy="526500"/>
          </a:xfrm>
          <a:prstGeom prst="rect">
            <a:avLst/>
          </a:prstGeom>
          <a:solidFill>
            <a:srgbClr val="EE7079"/>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b="1" dirty="0">
                <a:solidFill>
                  <a:prstClr val="black"/>
                </a:solidFill>
                <a:latin typeface="David" panose="020E0502060401010101" pitchFamily="34" charset="-79"/>
                <a:cs typeface="David" panose="020E0502060401010101" pitchFamily="34" charset="-79"/>
              </a:rPr>
              <a:t>20% - בירוקרטיה וסרבול</a:t>
            </a:r>
          </a:p>
          <a:p>
            <a:pPr algn="ctr"/>
            <a:r>
              <a:rPr lang="he-IL" sz="1000" dirty="0">
                <a:solidFill>
                  <a:prstClr val="black"/>
                </a:solidFill>
                <a:latin typeface="David" panose="020E0502060401010101" pitchFamily="34" charset="-79"/>
                <a:cs typeface="David" panose="020E0502060401010101" pitchFamily="34" charset="-79"/>
              </a:rPr>
              <a:t>"</a:t>
            </a:r>
            <a:r>
              <a:rPr lang="he-IL" sz="1000" dirty="0" err="1">
                <a:solidFill>
                  <a:prstClr val="black"/>
                </a:solidFill>
                <a:latin typeface="David" panose="020E0502060401010101" pitchFamily="34" charset="-79"/>
                <a:cs typeface="David" panose="020E0502060401010101" pitchFamily="34" charset="-79"/>
              </a:rPr>
              <a:t>הכל</a:t>
            </a:r>
            <a:r>
              <a:rPr lang="he-IL" sz="1000" dirty="0">
                <a:solidFill>
                  <a:prstClr val="black"/>
                </a:solidFill>
                <a:latin typeface="David" panose="020E0502060401010101" pitchFamily="34" charset="-79"/>
                <a:cs typeface="David" panose="020E0502060401010101" pitchFamily="34" charset="-79"/>
              </a:rPr>
              <a:t> זז לאט בצבא", "התלות בגורמים אחרים יוצרת מצב של צוואר בקבוק", "מאה מפקדים עוברים על כל מסמך", "יותר מדי טפסים"</a:t>
            </a:r>
          </a:p>
        </p:txBody>
      </p:sp>
      <p:sp>
        <p:nvSpPr>
          <p:cNvPr id="11" name="מלבן 10"/>
          <p:cNvSpPr>
            <a:spLocks noChangeAspect="1"/>
          </p:cNvSpPr>
          <p:nvPr/>
        </p:nvSpPr>
        <p:spPr>
          <a:xfrm>
            <a:off x="308144" y="4932440"/>
            <a:ext cx="5851745" cy="56166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r>
              <a:rPr lang="en-US" sz="1200" b="1" dirty="0" smtClean="0">
                <a:solidFill>
                  <a:prstClr val="black"/>
                </a:solidFill>
                <a:latin typeface="David" panose="020E0502060401010101" pitchFamily="34" charset="-79"/>
                <a:cs typeface="David" panose="020E0502060401010101" pitchFamily="34" charset="-79"/>
              </a:rPr>
              <a:t>Poor conduct of commanding officers – 16%</a:t>
            </a:r>
            <a:endParaRPr lang="he-IL" sz="12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“Commands from commanders that don’t know how to differentiate between important and not”, “unnecessary projects that get the green light due to unprofessional leadership or lack of understanding of the commanders”  </a:t>
            </a:r>
            <a:endParaRPr lang="he-IL" sz="1000" dirty="0">
              <a:solidFill>
                <a:prstClr val="black"/>
              </a:solidFill>
              <a:latin typeface="David" panose="020E0502060401010101" pitchFamily="34" charset="-79"/>
              <a:cs typeface="David" panose="020E0502060401010101" pitchFamily="34" charset="-79"/>
            </a:endParaRPr>
          </a:p>
        </p:txBody>
      </p:sp>
      <p:sp>
        <p:nvSpPr>
          <p:cNvPr id="12" name="מלבן 11"/>
          <p:cNvSpPr>
            <a:spLocks/>
          </p:cNvSpPr>
          <p:nvPr/>
        </p:nvSpPr>
        <p:spPr>
          <a:xfrm>
            <a:off x="308144" y="5549837"/>
            <a:ext cx="5851745" cy="324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b="1" dirty="0" smtClean="0">
                <a:solidFill>
                  <a:prstClr val="black"/>
                </a:solidFill>
                <a:latin typeface="David" panose="020E0502060401010101" pitchFamily="34" charset="-79"/>
                <a:cs typeface="David" panose="020E0502060401010101" pitchFamily="34" charset="-79"/>
              </a:rPr>
              <a:t>Other / Generally – 10%</a:t>
            </a:r>
            <a:endParaRPr lang="he-IL" sz="1100" b="1" dirty="0">
              <a:solidFill>
                <a:prstClr val="black"/>
              </a:solidFill>
              <a:latin typeface="David" panose="020E0502060401010101" pitchFamily="34" charset="-79"/>
              <a:cs typeface="David" panose="020E0502060401010101" pitchFamily="34" charset="-79"/>
            </a:endParaRPr>
          </a:p>
        </p:txBody>
      </p:sp>
      <p:graphicFrame>
        <p:nvGraphicFramePr>
          <p:cNvPr id="5" name="תרשים 4"/>
          <p:cNvGraphicFramePr/>
          <p:nvPr>
            <p:extLst>
              <p:ext uri="{D42A27DB-BD31-4B8C-83A1-F6EECF244321}">
                <p14:modId xmlns:p14="http://schemas.microsoft.com/office/powerpoint/2010/main" xmlns="" val="3808642229"/>
              </p:ext>
            </p:extLst>
          </p:nvPr>
        </p:nvGraphicFramePr>
        <p:xfrm>
          <a:off x="6275385" y="2675000"/>
          <a:ext cx="2868615" cy="2819102"/>
        </p:xfrm>
        <a:graphic>
          <a:graphicData uri="http://schemas.openxmlformats.org/drawingml/2006/chart">
            <c:chart xmlns:c="http://schemas.openxmlformats.org/drawingml/2006/chart" xmlns:r="http://schemas.openxmlformats.org/officeDocument/2006/relationships" r:id="rId3"/>
          </a:graphicData>
        </a:graphic>
      </p:graphicFrame>
      <p:sp>
        <p:nvSpPr>
          <p:cNvPr id="14" name="מלבן 13"/>
          <p:cNvSpPr/>
          <p:nvPr/>
        </p:nvSpPr>
        <p:spPr>
          <a:xfrm>
            <a:off x="6409209" y="2595104"/>
            <a:ext cx="2491294" cy="1015663"/>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In which manner would you evaluate your time is effectively utilized in the IDF</a:t>
            </a:r>
            <a:endParaRPr lang="he-IL" sz="1500" b="1" dirty="0">
              <a:solidFill>
                <a:prstClr val="black"/>
              </a:solidFill>
              <a:latin typeface="David" panose="020E0502060401010101" pitchFamily="34" charset="-79"/>
              <a:cs typeface="David" panose="020E0502060401010101" pitchFamily="34" charset="-79"/>
            </a:endParaRPr>
          </a:p>
        </p:txBody>
      </p:sp>
      <p:sp>
        <p:nvSpPr>
          <p:cNvPr id="3" name="מלבן 2"/>
          <p:cNvSpPr/>
          <p:nvPr/>
        </p:nvSpPr>
        <p:spPr>
          <a:xfrm>
            <a:off x="6159889" y="4495800"/>
            <a:ext cx="2984111" cy="781050"/>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8073047" y="4495800"/>
            <a:ext cx="1070953" cy="784830"/>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In a little amount or not at all</a:t>
            </a:r>
            <a:endParaRPr lang="he-IL" sz="1500" b="1" dirty="0">
              <a:solidFill>
                <a:prstClr val="black"/>
              </a:solidFill>
              <a:latin typeface="David" panose="020E0502060401010101" pitchFamily="34" charset="-79"/>
              <a:cs typeface="David" panose="020E0502060401010101" pitchFamily="34" charset="-79"/>
            </a:endParaRPr>
          </a:p>
        </p:txBody>
      </p:sp>
      <p:sp>
        <p:nvSpPr>
          <p:cNvPr id="15" name="מלבן 14"/>
          <p:cNvSpPr/>
          <p:nvPr/>
        </p:nvSpPr>
        <p:spPr>
          <a:xfrm>
            <a:off x="7116467" y="4495800"/>
            <a:ext cx="1070953" cy="784830"/>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In a medium amount</a:t>
            </a:r>
            <a:endParaRPr lang="he-IL" sz="1500" b="1" dirty="0">
              <a:solidFill>
                <a:prstClr val="black"/>
              </a:solidFill>
              <a:latin typeface="David" panose="020E0502060401010101" pitchFamily="34" charset="-79"/>
              <a:cs typeface="David" panose="020E0502060401010101" pitchFamily="34" charset="-79"/>
            </a:endParaRPr>
          </a:p>
        </p:txBody>
      </p:sp>
      <p:sp>
        <p:nvSpPr>
          <p:cNvPr id="16" name="מלבן 15"/>
          <p:cNvSpPr/>
          <p:nvPr/>
        </p:nvSpPr>
        <p:spPr>
          <a:xfrm>
            <a:off x="6227782" y="4483611"/>
            <a:ext cx="1070953" cy="553998"/>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Very much so</a:t>
            </a:r>
            <a:endParaRPr lang="he-IL" sz="1500" b="1" dirty="0">
              <a:solidFill>
                <a:prstClr val="black"/>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xmlns="" val="32824959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27628" y="1824161"/>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2025" y="490103"/>
            <a:ext cx="543847" cy="511684"/>
          </a:xfrm>
          <a:prstGeom prst="rect">
            <a:avLst/>
          </a:prstGeom>
          <a:ln w="12700">
            <a:miter lim="400000"/>
          </a:ln>
        </p:spPr>
      </p:pic>
      <p:sp>
        <p:nvSpPr>
          <p:cNvPr id="24" name="מלבן 23"/>
          <p:cNvSpPr/>
          <p:nvPr/>
        </p:nvSpPr>
        <p:spPr>
          <a:xfrm>
            <a:off x="84524" y="4177331"/>
            <a:ext cx="4712227" cy="57076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400" dirty="0" smtClean="0">
                <a:solidFill>
                  <a:srgbClr val="7030A0"/>
                </a:solidFill>
                <a:latin typeface="Segoe UI Semilight" panose="020B0402040204020203" pitchFamily="34" charset="0"/>
                <a:cs typeface="Segoe UI Semilight" panose="020B0402040204020203" pitchFamily="34" charset="0"/>
              </a:rPr>
              <a:t>Lack of foundations for change (development atmosphere, technological literacy) </a:t>
            </a:r>
            <a:endParaRPr lang="en-US" sz="1400" dirty="0">
              <a:solidFill>
                <a:srgbClr val="7030A0"/>
              </a:solidFill>
              <a:latin typeface="Segoe UI Semilight" panose="020B0402040204020203" pitchFamily="34" charset="0"/>
              <a:cs typeface="Segoe UI Semilight" panose="020B0402040204020203" pitchFamily="34" charset="0"/>
            </a:endParaRPr>
          </a:p>
        </p:txBody>
      </p:sp>
      <p:sp>
        <p:nvSpPr>
          <p:cNvPr id="25" name="מלבן 24"/>
          <p:cNvSpPr/>
          <p:nvPr/>
        </p:nvSpPr>
        <p:spPr>
          <a:xfrm>
            <a:off x="84524" y="4829441"/>
            <a:ext cx="4712227" cy="70926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Lack of utilization of potential (within the organization and outside of it)</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6" name="מלבן 25"/>
          <p:cNvSpPr/>
          <p:nvPr/>
        </p:nvSpPr>
        <p:spPr>
          <a:xfrm>
            <a:off x="84524" y="2099323"/>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marL="0" lvl="1" defTabSz="633413">
              <a:lnSpc>
                <a:spcPct val="90000"/>
              </a:lnSpc>
              <a:spcBef>
                <a:spcPct val="0"/>
              </a:spcBef>
              <a:spcAft>
                <a:spcPct val="20000"/>
              </a:spcAft>
            </a:pPr>
            <a:r>
              <a:rPr lang="en-US" sz="1500" dirty="0" smtClean="0">
                <a:solidFill>
                  <a:srgbClr val="7030A0"/>
                </a:solidFill>
                <a:latin typeface="Segoe UI Semilight" panose="020B0402040204020203" pitchFamily="34" charset="0"/>
                <a:cs typeface="Segoe UI Semilight" panose="020B0402040204020203" pitchFamily="34" charset="0"/>
              </a:rPr>
              <a:t>Technological power</a:t>
            </a:r>
            <a:endParaRPr lang="he-IL" sz="1500" dirty="0">
              <a:solidFill>
                <a:srgbClr val="7030A0"/>
              </a:solidFill>
              <a:latin typeface="Segoe UI Semilight" panose="020B0402040204020203" pitchFamily="34" charset="0"/>
              <a:cs typeface="Segoe UI Semilight" panose="020B0402040204020203" pitchFamily="34" charset="0"/>
            </a:endParaRPr>
          </a:p>
        </p:txBody>
      </p:sp>
      <p:sp>
        <p:nvSpPr>
          <p:cNvPr id="28" name="מלבן 27"/>
          <p:cNvSpPr/>
          <p:nvPr/>
        </p:nvSpPr>
        <p:spPr>
          <a:xfrm>
            <a:off x="84524" y="2625673"/>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Making personal services more accessible</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0" name="מלבן 29"/>
          <p:cNvSpPr/>
          <p:nvPr/>
        </p:nvSpPr>
        <p:spPr>
          <a:xfrm>
            <a:off x="84524" y="3146153"/>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Islands of innovation (IAF, 8200) </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1" name="מלבן 30"/>
          <p:cNvSpPr/>
          <p:nvPr/>
        </p:nvSpPr>
        <p:spPr>
          <a:xfrm>
            <a:off x="84524" y="3656851"/>
            <a:ext cx="4712227" cy="43913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Too slow rate of change</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475639" y="942459"/>
            <a:ext cx="5715405" cy="523220"/>
          </a:xfrm>
          <a:prstGeom prst="rect">
            <a:avLst/>
          </a:prstGeom>
        </p:spPr>
        <p:txBody>
          <a:bodyPr wrap="square">
            <a:spAutoFit/>
          </a:bodyPr>
          <a:lstStyle/>
          <a:p>
            <a:pPr lvl="0" rtl="1"/>
            <a:r>
              <a:rPr lang="en-US" sz="2800" dirty="0">
                <a:solidFill>
                  <a:srgbClr val="7030A0"/>
                </a:solidFill>
                <a:latin typeface="David" panose="020E0502060401010101" pitchFamily="34" charset="-79"/>
                <a:ea typeface="Segoe UI" panose="020B0502040204020203" pitchFamily="34" charset="0"/>
                <a:cs typeface="David" panose="020E0502060401010101" pitchFamily="34" charset="-79"/>
              </a:rPr>
              <a:t>We change! Slowly and minimally</a:t>
            </a:r>
            <a:endParaRPr lang="he-IL" sz="2800" dirty="0">
              <a:solidFill>
                <a:srgbClr val="7030A0"/>
              </a:solidFill>
              <a:latin typeface="David" panose="020E0502060401010101" pitchFamily="34" charset="-79"/>
              <a:ea typeface="Segoe UI" panose="020B0502040204020203" pitchFamily="34" charset="0"/>
              <a:cs typeface="David" panose="020E0502060401010101" pitchFamily="34" charset="-79"/>
            </a:endParaRPr>
          </a:p>
        </p:txBody>
      </p:sp>
      <p:sp>
        <p:nvSpPr>
          <p:cNvPr id="20" name="מלבן 19"/>
          <p:cNvSpPr/>
          <p:nvPr/>
        </p:nvSpPr>
        <p:spPr>
          <a:xfrm>
            <a:off x="5189955" y="1748098"/>
            <a:ext cx="3670442" cy="461665"/>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200" dirty="0" smtClean="0"/>
              <a:t>“Islands of local innovation and oceans of organizational conservatism” (COL, Ground forces) </a:t>
            </a:r>
            <a:endParaRPr lang="he-IL" sz="1200" b="1" dirty="0"/>
          </a:p>
        </p:txBody>
      </p:sp>
      <p:sp>
        <p:nvSpPr>
          <p:cNvPr id="3" name="מלבן 2"/>
          <p:cNvSpPr/>
          <p:nvPr/>
        </p:nvSpPr>
        <p:spPr>
          <a:xfrm>
            <a:off x="5189955" y="2321202"/>
            <a:ext cx="3670442" cy="461665"/>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“We constantly work and substantially move forward… but its too slow and not enough” (COL, J4) </a:t>
            </a:r>
            <a:endParaRPr lang="he-IL" sz="1200" dirty="0"/>
          </a:p>
        </p:txBody>
      </p:sp>
      <p:sp>
        <p:nvSpPr>
          <p:cNvPr id="4" name="מלבן 3"/>
          <p:cNvSpPr/>
          <p:nvPr/>
        </p:nvSpPr>
        <p:spPr>
          <a:xfrm>
            <a:off x="5189955" y="2952364"/>
            <a:ext cx="3670442" cy="1200329"/>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“Digital transformation is the commanders decision to act and lead a conceptual change, it is not a digital product. With the commanders opting out of the procedure, the task is left to the technological units that have limited capacity to produce the change needed in the operational concepts” (COL, J6) </a:t>
            </a:r>
            <a:endParaRPr lang="he-IL" sz="1200" dirty="0"/>
          </a:p>
        </p:txBody>
      </p:sp>
      <p:sp>
        <p:nvSpPr>
          <p:cNvPr id="2" name="מלבן 1"/>
          <p:cNvSpPr/>
          <p:nvPr/>
        </p:nvSpPr>
        <p:spPr>
          <a:xfrm>
            <a:off x="5185196" y="4234445"/>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“The rapidly changing technological world in general as opposed to the futile attempt to catch up to the gap created, or even surpass it… the evolution of civilian technology as opposed to the outdated military technology (CPT, Enlisted survey) </a:t>
            </a:r>
            <a:endParaRPr lang="en-US" sz="1200" dirty="0"/>
          </a:p>
        </p:txBody>
      </p:sp>
      <p:sp>
        <p:nvSpPr>
          <p:cNvPr id="21" name="מלבן 20"/>
          <p:cNvSpPr/>
          <p:nvPr/>
        </p:nvSpPr>
        <p:spPr>
          <a:xfrm>
            <a:off x="84524" y="5653002"/>
            <a:ext cx="4712227" cy="69452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Human resources that are not suitable for the required change </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5189955" y="5331861"/>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“One can look at the IDF as a passenger train, the locomotive and the first few cars are brand new but the rest of the cars are outdated. The entire train is moving on a narrow track that hinders its ability to gain speed”. (COL) </a:t>
            </a:r>
            <a:endParaRPr lang="en-US" sz="1200" dirty="0"/>
          </a:p>
        </p:txBody>
      </p:sp>
      <p:sp>
        <p:nvSpPr>
          <p:cNvPr id="27" name="מלבן 26"/>
          <p:cNvSpPr/>
          <p:nvPr/>
        </p:nvSpPr>
        <p:spPr>
          <a:xfrm>
            <a:off x="475639" y="420120"/>
            <a:ext cx="4980851" cy="646331"/>
          </a:xfrm>
          <a:prstGeom prst="rect">
            <a:avLst/>
          </a:prstGeom>
        </p:spPr>
        <p:txBody>
          <a:bodyPr wrap="none">
            <a:spAutoFit/>
          </a:bodyPr>
          <a:lstStyle/>
          <a:p>
            <a:pPr lvl="0" algn="ctr"/>
            <a:r>
              <a:rPr lang="en-US" sz="3600" dirty="0">
                <a:solidFill>
                  <a:srgbClr val="7030A0"/>
                </a:solidFill>
                <a:latin typeface="David" panose="020E0502060401010101" pitchFamily="34" charset="-79"/>
                <a:ea typeface="Segoe UI" panose="020B0502040204020203" pitchFamily="34" charset="0"/>
                <a:cs typeface="David" panose="020E0502060401010101" pitchFamily="34" charset="-79"/>
              </a:rPr>
              <a:t>Innovation</a:t>
            </a:r>
            <a:r>
              <a:rPr lang="en-US" sz="3600" dirty="0">
                <a:latin typeface="David" panose="020E0502060401010101" pitchFamily="34" charset="-79"/>
                <a:ea typeface="Segoe UI" panose="020B0502040204020203" pitchFamily="34" charset="0"/>
                <a:cs typeface="David" panose="020E0502060401010101" pitchFamily="34" charset="-79"/>
              </a:rPr>
              <a:t> </a:t>
            </a:r>
            <a:r>
              <a:rPr lang="en-US" sz="3600" dirty="0">
                <a:solidFill>
                  <a:srgbClr val="7030A0"/>
                </a:solidFill>
                <a:latin typeface="David" panose="020E0502060401010101" pitchFamily="34" charset="-79"/>
                <a:ea typeface="Segoe UI" panose="020B0502040204020203" pitchFamily="34" charset="0"/>
                <a:cs typeface="David" panose="020E0502060401010101" pitchFamily="34" charset="-79"/>
              </a:rPr>
              <a:t>and adaptation</a:t>
            </a:r>
          </a:p>
        </p:txBody>
      </p:sp>
      <p:sp>
        <p:nvSpPr>
          <p:cNvPr id="29" name="מלבן 28"/>
          <p:cNvSpPr/>
          <p:nvPr/>
        </p:nvSpPr>
        <p:spPr>
          <a:xfrm>
            <a:off x="547901" y="1424933"/>
            <a:ext cx="2703023" cy="323165"/>
          </a:xfrm>
          <a:prstGeom prst="rect">
            <a:avLst/>
          </a:prstGeom>
        </p:spPr>
        <p:txBody>
          <a:bodyPr wrap="square">
            <a:spAutoFit/>
          </a:bodyPr>
          <a:lstStyle/>
          <a:p>
            <a:r>
              <a:rPr lang="en-US" sz="1500" dirty="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xmlns="" val="287785598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153496" y="1363542"/>
            <a:ext cx="1582948"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sp>
        <p:nvSpPr>
          <p:cNvPr id="28" name="מלבן 27"/>
          <p:cNvSpPr/>
          <p:nvPr/>
        </p:nvSpPr>
        <p:spPr>
          <a:xfrm>
            <a:off x="4795170" y="2821264"/>
            <a:ext cx="4239866"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200" dirty="0" smtClean="0">
                <a:solidFill>
                  <a:schemeClr val="tx1"/>
                </a:solidFill>
              </a:rPr>
              <a:t>“Serving in the military used to be for serious people with a firm point of view and values, today its for mediocre people that have a strong capability of pleasing their superiors” (LTC, </a:t>
            </a:r>
            <a:r>
              <a:rPr lang="en-US" sz="1200" dirty="0"/>
              <a:t>Enlisted </a:t>
            </a:r>
            <a:r>
              <a:rPr lang="en-US" sz="1200" dirty="0" smtClean="0"/>
              <a:t>survey)</a:t>
            </a:r>
            <a:r>
              <a:rPr lang="en-US" sz="1200" dirty="0" smtClean="0">
                <a:solidFill>
                  <a:schemeClr val="tx1"/>
                </a:solidFill>
              </a:rPr>
              <a:t>  </a:t>
            </a:r>
            <a:endParaRPr lang="he-IL" sz="1200" dirty="0">
              <a:solidFill>
                <a:schemeClr val="tx1"/>
              </a:solidFill>
            </a:endParaRPr>
          </a:p>
        </p:txBody>
      </p:sp>
      <p:sp>
        <p:nvSpPr>
          <p:cNvPr id="5" name="מלבן 4"/>
          <p:cNvSpPr/>
          <p:nvPr/>
        </p:nvSpPr>
        <p:spPr>
          <a:xfrm>
            <a:off x="153496" y="1642910"/>
            <a:ext cx="5109380" cy="523220"/>
          </a:xfrm>
          <a:prstGeom prst="rect">
            <a:avLst/>
          </a:prstGeom>
        </p:spPr>
        <p:txBody>
          <a:bodyPr wrap="square">
            <a:spAutoFit/>
          </a:bodyPr>
          <a:lstStyle/>
          <a:p>
            <a:r>
              <a:rPr lang="en-US" sz="2800" b="1" dirty="0">
                <a:solidFill>
                  <a:schemeClr val="accent4">
                    <a:lumMod val="75000"/>
                  </a:schemeClr>
                </a:solidFill>
                <a:latin typeface="David" panose="020E0502060401010101" pitchFamily="34" charset="-79"/>
                <a:ea typeface="Segoe UI" panose="020B0502040204020203" pitchFamily="34" charset="0"/>
                <a:cs typeface="David" panose="020E0502060401010101" pitchFamily="34" charset="-79"/>
              </a:rPr>
              <a:t>The fear of losing our magic</a:t>
            </a:r>
            <a:endParaRPr lang="he-IL" sz="2800" b="1" dirty="0">
              <a:solidFill>
                <a:schemeClr val="accent4">
                  <a:lumMod val="75000"/>
                </a:schemeClr>
              </a:solidFill>
              <a:latin typeface="David" panose="020E0502060401010101" pitchFamily="34" charset="-79"/>
              <a:ea typeface="Segoe UI" panose="020B0502040204020203" pitchFamily="34" charset="0"/>
              <a:cs typeface="David" panose="020E0502060401010101" pitchFamily="34" charset="-79"/>
            </a:endParaRPr>
          </a:p>
        </p:txBody>
      </p:sp>
      <p:sp>
        <p:nvSpPr>
          <p:cNvPr id="29" name="מלבן 28"/>
          <p:cNvSpPr/>
          <p:nvPr/>
        </p:nvSpPr>
        <p:spPr>
          <a:xfrm>
            <a:off x="141791" y="3511349"/>
            <a:ext cx="4560294" cy="49652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Erosion in the attractiveness of the service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2" name="מלבן 31"/>
          <p:cNvSpPr/>
          <p:nvPr/>
        </p:nvSpPr>
        <p:spPr>
          <a:xfrm>
            <a:off x="141791" y="5313190"/>
            <a:ext cx="4548590" cy="50554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Constant struggle between opposing forces – a rise in the perceived cost as opposed to the gains </a:t>
            </a:r>
            <a:endParaRPr lang="he-IL"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35" name="מלבן 34"/>
          <p:cNvSpPr/>
          <p:nvPr/>
        </p:nvSpPr>
        <p:spPr>
          <a:xfrm>
            <a:off x="141791" y="4127430"/>
            <a:ext cx="4560294" cy="99702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A sense of disrespectfulness towards the individual – uniformity and stiffness both in the way of thinking and in the organizational conduct (time, organizational environment, pay) </a:t>
            </a:r>
            <a:endParaRPr lang="en-US"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44" name="מלבן 43"/>
          <p:cNvSpPr/>
          <p:nvPr/>
        </p:nvSpPr>
        <p:spPr>
          <a:xfrm>
            <a:off x="141791" y="2994464"/>
            <a:ext cx="4560294" cy="449108"/>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Losing the qualitative edge – the great debate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45" name="מלבן 44"/>
          <p:cNvSpPr/>
          <p:nvPr/>
        </p:nvSpPr>
        <p:spPr>
          <a:xfrm>
            <a:off x="141791" y="2462444"/>
            <a:ext cx="4560294" cy="407258"/>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High motivation for a significant service along with a requirement to utilize every resource </a:t>
            </a:r>
            <a:endParaRPr lang="he-IL"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7" name="מלבן 6"/>
          <p:cNvSpPr/>
          <p:nvPr/>
        </p:nvSpPr>
        <p:spPr>
          <a:xfrm>
            <a:off x="4820901" y="4867637"/>
            <a:ext cx="4206124"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“Unnecessary meetings, problems getting into the GHQ, parking problems, problematic  time wasteful culture, multiple work plan conventions across the country and ineffective dialog” (</a:t>
            </a:r>
            <a:r>
              <a:rPr lang="en-US" sz="1200" dirty="0"/>
              <a:t>Enlisted survey</a:t>
            </a:r>
            <a:r>
              <a:rPr lang="en-US" sz="1200" dirty="0" smtClean="0"/>
              <a:t>)</a:t>
            </a:r>
            <a:endParaRPr lang="he-IL" sz="1200" dirty="0"/>
          </a:p>
        </p:txBody>
      </p:sp>
      <p:sp>
        <p:nvSpPr>
          <p:cNvPr id="22" name="מלבן 21"/>
          <p:cNvSpPr/>
          <p:nvPr/>
        </p:nvSpPr>
        <p:spPr>
          <a:xfrm>
            <a:off x="4812891" y="1751284"/>
            <a:ext cx="4222145"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smtClean="0"/>
              <a:t>"</a:t>
            </a:r>
            <a:r>
              <a:rPr lang="en-US" sz="1200" dirty="0" smtClean="0"/>
              <a:t>… when tenure isn’t perceived as an advantage for the younger generation. Commanders are deterred with thoughts of their subordinates leaving the organization, instead of conducting an official and open discussion” (BG, J4)    </a:t>
            </a:r>
            <a:endParaRPr lang="en-US" sz="1200" dirty="0"/>
          </a:p>
        </p:txBody>
      </p:sp>
      <p:sp>
        <p:nvSpPr>
          <p:cNvPr id="23" name="מלבן 22"/>
          <p:cNvSpPr/>
          <p:nvPr/>
        </p:nvSpPr>
        <p:spPr>
          <a:xfrm>
            <a:off x="4821745" y="5818731"/>
            <a:ext cx="4204436"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“In the new service model we lost the sense of job security. It’s no longer an advantage to stay, especially in areas where you feel the pull form the outside”. (</a:t>
            </a:r>
            <a:r>
              <a:rPr lang="en-US" sz="1200" dirty="0" err="1" smtClean="0"/>
              <a:t>Participent</a:t>
            </a:r>
            <a:r>
              <a:rPr lang="en-US" sz="1200" dirty="0" smtClean="0"/>
              <a:t>, command and staff course) </a:t>
            </a:r>
            <a:endParaRPr lang="he-IL" sz="1200" dirty="0"/>
          </a:p>
        </p:txBody>
      </p:sp>
      <p:sp>
        <p:nvSpPr>
          <p:cNvPr id="24" name="מלבן 23"/>
          <p:cNvSpPr/>
          <p:nvPr/>
        </p:nvSpPr>
        <p:spPr>
          <a:xfrm>
            <a:off x="4828912" y="3868162"/>
            <a:ext cx="4206124"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 it doesn’t make sense for a 23 year old kid to make a decision whether to stay or not without a clear promise. There are some programs but that’s not what we’re looking for. It’s a practical solution but it’s to general (Platoon commander in training).  </a:t>
            </a:r>
            <a:endParaRPr lang="he-IL" sz="1200" dirty="0"/>
          </a:p>
        </p:txBody>
      </p:sp>
      <p:sp>
        <p:nvSpPr>
          <p:cNvPr id="26" name="מלבן 25"/>
          <p:cNvSpPr/>
          <p:nvPr/>
        </p:nvSpPr>
        <p:spPr>
          <a:xfrm>
            <a:off x="141791" y="763121"/>
            <a:ext cx="2569934" cy="646331"/>
          </a:xfrm>
          <a:prstGeom prst="rect">
            <a:avLst/>
          </a:prstGeom>
        </p:spPr>
        <p:txBody>
          <a:bodyPr wrap="none">
            <a:spAutoFit/>
          </a:bodyPr>
          <a:lstStyle/>
          <a:p>
            <a:pPr lvl="0"/>
            <a:r>
              <a:rPr lang="en-US" sz="3600" dirty="0">
                <a:solidFill>
                  <a:schemeClr val="accent4">
                    <a:lumMod val="75000"/>
                  </a:schemeClr>
                </a:solidFill>
                <a:latin typeface="David" panose="020E0502060401010101" pitchFamily="34" charset="-79"/>
                <a:ea typeface="Segoe UI" panose="020B0502040204020203" pitchFamily="34" charset="0"/>
                <a:cs typeface="David" panose="020E0502060401010101" pitchFamily="34" charset="-79"/>
              </a:rPr>
              <a:t>Connectivity</a:t>
            </a:r>
          </a:p>
        </p:txBody>
      </p:sp>
      <p:sp>
        <p:nvSpPr>
          <p:cNvPr id="21" name="מלבן 20"/>
          <p:cNvSpPr/>
          <p:nvPr/>
        </p:nvSpPr>
        <p:spPr>
          <a:xfrm>
            <a:off x="182170" y="1428119"/>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xmlns="" val="209475046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כותרת 1"/>
          <p:cNvSpPr txBox="1">
            <a:spLocks/>
          </p:cNvSpPr>
          <p:nvPr/>
        </p:nvSpPr>
        <p:spPr>
          <a:xfrm>
            <a:off x="-50699" y="692584"/>
            <a:ext cx="6877050" cy="745629"/>
          </a:xfrm>
          <a:prstGeom prst="rect">
            <a:avLst/>
          </a:prstGeom>
        </p:spPr>
        <p:txBody>
          <a:bodyPr vert="horz" lIns="68580" tIns="34290" rIns="68580" bIns="34290" rtlCol="0" anchor="ctr">
            <a:no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latin typeface="David" panose="020E0502060401010101" pitchFamily="34" charset="-79"/>
                <a:ea typeface="Segoe UI" panose="020B0502040204020203" pitchFamily="34" charset="0"/>
                <a:cs typeface="David" panose="020E0502060401010101" pitchFamily="34" charset="-79"/>
              </a:rPr>
              <a:t>When do we leave?</a:t>
            </a:r>
            <a:endParaRPr lang="he-IL" sz="3600" dirty="0">
              <a:latin typeface="David" panose="020E0502060401010101" pitchFamily="34" charset="-79"/>
              <a:ea typeface="Segoe UI" panose="020B0502040204020203" pitchFamily="34" charset="0"/>
              <a:cs typeface="David" panose="020E0502060401010101" pitchFamily="34" charset="-79"/>
            </a:endParaRPr>
          </a:p>
        </p:txBody>
      </p:sp>
      <p:grpSp>
        <p:nvGrpSpPr>
          <p:cNvPr id="2" name="קבוצה 1"/>
          <p:cNvGrpSpPr/>
          <p:nvPr/>
        </p:nvGrpSpPr>
        <p:grpSpPr>
          <a:xfrm>
            <a:off x="509717" y="1323634"/>
            <a:ext cx="7408204" cy="4639016"/>
            <a:chOff x="-675064" y="926720"/>
            <a:chExt cx="9498847" cy="6185354"/>
          </a:xfrm>
        </p:grpSpPr>
        <p:grpSp>
          <p:nvGrpSpPr>
            <p:cNvPr id="3" name="קבוצה 2"/>
            <p:cNvGrpSpPr/>
            <p:nvPr/>
          </p:nvGrpSpPr>
          <p:grpSpPr>
            <a:xfrm>
              <a:off x="-675064" y="926720"/>
              <a:ext cx="9191266" cy="5716172"/>
              <a:chOff x="-1551029" y="-864017"/>
              <a:chExt cx="10646699" cy="7342100"/>
            </a:xfrm>
          </p:grpSpPr>
          <p:grpSp>
            <p:nvGrpSpPr>
              <p:cNvPr id="4" name="קבוצה 3"/>
              <p:cNvGrpSpPr/>
              <p:nvPr/>
            </p:nvGrpSpPr>
            <p:grpSpPr>
              <a:xfrm>
                <a:off x="2955795" y="1902908"/>
                <a:ext cx="3665487" cy="4575175"/>
                <a:chOff x="2223744" y="1375920"/>
                <a:chExt cx="3262961" cy="4133758"/>
              </a:xfrm>
            </p:grpSpPr>
            <p:sp>
              <p:nvSpPr>
                <p:cNvPr id="5" name="Freeform 4"/>
                <p:cNvSpPr/>
                <p:nvPr/>
              </p:nvSpPr>
              <p:spPr>
                <a:xfrm>
                  <a:off x="2223744" y="1375920"/>
                  <a:ext cx="3262961" cy="4133758"/>
                </a:xfrm>
                <a:custGeom>
                  <a:avLst/>
                  <a:gdLst>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27508 h 6062148"/>
                    <a:gd name="connsiteX28" fmla="*/ 384564 w 4522224"/>
                    <a:gd name="connsiteY28" fmla="*/ 3166548 h 6062148"/>
                    <a:gd name="connsiteX29" fmla="*/ 361704 w 4522224"/>
                    <a:gd name="connsiteY29" fmla="*/ 3166548 h 6062148"/>
                    <a:gd name="connsiteX30" fmla="*/ 346464 w 4522224"/>
                    <a:gd name="connsiteY30" fmla="*/ 3105588 h 6062148"/>
                    <a:gd name="connsiteX31" fmla="*/ 392184 w 4522224"/>
                    <a:gd name="connsiteY31" fmla="*/ 3021768 h 6062148"/>
                    <a:gd name="connsiteX32" fmla="*/ 483624 w 4522224"/>
                    <a:gd name="connsiteY32" fmla="*/ 2998908 h 6062148"/>
                    <a:gd name="connsiteX33" fmla="*/ 460764 w 4522224"/>
                    <a:gd name="connsiteY33" fmla="*/ 2930328 h 6062148"/>
                    <a:gd name="connsiteX34" fmla="*/ 430284 w 4522224"/>
                    <a:gd name="connsiteY34" fmla="*/ 2930328 h 6062148"/>
                    <a:gd name="connsiteX35" fmla="*/ 384564 w 4522224"/>
                    <a:gd name="connsiteY35" fmla="*/ 2930328 h 6062148"/>
                    <a:gd name="connsiteX36" fmla="*/ 300744 w 4522224"/>
                    <a:gd name="connsiteY36" fmla="*/ 2876988 h 6062148"/>
                    <a:gd name="connsiteX37" fmla="*/ 315984 w 4522224"/>
                    <a:gd name="connsiteY37" fmla="*/ 2846508 h 6062148"/>
                    <a:gd name="connsiteX38" fmla="*/ 323604 w 4522224"/>
                    <a:gd name="connsiteY38" fmla="*/ 2793168 h 6062148"/>
                    <a:gd name="connsiteX39" fmla="*/ 308364 w 4522224"/>
                    <a:gd name="connsiteY39" fmla="*/ 2732208 h 6062148"/>
                    <a:gd name="connsiteX40" fmla="*/ 262644 w 4522224"/>
                    <a:gd name="connsiteY40" fmla="*/ 2671248 h 6062148"/>
                    <a:gd name="connsiteX41" fmla="*/ 171204 w 4522224"/>
                    <a:gd name="connsiteY41" fmla="*/ 2656008 h 6062148"/>
                    <a:gd name="connsiteX42" fmla="*/ 49284 w 4522224"/>
                    <a:gd name="connsiteY42" fmla="*/ 2610288 h 6062148"/>
                    <a:gd name="connsiteX43" fmla="*/ 18804 w 4522224"/>
                    <a:gd name="connsiteY43" fmla="*/ 2556948 h 6062148"/>
                    <a:gd name="connsiteX44" fmla="*/ 3564 w 4522224"/>
                    <a:gd name="connsiteY44" fmla="*/ 2488368 h 6062148"/>
                    <a:gd name="connsiteX45" fmla="*/ 87384 w 4522224"/>
                    <a:gd name="connsiteY45" fmla="*/ 2335968 h 6062148"/>
                    <a:gd name="connsiteX46" fmla="*/ 216924 w 4522224"/>
                    <a:gd name="connsiteY46" fmla="*/ 2175948 h 6062148"/>
                    <a:gd name="connsiteX47" fmla="*/ 277884 w 4522224"/>
                    <a:gd name="connsiteY47" fmla="*/ 2084508 h 6062148"/>
                    <a:gd name="connsiteX48" fmla="*/ 323604 w 4522224"/>
                    <a:gd name="connsiteY48" fmla="*/ 1977828 h 6062148"/>
                    <a:gd name="connsiteX49" fmla="*/ 354084 w 4522224"/>
                    <a:gd name="connsiteY49" fmla="*/ 1871148 h 6062148"/>
                    <a:gd name="connsiteX50" fmla="*/ 369324 w 4522224"/>
                    <a:gd name="connsiteY50" fmla="*/ 1810188 h 6062148"/>
                    <a:gd name="connsiteX51" fmla="*/ 338844 w 4522224"/>
                    <a:gd name="connsiteY51" fmla="*/ 1756848 h 6062148"/>
                    <a:gd name="connsiteX52" fmla="*/ 323604 w 4522224"/>
                    <a:gd name="connsiteY52" fmla="*/ 1680648 h 6062148"/>
                    <a:gd name="connsiteX53" fmla="*/ 407424 w 4522224"/>
                    <a:gd name="connsiteY53" fmla="*/ 1474908 h 6062148"/>
                    <a:gd name="connsiteX54" fmla="*/ 437904 w 4522224"/>
                    <a:gd name="connsiteY54" fmla="*/ 1307268 h 6062148"/>
                    <a:gd name="connsiteX55" fmla="*/ 460764 w 4522224"/>
                    <a:gd name="connsiteY55" fmla="*/ 1192968 h 6062148"/>
                    <a:gd name="connsiteX56" fmla="*/ 498864 w 4522224"/>
                    <a:gd name="connsiteY56" fmla="*/ 1055808 h 6062148"/>
                    <a:gd name="connsiteX57" fmla="*/ 552204 w 4522224"/>
                    <a:gd name="connsiteY57" fmla="*/ 888168 h 6062148"/>
                    <a:gd name="connsiteX58" fmla="*/ 498864 w 4522224"/>
                    <a:gd name="connsiteY58" fmla="*/ 888168 h 6062148"/>
                    <a:gd name="connsiteX59" fmla="*/ 407424 w 4522224"/>
                    <a:gd name="connsiteY59" fmla="*/ 834828 h 6062148"/>
                    <a:gd name="connsiteX60" fmla="*/ 323604 w 4522224"/>
                    <a:gd name="connsiteY60" fmla="*/ 789108 h 6062148"/>
                    <a:gd name="connsiteX61" fmla="*/ 255024 w 4522224"/>
                    <a:gd name="connsiteY61" fmla="*/ 773868 h 6062148"/>
                    <a:gd name="connsiteX62" fmla="*/ 209304 w 4522224"/>
                    <a:gd name="connsiteY62" fmla="*/ 751008 h 6062148"/>
                    <a:gd name="connsiteX63" fmla="*/ 255024 w 4522224"/>
                    <a:gd name="connsiteY63" fmla="*/ 674808 h 6062148"/>
                    <a:gd name="connsiteX64" fmla="*/ 369324 w 4522224"/>
                    <a:gd name="connsiteY64" fmla="*/ 606228 h 6062148"/>
                    <a:gd name="connsiteX65" fmla="*/ 552204 w 4522224"/>
                    <a:gd name="connsiteY65" fmla="*/ 507168 h 6062148"/>
                    <a:gd name="connsiteX66" fmla="*/ 651264 w 4522224"/>
                    <a:gd name="connsiteY66" fmla="*/ 423348 h 6062148"/>
                    <a:gd name="connsiteX67" fmla="*/ 887484 w 4522224"/>
                    <a:gd name="connsiteY67" fmla="*/ 232848 h 6062148"/>
                    <a:gd name="connsiteX68" fmla="*/ 1169424 w 4522224"/>
                    <a:gd name="connsiteY68" fmla="*/ 80448 h 6062148"/>
                    <a:gd name="connsiteX69" fmla="*/ 1588524 w 4522224"/>
                    <a:gd name="connsiteY69" fmla="*/ 11868 h 6062148"/>
                    <a:gd name="connsiteX70" fmla="*/ 1939044 w 4522224"/>
                    <a:gd name="connsiteY70" fmla="*/ 4248 h 6062148"/>
                    <a:gd name="connsiteX71" fmla="*/ 2167644 w 4522224"/>
                    <a:gd name="connsiteY71" fmla="*/ 4248 h 6062148"/>
                    <a:gd name="connsiteX72" fmla="*/ 2388624 w 4522224"/>
                    <a:gd name="connsiteY72" fmla="*/ 57588 h 6062148"/>
                    <a:gd name="connsiteX73" fmla="*/ 2662944 w 4522224"/>
                    <a:gd name="connsiteY73" fmla="*/ 133788 h 6062148"/>
                    <a:gd name="connsiteX74" fmla="*/ 2815344 w 4522224"/>
                    <a:gd name="connsiteY74" fmla="*/ 202368 h 6062148"/>
                    <a:gd name="connsiteX75" fmla="*/ 3097284 w 4522224"/>
                    <a:gd name="connsiteY75" fmla="*/ 400488 h 6062148"/>
                    <a:gd name="connsiteX76" fmla="*/ 3280164 w 4522224"/>
                    <a:gd name="connsiteY76" fmla="*/ 651948 h 6062148"/>
                    <a:gd name="connsiteX77" fmla="*/ 3402084 w 4522224"/>
                    <a:gd name="connsiteY77" fmla="*/ 918648 h 6062148"/>
                    <a:gd name="connsiteX78" fmla="*/ 3470664 w 4522224"/>
                    <a:gd name="connsiteY78" fmla="*/ 1238688 h 6062148"/>
                    <a:gd name="connsiteX79" fmla="*/ 3501144 w 4522224"/>
                    <a:gd name="connsiteY79" fmla="*/ 1543488 h 6062148"/>
                    <a:gd name="connsiteX80" fmla="*/ 3501144 w 4522224"/>
                    <a:gd name="connsiteY80" fmla="*/ 1962588 h 6062148"/>
                    <a:gd name="connsiteX81" fmla="*/ 3333504 w 4522224"/>
                    <a:gd name="connsiteY81" fmla="*/ 2305488 h 6062148"/>
                    <a:gd name="connsiteX82" fmla="*/ 3249684 w 4522224"/>
                    <a:gd name="connsiteY82" fmla="*/ 2473128 h 6062148"/>
                    <a:gd name="connsiteX83" fmla="*/ 3127764 w 4522224"/>
                    <a:gd name="connsiteY83" fmla="*/ 2663628 h 6062148"/>
                    <a:gd name="connsiteX84" fmla="*/ 3066804 w 4522224"/>
                    <a:gd name="connsiteY84" fmla="*/ 2838888 h 6062148"/>
                    <a:gd name="connsiteX85" fmla="*/ 3059184 w 4522224"/>
                    <a:gd name="connsiteY85" fmla="*/ 2915088 h 6062148"/>
                    <a:gd name="connsiteX86" fmla="*/ 3013464 w 4522224"/>
                    <a:gd name="connsiteY86" fmla="*/ 3014148 h 6062148"/>
                    <a:gd name="connsiteX87" fmla="*/ 2975364 w 4522224"/>
                    <a:gd name="connsiteY87" fmla="*/ 3082728 h 6062148"/>
                    <a:gd name="connsiteX88" fmla="*/ 2952504 w 4522224"/>
                    <a:gd name="connsiteY88" fmla="*/ 3120828 h 6062148"/>
                    <a:gd name="connsiteX89" fmla="*/ 2952504 w 4522224"/>
                    <a:gd name="connsiteY89" fmla="*/ 3555168 h 6062148"/>
                    <a:gd name="connsiteX90" fmla="*/ 2952504 w 4522224"/>
                    <a:gd name="connsiteY90" fmla="*/ 3562788 h 6062148"/>
                    <a:gd name="connsiteX91" fmla="*/ 3005844 w 4522224"/>
                    <a:gd name="connsiteY91" fmla="*/ 3539928 h 6062148"/>
                    <a:gd name="connsiteX92" fmla="*/ 3059184 w 4522224"/>
                    <a:gd name="connsiteY92" fmla="*/ 3562788 h 6062148"/>
                    <a:gd name="connsiteX93" fmla="*/ 3104904 w 4522224"/>
                    <a:gd name="connsiteY93" fmla="*/ 3570408 h 6062148"/>
                    <a:gd name="connsiteX94" fmla="*/ 3135384 w 4522224"/>
                    <a:gd name="connsiteY94" fmla="*/ 3631368 h 6062148"/>
                    <a:gd name="connsiteX95" fmla="*/ 3112524 w 4522224"/>
                    <a:gd name="connsiteY95" fmla="*/ 3738048 h 6062148"/>
                    <a:gd name="connsiteX96" fmla="*/ 3120144 w 4522224"/>
                    <a:gd name="connsiteY96" fmla="*/ 4103808 h 6062148"/>
                    <a:gd name="connsiteX97" fmla="*/ 3112524 w 4522224"/>
                    <a:gd name="connsiteY97" fmla="*/ 4119048 h 6062148"/>
                    <a:gd name="connsiteX98" fmla="*/ 3158244 w 4522224"/>
                    <a:gd name="connsiteY98" fmla="*/ 4157148 h 6062148"/>
                    <a:gd name="connsiteX99" fmla="*/ 3196344 w 4522224"/>
                    <a:gd name="connsiteY99" fmla="*/ 4164768 h 6062148"/>
                    <a:gd name="connsiteX100" fmla="*/ 3226824 w 4522224"/>
                    <a:gd name="connsiteY100" fmla="*/ 4172388 h 6062148"/>
                    <a:gd name="connsiteX101" fmla="*/ 3280164 w 4522224"/>
                    <a:gd name="connsiteY101" fmla="*/ 4294308 h 6062148"/>
                    <a:gd name="connsiteX102" fmla="*/ 3295404 w 4522224"/>
                    <a:gd name="connsiteY102" fmla="*/ 4347648 h 6062148"/>
                    <a:gd name="connsiteX103" fmla="*/ 3325884 w 4522224"/>
                    <a:gd name="connsiteY103" fmla="*/ 4408608 h 6062148"/>
                    <a:gd name="connsiteX104" fmla="*/ 3546864 w 4522224"/>
                    <a:gd name="connsiteY104" fmla="*/ 4644828 h 6062148"/>
                    <a:gd name="connsiteX105" fmla="*/ 3882144 w 4522224"/>
                    <a:gd name="connsiteY105" fmla="*/ 5025828 h 6062148"/>
                    <a:gd name="connsiteX106" fmla="*/ 4095504 w 4522224"/>
                    <a:gd name="connsiteY106" fmla="*/ 5300148 h 6062148"/>
                    <a:gd name="connsiteX107" fmla="*/ 4362204 w 4522224"/>
                    <a:gd name="connsiteY107" fmla="*/ 5726868 h 6062148"/>
                    <a:gd name="connsiteX108" fmla="*/ 4522224 w 4522224"/>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66706 w 4527226"/>
                    <a:gd name="connsiteY29" fmla="*/ 3166548 h 6062148"/>
                    <a:gd name="connsiteX30" fmla="*/ 351466 w 4527226"/>
                    <a:gd name="connsiteY30" fmla="*/ 3105588 h 6062148"/>
                    <a:gd name="connsiteX31" fmla="*/ 397186 w 4527226"/>
                    <a:gd name="connsiteY31" fmla="*/ 3021768 h 6062148"/>
                    <a:gd name="connsiteX32" fmla="*/ 488626 w 4527226"/>
                    <a:gd name="connsiteY32" fmla="*/ 2998908 h 6062148"/>
                    <a:gd name="connsiteX33" fmla="*/ 465766 w 4527226"/>
                    <a:gd name="connsiteY33" fmla="*/ 2930328 h 6062148"/>
                    <a:gd name="connsiteX34" fmla="*/ 435286 w 4527226"/>
                    <a:gd name="connsiteY34" fmla="*/ 2930328 h 6062148"/>
                    <a:gd name="connsiteX35" fmla="*/ 389566 w 4527226"/>
                    <a:gd name="connsiteY35" fmla="*/ 2930328 h 6062148"/>
                    <a:gd name="connsiteX36" fmla="*/ 305746 w 4527226"/>
                    <a:gd name="connsiteY36" fmla="*/ 2876988 h 6062148"/>
                    <a:gd name="connsiteX37" fmla="*/ 320986 w 4527226"/>
                    <a:gd name="connsiteY37" fmla="*/ 2846508 h 6062148"/>
                    <a:gd name="connsiteX38" fmla="*/ 328606 w 4527226"/>
                    <a:gd name="connsiteY38" fmla="*/ 2793168 h 6062148"/>
                    <a:gd name="connsiteX39" fmla="*/ 313366 w 4527226"/>
                    <a:gd name="connsiteY39" fmla="*/ 2732208 h 6062148"/>
                    <a:gd name="connsiteX40" fmla="*/ 267646 w 4527226"/>
                    <a:gd name="connsiteY40" fmla="*/ 2671248 h 6062148"/>
                    <a:gd name="connsiteX41" fmla="*/ 176206 w 4527226"/>
                    <a:gd name="connsiteY41" fmla="*/ 2656008 h 6062148"/>
                    <a:gd name="connsiteX42" fmla="*/ 54286 w 4527226"/>
                    <a:gd name="connsiteY42" fmla="*/ 2610288 h 6062148"/>
                    <a:gd name="connsiteX43" fmla="*/ 7931 w 4527226"/>
                    <a:gd name="connsiteY43" fmla="*/ 2563298 h 6062148"/>
                    <a:gd name="connsiteX44" fmla="*/ 8566 w 4527226"/>
                    <a:gd name="connsiteY44" fmla="*/ 2488368 h 6062148"/>
                    <a:gd name="connsiteX45" fmla="*/ 92386 w 4527226"/>
                    <a:gd name="connsiteY45" fmla="*/ 2335968 h 6062148"/>
                    <a:gd name="connsiteX46" fmla="*/ 221926 w 4527226"/>
                    <a:gd name="connsiteY46" fmla="*/ 2175948 h 6062148"/>
                    <a:gd name="connsiteX47" fmla="*/ 282886 w 4527226"/>
                    <a:gd name="connsiteY47" fmla="*/ 2084508 h 6062148"/>
                    <a:gd name="connsiteX48" fmla="*/ 328606 w 4527226"/>
                    <a:gd name="connsiteY48" fmla="*/ 1977828 h 6062148"/>
                    <a:gd name="connsiteX49" fmla="*/ 359086 w 4527226"/>
                    <a:gd name="connsiteY49" fmla="*/ 1871148 h 6062148"/>
                    <a:gd name="connsiteX50" fmla="*/ 374326 w 4527226"/>
                    <a:gd name="connsiteY50" fmla="*/ 1810188 h 6062148"/>
                    <a:gd name="connsiteX51" fmla="*/ 343846 w 4527226"/>
                    <a:gd name="connsiteY51" fmla="*/ 1756848 h 6062148"/>
                    <a:gd name="connsiteX52" fmla="*/ 328606 w 4527226"/>
                    <a:gd name="connsiteY52" fmla="*/ 1680648 h 6062148"/>
                    <a:gd name="connsiteX53" fmla="*/ 412426 w 4527226"/>
                    <a:gd name="connsiteY53" fmla="*/ 1474908 h 6062148"/>
                    <a:gd name="connsiteX54" fmla="*/ 442906 w 4527226"/>
                    <a:gd name="connsiteY54" fmla="*/ 1307268 h 6062148"/>
                    <a:gd name="connsiteX55" fmla="*/ 465766 w 4527226"/>
                    <a:gd name="connsiteY55" fmla="*/ 1192968 h 6062148"/>
                    <a:gd name="connsiteX56" fmla="*/ 503866 w 4527226"/>
                    <a:gd name="connsiteY56" fmla="*/ 1055808 h 6062148"/>
                    <a:gd name="connsiteX57" fmla="*/ 557206 w 4527226"/>
                    <a:gd name="connsiteY57" fmla="*/ 888168 h 6062148"/>
                    <a:gd name="connsiteX58" fmla="*/ 503866 w 4527226"/>
                    <a:gd name="connsiteY58" fmla="*/ 888168 h 6062148"/>
                    <a:gd name="connsiteX59" fmla="*/ 412426 w 4527226"/>
                    <a:gd name="connsiteY59" fmla="*/ 834828 h 6062148"/>
                    <a:gd name="connsiteX60" fmla="*/ 328606 w 4527226"/>
                    <a:gd name="connsiteY60" fmla="*/ 789108 h 6062148"/>
                    <a:gd name="connsiteX61" fmla="*/ 260026 w 4527226"/>
                    <a:gd name="connsiteY61" fmla="*/ 773868 h 6062148"/>
                    <a:gd name="connsiteX62" fmla="*/ 214306 w 4527226"/>
                    <a:gd name="connsiteY62" fmla="*/ 751008 h 6062148"/>
                    <a:gd name="connsiteX63" fmla="*/ 260026 w 4527226"/>
                    <a:gd name="connsiteY63" fmla="*/ 674808 h 6062148"/>
                    <a:gd name="connsiteX64" fmla="*/ 374326 w 4527226"/>
                    <a:gd name="connsiteY64" fmla="*/ 606228 h 6062148"/>
                    <a:gd name="connsiteX65" fmla="*/ 557206 w 4527226"/>
                    <a:gd name="connsiteY65" fmla="*/ 507168 h 6062148"/>
                    <a:gd name="connsiteX66" fmla="*/ 656266 w 4527226"/>
                    <a:gd name="connsiteY66" fmla="*/ 423348 h 6062148"/>
                    <a:gd name="connsiteX67" fmla="*/ 892486 w 4527226"/>
                    <a:gd name="connsiteY67" fmla="*/ 232848 h 6062148"/>
                    <a:gd name="connsiteX68" fmla="*/ 1174426 w 4527226"/>
                    <a:gd name="connsiteY68" fmla="*/ 80448 h 6062148"/>
                    <a:gd name="connsiteX69" fmla="*/ 1593526 w 4527226"/>
                    <a:gd name="connsiteY69" fmla="*/ 11868 h 6062148"/>
                    <a:gd name="connsiteX70" fmla="*/ 1944046 w 4527226"/>
                    <a:gd name="connsiteY70" fmla="*/ 4248 h 6062148"/>
                    <a:gd name="connsiteX71" fmla="*/ 2172646 w 4527226"/>
                    <a:gd name="connsiteY71" fmla="*/ 4248 h 6062148"/>
                    <a:gd name="connsiteX72" fmla="*/ 2393626 w 4527226"/>
                    <a:gd name="connsiteY72" fmla="*/ 57588 h 6062148"/>
                    <a:gd name="connsiteX73" fmla="*/ 2667946 w 4527226"/>
                    <a:gd name="connsiteY73" fmla="*/ 133788 h 6062148"/>
                    <a:gd name="connsiteX74" fmla="*/ 2820346 w 4527226"/>
                    <a:gd name="connsiteY74" fmla="*/ 202368 h 6062148"/>
                    <a:gd name="connsiteX75" fmla="*/ 3102286 w 4527226"/>
                    <a:gd name="connsiteY75" fmla="*/ 400488 h 6062148"/>
                    <a:gd name="connsiteX76" fmla="*/ 3285166 w 4527226"/>
                    <a:gd name="connsiteY76" fmla="*/ 651948 h 6062148"/>
                    <a:gd name="connsiteX77" fmla="*/ 3407086 w 4527226"/>
                    <a:gd name="connsiteY77" fmla="*/ 918648 h 6062148"/>
                    <a:gd name="connsiteX78" fmla="*/ 3475666 w 4527226"/>
                    <a:gd name="connsiteY78" fmla="*/ 1238688 h 6062148"/>
                    <a:gd name="connsiteX79" fmla="*/ 3506146 w 4527226"/>
                    <a:gd name="connsiteY79" fmla="*/ 1543488 h 6062148"/>
                    <a:gd name="connsiteX80" fmla="*/ 3506146 w 4527226"/>
                    <a:gd name="connsiteY80" fmla="*/ 1962588 h 6062148"/>
                    <a:gd name="connsiteX81" fmla="*/ 3338506 w 4527226"/>
                    <a:gd name="connsiteY81" fmla="*/ 2305488 h 6062148"/>
                    <a:gd name="connsiteX82" fmla="*/ 3254686 w 4527226"/>
                    <a:gd name="connsiteY82" fmla="*/ 2473128 h 6062148"/>
                    <a:gd name="connsiteX83" fmla="*/ 3132766 w 4527226"/>
                    <a:gd name="connsiteY83" fmla="*/ 2663628 h 6062148"/>
                    <a:gd name="connsiteX84" fmla="*/ 3071806 w 4527226"/>
                    <a:gd name="connsiteY84" fmla="*/ 2838888 h 6062148"/>
                    <a:gd name="connsiteX85" fmla="*/ 3064186 w 4527226"/>
                    <a:gd name="connsiteY85" fmla="*/ 2915088 h 6062148"/>
                    <a:gd name="connsiteX86" fmla="*/ 3018466 w 4527226"/>
                    <a:gd name="connsiteY86" fmla="*/ 3014148 h 6062148"/>
                    <a:gd name="connsiteX87" fmla="*/ 2980366 w 4527226"/>
                    <a:gd name="connsiteY87" fmla="*/ 3082728 h 6062148"/>
                    <a:gd name="connsiteX88" fmla="*/ 2957506 w 4527226"/>
                    <a:gd name="connsiteY88" fmla="*/ 3120828 h 6062148"/>
                    <a:gd name="connsiteX89" fmla="*/ 2957506 w 4527226"/>
                    <a:gd name="connsiteY89" fmla="*/ 3555168 h 6062148"/>
                    <a:gd name="connsiteX90" fmla="*/ 2957506 w 4527226"/>
                    <a:gd name="connsiteY90" fmla="*/ 3562788 h 6062148"/>
                    <a:gd name="connsiteX91" fmla="*/ 3010846 w 4527226"/>
                    <a:gd name="connsiteY91" fmla="*/ 3539928 h 6062148"/>
                    <a:gd name="connsiteX92" fmla="*/ 3064186 w 4527226"/>
                    <a:gd name="connsiteY92" fmla="*/ 3562788 h 6062148"/>
                    <a:gd name="connsiteX93" fmla="*/ 3109906 w 4527226"/>
                    <a:gd name="connsiteY93" fmla="*/ 3570408 h 6062148"/>
                    <a:gd name="connsiteX94" fmla="*/ 3140386 w 4527226"/>
                    <a:gd name="connsiteY94" fmla="*/ 3631368 h 6062148"/>
                    <a:gd name="connsiteX95" fmla="*/ 3117526 w 4527226"/>
                    <a:gd name="connsiteY95" fmla="*/ 3738048 h 6062148"/>
                    <a:gd name="connsiteX96" fmla="*/ 3125146 w 4527226"/>
                    <a:gd name="connsiteY96" fmla="*/ 4103808 h 6062148"/>
                    <a:gd name="connsiteX97" fmla="*/ 3117526 w 4527226"/>
                    <a:gd name="connsiteY97" fmla="*/ 4119048 h 6062148"/>
                    <a:gd name="connsiteX98" fmla="*/ 3163246 w 4527226"/>
                    <a:gd name="connsiteY98" fmla="*/ 4157148 h 6062148"/>
                    <a:gd name="connsiteX99" fmla="*/ 3201346 w 4527226"/>
                    <a:gd name="connsiteY99" fmla="*/ 4164768 h 6062148"/>
                    <a:gd name="connsiteX100" fmla="*/ 3231826 w 4527226"/>
                    <a:gd name="connsiteY100" fmla="*/ 4172388 h 6062148"/>
                    <a:gd name="connsiteX101" fmla="*/ 3285166 w 4527226"/>
                    <a:gd name="connsiteY101" fmla="*/ 4294308 h 6062148"/>
                    <a:gd name="connsiteX102" fmla="*/ 3300406 w 4527226"/>
                    <a:gd name="connsiteY102" fmla="*/ 4347648 h 6062148"/>
                    <a:gd name="connsiteX103" fmla="*/ 3330886 w 4527226"/>
                    <a:gd name="connsiteY103" fmla="*/ 4408608 h 6062148"/>
                    <a:gd name="connsiteX104" fmla="*/ 3551866 w 4527226"/>
                    <a:gd name="connsiteY104" fmla="*/ 4644828 h 6062148"/>
                    <a:gd name="connsiteX105" fmla="*/ 3887146 w 4527226"/>
                    <a:gd name="connsiteY105" fmla="*/ 5025828 h 6062148"/>
                    <a:gd name="connsiteX106" fmla="*/ 4100506 w 4527226"/>
                    <a:gd name="connsiteY106" fmla="*/ 5300148 h 6062148"/>
                    <a:gd name="connsiteX107" fmla="*/ 4367206 w 4527226"/>
                    <a:gd name="connsiteY107" fmla="*/ 5726868 h 6062148"/>
                    <a:gd name="connsiteX108" fmla="*/ 4527226 w 4527226"/>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05746 w 4527226"/>
                    <a:gd name="connsiteY35" fmla="*/ 2876988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064186 w 4527226"/>
                    <a:gd name="connsiteY90" fmla="*/ 3562788 h 6062148"/>
                    <a:gd name="connsiteX91" fmla="*/ 3109906 w 4527226"/>
                    <a:gd name="connsiteY91" fmla="*/ 3570408 h 6062148"/>
                    <a:gd name="connsiteX92" fmla="*/ 3140386 w 4527226"/>
                    <a:gd name="connsiteY92" fmla="*/ 3631368 h 6062148"/>
                    <a:gd name="connsiteX93" fmla="*/ 3117526 w 4527226"/>
                    <a:gd name="connsiteY93" fmla="*/ 3738048 h 6062148"/>
                    <a:gd name="connsiteX94" fmla="*/ 3125146 w 4527226"/>
                    <a:gd name="connsiteY94" fmla="*/ 4103808 h 6062148"/>
                    <a:gd name="connsiteX95" fmla="*/ 3117526 w 4527226"/>
                    <a:gd name="connsiteY95" fmla="*/ 4119048 h 6062148"/>
                    <a:gd name="connsiteX96" fmla="*/ 3163246 w 4527226"/>
                    <a:gd name="connsiteY96" fmla="*/ 4157148 h 6062148"/>
                    <a:gd name="connsiteX97" fmla="*/ 3201346 w 4527226"/>
                    <a:gd name="connsiteY97" fmla="*/ 4164768 h 6062148"/>
                    <a:gd name="connsiteX98" fmla="*/ 3231826 w 4527226"/>
                    <a:gd name="connsiteY98" fmla="*/ 4172388 h 6062148"/>
                    <a:gd name="connsiteX99" fmla="*/ 3285166 w 4527226"/>
                    <a:gd name="connsiteY99" fmla="*/ 4294308 h 6062148"/>
                    <a:gd name="connsiteX100" fmla="*/ 3300406 w 4527226"/>
                    <a:gd name="connsiteY100" fmla="*/ 4347648 h 6062148"/>
                    <a:gd name="connsiteX101" fmla="*/ 3330886 w 4527226"/>
                    <a:gd name="connsiteY101" fmla="*/ 4408608 h 6062148"/>
                    <a:gd name="connsiteX102" fmla="*/ 3551866 w 4527226"/>
                    <a:gd name="connsiteY102" fmla="*/ 4644828 h 6062148"/>
                    <a:gd name="connsiteX103" fmla="*/ 3887146 w 4527226"/>
                    <a:gd name="connsiteY103" fmla="*/ 5025828 h 6062148"/>
                    <a:gd name="connsiteX104" fmla="*/ 4100506 w 4527226"/>
                    <a:gd name="connsiteY104" fmla="*/ 5300148 h 6062148"/>
                    <a:gd name="connsiteX105" fmla="*/ 4367206 w 4527226"/>
                    <a:gd name="connsiteY105" fmla="*/ 5726868 h 6062148"/>
                    <a:gd name="connsiteX106" fmla="*/ 4527226 w 4527226"/>
                    <a:gd name="connsiteY106"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17526 w 4527226"/>
                    <a:gd name="connsiteY94" fmla="*/ 4119048 h 6062148"/>
                    <a:gd name="connsiteX95" fmla="*/ 3163246 w 4527226"/>
                    <a:gd name="connsiteY95" fmla="*/ 4157148 h 6062148"/>
                    <a:gd name="connsiteX96" fmla="*/ 3201346 w 4527226"/>
                    <a:gd name="connsiteY96" fmla="*/ 4164768 h 6062148"/>
                    <a:gd name="connsiteX97" fmla="*/ 3231826 w 4527226"/>
                    <a:gd name="connsiteY97" fmla="*/ 4172388 h 6062148"/>
                    <a:gd name="connsiteX98" fmla="*/ 3285166 w 4527226"/>
                    <a:gd name="connsiteY98" fmla="*/ 4294308 h 6062148"/>
                    <a:gd name="connsiteX99" fmla="*/ 3300406 w 4527226"/>
                    <a:gd name="connsiteY99" fmla="*/ 4347648 h 6062148"/>
                    <a:gd name="connsiteX100" fmla="*/ 3330886 w 4527226"/>
                    <a:gd name="connsiteY100" fmla="*/ 4408608 h 6062148"/>
                    <a:gd name="connsiteX101" fmla="*/ 3551866 w 4527226"/>
                    <a:gd name="connsiteY101" fmla="*/ 4644828 h 6062148"/>
                    <a:gd name="connsiteX102" fmla="*/ 3887146 w 4527226"/>
                    <a:gd name="connsiteY102" fmla="*/ 5025828 h 6062148"/>
                    <a:gd name="connsiteX103" fmla="*/ 4100506 w 4527226"/>
                    <a:gd name="connsiteY103" fmla="*/ 5300148 h 6062148"/>
                    <a:gd name="connsiteX104" fmla="*/ 4367206 w 4527226"/>
                    <a:gd name="connsiteY104" fmla="*/ 5726868 h 6062148"/>
                    <a:gd name="connsiteX105" fmla="*/ 4527226 w 4527226"/>
                    <a:gd name="connsiteY105"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63246 w 4527226"/>
                    <a:gd name="connsiteY94" fmla="*/ 4157148 h 6062148"/>
                    <a:gd name="connsiteX95" fmla="*/ 3201346 w 4527226"/>
                    <a:gd name="connsiteY95" fmla="*/ 4164768 h 6062148"/>
                    <a:gd name="connsiteX96" fmla="*/ 3231826 w 4527226"/>
                    <a:gd name="connsiteY96" fmla="*/ 4172388 h 6062148"/>
                    <a:gd name="connsiteX97" fmla="*/ 3285166 w 4527226"/>
                    <a:gd name="connsiteY97" fmla="*/ 4294308 h 6062148"/>
                    <a:gd name="connsiteX98" fmla="*/ 3300406 w 4527226"/>
                    <a:gd name="connsiteY98" fmla="*/ 4347648 h 6062148"/>
                    <a:gd name="connsiteX99" fmla="*/ 3330886 w 4527226"/>
                    <a:gd name="connsiteY99" fmla="*/ 4408608 h 6062148"/>
                    <a:gd name="connsiteX100" fmla="*/ 3551866 w 4527226"/>
                    <a:gd name="connsiteY100" fmla="*/ 4644828 h 6062148"/>
                    <a:gd name="connsiteX101" fmla="*/ 3887146 w 4527226"/>
                    <a:gd name="connsiteY101" fmla="*/ 5025828 h 6062148"/>
                    <a:gd name="connsiteX102" fmla="*/ 4100506 w 4527226"/>
                    <a:gd name="connsiteY102" fmla="*/ 5300148 h 6062148"/>
                    <a:gd name="connsiteX103" fmla="*/ 4367206 w 4527226"/>
                    <a:gd name="connsiteY103" fmla="*/ 5726868 h 6062148"/>
                    <a:gd name="connsiteX104" fmla="*/ 4527226 w 4527226"/>
                    <a:gd name="connsiteY104" fmla="*/ 6046908 h 6062148"/>
                    <a:gd name="connsiteX0" fmla="*/ 381946 w 4527226"/>
                    <a:gd name="connsiteY0" fmla="*/ 5924988 h 6046908"/>
                    <a:gd name="connsiteX1" fmla="*/ 442906 w 4527226"/>
                    <a:gd name="connsiteY1" fmla="*/ 5780208 h 6046908"/>
                    <a:gd name="connsiteX2" fmla="*/ 473386 w 4527226"/>
                    <a:gd name="connsiteY2" fmla="*/ 5665908 h 6046908"/>
                    <a:gd name="connsiteX3" fmla="*/ 511486 w 4527226"/>
                    <a:gd name="connsiteY3" fmla="*/ 5612568 h 6046908"/>
                    <a:gd name="connsiteX4" fmla="*/ 541966 w 4527226"/>
                    <a:gd name="connsiteY4" fmla="*/ 5521128 h 6046908"/>
                    <a:gd name="connsiteX5" fmla="*/ 564826 w 4527226"/>
                    <a:gd name="connsiteY5" fmla="*/ 5353488 h 6046908"/>
                    <a:gd name="connsiteX6" fmla="*/ 602926 w 4527226"/>
                    <a:gd name="connsiteY6" fmla="*/ 5223948 h 6046908"/>
                    <a:gd name="connsiteX7" fmla="*/ 625786 w 4527226"/>
                    <a:gd name="connsiteY7" fmla="*/ 5178228 h 6046908"/>
                    <a:gd name="connsiteX8" fmla="*/ 701986 w 4527226"/>
                    <a:gd name="connsiteY8" fmla="*/ 5071548 h 6046908"/>
                    <a:gd name="connsiteX9" fmla="*/ 717226 w 4527226"/>
                    <a:gd name="connsiteY9" fmla="*/ 5063928 h 6046908"/>
                    <a:gd name="connsiteX10" fmla="*/ 709606 w 4527226"/>
                    <a:gd name="connsiteY10" fmla="*/ 5025828 h 6046908"/>
                    <a:gd name="connsiteX11" fmla="*/ 701986 w 4527226"/>
                    <a:gd name="connsiteY11" fmla="*/ 5002968 h 6046908"/>
                    <a:gd name="connsiteX12" fmla="*/ 968686 w 4527226"/>
                    <a:gd name="connsiteY12" fmla="*/ 4682928 h 6046908"/>
                    <a:gd name="connsiteX13" fmla="*/ 961066 w 4527226"/>
                    <a:gd name="connsiteY13" fmla="*/ 4644828 h 6046908"/>
                    <a:gd name="connsiteX14" fmla="*/ 1342066 w 4527226"/>
                    <a:gd name="connsiteY14" fmla="*/ 4172388 h 6046908"/>
                    <a:gd name="connsiteX15" fmla="*/ 1258246 w 4527226"/>
                    <a:gd name="connsiteY15" fmla="*/ 4012368 h 6046908"/>
                    <a:gd name="connsiteX16" fmla="*/ 1204906 w 4527226"/>
                    <a:gd name="connsiteY16" fmla="*/ 3928548 h 6046908"/>
                    <a:gd name="connsiteX17" fmla="*/ 1174426 w 4527226"/>
                    <a:gd name="connsiteY17" fmla="*/ 3768528 h 6046908"/>
                    <a:gd name="connsiteX18" fmla="*/ 1151566 w 4527226"/>
                    <a:gd name="connsiteY18" fmla="*/ 3699948 h 6046908"/>
                    <a:gd name="connsiteX19" fmla="*/ 1143946 w 4527226"/>
                    <a:gd name="connsiteY19" fmla="*/ 3669468 h 6046908"/>
                    <a:gd name="connsiteX20" fmla="*/ 1067746 w 4527226"/>
                    <a:gd name="connsiteY20" fmla="*/ 3661848 h 6046908"/>
                    <a:gd name="connsiteX21" fmla="*/ 938206 w 4527226"/>
                    <a:gd name="connsiteY21" fmla="*/ 3669468 h 6046908"/>
                    <a:gd name="connsiteX22" fmla="*/ 831526 w 4527226"/>
                    <a:gd name="connsiteY22" fmla="*/ 3692328 h 6046908"/>
                    <a:gd name="connsiteX23" fmla="*/ 610546 w 4527226"/>
                    <a:gd name="connsiteY23" fmla="*/ 3738048 h 6046908"/>
                    <a:gd name="connsiteX24" fmla="*/ 389566 w 4527226"/>
                    <a:gd name="connsiteY24" fmla="*/ 3638988 h 6046908"/>
                    <a:gd name="connsiteX25" fmla="*/ 381946 w 4527226"/>
                    <a:gd name="connsiteY25" fmla="*/ 3326568 h 6046908"/>
                    <a:gd name="connsiteX26" fmla="*/ 420046 w 4527226"/>
                    <a:gd name="connsiteY26" fmla="*/ 3227508 h 6046908"/>
                    <a:gd name="connsiteX27" fmla="*/ 389566 w 4527226"/>
                    <a:gd name="connsiteY27" fmla="*/ 3166548 h 6046908"/>
                    <a:gd name="connsiteX28" fmla="*/ 351466 w 4527226"/>
                    <a:gd name="connsiteY28" fmla="*/ 3105588 h 6046908"/>
                    <a:gd name="connsiteX29" fmla="*/ 397186 w 4527226"/>
                    <a:gd name="connsiteY29" fmla="*/ 3021768 h 6046908"/>
                    <a:gd name="connsiteX30" fmla="*/ 488626 w 4527226"/>
                    <a:gd name="connsiteY30" fmla="*/ 2998908 h 6046908"/>
                    <a:gd name="connsiteX31" fmla="*/ 471956 w 4527226"/>
                    <a:gd name="connsiteY31" fmla="*/ 2942709 h 6046908"/>
                    <a:gd name="connsiteX32" fmla="*/ 435286 w 4527226"/>
                    <a:gd name="connsiteY32" fmla="*/ 2930328 h 6046908"/>
                    <a:gd name="connsiteX33" fmla="*/ 389566 w 4527226"/>
                    <a:gd name="connsiteY33" fmla="*/ 2930328 h 6046908"/>
                    <a:gd name="connsiteX34" fmla="*/ 314000 w 4527226"/>
                    <a:gd name="connsiteY34" fmla="*/ 2893495 h 6046908"/>
                    <a:gd name="connsiteX35" fmla="*/ 320986 w 4527226"/>
                    <a:gd name="connsiteY35" fmla="*/ 2846508 h 6046908"/>
                    <a:gd name="connsiteX36" fmla="*/ 328606 w 4527226"/>
                    <a:gd name="connsiteY36" fmla="*/ 2793168 h 6046908"/>
                    <a:gd name="connsiteX37" fmla="*/ 313366 w 4527226"/>
                    <a:gd name="connsiteY37" fmla="*/ 2732208 h 6046908"/>
                    <a:gd name="connsiteX38" fmla="*/ 267646 w 4527226"/>
                    <a:gd name="connsiteY38" fmla="*/ 2671248 h 6046908"/>
                    <a:gd name="connsiteX39" fmla="*/ 176206 w 4527226"/>
                    <a:gd name="connsiteY39" fmla="*/ 2656008 h 6046908"/>
                    <a:gd name="connsiteX40" fmla="*/ 54286 w 4527226"/>
                    <a:gd name="connsiteY40" fmla="*/ 2610288 h 6046908"/>
                    <a:gd name="connsiteX41" fmla="*/ 7931 w 4527226"/>
                    <a:gd name="connsiteY41" fmla="*/ 2563298 h 6046908"/>
                    <a:gd name="connsiteX42" fmla="*/ 8566 w 4527226"/>
                    <a:gd name="connsiteY42" fmla="*/ 2488368 h 6046908"/>
                    <a:gd name="connsiteX43" fmla="*/ 92386 w 4527226"/>
                    <a:gd name="connsiteY43" fmla="*/ 2335968 h 6046908"/>
                    <a:gd name="connsiteX44" fmla="*/ 221926 w 4527226"/>
                    <a:gd name="connsiteY44" fmla="*/ 2175948 h 6046908"/>
                    <a:gd name="connsiteX45" fmla="*/ 282886 w 4527226"/>
                    <a:gd name="connsiteY45" fmla="*/ 2084508 h 6046908"/>
                    <a:gd name="connsiteX46" fmla="*/ 328606 w 4527226"/>
                    <a:gd name="connsiteY46" fmla="*/ 1977828 h 6046908"/>
                    <a:gd name="connsiteX47" fmla="*/ 359086 w 4527226"/>
                    <a:gd name="connsiteY47" fmla="*/ 1871148 h 6046908"/>
                    <a:gd name="connsiteX48" fmla="*/ 374326 w 4527226"/>
                    <a:gd name="connsiteY48" fmla="*/ 1810188 h 6046908"/>
                    <a:gd name="connsiteX49" fmla="*/ 343846 w 4527226"/>
                    <a:gd name="connsiteY49" fmla="*/ 1756848 h 6046908"/>
                    <a:gd name="connsiteX50" fmla="*/ 328606 w 4527226"/>
                    <a:gd name="connsiteY50" fmla="*/ 1680648 h 6046908"/>
                    <a:gd name="connsiteX51" fmla="*/ 412426 w 4527226"/>
                    <a:gd name="connsiteY51" fmla="*/ 1474908 h 6046908"/>
                    <a:gd name="connsiteX52" fmla="*/ 442906 w 4527226"/>
                    <a:gd name="connsiteY52" fmla="*/ 1307268 h 6046908"/>
                    <a:gd name="connsiteX53" fmla="*/ 465766 w 4527226"/>
                    <a:gd name="connsiteY53" fmla="*/ 1192968 h 6046908"/>
                    <a:gd name="connsiteX54" fmla="*/ 503866 w 4527226"/>
                    <a:gd name="connsiteY54" fmla="*/ 1055808 h 6046908"/>
                    <a:gd name="connsiteX55" fmla="*/ 557206 w 4527226"/>
                    <a:gd name="connsiteY55" fmla="*/ 888168 h 6046908"/>
                    <a:gd name="connsiteX56" fmla="*/ 503866 w 4527226"/>
                    <a:gd name="connsiteY56" fmla="*/ 888168 h 6046908"/>
                    <a:gd name="connsiteX57" fmla="*/ 412426 w 4527226"/>
                    <a:gd name="connsiteY57" fmla="*/ 834828 h 6046908"/>
                    <a:gd name="connsiteX58" fmla="*/ 328606 w 4527226"/>
                    <a:gd name="connsiteY58" fmla="*/ 789108 h 6046908"/>
                    <a:gd name="connsiteX59" fmla="*/ 260026 w 4527226"/>
                    <a:gd name="connsiteY59" fmla="*/ 773868 h 6046908"/>
                    <a:gd name="connsiteX60" fmla="*/ 214306 w 4527226"/>
                    <a:gd name="connsiteY60" fmla="*/ 751008 h 6046908"/>
                    <a:gd name="connsiteX61" fmla="*/ 260026 w 4527226"/>
                    <a:gd name="connsiteY61" fmla="*/ 674808 h 6046908"/>
                    <a:gd name="connsiteX62" fmla="*/ 374326 w 4527226"/>
                    <a:gd name="connsiteY62" fmla="*/ 606228 h 6046908"/>
                    <a:gd name="connsiteX63" fmla="*/ 557206 w 4527226"/>
                    <a:gd name="connsiteY63" fmla="*/ 507168 h 6046908"/>
                    <a:gd name="connsiteX64" fmla="*/ 656266 w 4527226"/>
                    <a:gd name="connsiteY64" fmla="*/ 423348 h 6046908"/>
                    <a:gd name="connsiteX65" fmla="*/ 892486 w 4527226"/>
                    <a:gd name="connsiteY65" fmla="*/ 232848 h 6046908"/>
                    <a:gd name="connsiteX66" fmla="*/ 1174426 w 4527226"/>
                    <a:gd name="connsiteY66" fmla="*/ 80448 h 6046908"/>
                    <a:gd name="connsiteX67" fmla="*/ 1593526 w 4527226"/>
                    <a:gd name="connsiteY67" fmla="*/ 11868 h 6046908"/>
                    <a:gd name="connsiteX68" fmla="*/ 1944046 w 4527226"/>
                    <a:gd name="connsiteY68" fmla="*/ 4248 h 6046908"/>
                    <a:gd name="connsiteX69" fmla="*/ 2172646 w 4527226"/>
                    <a:gd name="connsiteY69" fmla="*/ 4248 h 6046908"/>
                    <a:gd name="connsiteX70" fmla="*/ 2393626 w 4527226"/>
                    <a:gd name="connsiteY70" fmla="*/ 57588 h 6046908"/>
                    <a:gd name="connsiteX71" fmla="*/ 2667946 w 4527226"/>
                    <a:gd name="connsiteY71" fmla="*/ 133788 h 6046908"/>
                    <a:gd name="connsiteX72" fmla="*/ 2820346 w 4527226"/>
                    <a:gd name="connsiteY72" fmla="*/ 202368 h 6046908"/>
                    <a:gd name="connsiteX73" fmla="*/ 3102286 w 4527226"/>
                    <a:gd name="connsiteY73" fmla="*/ 400488 h 6046908"/>
                    <a:gd name="connsiteX74" fmla="*/ 3285166 w 4527226"/>
                    <a:gd name="connsiteY74" fmla="*/ 651948 h 6046908"/>
                    <a:gd name="connsiteX75" fmla="*/ 3407086 w 4527226"/>
                    <a:gd name="connsiteY75" fmla="*/ 918648 h 6046908"/>
                    <a:gd name="connsiteX76" fmla="*/ 3475666 w 4527226"/>
                    <a:gd name="connsiteY76" fmla="*/ 1238688 h 6046908"/>
                    <a:gd name="connsiteX77" fmla="*/ 3506146 w 4527226"/>
                    <a:gd name="connsiteY77" fmla="*/ 1543488 h 6046908"/>
                    <a:gd name="connsiteX78" fmla="*/ 3506146 w 4527226"/>
                    <a:gd name="connsiteY78" fmla="*/ 1962588 h 6046908"/>
                    <a:gd name="connsiteX79" fmla="*/ 3338506 w 4527226"/>
                    <a:gd name="connsiteY79" fmla="*/ 2305488 h 6046908"/>
                    <a:gd name="connsiteX80" fmla="*/ 3254686 w 4527226"/>
                    <a:gd name="connsiteY80" fmla="*/ 2473128 h 6046908"/>
                    <a:gd name="connsiteX81" fmla="*/ 3132766 w 4527226"/>
                    <a:gd name="connsiteY81" fmla="*/ 2663628 h 6046908"/>
                    <a:gd name="connsiteX82" fmla="*/ 3071806 w 4527226"/>
                    <a:gd name="connsiteY82" fmla="*/ 2838888 h 6046908"/>
                    <a:gd name="connsiteX83" fmla="*/ 3064186 w 4527226"/>
                    <a:gd name="connsiteY83" fmla="*/ 2915088 h 6046908"/>
                    <a:gd name="connsiteX84" fmla="*/ 3018466 w 4527226"/>
                    <a:gd name="connsiteY84" fmla="*/ 3014148 h 6046908"/>
                    <a:gd name="connsiteX85" fmla="*/ 2980366 w 4527226"/>
                    <a:gd name="connsiteY85" fmla="*/ 3082728 h 6046908"/>
                    <a:gd name="connsiteX86" fmla="*/ 2957506 w 4527226"/>
                    <a:gd name="connsiteY86" fmla="*/ 3120828 h 6046908"/>
                    <a:gd name="connsiteX87" fmla="*/ 2957506 w 4527226"/>
                    <a:gd name="connsiteY87" fmla="*/ 3555168 h 6046908"/>
                    <a:gd name="connsiteX88" fmla="*/ 3010846 w 4527226"/>
                    <a:gd name="connsiteY88" fmla="*/ 3539928 h 6046908"/>
                    <a:gd name="connsiteX89" fmla="*/ 3109906 w 4527226"/>
                    <a:gd name="connsiteY89" fmla="*/ 3570408 h 6046908"/>
                    <a:gd name="connsiteX90" fmla="*/ 3140386 w 4527226"/>
                    <a:gd name="connsiteY90" fmla="*/ 3631368 h 6046908"/>
                    <a:gd name="connsiteX91" fmla="*/ 3117526 w 4527226"/>
                    <a:gd name="connsiteY91" fmla="*/ 3738048 h 6046908"/>
                    <a:gd name="connsiteX92" fmla="*/ 3125146 w 4527226"/>
                    <a:gd name="connsiteY92" fmla="*/ 4103808 h 6046908"/>
                    <a:gd name="connsiteX93" fmla="*/ 3163246 w 4527226"/>
                    <a:gd name="connsiteY93" fmla="*/ 4157148 h 6046908"/>
                    <a:gd name="connsiteX94" fmla="*/ 3201346 w 4527226"/>
                    <a:gd name="connsiteY94" fmla="*/ 4164768 h 6046908"/>
                    <a:gd name="connsiteX95" fmla="*/ 3231826 w 4527226"/>
                    <a:gd name="connsiteY95" fmla="*/ 4172388 h 6046908"/>
                    <a:gd name="connsiteX96" fmla="*/ 3285166 w 4527226"/>
                    <a:gd name="connsiteY96" fmla="*/ 4294308 h 6046908"/>
                    <a:gd name="connsiteX97" fmla="*/ 3300406 w 4527226"/>
                    <a:gd name="connsiteY97" fmla="*/ 4347648 h 6046908"/>
                    <a:gd name="connsiteX98" fmla="*/ 3330886 w 4527226"/>
                    <a:gd name="connsiteY98" fmla="*/ 4408608 h 6046908"/>
                    <a:gd name="connsiteX99" fmla="*/ 3551866 w 4527226"/>
                    <a:gd name="connsiteY99" fmla="*/ 4644828 h 6046908"/>
                    <a:gd name="connsiteX100" fmla="*/ 3887146 w 4527226"/>
                    <a:gd name="connsiteY100" fmla="*/ 5025828 h 6046908"/>
                    <a:gd name="connsiteX101" fmla="*/ 4100506 w 4527226"/>
                    <a:gd name="connsiteY101" fmla="*/ 5300148 h 6046908"/>
                    <a:gd name="connsiteX102" fmla="*/ 4367206 w 4527226"/>
                    <a:gd name="connsiteY102" fmla="*/ 5726868 h 6046908"/>
                    <a:gd name="connsiteX103" fmla="*/ 4527226 w 4527226"/>
                    <a:gd name="connsiteY103" fmla="*/ 6046908 h 6046908"/>
                    <a:gd name="connsiteX0" fmla="*/ 442906 w 4527226"/>
                    <a:gd name="connsiteY0" fmla="*/ 5780208 h 6046908"/>
                    <a:gd name="connsiteX1" fmla="*/ 473386 w 4527226"/>
                    <a:gd name="connsiteY1" fmla="*/ 5665908 h 6046908"/>
                    <a:gd name="connsiteX2" fmla="*/ 511486 w 4527226"/>
                    <a:gd name="connsiteY2" fmla="*/ 5612568 h 6046908"/>
                    <a:gd name="connsiteX3" fmla="*/ 541966 w 4527226"/>
                    <a:gd name="connsiteY3" fmla="*/ 5521128 h 6046908"/>
                    <a:gd name="connsiteX4" fmla="*/ 564826 w 4527226"/>
                    <a:gd name="connsiteY4" fmla="*/ 5353488 h 6046908"/>
                    <a:gd name="connsiteX5" fmla="*/ 602926 w 4527226"/>
                    <a:gd name="connsiteY5" fmla="*/ 5223948 h 6046908"/>
                    <a:gd name="connsiteX6" fmla="*/ 625786 w 4527226"/>
                    <a:gd name="connsiteY6" fmla="*/ 5178228 h 6046908"/>
                    <a:gd name="connsiteX7" fmla="*/ 701986 w 4527226"/>
                    <a:gd name="connsiteY7" fmla="*/ 5071548 h 6046908"/>
                    <a:gd name="connsiteX8" fmla="*/ 717226 w 4527226"/>
                    <a:gd name="connsiteY8" fmla="*/ 5063928 h 6046908"/>
                    <a:gd name="connsiteX9" fmla="*/ 709606 w 4527226"/>
                    <a:gd name="connsiteY9" fmla="*/ 5025828 h 6046908"/>
                    <a:gd name="connsiteX10" fmla="*/ 701986 w 4527226"/>
                    <a:gd name="connsiteY10" fmla="*/ 5002968 h 6046908"/>
                    <a:gd name="connsiteX11" fmla="*/ 968686 w 4527226"/>
                    <a:gd name="connsiteY11" fmla="*/ 4682928 h 6046908"/>
                    <a:gd name="connsiteX12" fmla="*/ 961066 w 4527226"/>
                    <a:gd name="connsiteY12" fmla="*/ 4644828 h 6046908"/>
                    <a:gd name="connsiteX13" fmla="*/ 1342066 w 4527226"/>
                    <a:gd name="connsiteY13" fmla="*/ 4172388 h 6046908"/>
                    <a:gd name="connsiteX14" fmla="*/ 1258246 w 4527226"/>
                    <a:gd name="connsiteY14" fmla="*/ 4012368 h 6046908"/>
                    <a:gd name="connsiteX15" fmla="*/ 1204906 w 4527226"/>
                    <a:gd name="connsiteY15" fmla="*/ 3928548 h 6046908"/>
                    <a:gd name="connsiteX16" fmla="*/ 1174426 w 4527226"/>
                    <a:gd name="connsiteY16" fmla="*/ 3768528 h 6046908"/>
                    <a:gd name="connsiteX17" fmla="*/ 1151566 w 4527226"/>
                    <a:gd name="connsiteY17" fmla="*/ 3699948 h 6046908"/>
                    <a:gd name="connsiteX18" fmla="*/ 1143946 w 4527226"/>
                    <a:gd name="connsiteY18" fmla="*/ 3669468 h 6046908"/>
                    <a:gd name="connsiteX19" fmla="*/ 1067746 w 4527226"/>
                    <a:gd name="connsiteY19" fmla="*/ 3661848 h 6046908"/>
                    <a:gd name="connsiteX20" fmla="*/ 938206 w 4527226"/>
                    <a:gd name="connsiteY20" fmla="*/ 3669468 h 6046908"/>
                    <a:gd name="connsiteX21" fmla="*/ 831526 w 4527226"/>
                    <a:gd name="connsiteY21" fmla="*/ 3692328 h 6046908"/>
                    <a:gd name="connsiteX22" fmla="*/ 610546 w 4527226"/>
                    <a:gd name="connsiteY22" fmla="*/ 3738048 h 6046908"/>
                    <a:gd name="connsiteX23" fmla="*/ 389566 w 4527226"/>
                    <a:gd name="connsiteY23" fmla="*/ 3638988 h 6046908"/>
                    <a:gd name="connsiteX24" fmla="*/ 381946 w 4527226"/>
                    <a:gd name="connsiteY24" fmla="*/ 3326568 h 6046908"/>
                    <a:gd name="connsiteX25" fmla="*/ 420046 w 4527226"/>
                    <a:gd name="connsiteY25" fmla="*/ 3227508 h 6046908"/>
                    <a:gd name="connsiteX26" fmla="*/ 389566 w 4527226"/>
                    <a:gd name="connsiteY26" fmla="*/ 3166548 h 6046908"/>
                    <a:gd name="connsiteX27" fmla="*/ 351466 w 4527226"/>
                    <a:gd name="connsiteY27" fmla="*/ 3105588 h 6046908"/>
                    <a:gd name="connsiteX28" fmla="*/ 397186 w 4527226"/>
                    <a:gd name="connsiteY28" fmla="*/ 3021768 h 6046908"/>
                    <a:gd name="connsiteX29" fmla="*/ 488626 w 4527226"/>
                    <a:gd name="connsiteY29" fmla="*/ 2998908 h 6046908"/>
                    <a:gd name="connsiteX30" fmla="*/ 471956 w 4527226"/>
                    <a:gd name="connsiteY30" fmla="*/ 2942709 h 6046908"/>
                    <a:gd name="connsiteX31" fmla="*/ 435286 w 4527226"/>
                    <a:gd name="connsiteY31" fmla="*/ 2930328 h 6046908"/>
                    <a:gd name="connsiteX32" fmla="*/ 389566 w 4527226"/>
                    <a:gd name="connsiteY32" fmla="*/ 2930328 h 6046908"/>
                    <a:gd name="connsiteX33" fmla="*/ 314000 w 4527226"/>
                    <a:gd name="connsiteY33" fmla="*/ 2893495 h 6046908"/>
                    <a:gd name="connsiteX34" fmla="*/ 320986 w 4527226"/>
                    <a:gd name="connsiteY34" fmla="*/ 2846508 h 6046908"/>
                    <a:gd name="connsiteX35" fmla="*/ 328606 w 4527226"/>
                    <a:gd name="connsiteY35" fmla="*/ 2793168 h 6046908"/>
                    <a:gd name="connsiteX36" fmla="*/ 313366 w 4527226"/>
                    <a:gd name="connsiteY36" fmla="*/ 2732208 h 6046908"/>
                    <a:gd name="connsiteX37" fmla="*/ 267646 w 4527226"/>
                    <a:gd name="connsiteY37" fmla="*/ 2671248 h 6046908"/>
                    <a:gd name="connsiteX38" fmla="*/ 176206 w 4527226"/>
                    <a:gd name="connsiteY38" fmla="*/ 2656008 h 6046908"/>
                    <a:gd name="connsiteX39" fmla="*/ 54286 w 4527226"/>
                    <a:gd name="connsiteY39" fmla="*/ 2610288 h 6046908"/>
                    <a:gd name="connsiteX40" fmla="*/ 7931 w 4527226"/>
                    <a:gd name="connsiteY40" fmla="*/ 2563298 h 6046908"/>
                    <a:gd name="connsiteX41" fmla="*/ 8566 w 4527226"/>
                    <a:gd name="connsiteY41" fmla="*/ 2488368 h 6046908"/>
                    <a:gd name="connsiteX42" fmla="*/ 92386 w 4527226"/>
                    <a:gd name="connsiteY42" fmla="*/ 2335968 h 6046908"/>
                    <a:gd name="connsiteX43" fmla="*/ 221926 w 4527226"/>
                    <a:gd name="connsiteY43" fmla="*/ 2175948 h 6046908"/>
                    <a:gd name="connsiteX44" fmla="*/ 282886 w 4527226"/>
                    <a:gd name="connsiteY44" fmla="*/ 2084508 h 6046908"/>
                    <a:gd name="connsiteX45" fmla="*/ 328606 w 4527226"/>
                    <a:gd name="connsiteY45" fmla="*/ 1977828 h 6046908"/>
                    <a:gd name="connsiteX46" fmla="*/ 359086 w 4527226"/>
                    <a:gd name="connsiteY46" fmla="*/ 1871148 h 6046908"/>
                    <a:gd name="connsiteX47" fmla="*/ 374326 w 4527226"/>
                    <a:gd name="connsiteY47" fmla="*/ 1810188 h 6046908"/>
                    <a:gd name="connsiteX48" fmla="*/ 343846 w 4527226"/>
                    <a:gd name="connsiteY48" fmla="*/ 1756848 h 6046908"/>
                    <a:gd name="connsiteX49" fmla="*/ 328606 w 4527226"/>
                    <a:gd name="connsiteY49" fmla="*/ 1680648 h 6046908"/>
                    <a:gd name="connsiteX50" fmla="*/ 412426 w 4527226"/>
                    <a:gd name="connsiteY50" fmla="*/ 1474908 h 6046908"/>
                    <a:gd name="connsiteX51" fmla="*/ 442906 w 4527226"/>
                    <a:gd name="connsiteY51" fmla="*/ 1307268 h 6046908"/>
                    <a:gd name="connsiteX52" fmla="*/ 465766 w 4527226"/>
                    <a:gd name="connsiteY52" fmla="*/ 1192968 h 6046908"/>
                    <a:gd name="connsiteX53" fmla="*/ 503866 w 4527226"/>
                    <a:gd name="connsiteY53" fmla="*/ 1055808 h 6046908"/>
                    <a:gd name="connsiteX54" fmla="*/ 557206 w 4527226"/>
                    <a:gd name="connsiteY54" fmla="*/ 888168 h 6046908"/>
                    <a:gd name="connsiteX55" fmla="*/ 503866 w 4527226"/>
                    <a:gd name="connsiteY55" fmla="*/ 888168 h 6046908"/>
                    <a:gd name="connsiteX56" fmla="*/ 412426 w 4527226"/>
                    <a:gd name="connsiteY56" fmla="*/ 834828 h 6046908"/>
                    <a:gd name="connsiteX57" fmla="*/ 328606 w 4527226"/>
                    <a:gd name="connsiteY57" fmla="*/ 789108 h 6046908"/>
                    <a:gd name="connsiteX58" fmla="*/ 260026 w 4527226"/>
                    <a:gd name="connsiteY58" fmla="*/ 773868 h 6046908"/>
                    <a:gd name="connsiteX59" fmla="*/ 214306 w 4527226"/>
                    <a:gd name="connsiteY59" fmla="*/ 751008 h 6046908"/>
                    <a:gd name="connsiteX60" fmla="*/ 260026 w 4527226"/>
                    <a:gd name="connsiteY60" fmla="*/ 674808 h 6046908"/>
                    <a:gd name="connsiteX61" fmla="*/ 374326 w 4527226"/>
                    <a:gd name="connsiteY61" fmla="*/ 606228 h 6046908"/>
                    <a:gd name="connsiteX62" fmla="*/ 557206 w 4527226"/>
                    <a:gd name="connsiteY62" fmla="*/ 507168 h 6046908"/>
                    <a:gd name="connsiteX63" fmla="*/ 656266 w 4527226"/>
                    <a:gd name="connsiteY63" fmla="*/ 423348 h 6046908"/>
                    <a:gd name="connsiteX64" fmla="*/ 892486 w 4527226"/>
                    <a:gd name="connsiteY64" fmla="*/ 232848 h 6046908"/>
                    <a:gd name="connsiteX65" fmla="*/ 1174426 w 4527226"/>
                    <a:gd name="connsiteY65" fmla="*/ 80448 h 6046908"/>
                    <a:gd name="connsiteX66" fmla="*/ 1593526 w 4527226"/>
                    <a:gd name="connsiteY66" fmla="*/ 11868 h 6046908"/>
                    <a:gd name="connsiteX67" fmla="*/ 1944046 w 4527226"/>
                    <a:gd name="connsiteY67" fmla="*/ 4248 h 6046908"/>
                    <a:gd name="connsiteX68" fmla="*/ 2172646 w 4527226"/>
                    <a:gd name="connsiteY68" fmla="*/ 4248 h 6046908"/>
                    <a:gd name="connsiteX69" fmla="*/ 2393626 w 4527226"/>
                    <a:gd name="connsiteY69" fmla="*/ 57588 h 6046908"/>
                    <a:gd name="connsiteX70" fmla="*/ 2667946 w 4527226"/>
                    <a:gd name="connsiteY70" fmla="*/ 133788 h 6046908"/>
                    <a:gd name="connsiteX71" fmla="*/ 2820346 w 4527226"/>
                    <a:gd name="connsiteY71" fmla="*/ 202368 h 6046908"/>
                    <a:gd name="connsiteX72" fmla="*/ 3102286 w 4527226"/>
                    <a:gd name="connsiteY72" fmla="*/ 400488 h 6046908"/>
                    <a:gd name="connsiteX73" fmla="*/ 3285166 w 4527226"/>
                    <a:gd name="connsiteY73" fmla="*/ 651948 h 6046908"/>
                    <a:gd name="connsiteX74" fmla="*/ 3407086 w 4527226"/>
                    <a:gd name="connsiteY74" fmla="*/ 918648 h 6046908"/>
                    <a:gd name="connsiteX75" fmla="*/ 3475666 w 4527226"/>
                    <a:gd name="connsiteY75" fmla="*/ 1238688 h 6046908"/>
                    <a:gd name="connsiteX76" fmla="*/ 3506146 w 4527226"/>
                    <a:gd name="connsiteY76" fmla="*/ 1543488 h 6046908"/>
                    <a:gd name="connsiteX77" fmla="*/ 3506146 w 4527226"/>
                    <a:gd name="connsiteY77" fmla="*/ 1962588 h 6046908"/>
                    <a:gd name="connsiteX78" fmla="*/ 3338506 w 4527226"/>
                    <a:gd name="connsiteY78" fmla="*/ 2305488 h 6046908"/>
                    <a:gd name="connsiteX79" fmla="*/ 3254686 w 4527226"/>
                    <a:gd name="connsiteY79" fmla="*/ 2473128 h 6046908"/>
                    <a:gd name="connsiteX80" fmla="*/ 3132766 w 4527226"/>
                    <a:gd name="connsiteY80" fmla="*/ 2663628 h 6046908"/>
                    <a:gd name="connsiteX81" fmla="*/ 3071806 w 4527226"/>
                    <a:gd name="connsiteY81" fmla="*/ 2838888 h 6046908"/>
                    <a:gd name="connsiteX82" fmla="*/ 3064186 w 4527226"/>
                    <a:gd name="connsiteY82" fmla="*/ 2915088 h 6046908"/>
                    <a:gd name="connsiteX83" fmla="*/ 3018466 w 4527226"/>
                    <a:gd name="connsiteY83" fmla="*/ 3014148 h 6046908"/>
                    <a:gd name="connsiteX84" fmla="*/ 2980366 w 4527226"/>
                    <a:gd name="connsiteY84" fmla="*/ 3082728 h 6046908"/>
                    <a:gd name="connsiteX85" fmla="*/ 2957506 w 4527226"/>
                    <a:gd name="connsiteY85" fmla="*/ 3120828 h 6046908"/>
                    <a:gd name="connsiteX86" fmla="*/ 2957506 w 4527226"/>
                    <a:gd name="connsiteY86" fmla="*/ 3555168 h 6046908"/>
                    <a:gd name="connsiteX87" fmla="*/ 3010846 w 4527226"/>
                    <a:gd name="connsiteY87" fmla="*/ 3539928 h 6046908"/>
                    <a:gd name="connsiteX88" fmla="*/ 3109906 w 4527226"/>
                    <a:gd name="connsiteY88" fmla="*/ 3570408 h 6046908"/>
                    <a:gd name="connsiteX89" fmla="*/ 3140386 w 4527226"/>
                    <a:gd name="connsiteY89" fmla="*/ 3631368 h 6046908"/>
                    <a:gd name="connsiteX90" fmla="*/ 3117526 w 4527226"/>
                    <a:gd name="connsiteY90" fmla="*/ 3738048 h 6046908"/>
                    <a:gd name="connsiteX91" fmla="*/ 3125146 w 4527226"/>
                    <a:gd name="connsiteY91" fmla="*/ 4103808 h 6046908"/>
                    <a:gd name="connsiteX92" fmla="*/ 3163246 w 4527226"/>
                    <a:gd name="connsiteY92" fmla="*/ 4157148 h 6046908"/>
                    <a:gd name="connsiteX93" fmla="*/ 3201346 w 4527226"/>
                    <a:gd name="connsiteY93" fmla="*/ 4164768 h 6046908"/>
                    <a:gd name="connsiteX94" fmla="*/ 3231826 w 4527226"/>
                    <a:gd name="connsiteY94" fmla="*/ 4172388 h 6046908"/>
                    <a:gd name="connsiteX95" fmla="*/ 3285166 w 4527226"/>
                    <a:gd name="connsiteY95" fmla="*/ 4294308 h 6046908"/>
                    <a:gd name="connsiteX96" fmla="*/ 3300406 w 4527226"/>
                    <a:gd name="connsiteY96" fmla="*/ 4347648 h 6046908"/>
                    <a:gd name="connsiteX97" fmla="*/ 3330886 w 4527226"/>
                    <a:gd name="connsiteY97" fmla="*/ 4408608 h 6046908"/>
                    <a:gd name="connsiteX98" fmla="*/ 3551866 w 4527226"/>
                    <a:gd name="connsiteY98" fmla="*/ 4644828 h 6046908"/>
                    <a:gd name="connsiteX99" fmla="*/ 3887146 w 4527226"/>
                    <a:gd name="connsiteY99" fmla="*/ 5025828 h 6046908"/>
                    <a:gd name="connsiteX100" fmla="*/ 4100506 w 4527226"/>
                    <a:gd name="connsiteY100" fmla="*/ 5300148 h 6046908"/>
                    <a:gd name="connsiteX101" fmla="*/ 4367206 w 4527226"/>
                    <a:gd name="connsiteY101" fmla="*/ 5726868 h 6046908"/>
                    <a:gd name="connsiteX102" fmla="*/ 4527226 w 4527226"/>
                    <a:gd name="connsiteY102" fmla="*/ 6046908 h 6046908"/>
                    <a:gd name="connsiteX0" fmla="*/ 473386 w 4527226"/>
                    <a:gd name="connsiteY0" fmla="*/ 5665908 h 6046908"/>
                    <a:gd name="connsiteX1" fmla="*/ 511486 w 4527226"/>
                    <a:gd name="connsiteY1" fmla="*/ 5612568 h 6046908"/>
                    <a:gd name="connsiteX2" fmla="*/ 541966 w 4527226"/>
                    <a:gd name="connsiteY2" fmla="*/ 5521128 h 6046908"/>
                    <a:gd name="connsiteX3" fmla="*/ 564826 w 4527226"/>
                    <a:gd name="connsiteY3" fmla="*/ 5353488 h 6046908"/>
                    <a:gd name="connsiteX4" fmla="*/ 602926 w 4527226"/>
                    <a:gd name="connsiteY4" fmla="*/ 5223948 h 6046908"/>
                    <a:gd name="connsiteX5" fmla="*/ 625786 w 4527226"/>
                    <a:gd name="connsiteY5" fmla="*/ 5178228 h 6046908"/>
                    <a:gd name="connsiteX6" fmla="*/ 701986 w 4527226"/>
                    <a:gd name="connsiteY6" fmla="*/ 5071548 h 6046908"/>
                    <a:gd name="connsiteX7" fmla="*/ 717226 w 4527226"/>
                    <a:gd name="connsiteY7" fmla="*/ 5063928 h 6046908"/>
                    <a:gd name="connsiteX8" fmla="*/ 709606 w 4527226"/>
                    <a:gd name="connsiteY8" fmla="*/ 5025828 h 6046908"/>
                    <a:gd name="connsiteX9" fmla="*/ 701986 w 4527226"/>
                    <a:gd name="connsiteY9" fmla="*/ 5002968 h 6046908"/>
                    <a:gd name="connsiteX10" fmla="*/ 968686 w 4527226"/>
                    <a:gd name="connsiteY10" fmla="*/ 4682928 h 6046908"/>
                    <a:gd name="connsiteX11" fmla="*/ 961066 w 4527226"/>
                    <a:gd name="connsiteY11" fmla="*/ 4644828 h 6046908"/>
                    <a:gd name="connsiteX12" fmla="*/ 1342066 w 4527226"/>
                    <a:gd name="connsiteY12" fmla="*/ 4172388 h 6046908"/>
                    <a:gd name="connsiteX13" fmla="*/ 1258246 w 4527226"/>
                    <a:gd name="connsiteY13" fmla="*/ 4012368 h 6046908"/>
                    <a:gd name="connsiteX14" fmla="*/ 1204906 w 4527226"/>
                    <a:gd name="connsiteY14" fmla="*/ 3928548 h 6046908"/>
                    <a:gd name="connsiteX15" fmla="*/ 1174426 w 4527226"/>
                    <a:gd name="connsiteY15" fmla="*/ 3768528 h 6046908"/>
                    <a:gd name="connsiteX16" fmla="*/ 1151566 w 4527226"/>
                    <a:gd name="connsiteY16" fmla="*/ 3699948 h 6046908"/>
                    <a:gd name="connsiteX17" fmla="*/ 1143946 w 4527226"/>
                    <a:gd name="connsiteY17" fmla="*/ 3669468 h 6046908"/>
                    <a:gd name="connsiteX18" fmla="*/ 1067746 w 4527226"/>
                    <a:gd name="connsiteY18" fmla="*/ 3661848 h 6046908"/>
                    <a:gd name="connsiteX19" fmla="*/ 938206 w 4527226"/>
                    <a:gd name="connsiteY19" fmla="*/ 3669468 h 6046908"/>
                    <a:gd name="connsiteX20" fmla="*/ 831526 w 4527226"/>
                    <a:gd name="connsiteY20" fmla="*/ 3692328 h 6046908"/>
                    <a:gd name="connsiteX21" fmla="*/ 610546 w 4527226"/>
                    <a:gd name="connsiteY21" fmla="*/ 3738048 h 6046908"/>
                    <a:gd name="connsiteX22" fmla="*/ 389566 w 4527226"/>
                    <a:gd name="connsiteY22" fmla="*/ 3638988 h 6046908"/>
                    <a:gd name="connsiteX23" fmla="*/ 381946 w 4527226"/>
                    <a:gd name="connsiteY23" fmla="*/ 3326568 h 6046908"/>
                    <a:gd name="connsiteX24" fmla="*/ 420046 w 4527226"/>
                    <a:gd name="connsiteY24" fmla="*/ 3227508 h 6046908"/>
                    <a:gd name="connsiteX25" fmla="*/ 389566 w 4527226"/>
                    <a:gd name="connsiteY25" fmla="*/ 3166548 h 6046908"/>
                    <a:gd name="connsiteX26" fmla="*/ 351466 w 4527226"/>
                    <a:gd name="connsiteY26" fmla="*/ 3105588 h 6046908"/>
                    <a:gd name="connsiteX27" fmla="*/ 397186 w 4527226"/>
                    <a:gd name="connsiteY27" fmla="*/ 3021768 h 6046908"/>
                    <a:gd name="connsiteX28" fmla="*/ 488626 w 4527226"/>
                    <a:gd name="connsiteY28" fmla="*/ 2998908 h 6046908"/>
                    <a:gd name="connsiteX29" fmla="*/ 471956 w 4527226"/>
                    <a:gd name="connsiteY29" fmla="*/ 2942709 h 6046908"/>
                    <a:gd name="connsiteX30" fmla="*/ 435286 w 4527226"/>
                    <a:gd name="connsiteY30" fmla="*/ 2930328 h 6046908"/>
                    <a:gd name="connsiteX31" fmla="*/ 389566 w 4527226"/>
                    <a:gd name="connsiteY31" fmla="*/ 2930328 h 6046908"/>
                    <a:gd name="connsiteX32" fmla="*/ 314000 w 4527226"/>
                    <a:gd name="connsiteY32" fmla="*/ 2893495 h 6046908"/>
                    <a:gd name="connsiteX33" fmla="*/ 320986 w 4527226"/>
                    <a:gd name="connsiteY33" fmla="*/ 2846508 h 6046908"/>
                    <a:gd name="connsiteX34" fmla="*/ 328606 w 4527226"/>
                    <a:gd name="connsiteY34" fmla="*/ 2793168 h 6046908"/>
                    <a:gd name="connsiteX35" fmla="*/ 313366 w 4527226"/>
                    <a:gd name="connsiteY35" fmla="*/ 2732208 h 6046908"/>
                    <a:gd name="connsiteX36" fmla="*/ 267646 w 4527226"/>
                    <a:gd name="connsiteY36" fmla="*/ 2671248 h 6046908"/>
                    <a:gd name="connsiteX37" fmla="*/ 176206 w 4527226"/>
                    <a:gd name="connsiteY37" fmla="*/ 2656008 h 6046908"/>
                    <a:gd name="connsiteX38" fmla="*/ 54286 w 4527226"/>
                    <a:gd name="connsiteY38" fmla="*/ 2610288 h 6046908"/>
                    <a:gd name="connsiteX39" fmla="*/ 7931 w 4527226"/>
                    <a:gd name="connsiteY39" fmla="*/ 2563298 h 6046908"/>
                    <a:gd name="connsiteX40" fmla="*/ 8566 w 4527226"/>
                    <a:gd name="connsiteY40" fmla="*/ 2488368 h 6046908"/>
                    <a:gd name="connsiteX41" fmla="*/ 92386 w 4527226"/>
                    <a:gd name="connsiteY41" fmla="*/ 2335968 h 6046908"/>
                    <a:gd name="connsiteX42" fmla="*/ 221926 w 4527226"/>
                    <a:gd name="connsiteY42" fmla="*/ 2175948 h 6046908"/>
                    <a:gd name="connsiteX43" fmla="*/ 282886 w 4527226"/>
                    <a:gd name="connsiteY43" fmla="*/ 2084508 h 6046908"/>
                    <a:gd name="connsiteX44" fmla="*/ 328606 w 4527226"/>
                    <a:gd name="connsiteY44" fmla="*/ 1977828 h 6046908"/>
                    <a:gd name="connsiteX45" fmla="*/ 359086 w 4527226"/>
                    <a:gd name="connsiteY45" fmla="*/ 1871148 h 6046908"/>
                    <a:gd name="connsiteX46" fmla="*/ 374326 w 4527226"/>
                    <a:gd name="connsiteY46" fmla="*/ 1810188 h 6046908"/>
                    <a:gd name="connsiteX47" fmla="*/ 343846 w 4527226"/>
                    <a:gd name="connsiteY47" fmla="*/ 1756848 h 6046908"/>
                    <a:gd name="connsiteX48" fmla="*/ 328606 w 4527226"/>
                    <a:gd name="connsiteY48" fmla="*/ 1680648 h 6046908"/>
                    <a:gd name="connsiteX49" fmla="*/ 412426 w 4527226"/>
                    <a:gd name="connsiteY49" fmla="*/ 1474908 h 6046908"/>
                    <a:gd name="connsiteX50" fmla="*/ 442906 w 4527226"/>
                    <a:gd name="connsiteY50" fmla="*/ 1307268 h 6046908"/>
                    <a:gd name="connsiteX51" fmla="*/ 465766 w 4527226"/>
                    <a:gd name="connsiteY51" fmla="*/ 1192968 h 6046908"/>
                    <a:gd name="connsiteX52" fmla="*/ 503866 w 4527226"/>
                    <a:gd name="connsiteY52" fmla="*/ 1055808 h 6046908"/>
                    <a:gd name="connsiteX53" fmla="*/ 557206 w 4527226"/>
                    <a:gd name="connsiteY53" fmla="*/ 888168 h 6046908"/>
                    <a:gd name="connsiteX54" fmla="*/ 503866 w 4527226"/>
                    <a:gd name="connsiteY54" fmla="*/ 888168 h 6046908"/>
                    <a:gd name="connsiteX55" fmla="*/ 412426 w 4527226"/>
                    <a:gd name="connsiteY55" fmla="*/ 834828 h 6046908"/>
                    <a:gd name="connsiteX56" fmla="*/ 328606 w 4527226"/>
                    <a:gd name="connsiteY56" fmla="*/ 789108 h 6046908"/>
                    <a:gd name="connsiteX57" fmla="*/ 260026 w 4527226"/>
                    <a:gd name="connsiteY57" fmla="*/ 773868 h 6046908"/>
                    <a:gd name="connsiteX58" fmla="*/ 214306 w 4527226"/>
                    <a:gd name="connsiteY58" fmla="*/ 751008 h 6046908"/>
                    <a:gd name="connsiteX59" fmla="*/ 260026 w 4527226"/>
                    <a:gd name="connsiteY59" fmla="*/ 674808 h 6046908"/>
                    <a:gd name="connsiteX60" fmla="*/ 374326 w 4527226"/>
                    <a:gd name="connsiteY60" fmla="*/ 606228 h 6046908"/>
                    <a:gd name="connsiteX61" fmla="*/ 557206 w 4527226"/>
                    <a:gd name="connsiteY61" fmla="*/ 507168 h 6046908"/>
                    <a:gd name="connsiteX62" fmla="*/ 656266 w 4527226"/>
                    <a:gd name="connsiteY62" fmla="*/ 423348 h 6046908"/>
                    <a:gd name="connsiteX63" fmla="*/ 892486 w 4527226"/>
                    <a:gd name="connsiteY63" fmla="*/ 232848 h 6046908"/>
                    <a:gd name="connsiteX64" fmla="*/ 1174426 w 4527226"/>
                    <a:gd name="connsiteY64" fmla="*/ 80448 h 6046908"/>
                    <a:gd name="connsiteX65" fmla="*/ 1593526 w 4527226"/>
                    <a:gd name="connsiteY65" fmla="*/ 11868 h 6046908"/>
                    <a:gd name="connsiteX66" fmla="*/ 1944046 w 4527226"/>
                    <a:gd name="connsiteY66" fmla="*/ 4248 h 6046908"/>
                    <a:gd name="connsiteX67" fmla="*/ 2172646 w 4527226"/>
                    <a:gd name="connsiteY67" fmla="*/ 4248 h 6046908"/>
                    <a:gd name="connsiteX68" fmla="*/ 2393626 w 4527226"/>
                    <a:gd name="connsiteY68" fmla="*/ 57588 h 6046908"/>
                    <a:gd name="connsiteX69" fmla="*/ 2667946 w 4527226"/>
                    <a:gd name="connsiteY69" fmla="*/ 133788 h 6046908"/>
                    <a:gd name="connsiteX70" fmla="*/ 2820346 w 4527226"/>
                    <a:gd name="connsiteY70" fmla="*/ 202368 h 6046908"/>
                    <a:gd name="connsiteX71" fmla="*/ 3102286 w 4527226"/>
                    <a:gd name="connsiteY71" fmla="*/ 400488 h 6046908"/>
                    <a:gd name="connsiteX72" fmla="*/ 3285166 w 4527226"/>
                    <a:gd name="connsiteY72" fmla="*/ 651948 h 6046908"/>
                    <a:gd name="connsiteX73" fmla="*/ 3407086 w 4527226"/>
                    <a:gd name="connsiteY73" fmla="*/ 918648 h 6046908"/>
                    <a:gd name="connsiteX74" fmla="*/ 3475666 w 4527226"/>
                    <a:gd name="connsiteY74" fmla="*/ 1238688 h 6046908"/>
                    <a:gd name="connsiteX75" fmla="*/ 3506146 w 4527226"/>
                    <a:gd name="connsiteY75" fmla="*/ 1543488 h 6046908"/>
                    <a:gd name="connsiteX76" fmla="*/ 3506146 w 4527226"/>
                    <a:gd name="connsiteY76" fmla="*/ 1962588 h 6046908"/>
                    <a:gd name="connsiteX77" fmla="*/ 3338506 w 4527226"/>
                    <a:gd name="connsiteY77" fmla="*/ 2305488 h 6046908"/>
                    <a:gd name="connsiteX78" fmla="*/ 3254686 w 4527226"/>
                    <a:gd name="connsiteY78" fmla="*/ 2473128 h 6046908"/>
                    <a:gd name="connsiteX79" fmla="*/ 3132766 w 4527226"/>
                    <a:gd name="connsiteY79" fmla="*/ 2663628 h 6046908"/>
                    <a:gd name="connsiteX80" fmla="*/ 3071806 w 4527226"/>
                    <a:gd name="connsiteY80" fmla="*/ 2838888 h 6046908"/>
                    <a:gd name="connsiteX81" fmla="*/ 3064186 w 4527226"/>
                    <a:gd name="connsiteY81" fmla="*/ 2915088 h 6046908"/>
                    <a:gd name="connsiteX82" fmla="*/ 3018466 w 4527226"/>
                    <a:gd name="connsiteY82" fmla="*/ 3014148 h 6046908"/>
                    <a:gd name="connsiteX83" fmla="*/ 2980366 w 4527226"/>
                    <a:gd name="connsiteY83" fmla="*/ 3082728 h 6046908"/>
                    <a:gd name="connsiteX84" fmla="*/ 2957506 w 4527226"/>
                    <a:gd name="connsiteY84" fmla="*/ 3120828 h 6046908"/>
                    <a:gd name="connsiteX85" fmla="*/ 2957506 w 4527226"/>
                    <a:gd name="connsiteY85" fmla="*/ 3555168 h 6046908"/>
                    <a:gd name="connsiteX86" fmla="*/ 3010846 w 4527226"/>
                    <a:gd name="connsiteY86" fmla="*/ 3539928 h 6046908"/>
                    <a:gd name="connsiteX87" fmla="*/ 3109906 w 4527226"/>
                    <a:gd name="connsiteY87" fmla="*/ 3570408 h 6046908"/>
                    <a:gd name="connsiteX88" fmla="*/ 3140386 w 4527226"/>
                    <a:gd name="connsiteY88" fmla="*/ 3631368 h 6046908"/>
                    <a:gd name="connsiteX89" fmla="*/ 3117526 w 4527226"/>
                    <a:gd name="connsiteY89" fmla="*/ 3738048 h 6046908"/>
                    <a:gd name="connsiteX90" fmla="*/ 3125146 w 4527226"/>
                    <a:gd name="connsiteY90" fmla="*/ 4103808 h 6046908"/>
                    <a:gd name="connsiteX91" fmla="*/ 3163246 w 4527226"/>
                    <a:gd name="connsiteY91" fmla="*/ 4157148 h 6046908"/>
                    <a:gd name="connsiteX92" fmla="*/ 3201346 w 4527226"/>
                    <a:gd name="connsiteY92" fmla="*/ 4164768 h 6046908"/>
                    <a:gd name="connsiteX93" fmla="*/ 3231826 w 4527226"/>
                    <a:gd name="connsiteY93" fmla="*/ 4172388 h 6046908"/>
                    <a:gd name="connsiteX94" fmla="*/ 3285166 w 4527226"/>
                    <a:gd name="connsiteY94" fmla="*/ 4294308 h 6046908"/>
                    <a:gd name="connsiteX95" fmla="*/ 3300406 w 4527226"/>
                    <a:gd name="connsiteY95" fmla="*/ 4347648 h 6046908"/>
                    <a:gd name="connsiteX96" fmla="*/ 3330886 w 4527226"/>
                    <a:gd name="connsiteY96" fmla="*/ 4408608 h 6046908"/>
                    <a:gd name="connsiteX97" fmla="*/ 3551866 w 4527226"/>
                    <a:gd name="connsiteY97" fmla="*/ 4644828 h 6046908"/>
                    <a:gd name="connsiteX98" fmla="*/ 3887146 w 4527226"/>
                    <a:gd name="connsiteY98" fmla="*/ 5025828 h 6046908"/>
                    <a:gd name="connsiteX99" fmla="*/ 4100506 w 4527226"/>
                    <a:gd name="connsiteY99" fmla="*/ 5300148 h 6046908"/>
                    <a:gd name="connsiteX100" fmla="*/ 4367206 w 4527226"/>
                    <a:gd name="connsiteY100" fmla="*/ 5726868 h 6046908"/>
                    <a:gd name="connsiteX101" fmla="*/ 4527226 w 4527226"/>
                    <a:gd name="connsiteY101" fmla="*/ 6046908 h 6046908"/>
                    <a:gd name="connsiteX0" fmla="*/ 511486 w 4527226"/>
                    <a:gd name="connsiteY0" fmla="*/ 5612568 h 6046908"/>
                    <a:gd name="connsiteX1" fmla="*/ 541966 w 4527226"/>
                    <a:gd name="connsiteY1" fmla="*/ 5521128 h 6046908"/>
                    <a:gd name="connsiteX2" fmla="*/ 564826 w 4527226"/>
                    <a:gd name="connsiteY2" fmla="*/ 5353488 h 6046908"/>
                    <a:gd name="connsiteX3" fmla="*/ 602926 w 4527226"/>
                    <a:gd name="connsiteY3" fmla="*/ 5223948 h 6046908"/>
                    <a:gd name="connsiteX4" fmla="*/ 625786 w 4527226"/>
                    <a:gd name="connsiteY4" fmla="*/ 5178228 h 6046908"/>
                    <a:gd name="connsiteX5" fmla="*/ 701986 w 4527226"/>
                    <a:gd name="connsiteY5" fmla="*/ 5071548 h 6046908"/>
                    <a:gd name="connsiteX6" fmla="*/ 717226 w 4527226"/>
                    <a:gd name="connsiteY6" fmla="*/ 5063928 h 6046908"/>
                    <a:gd name="connsiteX7" fmla="*/ 709606 w 4527226"/>
                    <a:gd name="connsiteY7" fmla="*/ 5025828 h 6046908"/>
                    <a:gd name="connsiteX8" fmla="*/ 701986 w 4527226"/>
                    <a:gd name="connsiteY8" fmla="*/ 5002968 h 6046908"/>
                    <a:gd name="connsiteX9" fmla="*/ 968686 w 4527226"/>
                    <a:gd name="connsiteY9" fmla="*/ 4682928 h 6046908"/>
                    <a:gd name="connsiteX10" fmla="*/ 961066 w 4527226"/>
                    <a:gd name="connsiteY10" fmla="*/ 4644828 h 6046908"/>
                    <a:gd name="connsiteX11" fmla="*/ 1342066 w 4527226"/>
                    <a:gd name="connsiteY11" fmla="*/ 4172388 h 6046908"/>
                    <a:gd name="connsiteX12" fmla="*/ 1258246 w 4527226"/>
                    <a:gd name="connsiteY12" fmla="*/ 4012368 h 6046908"/>
                    <a:gd name="connsiteX13" fmla="*/ 1204906 w 4527226"/>
                    <a:gd name="connsiteY13" fmla="*/ 3928548 h 6046908"/>
                    <a:gd name="connsiteX14" fmla="*/ 1174426 w 4527226"/>
                    <a:gd name="connsiteY14" fmla="*/ 3768528 h 6046908"/>
                    <a:gd name="connsiteX15" fmla="*/ 1151566 w 4527226"/>
                    <a:gd name="connsiteY15" fmla="*/ 3699948 h 6046908"/>
                    <a:gd name="connsiteX16" fmla="*/ 1143946 w 4527226"/>
                    <a:gd name="connsiteY16" fmla="*/ 3669468 h 6046908"/>
                    <a:gd name="connsiteX17" fmla="*/ 1067746 w 4527226"/>
                    <a:gd name="connsiteY17" fmla="*/ 3661848 h 6046908"/>
                    <a:gd name="connsiteX18" fmla="*/ 938206 w 4527226"/>
                    <a:gd name="connsiteY18" fmla="*/ 3669468 h 6046908"/>
                    <a:gd name="connsiteX19" fmla="*/ 831526 w 4527226"/>
                    <a:gd name="connsiteY19" fmla="*/ 3692328 h 6046908"/>
                    <a:gd name="connsiteX20" fmla="*/ 610546 w 4527226"/>
                    <a:gd name="connsiteY20" fmla="*/ 3738048 h 6046908"/>
                    <a:gd name="connsiteX21" fmla="*/ 389566 w 4527226"/>
                    <a:gd name="connsiteY21" fmla="*/ 3638988 h 6046908"/>
                    <a:gd name="connsiteX22" fmla="*/ 381946 w 4527226"/>
                    <a:gd name="connsiteY22" fmla="*/ 3326568 h 6046908"/>
                    <a:gd name="connsiteX23" fmla="*/ 420046 w 4527226"/>
                    <a:gd name="connsiteY23" fmla="*/ 3227508 h 6046908"/>
                    <a:gd name="connsiteX24" fmla="*/ 389566 w 4527226"/>
                    <a:gd name="connsiteY24" fmla="*/ 3166548 h 6046908"/>
                    <a:gd name="connsiteX25" fmla="*/ 351466 w 4527226"/>
                    <a:gd name="connsiteY25" fmla="*/ 3105588 h 6046908"/>
                    <a:gd name="connsiteX26" fmla="*/ 397186 w 4527226"/>
                    <a:gd name="connsiteY26" fmla="*/ 3021768 h 6046908"/>
                    <a:gd name="connsiteX27" fmla="*/ 488626 w 4527226"/>
                    <a:gd name="connsiteY27" fmla="*/ 2998908 h 6046908"/>
                    <a:gd name="connsiteX28" fmla="*/ 471956 w 4527226"/>
                    <a:gd name="connsiteY28" fmla="*/ 2942709 h 6046908"/>
                    <a:gd name="connsiteX29" fmla="*/ 435286 w 4527226"/>
                    <a:gd name="connsiteY29" fmla="*/ 2930328 h 6046908"/>
                    <a:gd name="connsiteX30" fmla="*/ 389566 w 4527226"/>
                    <a:gd name="connsiteY30" fmla="*/ 2930328 h 6046908"/>
                    <a:gd name="connsiteX31" fmla="*/ 314000 w 4527226"/>
                    <a:gd name="connsiteY31" fmla="*/ 2893495 h 6046908"/>
                    <a:gd name="connsiteX32" fmla="*/ 320986 w 4527226"/>
                    <a:gd name="connsiteY32" fmla="*/ 2846508 h 6046908"/>
                    <a:gd name="connsiteX33" fmla="*/ 328606 w 4527226"/>
                    <a:gd name="connsiteY33" fmla="*/ 2793168 h 6046908"/>
                    <a:gd name="connsiteX34" fmla="*/ 313366 w 4527226"/>
                    <a:gd name="connsiteY34" fmla="*/ 2732208 h 6046908"/>
                    <a:gd name="connsiteX35" fmla="*/ 267646 w 4527226"/>
                    <a:gd name="connsiteY35" fmla="*/ 2671248 h 6046908"/>
                    <a:gd name="connsiteX36" fmla="*/ 176206 w 4527226"/>
                    <a:gd name="connsiteY36" fmla="*/ 2656008 h 6046908"/>
                    <a:gd name="connsiteX37" fmla="*/ 54286 w 4527226"/>
                    <a:gd name="connsiteY37" fmla="*/ 2610288 h 6046908"/>
                    <a:gd name="connsiteX38" fmla="*/ 7931 w 4527226"/>
                    <a:gd name="connsiteY38" fmla="*/ 2563298 h 6046908"/>
                    <a:gd name="connsiteX39" fmla="*/ 8566 w 4527226"/>
                    <a:gd name="connsiteY39" fmla="*/ 2488368 h 6046908"/>
                    <a:gd name="connsiteX40" fmla="*/ 92386 w 4527226"/>
                    <a:gd name="connsiteY40" fmla="*/ 2335968 h 6046908"/>
                    <a:gd name="connsiteX41" fmla="*/ 221926 w 4527226"/>
                    <a:gd name="connsiteY41" fmla="*/ 2175948 h 6046908"/>
                    <a:gd name="connsiteX42" fmla="*/ 282886 w 4527226"/>
                    <a:gd name="connsiteY42" fmla="*/ 2084508 h 6046908"/>
                    <a:gd name="connsiteX43" fmla="*/ 328606 w 4527226"/>
                    <a:gd name="connsiteY43" fmla="*/ 1977828 h 6046908"/>
                    <a:gd name="connsiteX44" fmla="*/ 359086 w 4527226"/>
                    <a:gd name="connsiteY44" fmla="*/ 1871148 h 6046908"/>
                    <a:gd name="connsiteX45" fmla="*/ 374326 w 4527226"/>
                    <a:gd name="connsiteY45" fmla="*/ 1810188 h 6046908"/>
                    <a:gd name="connsiteX46" fmla="*/ 343846 w 4527226"/>
                    <a:gd name="connsiteY46" fmla="*/ 1756848 h 6046908"/>
                    <a:gd name="connsiteX47" fmla="*/ 328606 w 4527226"/>
                    <a:gd name="connsiteY47" fmla="*/ 1680648 h 6046908"/>
                    <a:gd name="connsiteX48" fmla="*/ 412426 w 4527226"/>
                    <a:gd name="connsiteY48" fmla="*/ 1474908 h 6046908"/>
                    <a:gd name="connsiteX49" fmla="*/ 442906 w 4527226"/>
                    <a:gd name="connsiteY49" fmla="*/ 1307268 h 6046908"/>
                    <a:gd name="connsiteX50" fmla="*/ 465766 w 4527226"/>
                    <a:gd name="connsiteY50" fmla="*/ 1192968 h 6046908"/>
                    <a:gd name="connsiteX51" fmla="*/ 503866 w 4527226"/>
                    <a:gd name="connsiteY51" fmla="*/ 1055808 h 6046908"/>
                    <a:gd name="connsiteX52" fmla="*/ 557206 w 4527226"/>
                    <a:gd name="connsiteY52" fmla="*/ 888168 h 6046908"/>
                    <a:gd name="connsiteX53" fmla="*/ 503866 w 4527226"/>
                    <a:gd name="connsiteY53" fmla="*/ 888168 h 6046908"/>
                    <a:gd name="connsiteX54" fmla="*/ 412426 w 4527226"/>
                    <a:gd name="connsiteY54" fmla="*/ 834828 h 6046908"/>
                    <a:gd name="connsiteX55" fmla="*/ 328606 w 4527226"/>
                    <a:gd name="connsiteY55" fmla="*/ 789108 h 6046908"/>
                    <a:gd name="connsiteX56" fmla="*/ 260026 w 4527226"/>
                    <a:gd name="connsiteY56" fmla="*/ 773868 h 6046908"/>
                    <a:gd name="connsiteX57" fmla="*/ 214306 w 4527226"/>
                    <a:gd name="connsiteY57" fmla="*/ 751008 h 6046908"/>
                    <a:gd name="connsiteX58" fmla="*/ 260026 w 4527226"/>
                    <a:gd name="connsiteY58" fmla="*/ 674808 h 6046908"/>
                    <a:gd name="connsiteX59" fmla="*/ 374326 w 4527226"/>
                    <a:gd name="connsiteY59" fmla="*/ 606228 h 6046908"/>
                    <a:gd name="connsiteX60" fmla="*/ 557206 w 4527226"/>
                    <a:gd name="connsiteY60" fmla="*/ 507168 h 6046908"/>
                    <a:gd name="connsiteX61" fmla="*/ 656266 w 4527226"/>
                    <a:gd name="connsiteY61" fmla="*/ 423348 h 6046908"/>
                    <a:gd name="connsiteX62" fmla="*/ 892486 w 4527226"/>
                    <a:gd name="connsiteY62" fmla="*/ 232848 h 6046908"/>
                    <a:gd name="connsiteX63" fmla="*/ 1174426 w 4527226"/>
                    <a:gd name="connsiteY63" fmla="*/ 80448 h 6046908"/>
                    <a:gd name="connsiteX64" fmla="*/ 1593526 w 4527226"/>
                    <a:gd name="connsiteY64" fmla="*/ 11868 h 6046908"/>
                    <a:gd name="connsiteX65" fmla="*/ 1944046 w 4527226"/>
                    <a:gd name="connsiteY65" fmla="*/ 4248 h 6046908"/>
                    <a:gd name="connsiteX66" fmla="*/ 2172646 w 4527226"/>
                    <a:gd name="connsiteY66" fmla="*/ 4248 h 6046908"/>
                    <a:gd name="connsiteX67" fmla="*/ 2393626 w 4527226"/>
                    <a:gd name="connsiteY67" fmla="*/ 57588 h 6046908"/>
                    <a:gd name="connsiteX68" fmla="*/ 2667946 w 4527226"/>
                    <a:gd name="connsiteY68" fmla="*/ 133788 h 6046908"/>
                    <a:gd name="connsiteX69" fmla="*/ 2820346 w 4527226"/>
                    <a:gd name="connsiteY69" fmla="*/ 202368 h 6046908"/>
                    <a:gd name="connsiteX70" fmla="*/ 3102286 w 4527226"/>
                    <a:gd name="connsiteY70" fmla="*/ 400488 h 6046908"/>
                    <a:gd name="connsiteX71" fmla="*/ 3285166 w 4527226"/>
                    <a:gd name="connsiteY71" fmla="*/ 651948 h 6046908"/>
                    <a:gd name="connsiteX72" fmla="*/ 3407086 w 4527226"/>
                    <a:gd name="connsiteY72" fmla="*/ 918648 h 6046908"/>
                    <a:gd name="connsiteX73" fmla="*/ 3475666 w 4527226"/>
                    <a:gd name="connsiteY73" fmla="*/ 1238688 h 6046908"/>
                    <a:gd name="connsiteX74" fmla="*/ 3506146 w 4527226"/>
                    <a:gd name="connsiteY74" fmla="*/ 1543488 h 6046908"/>
                    <a:gd name="connsiteX75" fmla="*/ 3506146 w 4527226"/>
                    <a:gd name="connsiteY75" fmla="*/ 1962588 h 6046908"/>
                    <a:gd name="connsiteX76" fmla="*/ 3338506 w 4527226"/>
                    <a:gd name="connsiteY76" fmla="*/ 2305488 h 6046908"/>
                    <a:gd name="connsiteX77" fmla="*/ 3254686 w 4527226"/>
                    <a:gd name="connsiteY77" fmla="*/ 2473128 h 6046908"/>
                    <a:gd name="connsiteX78" fmla="*/ 3132766 w 4527226"/>
                    <a:gd name="connsiteY78" fmla="*/ 2663628 h 6046908"/>
                    <a:gd name="connsiteX79" fmla="*/ 3071806 w 4527226"/>
                    <a:gd name="connsiteY79" fmla="*/ 2838888 h 6046908"/>
                    <a:gd name="connsiteX80" fmla="*/ 3064186 w 4527226"/>
                    <a:gd name="connsiteY80" fmla="*/ 2915088 h 6046908"/>
                    <a:gd name="connsiteX81" fmla="*/ 3018466 w 4527226"/>
                    <a:gd name="connsiteY81" fmla="*/ 3014148 h 6046908"/>
                    <a:gd name="connsiteX82" fmla="*/ 2980366 w 4527226"/>
                    <a:gd name="connsiteY82" fmla="*/ 3082728 h 6046908"/>
                    <a:gd name="connsiteX83" fmla="*/ 2957506 w 4527226"/>
                    <a:gd name="connsiteY83" fmla="*/ 3120828 h 6046908"/>
                    <a:gd name="connsiteX84" fmla="*/ 2957506 w 4527226"/>
                    <a:gd name="connsiteY84" fmla="*/ 3555168 h 6046908"/>
                    <a:gd name="connsiteX85" fmla="*/ 3010846 w 4527226"/>
                    <a:gd name="connsiteY85" fmla="*/ 3539928 h 6046908"/>
                    <a:gd name="connsiteX86" fmla="*/ 3109906 w 4527226"/>
                    <a:gd name="connsiteY86" fmla="*/ 3570408 h 6046908"/>
                    <a:gd name="connsiteX87" fmla="*/ 3140386 w 4527226"/>
                    <a:gd name="connsiteY87" fmla="*/ 3631368 h 6046908"/>
                    <a:gd name="connsiteX88" fmla="*/ 3117526 w 4527226"/>
                    <a:gd name="connsiteY88" fmla="*/ 3738048 h 6046908"/>
                    <a:gd name="connsiteX89" fmla="*/ 3125146 w 4527226"/>
                    <a:gd name="connsiteY89" fmla="*/ 4103808 h 6046908"/>
                    <a:gd name="connsiteX90" fmla="*/ 3163246 w 4527226"/>
                    <a:gd name="connsiteY90" fmla="*/ 4157148 h 6046908"/>
                    <a:gd name="connsiteX91" fmla="*/ 3201346 w 4527226"/>
                    <a:gd name="connsiteY91" fmla="*/ 4164768 h 6046908"/>
                    <a:gd name="connsiteX92" fmla="*/ 3231826 w 4527226"/>
                    <a:gd name="connsiteY92" fmla="*/ 4172388 h 6046908"/>
                    <a:gd name="connsiteX93" fmla="*/ 3285166 w 4527226"/>
                    <a:gd name="connsiteY93" fmla="*/ 4294308 h 6046908"/>
                    <a:gd name="connsiteX94" fmla="*/ 3300406 w 4527226"/>
                    <a:gd name="connsiteY94" fmla="*/ 4347648 h 6046908"/>
                    <a:gd name="connsiteX95" fmla="*/ 3330886 w 4527226"/>
                    <a:gd name="connsiteY95" fmla="*/ 4408608 h 6046908"/>
                    <a:gd name="connsiteX96" fmla="*/ 3551866 w 4527226"/>
                    <a:gd name="connsiteY96" fmla="*/ 4644828 h 6046908"/>
                    <a:gd name="connsiteX97" fmla="*/ 3887146 w 4527226"/>
                    <a:gd name="connsiteY97" fmla="*/ 5025828 h 6046908"/>
                    <a:gd name="connsiteX98" fmla="*/ 4100506 w 4527226"/>
                    <a:gd name="connsiteY98" fmla="*/ 5300148 h 6046908"/>
                    <a:gd name="connsiteX99" fmla="*/ 4367206 w 4527226"/>
                    <a:gd name="connsiteY99" fmla="*/ 5726868 h 6046908"/>
                    <a:gd name="connsiteX100" fmla="*/ 4527226 w 4527226"/>
                    <a:gd name="connsiteY100" fmla="*/ 6046908 h 6046908"/>
                    <a:gd name="connsiteX0" fmla="*/ 541966 w 4527226"/>
                    <a:gd name="connsiteY0" fmla="*/ 5521128 h 6046908"/>
                    <a:gd name="connsiteX1" fmla="*/ 564826 w 4527226"/>
                    <a:gd name="connsiteY1" fmla="*/ 5353488 h 6046908"/>
                    <a:gd name="connsiteX2" fmla="*/ 602926 w 4527226"/>
                    <a:gd name="connsiteY2" fmla="*/ 5223948 h 6046908"/>
                    <a:gd name="connsiteX3" fmla="*/ 625786 w 4527226"/>
                    <a:gd name="connsiteY3" fmla="*/ 5178228 h 6046908"/>
                    <a:gd name="connsiteX4" fmla="*/ 701986 w 4527226"/>
                    <a:gd name="connsiteY4" fmla="*/ 5071548 h 6046908"/>
                    <a:gd name="connsiteX5" fmla="*/ 717226 w 4527226"/>
                    <a:gd name="connsiteY5" fmla="*/ 5063928 h 6046908"/>
                    <a:gd name="connsiteX6" fmla="*/ 709606 w 4527226"/>
                    <a:gd name="connsiteY6" fmla="*/ 5025828 h 6046908"/>
                    <a:gd name="connsiteX7" fmla="*/ 701986 w 4527226"/>
                    <a:gd name="connsiteY7" fmla="*/ 5002968 h 6046908"/>
                    <a:gd name="connsiteX8" fmla="*/ 968686 w 4527226"/>
                    <a:gd name="connsiteY8" fmla="*/ 4682928 h 6046908"/>
                    <a:gd name="connsiteX9" fmla="*/ 961066 w 4527226"/>
                    <a:gd name="connsiteY9" fmla="*/ 4644828 h 6046908"/>
                    <a:gd name="connsiteX10" fmla="*/ 1342066 w 4527226"/>
                    <a:gd name="connsiteY10" fmla="*/ 4172388 h 6046908"/>
                    <a:gd name="connsiteX11" fmla="*/ 1258246 w 4527226"/>
                    <a:gd name="connsiteY11" fmla="*/ 4012368 h 6046908"/>
                    <a:gd name="connsiteX12" fmla="*/ 1204906 w 4527226"/>
                    <a:gd name="connsiteY12" fmla="*/ 3928548 h 6046908"/>
                    <a:gd name="connsiteX13" fmla="*/ 1174426 w 4527226"/>
                    <a:gd name="connsiteY13" fmla="*/ 3768528 h 6046908"/>
                    <a:gd name="connsiteX14" fmla="*/ 1151566 w 4527226"/>
                    <a:gd name="connsiteY14" fmla="*/ 3699948 h 6046908"/>
                    <a:gd name="connsiteX15" fmla="*/ 1143946 w 4527226"/>
                    <a:gd name="connsiteY15" fmla="*/ 3669468 h 6046908"/>
                    <a:gd name="connsiteX16" fmla="*/ 1067746 w 4527226"/>
                    <a:gd name="connsiteY16" fmla="*/ 3661848 h 6046908"/>
                    <a:gd name="connsiteX17" fmla="*/ 938206 w 4527226"/>
                    <a:gd name="connsiteY17" fmla="*/ 3669468 h 6046908"/>
                    <a:gd name="connsiteX18" fmla="*/ 831526 w 4527226"/>
                    <a:gd name="connsiteY18" fmla="*/ 3692328 h 6046908"/>
                    <a:gd name="connsiteX19" fmla="*/ 610546 w 4527226"/>
                    <a:gd name="connsiteY19" fmla="*/ 3738048 h 6046908"/>
                    <a:gd name="connsiteX20" fmla="*/ 389566 w 4527226"/>
                    <a:gd name="connsiteY20" fmla="*/ 3638988 h 6046908"/>
                    <a:gd name="connsiteX21" fmla="*/ 381946 w 4527226"/>
                    <a:gd name="connsiteY21" fmla="*/ 3326568 h 6046908"/>
                    <a:gd name="connsiteX22" fmla="*/ 420046 w 4527226"/>
                    <a:gd name="connsiteY22" fmla="*/ 3227508 h 6046908"/>
                    <a:gd name="connsiteX23" fmla="*/ 389566 w 4527226"/>
                    <a:gd name="connsiteY23" fmla="*/ 3166548 h 6046908"/>
                    <a:gd name="connsiteX24" fmla="*/ 351466 w 4527226"/>
                    <a:gd name="connsiteY24" fmla="*/ 3105588 h 6046908"/>
                    <a:gd name="connsiteX25" fmla="*/ 397186 w 4527226"/>
                    <a:gd name="connsiteY25" fmla="*/ 3021768 h 6046908"/>
                    <a:gd name="connsiteX26" fmla="*/ 488626 w 4527226"/>
                    <a:gd name="connsiteY26" fmla="*/ 2998908 h 6046908"/>
                    <a:gd name="connsiteX27" fmla="*/ 471956 w 4527226"/>
                    <a:gd name="connsiteY27" fmla="*/ 2942709 h 6046908"/>
                    <a:gd name="connsiteX28" fmla="*/ 435286 w 4527226"/>
                    <a:gd name="connsiteY28" fmla="*/ 2930328 h 6046908"/>
                    <a:gd name="connsiteX29" fmla="*/ 389566 w 4527226"/>
                    <a:gd name="connsiteY29" fmla="*/ 2930328 h 6046908"/>
                    <a:gd name="connsiteX30" fmla="*/ 314000 w 4527226"/>
                    <a:gd name="connsiteY30" fmla="*/ 2893495 h 6046908"/>
                    <a:gd name="connsiteX31" fmla="*/ 320986 w 4527226"/>
                    <a:gd name="connsiteY31" fmla="*/ 2846508 h 6046908"/>
                    <a:gd name="connsiteX32" fmla="*/ 328606 w 4527226"/>
                    <a:gd name="connsiteY32" fmla="*/ 2793168 h 6046908"/>
                    <a:gd name="connsiteX33" fmla="*/ 313366 w 4527226"/>
                    <a:gd name="connsiteY33" fmla="*/ 2732208 h 6046908"/>
                    <a:gd name="connsiteX34" fmla="*/ 267646 w 4527226"/>
                    <a:gd name="connsiteY34" fmla="*/ 2671248 h 6046908"/>
                    <a:gd name="connsiteX35" fmla="*/ 176206 w 4527226"/>
                    <a:gd name="connsiteY35" fmla="*/ 2656008 h 6046908"/>
                    <a:gd name="connsiteX36" fmla="*/ 54286 w 4527226"/>
                    <a:gd name="connsiteY36" fmla="*/ 2610288 h 6046908"/>
                    <a:gd name="connsiteX37" fmla="*/ 7931 w 4527226"/>
                    <a:gd name="connsiteY37" fmla="*/ 2563298 h 6046908"/>
                    <a:gd name="connsiteX38" fmla="*/ 8566 w 4527226"/>
                    <a:gd name="connsiteY38" fmla="*/ 2488368 h 6046908"/>
                    <a:gd name="connsiteX39" fmla="*/ 92386 w 4527226"/>
                    <a:gd name="connsiteY39" fmla="*/ 2335968 h 6046908"/>
                    <a:gd name="connsiteX40" fmla="*/ 221926 w 4527226"/>
                    <a:gd name="connsiteY40" fmla="*/ 2175948 h 6046908"/>
                    <a:gd name="connsiteX41" fmla="*/ 282886 w 4527226"/>
                    <a:gd name="connsiteY41" fmla="*/ 2084508 h 6046908"/>
                    <a:gd name="connsiteX42" fmla="*/ 328606 w 4527226"/>
                    <a:gd name="connsiteY42" fmla="*/ 1977828 h 6046908"/>
                    <a:gd name="connsiteX43" fmla="*/ 359086 w 4527226"/>
                    <a:gd name="connsiteY43" fmla="*/ 1871148 h 6046908"/>
                    <a:gd name="connsiteX44" fmla="*/ 374326 w 4527226"/>
                    <a:gd name="connsiteY44" fmla="*/ 1810188 h 6046908"/>
                    <a:gd name="connsiteX45" fmla="*/ 343846 w 4527226"/>
                    <a:gd name="connsiteY45" fmla="*/ 1756848 h 6046908"/>
                    <a:gd name="connsiteX46" fmla="*/ 328606 w 4527226"/>
                    <a:gd name="connsiteY46" fmla="*/ 1680648 h 6046908"/>
                    <a:gd name="connsiteX47" fmla="*/ 412426 w 4527226"/>
                    <a:gd name="connsiteY47" fmla="*/ 1474908 h 6046908"/>
                    <a:gd name="connsiteX48" fmla="*/ 442906 w 4527226"/>
                    <a:gd name="connsiteY48" fmla="*/ 1307268 h 6046908"/>
                    <a:gd name="connsiteX49" fmla="*/ 465766 w 4527226"/>
                    <a:gd name="connsiteY49" fmla="*/ 1192968 h 6046908"/>
                    <a:gd name="connsiteX50" fmla="*/ 503866 w 4527226"/>
                    <a:gd name="connsiteY50" fmla="*/ 1055808 h 6046908"/>
                    <a:gd name="connsiteX51" fmla="*/ 557206 w 4527226"/>
                    <a:gd name="connsiteY51" fmla="*/ 888168 h 6046908"/>
                    <a:gd name="connsiteX52" fmla="*/ 503866 w 4527226"/>
                    <a:gd name="connsiteY52" fmla="*/ 888168 h 6046908"/>
                    <a:gd name="connsiteX53" fmla="*/ 412426 w 4527226"/>
                    <a:gd name="connsiteY53" fmla="*/ 834828 h 6046908"/>
                    <a:gd name="connsiteX54" fmla="*/ 328606 w 4527226"/>
                    <a:gd name="connsiteY54" fmla="*/ 789108 h 6046908"/>
                    <a:gd name="connsiteX55" fmla="*/ 260026 w 4527226"/>
                    <a:gd name="connsiteY55" fmla="*/ 773868 h 6046908"/>
                    <a:gd name="connsiteX56" fmla="*/ 214306 w 4527226"/>
                    <a:gd name="connsiteY56" fmla="*/ 751008 h 6046908"/>
                    <a:gd name="connsiteX57" fmla="*/ 260026 w 4527226"/>
                    <a:gd name="connsiteY57" fmla="*/ 674808 h 6046908"/>
                    <a:gd name="connsiteX58" fmla="*/ 374326 w 4527226"/>
                    <a:gd name="connsiteY58" fmla="*/ 606228 h 6046908"/>
                    <a:gd name="connsiteX59" fmla="*/ 557206 w 4527226"/>
                    <a:gd name="connsiteY59" fmla="*/ 507168 h 6046908"/>
                    <a:gd name="connsiteX60" fmla="*/ 656266 w 4527226"/>
                    <a:gd name="connsiteY60" fmla="*/ 423348 h 6046908"/>
                    <a:gd name="connsiteX61" fmla="*/ 892486 w 4527226"/>
                    <a:gd name="connsiteY61" fmla="*/ 232848 h 6046908"/>
                    <a:gd name="connsiteX62" fmla="*/ 1174426 w 4527226"/>
                    <a:gd name="connsiteY62" fmla="*/ 80448 h 6046908"/>
                    <a:gd name="connsiteX63" fmla="*/ 1593526 w 4527226"/>
                    <a:gd name="connsiteY63" fmla="*/ 11868 h 6046908"/>
                    <a:gd name="connsiteX64" fmla="*/ 1944046 w 4527226"/>
                    <a:gd name="connsiteY64" fmla="*/ 4248 h 6046908"/>
                    <a:gd name="connsiteX65" fmla="*/ 2172646 w 4527226"/>
                    <a:gd name="connsiteY65" fmla="*/ 4248 h 6046908"/>
                    <a:gd name="connsiteX66" fmla="*/ 2393626 w 4527226"/>
                    <a:gd name="connsiteY66" fmla="*/ 57588 h 6046908"/>
                    <a:gd name="connsiteX67" fmla="*/ 2667946 w 4527226"/>
                    <a:gd name="connsiteY67" fmla="*/ 133788 h 6046908"/>
                    <a:gd name="connsiteX68" fmla="*/ 2820346 w 4527226"/>
                    <a:gd name="connsiteY68" fmla="*/ 202368 h 6046908"/>
                    <a:gd name="connsiteX69" fmla="*/ 3102286 w 4527226"/>
                    <a:gd name="connsiteY69" fmla="*/ 400488 h 6046908"/>
                    <a:gd name="connsiteX70" fmla="*/ 3285166 w 4527226"/>
                    <a:gd name="connsiteY70" fmla="*/ 651948 h 6046908"/>
                    <a:gd name="connsiteX71" fmla="*/ 3407086 w 4527226"/>
                    <a:gd name="connsiteY71" fmla="*/ 918648 h 6046908"/>
                    <a:gd name="connsiteX72" fmla="*/ 3475666 w 4527226"/>
                    <a:gd name="connsiteY72" fmla="*/ 1238688 h 6046908"/>
                    <a:gd name="connsiteX73" fmla="*/ 3506146 w 4527226"/>
                    <a:gd name="connsiteY73" fmla="*/ 1543488 h 6046908"/>
                    <a:gd name="connsiteX74" fmla="*/ 3506146 w 4527226"/>
                    <a:gd name="connsiteY74" fmla="*/ 1962588 h 6046908"/>
                    <a:gd name="connsiteX75" fmla="*/ 3338506 w 4527226"/>
                    <a:gd name="connsiteY75" fmla="*/ 2305488 h 6046908"/>
                    <a:gd name="connsiteX76" fmla="*/ 3254686 w 4527226"/>
                    <a:gd name="connsiteY76" fmla="*/ 2473128 h 6046908"/>
                    <a:gd name="connsiteX77" fmla="*/ 3132766 w 4527226"/>
                    <a:gd name="connsiteY77" fmla="*/ 2663628 h 6046908"/>
                    <a:gd name="connsiteX78" fmla="*/ 3071806 w 4527226"/>
                    <a:gd name="connsiteY78" fmla="*/ 2838888 h 6046908"/>
                    <a:gd name="connsiteX79" fmla="*/ 3064186 w 4527226"/>
                    <a:gd name="connsiteY79" fmla="*/ 2915088 h 6046908"/>
                    <a:gd name="connsiteX80" fmla="*/ 3018466 w 4527226"/>
                    <a:gd name="connsiteY80" fmla="*/ 3014148 h 6046908"/>
                    <a:gd name="connsiteX81" fmla="*/ 2980366 w 4527226"/>
                    <a:gd name="connsiteY81" fmla="*/ 3082728 h 6046908"/>
                    <a:gd name="connsiteX82" fmla="*/ 2957506 w 4527226"/>
                    <a:gd name="connsiteY82" fmla="*/ 3120828 h 6046908"/>
                    <a:gd name="connsiteX83" fmla="*/ 2957506 w 4527226"/>
                    <a:gd name="connsiteY83" fmla="*/ 3555168 h 6046908"/>
                    <a:gd name="connsiteX84" fmla="*/ 3010846 w 4527226"/>
                    <a:gd name="connsiteY84" fmla="*/ 3539928 h 6046908"/>
                    <a:gd name="connsiteX85" fmla="*/ 3109906 w 4527226"/>
                    <a:gd name="connsiteY85" fmla="*/ 3570408 h 6046908"/>
                    <a:gd name="connsiteX86" fmla="*/ 3140386 w 4527226"/>
                    <a:gd name="connsiteY86" fmla="*/ 3631368 h 6046908"/>
                    <a:gd name="connsiteX87" fmla="*/ 3117526 w 4527226"/>
                    <a:gd name="connsiteY87" fmla="*/ 3738048 h 6046908"/>
                    <a:gd name="connsiteX88" fmla="*/ 3125146 w 4527226"/>
                    <a:gd name="connsiteY88" fmla="*/ 4103808 h 6046908"/>
                    <a:gd name="connsiteX89" fmla="*/ 3163246 w 4527226"/>
                    <a:gd name="connsiteY89" fmla="*/ 4157148 h 6046908"/>
                    <a:gd name="connsiteX90" fmla="*/ 3201346 w 4527226"/>
                    <a:gd name="connsiteY90" fmla="*/ 4164768 h 6046908"/>
                    <a:gd name="connsiteX91" fmla="*/ 3231826 w 4527226"/>
                    <a:gd name="connsiteY91" fmla="*/ 4172388 h 6046908"/>
                    <a:gd name="connsiteX92" fmla="*/ 3285166 w 4527226"/>
                    <a:gd name="connsiteY92" fmla="*/ 4294308 h 6046908"/>
                    <a:gd name="connsiteX93" fmla="*/ 3300406 w 4527226"/>
                    <a:gd name="connsiteY93" fmla="*/ 4347648 h 6046908"/>
                    <a:gd name="connsiteX94" fmla="*/ 3330886 w 4527226"/>
                    <a:gd name="connsiteY94" fmla="*/ 4408608 h 6046908"/>
                    <a:gd name="connsiteX95" fmla="*/ 3551866 w 4527226"/>
                    <a:gd name="connsiteY95" fmla="*/ 4644828 h 6046908"/>
                    <a:gd name="connsiteX96" fmla="*/ 3887146 w 4527226"/>
                    <a:gd name="connsiteY96" fmla="*/ 5025828 h 6046908"/>
                    <a:gd name="connsiteX97" fmla="*/ 4100506 w 4527226"/>
                    <a:gd name="connsiteY97" fmla="*/ 5300148 h 6046908"/>
                    <a:gd name="connsiteX98" fmla="*/ 4367206 w 4527226"/>
                    <a:gd name="connsiteY98" fmla="*/ 5726868 h 6046908"/>
                    <a:gd name="connsiteX99" fmla="*/ 4527226 w 4527226"/>
                    <a:gd name="connsiteY99" fmla="*/ 6046908 h 6046908"/>
                    <a:gd name="connsiteX0" fmla="*/ 564826 w 4527226"/>
                    <a:gd name="connsiteY0" fmla="*/ 5353488 h 6046908"/>
                    <a:gd name="connsiteX1" fmla="*/ 602926 w 4527226"/>
                    <a:gd name="connsiteY1" fmla="*/ 5223948 h 6046908"/>
                    <a:gd name="connsiteX2" fmla="*/ 625786 w 4527226"/>
                    <a:gd name="connsiteY2" fmla="*/ 5178228 h 6046908"/>
                    <a:gd name="connsiteX3" fmla="*/ 701986 w 4527226"/>
                    <a:gd name="connsiteY3" fmla="*/ 5071548 h 6046908"/>
                    <a:gd name="connsiteX4" fmla="*/ 717226 w 4527226"/>
                    <a:gd name="connsiteY4" fmla="*/ 5063928 h 6046908"/>
                    <a:gd name="connsiteX5" fmla="*/ 709606 w 4527226"/>
                    <a:gd name="connsiteY5" fmla="*/ 5025828 h 6046908"/>
                    <a:gd name="connsiteX6" fmla="*/ 701986 w 4527226"/>
                    <a:gd name="connsiteY6" fmla="*/ 5002968 h 6046908"/>
                    <a:gd name="connsiteX7" fmla="*/ 968686 w 4527226"/>
                    <a:gd name="connsiteY7" fmla="*/ 4682928 h 6046908"/>
                    <a:gd name="connsiteX8" fmla="*/ 961066 w 4527226"/>
                    <a:gd name="connsiteY8" fmla="*/ 4644828 h 6046908"/>
                    <a:gd name="connsiteX9" fmla="*/ 1342066 w 4527226"/>
                    <a:gd name="connsiteY9" fmla="*/ 4172388 h 6046908"/>
                    <a:gd name="connsiteX10" fmla="*/ 1258246 w 4527226"/>
                    <a:gd name="connsiteY10" fmla="*/ 4012368 h 6046908"/>
                    <a:gd name="connsiteX11" fmla="*/ 1204906 w 4527226"/>
                    <a:gd name="connsiteY11" fmla="*/ 3928548 h 6046908"/>
                    <a:gd name="connsiteX12" fmla="*/ 1174426 w 4527226"/>
                    <a:gd name="connsiteY12" fmla="*/ 3768528 h 6046908"/>
                    <a:gd name="connsiteX13" fmla="*/ 1151566 w 4527226"/>
                    <a:gd name="connsiteY13" fmla="*/ 3699948 h 6046908"/>
                    <a:gd name="connsiteX14" fmla="*/ 1143946 w 4527226"/>
                    <a:gd name="connsiteY14" fmla="*/ 3669468 h 6046908"/>
                    <a:gd name="connsiteX15" fmla="*/ 1067746 w 4527226"/>
                    <a:gd name="connsiteY15" fmla="*/ 3661848 h 6046908"/>
                    <a:gd name="connsiteX16" fmla="*/ 938206 w 4527226"/>
                    <a:gd name="connsiteY16" fmla="*/ 3669468 h 6046908"/>
                    <a:gd name="connsiteX17" fmla="*/ 831526 w 4527226"/>
                    <a:gd name="connsiteY17" fmla="*/ 3692328 h 6046908"/>
                    <a:gd name="connsiteX18" fmla="*/ 610546 w 4527226"/>
                    <a:gd name="connsiteY18" fmla="*/ 3738048 h 6046908"/>
                    <a:gd name="connsiteX19" fmla="*/ 389566 w 4527226"/>
                    <a:gd name="connsiteY19" fmla="*/ 3638988 h 6046908"/>
                    <a:gd name="connsiteX20" fmla="*/ 381946 w 4527226"/>
                    <a:gd name="connsiteY20" fmla="*/ 3326568 h 6046908"/>
                    <a:gd name="connsiteX21" fmla="*/ 420046 w 4527226"/>
                    <a:gd name="connsiteY21" fmla="*/ 3227508 h 6046908"/>
                    <a:gd name="connsiteX22" fmla="*/ 389566 w 4527226"/>
                    <a:gd name="connsiteY22" fmla="*/ 3166548 h 6046908"/>
                    <a:gd name="connsiteX23" fmla="*/ 351466 w 4527226"/>
                    <a:gd name="connsiteY23" fmla="*/ 3105588 h 6046908"/>
                    <a:gd name="connsiteX24" fmla="*/ 397186 w 4527226"/>
                    <a:gd name="connsiteY24" fmla="*/ 3021768 h 6046908"/>
                    <a:gd name="connsiteX25" fmla="*/ 488626 w 4527226"/>
                    <a:gd name="connsiteY25" fmla="*/ 2998908 h 6046908"/>
                    <a:gd name="connsiteX26" fmla="*/ 471956 w 4527226"/>
                    <a:gd name="connsiteY26" fmla="*/ 2942709 h 6046908"/>
                    <a:gd name="connsiteX27" fmla="*/ 435286 w 4527226"/>
                    <a:gd name="connsiteY27" fmla="*/ 2930328 h 6046908"/>
                    <a:gd name="connsiteX28" fmla="*/ 389566 w 4527226"/>
                    <a:gd name="connsiteY28" fmla="*/ 2930328 h 6046908"/>
                    <a:gd name="connsiteX29" fmla="*/ 314000 w 4527226"/>
                    <a:gd name="connsiteY29" fmla="*/ 2893495 h 6046908"/>
                    <a:gd name="connsiteX30" fmla="*/ 320986 w 4527226"/>
                    <a:gd name="connsiteY30" fmla="*/ 2846508 h 6046908"/>
                    <a:gd name="connsiteX31" fmla="*/ 328606 w 4527226"/>
                    <a:gd name="connsiteY31" fmla="*/ 2793168 h 6046908"/>
                    <a:gd name="connsiteX32" fmla="*/ 313366 w 4527226"/>
                    <a:gd name="connsiteY32" fmla="*/ 2732208 h 6046908"/>
                    <a:gd name="connsiteX33" fmla="*/ 267646 w 4527226"/>
                    <a:gd name="connsiteY33" fmla="*/ 2671248 h 6046908"/>
                    <a:gd name="connsiteX34" fmla="*/ 176206 w 4527226"/>
                    <a:gd name="connsiteY34" fmla="*/ 2656008 h 6046908"/>
                    <a:gd name="connsiteX35" fmla="*/ 54286 w 4527226"/>
                    <a:gd name="connsiteY35" fmla="*/ 2610288 h 6046908"/>
                    <a:gd name="connsiteX36" fmla="*/ 7931 w 4527226"/>
                    <a:gd name="connsiteY36" fmla="*/ 2563298 h 6046908"/>
                    <a:gd name="connsiteX37" fmla="*/ 8566 w 4527226"/>
                    <a:gd name="connsiteY37" fmla="*/ 2488368 h 6046908"/>
                    <a:gd name="connsiteX38" fmla="*/ 92386 w 4527226"/>
                    <a:gd name="connsiteY38" fmla="*/ 2335968 h 6046908"/>
                    <a:gd name="connsiteX39" fmla="*/ 221926 w 4527226"/>
                    <a:gd name="connsiteY39" fmla="*/ 2175948 h 6046908"/>
                    <a:gd name="connsiteX40" fmla="*/ 282886 w 4527226"/>
                    <a:gd name="connsiteY40" fmla="*/ 2084508 h 6046908"/>
                    <a:gd name="connsiteX41" fmla="*/ 328606 w 4527226"/>
                    <a:gd name="connsiteY41" fmla="*/ 1977828 h 6046908"/>
                    <a:gd name="connsiteX42" fmla="*/ 359086 w 4527226"/>
                    <a:gd name="connsiteY42" fmla="*/ 1871148 h 6046908"/>
                    <a:gd name="connsiteX43" fmla="*/ 374326 w 4527226"/>
                    <a:gd name="connsiteY43" fmla="*/ 1810188 h 6046908"/>
                    <a:gd name="connsiteX44" fmla="*/ 343846 w 4527226"/>
                    <a:gd name="connsiteY44" fmla="*/ 1756848 h 6046908"/>
                    <a:gd name="connsiteX45" fmla="*/ 328606 w 4527226"/>
                    <a:gd name="connsiteY45" fmla="*/ 1680648 h 6046908"/>
                    <a:gd name="connsiteX46" fmla="*/ 412426 w 4527226"/>
                    <a:gd name="connsiteY46" fmla="*/ 1474908 h 6046908"/>
                    <a:gd name="connsiteX47" fmla="*/ 442906 w 4527226"/>
                    <a:gd name="connsiteY47" fmla="*/ 1307268 h 6046908"/>
                    <a:gd name="connsiteX48" fmla="*/ 465766 w 4527226"/>
                    <a:gd name="connsiteY48" fmla="*/ 1192968 h 6046908"/>
                    <a:gd name="connsiteX49" fmla="*/ 503866 w 4527226"/>
                    <a:gd name="connsiteY49" fmla="*/ 1055808 h 6046908"/>
                    <a:gd name="connsiteX50" fmla="*/ 557206 w 4527226"/>
                    <a:gd name="connsiteY50" fmla="*/ 888168 h 6046908"/>
                    <a:gd name="connsiteX51" fmla="*/ 503866 w 4527226"/>
                    <a:gd name="connsiteY51" fmla="*/ 888168 h 6046908"/>
                    <a:gd name="connsiteX52" fmla="*/ 412426 w 4527226"/>
                    <a:gd name="connsiteY52" fmla="*/ 834828 h 6046908"/>
                    <a:gd name="connsiteX53" fmla="*/ 328606 w 4527226"/>
                    <a:gd name="connsiteY53" fmla="*/ 789108 h 6046908"/>
                    <a:gd name="connsiteX54" fmla="*/ 260026 w 4527226"/>
                    <a:gd name="connsiteY54" fmla="*/ 773868 h 6046908"/>
                    <a:gd name="connsiteX55" fmla="*/ 214306 w 4527226"/>
                    <a:gd name="connsiteY55" fmla="*/ 751008 h 6046908"/>
                    <a:gd name="connsiteX56" fmla="*/ 260026 w 4527226"/>
                    <a:gd name="connsiteY56" fmla="*/ 674808 h 6046908"/>
                    <a:gd name="connsiteX57" fmla="*/ 374326 w 4527226"/>
                    <a:gd name="connsiteY57" fmla="*/ 606228 h 6046908"/>
                    <a:gd name="connsiteX58" fmla="*/ 557206 w 4527226"/>
                    <a:gd name="connsiteY58" fmla="*/ 507168 h 6046908"/>
                    <a:gd name="connsiteX59" fmla="*/ 656266 w 4527226"/>
                    <a:gd name="connsiteY59" fmla="*/ 423348 h 6046908"/>
                    <a:gd name="connsiteX60" fmla="*/ 892486 w 4527226"/>
                    <a:gd name="connsiteY60" fmla="*/ 232848 h 6046908"/>
                    <a:gd name="connsiteX61" fmla="*/ 1174426 w 4527226"/>
                    <a:gd name="connsiteY61" fmla="*/ 80448 h 6046908"/>
                    <a:gd name="connsiteX62" fmla="*/ 1593526 w 4527226"/>
                    <a:gd name="connsiteY62" fmla="*/ 11868 h 6046908"/>
                    <a:gd name="connsiteX63" fmla="*/ 1944046 w 4527226"/>
                    <a:gd name="connsiteY63" fmla="*/ 4248 h 6046908"/>
                    <a:gd name="connsiteX64" fmla="*/ 2172646 w 4527226"/>
                    <a:gd name="connsiteY64" fmla="*/ 4248 h 6046908"/>
                    <a:gd name="connsiteX65" fmla="*/ 2393626 w 4527226"/>
                    <a:gd name="connsiteY65" fmla="*/ 57588 h 6046908"/>
                    <a:gd name="connsiteX66" fmla="*/ 2667946 w 4527226"/>
                    <a:gd name="connsiteY66" fmla="*/ 133788 h 6046908"/>
                    <a:gd name="connsiteX67" fmla="*/ 2820346 w 4527226"/>
                    <a:gd name="connsiteY67" fmla="*/ 202368 h 6046908"/>
                    <a:gd name="connsiteX68" fmla="*/ 3102286 w 4527226"/>
                    <a:gd name="connsiteY68" fmla="*/ 400488 h 6046908"/>
                    <a:gd name="connsiteX69" fmla="*/ 3285166 w 4527226"/>
                    <a:gd name="connsiteY69" fmla="*/ 651948 h 6046908"/>
                    <a:gd name="connsiteX70" fmla="*/ 3407086 w 4527226"/>
                    <a:gd name="connsiteY70" fmla="*/ 918648 h 6046908"/>
                    <a:gd name="connsiteX71" fmla="*/ 3475666 w 4527226"/>
                    <a:gd name="connsiteY71" fmla="*/ 1238688 h 6046908"/>
                    <a:gd name="connsiteX72" fmla="*/ 3506146 w 4527226"/>
                    <a:gd name="connsiteY72" fmla="*/ 1543488 h 6046908"/>
                    <a:gd name="connsiteX73" fmla="*/ 3506146 w 4527226"/>
                    <a:gd name="connsiteY73" fmla="*/ 1962588 h 6046908"/>
                    <a:gd name="connsiteX74" fmla="*/ 3338506 w 4527226"/>
                    <a:gd name="connsiteY74" fmla="*/ 2305488 h 6046908"/>
                    <a:gd name="connsiteX75" fmla="*/ 3254686 w 4527226"/>
                    <a:gd name="connsiteY75" fmla="*/ 2473128 h 6046908"/>
                    <a:gd name="connsiteX76" fmla="*/ 3132766 w 4527226"/>
                    <a:gd name="connsiteY76" fmla="*/ 2663628 h 6046908"/>
                    <a:gd name="connsiteX77" fmla="*/ 3071806 w 4527226"/>
                    <a:gd name="connsiteY77" fmla="*/ 2838888 h 6046908"/>
                    <a:gd name="connsiteX78" fmla="*/ 3064186 w 4527226"/>
                    <a:gd name="connsiteY78" fmla="*/ 2915088 h 6046908"/>
                    <a:gd name="connsiteX79" fmla="*/ 3018466 w 4527226"/>
                    <a:gd name="connsiteY79" fmla="*/ 3014148 h 6046908"/>
                    <a:gd name="connsiteX80" fmla="*/ 2980366 w 4527226"/>
                    <a:gd name="connsiteY80" fmla="*/ 3082728 h 6046908"/>
                    <a:gd name="connsiteX81" fmla="*/ 2957506 w 4527226"/>
                    <a:gd name="connsiteY81" fmla="*/ 3120828 h 6046908"/>
                    <a:gd name="connsiteX82" fmla="*/ 2957506 w 4527226"/>
                    <a:gd name="connsiteY82" fmla="*/ 3555168 h 6046908"/>
                    <a:gd name="connsiteX83" fmla="*/ 3010846 w 4527226"/>
                    <a:gd name="connsiteY83" fmla="*/ 3539928 h 6046908"/>
                    <a:gd name="connsiteX84" fmla="*/ 3109906 w 4527226"/>
                    <a:gd name="connsiteY84" fmla="*/ 3570408 h 6046908"/>
                    <a:gd name="connsiteX85" fmla="*/ 3140386 w 4527226"/>
                    <a:gd name="connsiteY85" fmla="*/ 3631368 h 6046908"/>
                    <a:gd name="connsiteX86" fmla="*/ 3117526 w 4527226"/>
                    <a:gd name="connsiteY86" fmla="*/ 3738048 h 6046908"/>
                    <a:gd name="connsiteX87" fmla="*/ 3125146 w 4527226"/>
                    <a:gd name="connsiteY87" fmla="*/ 4103808 h 6046908"/>
                    <a:gd name="connsiteX88" fmla="*/ 3163246 w 4527226"/>
                    <a:gd name="connsiteY88" fmla="*/ 4157148 h 6046908"/>
                    <a:gd name="connsiteX89" fmla="*/ 3201346 w 4527226"/>
                    <a:gd name="connsiteY89" fmla="*/ 4164768 h 6046908"/>
                    <a:gd name="connsiteX90" fmla="*/ 3231826 w 4527226"/>
                    <a:gd name="connsiteY90" fmla="*/ 4172388 h 6046908"/>
                    <a:gd name="connsiteX91" fmla="*/ 3285166 w 4527226"/>
                    <a:gd name="connsiteY91" fmla="*/ 4294308 h 6046908"/>
                    <a:gd name="connsiteX92" fmla="*/ 3300406 w 4527226"/>
                    <a:gd name="connsiteY92" fmla="*/ 4347648 h 6046908"/>
                    <a:gd name="connsiteX93" fmla="*/ 3330886 w 4527226"/>
                    <a:gd name="connsiteY93" fmla="*/ 4408608 h 6046908"/>
                    <a:gd name="connsiteX94" fmla="*/ 3551866 w 4527226"/>
                    <a:gd name="connsiteY94" fmla="*/ 4644828 h 6046908"/>
                    <a:gd name="connsiteX95" fmla="*/ 3887146 w 4527226"/>
                    <a:gd name="connsiteY95" fmla="*/ 5025828 h 6046908"/>
                    <a:gd name="connsiteX96" fmla="*/ 4100506 w 4527226"/>
                    <a:gd name="connsiteY96" fmla="*/ 5300148 h 6046908"/>
                    <a:gd name="connsiteX97" fmla="*/ 4367206 w 4527226"/>
                    <a:gd name="connsiteY97" fmla="*/ 5726868 h 6046908"/>
                    <a:gd name="connsiteX98" fmla="*/ 4527226 w 4527226"/>
                    <a:gd name="connsiteY98" fmla="*/ 6046908 h 6046908"/>
                    <a:gd name="connsiteX0" fmla="*/ 602926 w 4527226"/>
                    <a:gd name="connsiteY0" fmla="*/ 5223948 h 6046908"/>
                    <a:gd name="connsiteX1" fmla="*/ 625786 w 4527226"/>
                    <a:gd name="connsiteY1" fmla="*/ 5178228 h 6046908"/>
                    <a:gd name="connsiteX2" fmla="*/ 701986 w 4527226"/>
                    <a:gd name="connsiteY2" fmla="*/ 5071548 h 6046908"/>
                    <a:gd name="connsiteX3" fmla="*/ 717226 w 4527226"/>
                    <a:gd name="connsiteY3" fmla="*/ 5063928 h 6046908"/>
                    <a:gd name="connsiteX4" fmla="*/ 709606 w 4527226"/>
                    <a:gd name="connsiteY4" fmla="*/ 5025828 h 6046908"/>
                    <a:gd name="connsiteX5" fmla="*/ 701986 w 4527226"/>
                    <a:gd name="connsiteY5" fmla="*/ 5002968 h 6046908"/>
                    <a:gd name="connsiteX6" fmla="*/ 968686 w 4527226"/>
                    <a:gd name="connsiteY6" fmla="*/ 4682928 h 6046908"/>
                    <a:gd name="connsiteX7" fmla="*/ 961066 w 4527226"/>
                    <a:gd name="connsiteY7" fmla="*/ 4644828 h 6046908"/>
                    <a:gd name="connsiteX8" fmla="*/ 1342066 w 4527226"/>
                    <a:gd name="connsiteY8" fmla="*/ 4172388 h 6046908"/>
                    <a:gd name="connsiteX9" fmla="*/ 1258246 w 4527226"/>
                    <a:gd name="connsiteY9" fmla="*/ 4012368 h 6046908"/>
                    <a:gd name="connsiteX10" fmla="*/ 1204906 w 4527226"/>
                    <a:gd name="connsiteY10" fmla="*/ 3928548 h 6046908"/>
                    <a:gd name="connsiteX11" fmla="*/ 1174426 w 4527226"/>
                    <a:gd name="connsiteY11" fmla="*/ 3768528 h 6046908"/>
                    <a:gd name="connsiteX12" fmla="*/ 1151566 w 4527226"/>
                    <a:gd name="connsiteY12" fmla="*/ 3699948 h 6046908"/>
                    <a:gd name="connsiteX13" fmla="*/ 1143946 w 4527226"/>
                    <a:gd name="connsiteY13" fmla="*/ 3669468 h 6046908"/>
                    <a:gd name="connsiteX14" fmla="*/ 1067746 w 4527226"/>
                    <a:gd name="connsiteY14" fmla="*/ 3661848 h 6046908"/>
                    <a:gd name="connsiteX15" fmla="*/ 938206 w 4527226"/>
                    <a:gd name="connsiteY15" fmla="*/ 3669468 h 6046908"/>
                    <a:gd name="connsiteX16" fmla="*/ 831526 w 4527226"/>
                    <a:gd name="connsiteY16" fmla="*/ 3692328 h 6046908"/>
                    <a:gd name="connsiteX17" fmla="*/ 610546 w 4527226"/>
                    <a:gd name="connsiteY17" fmla="*/ 3738048 h 6046908"/>
                    <a:gd name="connsiteX18" fmla="*/ 389566 w 4527226"/>
                    <a:gd name="connsiteY18" fmla="*/ 3638988 h 6046908"/>
                    <a:gd name="connsiteX19" fmla="*/ 381946 w 4527226"/>
                    <a:gd name="connsiteY19" fmla="*/ 3326568 h 6046908"/>
                    <a:gd name="connsiteX20" fmla="*/ 420046 w 4527226"/>
                    <a:gd name="connsiteY20" fmla="*/ 3227508 h 6046908"/>
                    <a:gd name="connsiteX21" fmla="*/ 389566 w 4527226"/>
                    <a:gd name="connsiteY21" fmla="*/ 3166548 h 6046908"/>
                    <a:gd name="connsiteX22" fmla="*/ 351466 w 4527226"/>
                    <a:gd name="connsiteY22" fmla="*/ 3105588 h 6046908"/>
                    <a:gd name="connsiteX23" fmla="*/ 397186 w 4527226"/>
                    <a:gd name="connsiteY23" fmla="*/ 3021768 h 6046908"/>
                    <a:gd name="connsiteX24" fmla="*/ 488626 w 4527226"/>
                    <a:gd name="connsiteY24" fmla="*/ 2998908 h 6046908"/>
                    <a:gd name="connsiteX25" fmla="*/ 471956 w 4527226"/>
                    <a:gd name="connsiteY25" fmla="*/ 2942709 h 6046908"/>
                    <a:gd name="connsiteX26" fmla="*/ 435286 w 4527226"/>
                    <a:gd name="connsiteY26" fmla="*/ 2930328 h 6046908"/>
                    <a:gd name="connsiteX27" fmla="*/ 389566 w 4527226"/>
                    <a:gd name="connsiteY27" fmla="*/ 2930328 h 6046908"/>
                    <a:gd name="connsiteX28" fmla="*/ 314000 w 4527226"/>
                    <a:gd name="connsiteY28" fmla="*/ 2893495 h 6046908"/>
                    <a:gd name="connsiteX29" fmla="*/ 320986 w 4527226"/>
                    <a:gd name="connsiteY29" fmla="*/ 2846508 h 6046908"/>
                    <a:gd name="connsiteX30" fmla="*/ 328606 w 4527226"/>
                    <a:gd name="connsiteY30" fmla="*/ 2793168 h 6046908"/>
                    <a:gd name="connsiteX31" fmla="*/ 313366 w 4527226"/>
                    <a:gd name="connsiteY31" fmla="*/ 2732208 h 6046908"/>
                    <a:gd name="connsiteX32" fmla="*/ 267646 w 4527226"/>
                    <a:gd name="connsiteY32" fmla="*/ 2671248 h 6046908"/>
                    <a:gd name="connsiteX33" fmla="*/ 176206 w 4527226"/>
                    <a:gd name="connsiteY33" fmla="*/ 2656008 h 6046908"/>
                    <a:gd name="connsiteX34" fmla="*/ 54286 w 4527226"/>
                    <a:gd name="connsiteY34" fmla="*/ 2610288 h 6046908"/>
                    <a:gd name="connsiteX35" fmla="*/ 7931 w 4527226"/>
                    <a:gd name="connsiteY35" fmla="*/ 2563298 h 6046908"/>
                    <a:gd name="connsiteX36" fmla="*/ 8566 w 4527226"/>
                    <a:gd name="connsiteY36" fmla="*/ 2488368 h 6046908"/>
                    <a:gd name="connsiteX37" fmla="*/ 92386 w 4527226"/>
                    <a:gd name="connsiteY37" fmla="*/ 2335968 h 6046908"/>
                    <a:gd name="connsiteX38" fmla="*/ 221926 w 4527226"/>
                    <a:gd name="connsiteY38" fmla="*/ 2175948 h 6046908"/>
                    <a:gd name="connsiteX39" fmla="*/ 282886 w 4527226"/>
                    <a:gd name="connsiteY39" fmla="*/ 2084508 h 6046908"/>
                    <a:gd name="connsiteX40" fmla="*/ 328606 w 4527226"/>
                    <a:gd name="connsiteY40" fmla="*/ 1977828 h 6046908"/>
                    <a:gd name="connsiteX41" fmla="*/ 359086 w 4527226"/>
                    <a:gd name="connsiteY41" fmla="*/ 1871148 h 6046908"/>
                    <a:gd name="connsiteX42" fmla="*/ 374326 w 4527226"/>
                    <a:gd name="connsiteY42" fmla="*/ 1810188 h 6046908"/>
                    <a:gd name="connsiteX43" fmla="*/ 343846 w 4527226"/>
                    <a:gd name="connsiteY43" fmla="*/ 1756848 h 6046908"/>
                    <a:gd name="connsiteX44" fmla="*/ 328606 w 4527226"/>
                    <a:gd name="connsiteY44" fmla="*/ 1680648 h 6046908"/>
                    <a:gd name="connsiteX45" fmla="*/ 412426 w 4527226"/>
                    <a:gd name="connsiteY45" fmla="*/ 1474908 h 6046908"/>
                    <a:gd name="connsiteX46" fmla="*/ 442906 w 4527226"/>
                    <a:gd name="connsiteY46" fmla="*/ 1307268 h 6046908"/>
                    <a:gd name="connsiteX47" fmla="*/ 465766 w 4527226"/>
                    <a:gd name="connsiteY47" fmla="*/ 1192968 h 6046908"/>
                    <a:gd name="connsiteX48" fmla="*/ 503866 w 4527226"/>
                    <a:gd name="connsiteY48" fmla="*/ 1055808 h 6046908"/>
                    <a:gd name="connsiteX49" fmla="*/ 557206 w 4527226"/>
                    <a:gd name="connsiteY49" fmla="*/ 888168 h 6046908"/>
                    <a:gd name="connsiteX50" fmla="*/ 503866 w 4527226"/>
                    <a:gd name="connsiteY50" fmla="*/ 888168 h 6046908"/>
                    <a:gd name="connsiteX51" fmla="*/ 412426 w 4527226"/>
                    <a:gd name="connsiteY51" fmla="*/ 834828 h 6046908"/>
                    <a:gd name="connsiteX52" fmla="*/ 328606 w 4527226"/>
                    <a:gd name="connsiteY52" fmla="*/ 789108 h 6046908"/>
                    <a:gd name="connsiteX53" fmla="*/ 260026 w 4527226"/>
                    <a:gd name="connsiteY53" fmla="*/ 773868 h 6046908"/>
                    <a:gd name="connsiteX54" fmla="*/ 214306 w 4527226"/>
                    <a:gd name="connsiteY54" fmla="*/ 751008 h 6046908"/>
                    <a:gd name="connsiteX55" fmla="*/ 260026 w 4527226"/>
                    <a:gd name="connsiteY55" fmla="*/ 674808 h 6046908"/>
                    <a:gd name="connsiteX56" fmla="*/ 374326 w 4527226"/>
                    <a:gd name="connsiteY56" fmla="*/ 606228 h 6046908"/>
                    <a:gd name="connsiteX57" fmla="*/ 557206 w 4527226"/>
                    <a:gd name="connsiteY57" fmla="*/ 507168 h 6046908"/>
                    <a:gd name="connsiteX58" fmla="*/ 656266 w 4527226"/>
                    <a:gd name="connsiteY58" fmla="*/ 423348 h 6046908"/>
                    <a:gd name="connsiteX59" fmla="*/ 892486 w 4527226"/>
                    <a:gd name="connsiteY59" fmla="*/ 232848 h 6046908"/>
                    <a:gd name="connsiteX60" fmla="*/ 1174426 w 4527226"/>
                    <a:gd name="connsiteY60" fmla="*/ 80448 h 6046908"/>
                    <a:gd name="connsiteX61" fmla="*/ 1593526 w 4527226"/>
                    <a:gd name="connsiteY61" fmla="*/ 11868 h 6046908"/>
                    <a:gd name="connsiteX62" fmla="*/ 1944046 w 4527226"/>
                    <a:gd name="connsiteY62" fmla="*/ 4248 h 6046908"/>
                    <a:gd name="connsiteX63" fmla="*/ 2172646 w 4527226"/>
                    <a:gd name="connsiteY63" fmla="*/ 4248 h 6046908"/>
                    <a:gd name="connsiteX64" fmla="*/ 2393626 w 4527226"/>
                    <a:gd name="connsiteY64" fmla="*/ 57588 h 6046908"/>
                    <a:gd name="connsiteX65" fmla="*/ 2667946 w 4527226"/>
                    <a:gd name="connsiteY65" fmla="*/ 133788 h 6046908"/>
                    <a:gd name="connsiteX66" fmla="*/ 2820346 w 4527226"/>
                    <a:gd name="connsiteY66" fmla="*/ 202368 h 6046908"/>
                    <a:gd name="connsiteX67" fmla="*/ 3102286 w 4527226"/>
                    <a:gd name="connsiteY67" fmla="*/ 400488 h 6046908"/>
                    <a:gd name="connsiteX68" fmla="*/ 3285166 w 4527226"/>
                    <a:gd name="connsiteY68" fmla="*/ 651948 h 6046908"/>
                    <a:gd name="connsiteX69" fmla="*/ 3407086 w 4527226"/>
                    <a:gd name="connsiteY69" fmla="*/ 918648 h 6046908"/>
                    <a:gd name="connsiteX70" fmla="*/ 3475666 w 4527226"/>
                    <a:gd name="connsiteY70" fmla="*/ 1238688 h 6046908"/>
                    <a:gd name="connsiteX71" fmla="*/ 3506146 w 4527226"/>
                    <a:gd name="connsiteY71" fmla="*/ 1543488 h 6046908"/>
                    <a:gd name="connsiteX72" fmla="*/ 3506146 w 4527226"/>
                    <a:gd name="connsiteY72" fmla="*/ 1962588 h 6046908"/>
                    <a:gd name="connsiteX73" fmla="*/ 3338506 w 4527226"/>
                    <a:gd name="connsiteY73" fmla="*/ 2305488 h 6046908"/>
                    <a:gd name="connsiteX74" fmla="*/ 3254686 w 4527226"/>
                    <a:gd name="connsiteY74" fmla="*/ 2473128 h 6046908"/>
                    <a:gd name="connsiteX75" fmla="*/ 3132766 w 4527226"/>
                    <a:gd name="connsiteY75" fmla="*/ 2663628 h 6046908"/>
                    <a:gd name="connsiteX76" fmla="*/ 3071806 w 4527226"/>
                    <a:gd name="connsiteY76" fmla="*/ 2838888 h 6046908"/>
                    <a:gd name="connsiteX77" fmla="*/ 3064186 w 4527226"/>
                    <a:gd name="connsiteY77" fmla="*/ 2915088 h 6046908"/>
                    <a:gd name="connsiteX78" fmla="*/ 3018466 w 4527226"/>
                    <a:gd name="connsiteY78" fmla="*/ 3014148 h 6046908"/>
                    <a:gd name="connsiteX79" fmla="*/ 2980366 w 4527226"/>
                    <a:gd name="connsiteY79" fmla="*/ 3082728 h 6046908"/>
                    <a:gd name="connsiteX80" fmla="*/ 2957506 w 4527226"/>
                    <a:gd name="connsiteY80" fmla="*/ 3120828 h 6046908"/>
                    <a:gd name="connsiteX81" fmla="*/ 2957506 w 4527226"/>
                    <a:gd name="connsiteY81" fmla="*/ 3555168 h 6046908"/>
                    <a:gd name="connsiteX82" fmla="*/ 3010846 w 4527226"/>
                    <a:gd name="connsiteY82" fmla="*/ 3539928 h 6046908"/>
                    <a:gd name="connsiteX83" fmla="*/ 3109906 w 4527226"/>
                    <a:gd name="connsiteY83" fmla="*/ 3570408 h 6046908"/>
                    <a:gd name="connsiteX84" fmla="*/ 3140386 w 4527226"/>
                    <a:gd name="connsiteY84" fmla="*/ 3631368 h 6046908"/>
                    <a:gd name="connsiteX85" fmla="*/ 3117526 w 4527226"/>
                    <a:gd name="connsiteY85" fmla="*/ 3738048 h 6046908"/>
                    <a:gd name="connsiteX86" fmla="*/ 3125146 w 4527226"/>
                    <a:gd name="connsiteY86" fmla="*/ 4103808 h 6046908"/>
                    <a:gd name="connsiteX87" fmla="*/ 3163246 w 4527226"/>
                    <a:gd name="connsiteY87" fmla="*/ 4157148 h 6046908"/>
                    <a:gd name="connsiteX88" fmla="*/ 3201346 w 4527226"/>
                    <a:gd name="connsiteY88" fmla="*/ 4164768 h 6046908"/>
                    <a:gd name="connsiteX89" fmla="*/ 3231826 w 4527226"/>
                    <a:gd name="connsiteY89" fmla="*/ 4172388 h 6046908"/>
                    <a:gd name="connsiteX90" fmla="*/ 3285166 w 4527226"/>
                    <a:gd name="connsiteY90" fmla="*/ 4294308 h 6046908"/>
                    <a:gd name="connsiteX91" fmla="*/ 3300406 w 4527226"/>
                    <a:gd name="connsiteY91" fmla="*/ 4347648 h 6046908"/>
                    <a:gd name="connsiteX92" fmla="*/ 3330886 w 4527226"/>
                    <a:gd name="connsiteY92" fmla="*/ 4408608 h 6046908"/>
                    <a:gd name="connsiteX93" fmla="*/ 3551866 w 4527226"/>
                    <a:gd name="connsiteY93" fmla="*/ 4644828 h 6046908"/>
                    <a:gd name="connsiteX94" fmla="*/ 3887146 w 4527226"/>
                    <a:gd name="connsiteY94" fmla="*/ 5025828 h 6046908"/>
                    <a:gd name="connsiteX95" fmla="*/ 4100506 w 4527226"/>
                    <a:gd name="connsiteY95" fmla="*/ 5300148 h 6046908"/>
                    <a:gd name="connsiteX96" fmla="*/ 4367206 w 4527226"/>
                    <a:gd name="connsiteY96" fmla="*/ 5726868 h 6046908"/>
                    <a:gd name="connsiteX97" fmla="*/ 4527226 w 4527226"/>
                    <a:gd name="connsiteY97" fmla="*/ 6046908 h 6046908"/>
                    <a:gd name="connsiteX0" fmla="*/ 625786 w 4527226"/>
                    <a:gd name="connsiteY0" fmla="*/ 5178228 h 6046908"/>
                    <a:gd name="connsiteX1" fmla="*/ 701986 w 4527226"/>
                    <a:gd name="connsiteY1" fmla="*/ 5071548 h 6046908"/>
                    <a:gd name="connsiteX2" fmla="*/ 717226 w 4527226"/>
                    <a:gd name="connsiteY2" fmla="*/ 5063928 h 6046908"/>
                    <a:gd name="connsiteX3" fmla="*/ 709606 w 4527226"/>
                    <a:gd name="connsiteY3" fmla="*/ 5025828 h 6046908"/>
                    <a:gd name="connsiteX4" fmla="*/ 701986 w 4527226"/>
                    <a:gd name="connsiteY4" fmla="*/ 5002968 h 6046908"/>
                    <a:gd name="connsiteX5" fmla="*/ 968686 w 4527226"/>
                    <a:gd name="connsiteY5" fmla="*/ 4682928 h 6046908"/>
                    <a:gd name="connsiteX6" fmla="*/ 961066 w 4527226"/>
                    <a:gd name="connsiteY6" fmla="*/ 4644828 h 6046908"/>
                    <a:gd name="connsiteX7" fmla="*/ 1342066 w 4527226"/>
                    <a:gd name="connsiteY7" fmla="*/ 4172388 h 6046908"/>
                    <a:gd name="connsiteX8" fmla="*/ 1258246 w 4527226"/>
                    <a:gd name="connsiteY8" fmla="*/ 4012368 h 6046908"/>
                    <a:gd name="connsiteX9" fmla="*/ 1204906 w 4527226"/>
                    <a:gd name="connsiteY9" fmla="*/ 3928548 h 6046908"/>
                    <a:gd name="connsiteX10" fmla="*/ 1174426 w 4527226"/>
                    <a:gd name="connsiteY10" fmla="*/ 3768528 h 6046908"/>
                    <a:gd name="connsiteX11" fmla="*/ 1151566 w 4527226"/>
                    <a:gd name="connsiteY11" fmla="*/ 3699948 h 6046908"/>
                    <a:gd name="connsiteX12" fmla="*/ 1143946 w 4527226"/>
                    <a:gd name="connsiteY12" fmla="*/ 3669468 h 6046908"/>
                    <a:gd name="connsiteX13" fmla="*/ 1067746 w 4527226"/>
                    <a:gd name="connsiteY13" fmla="*/ 3661848 h 6046908"/>
                    <a:gd name="connsiteX14" fmla="*/ 938206 w 4527226"/>
                    <a:gd name="connsiteY14" fmla="*/ 3669468 h 6046908"/>
                    <a:gd name="connsiteX15" fmla="*/ 831526 w 4527226"/>
                    <a:gd name="connsiteY15" fmla="*/ 3692328 h 6046908"/>
                    <a:gd name="connsiteX16" fmla="*/ 610546 w 4527226"/>
                    <a:gd name="connsiteY16" fmla="*/ 3738048 h 6046908"/>
                    <a:gd name="connsiteX17" fmla="*/ 389566 w 4527226"/>
                    <a:gd name="connsiteY17" fmla="*/ 3638988 h 6046908"/>
                    <a:gd name="connsiteX18" fmla="*/ 381946 w 4527226"/>
                    <a:gd name="connsiteY18" fmla="*/ 3326568 h 6046908"/>
                    <a:gd name="connsiteX19" fmla="*/ 420046 w 4527226"/>
                    <a:gd name="connsiteY19" fmla="*/ 3227508 h 6046908"/>
                    <a:gd name="connsiteX20" fmla="*/ 389566 w 4527226"/>
                    <a:gd name="connsiteY20" fmla="*/ 3166548 h 6046908"/>
                    <a:gd name="connsiteX21" fmla="*/ 351466 w 4527226"/>
                    <a:gd name="connsiteY21" fmla="*/ 3105588 h 6046908"/>
                    <a:gd name="connsiteX22" fmla="*/ 397186 w 4527226"/>
                    <a:gd name="connsiteY22" fmla="*/ 3021768 h 6046908"/>
                    <a:gd name="connsiteX23" fmla="*/ 488626 w 4527226"/>
                    <a:gd name="connsiteY23" fmla="*/ 2998908 h 6046908"/>
                    <a:gd name="connsiteX24" fmla="*/ 471956 w 4527226"/>
                    <a:gd name="connsiteY24" fmla="*/ 2942709 h 6046908"/>
                    <a:gd name="connsiteX25" fmla="*/ 435286 w 4527226"/>
                    <a:gd name="connsiteY25" fmla="*/ 2930328 h 6046908"/>
                    <a:gd name="connsiteX26" fmla="*/ 389566 w 4527226"/>
                    <a:gd name="connsiteY26" fmla="*/ 2930328 h 6046908"/>
                    <a:gd name="connsiteX27" fmla="*/ 314000 w 4527226"/>
                    <a:gd name="connsiteY27" fmla="*/ 2893495 h 6046908"/>
                    <a:gd name="connsiteX28" fmla="*/ 320986 w 4527226"/>
                    <a:gd name="connsiteY28" fmla="*/ 2846508 h 6046908"/>
                    <a:gd name="connsiteX29" fmla="*/ 328606 w 4527226"/>
                    <a:gd name="connsiteY29" fmla="*/ 2793168 h 6046908"/>
                    <a:gd name="connsiteX30" fmla="*/ 313366 w 4527226"/>
                    <a:gd name="connsiteY30" fmla="*/ 2732208 h 6046908"/>
                    <a:gd name="connsiteX31" fmla="*/ 267646 w 4527226"/>
                    <a:gd name="connsiteY31" fmla="*/ 2671248 h 6046908"/>
                    <a:gd name="connsiteX32" fmla="*/ 176206 w 4527226"/>
                    <a:gd name="connsiteY32" fmla="*/ 2656008 h 6046908"/>
                    <a:gd name="connsiteX33" fmla="*/ 54286 w 4527226"/>
                    <a:gd name="connsiteY33" fmla="*/ 2610288 h 6046908"/>
                    <a:gd name="connsiteX34" fmla="*/ 7931 w 4527226"/>
                    <a:gd name="connsiteY34" fmla="*/ 2563298 h 6046908"/>
                    <a:gd name="connsiteX35" fmla="*/ 8566 w 4527226"/>
                    <a:gd name="connsiteY35" fmla="*/ 2488368 h 6046908"/>
                    <a:gd name="connsiteX36" fmla="*/ 92386 w 4527226"/>
                    <a:gd name="connsiteY36" fmla="*/ 2335968 h 6046908"/>
                    <a:gd name="connsiteX37" fmla="*/ 221926 w 4527226"/>
                    <a:gd name="connsiteY37" fmla="*/ 2175948 h 6046908"/>
                    <a:gd name="connsiteX38" fmla="*/ 282886 w 4527226"/>
                    <a:gd name="connsiteY38" fmla="*/ 2084508 h 6046908"/>
                    <a:gd name="connsiteX39" fmla="*/ 328606 w 4527226"/>
                    <a:gd name="connsiteY39" fmla="*/ 1977828 h 6046908"/>
                    <a:gd name="connsiteX40" fmla="*/ 359086 w 4527226"/>
                    <a:gd name="connsiteY40" fmla="*/ 1871148 h 6046908"/>
                    <a:gd name="connsiteX41" fmla="*/ 374326 w 4527226"/>
                    <a:gd name="connsiteY41" fmla="*/ 1810188 h 6046908"/>
                    <a:gd name="connsiteX42" fmla="*/ 343846 w 4527226"/>
                    <a:gd name="connsiteY42" fmla="*/ 1756848 h 6046908"/>
                    <a:gd name="connsiteX43" fmla="*/ 328606 w 4527226"/>
                    <a:gd name="connsiteY43" fmla="*/ 1680648 h 6046908"/>
                    <a:gd name="connsiteX44" fmla="*/ 412426 w 4527226"/>
                    <a:gd name="connsiteY44" fmla="*/ 1474908 h 6046908"/>
                    <a:gd name="connsiteX45" fmla="*/ 442906 w 4527226"/>
                    <a:gd name="connsiteY45" fmla="*/ 1307268 h 6046908"/>
                    <a:gd name="connsiteX46" fmla="*/ 465766 w 4527226"/>
                    <a:gd name="connsiteY46" fmla="*/ 1192968 h 6046908"/>
                    <a:gd name="connsiteX47" fmla="*/ 503866 w 4527226"/>
                    <a:gd name="connsiteY47" fmla="*/ 1055808 h 6046908"/>
                    <a:gd name="connsiteX48" fmla="*/ 557206 w 4527226"/>
                    <a:gd name="connsiteY48" fmla="*/ 888168 h 6046908"/>
                    <a:gd name="connsiteX49" fmla="*/ 503866 w 4527226"/>
                    <a:gd name="connsiteY49" fmla="*/ 888168 h 6046908"/>
                    <a:gd name="connsiteX50" fmla="*/ 412426 w 4527226"/>
                    <a:gd name="connsiteY50" fmla="*/ 834828 h 6046908"/>
                    <a:gd name="connsiteX51" fmla="*/ 328606 w 4527226"/>
                    <a:gd name="connsiteY51" fmla="*/ 789108 h 6046908"/>
                    <a:gd name="connsiteX52" fmla="*/ 260026 w 4527226"/>
                    <a:gd name="connsiteY52" fmla="*/ 773868 h 6046908"/>
                    <a:gd name="connsiteX53" fmla="*/ 214306 w 4527226"/>
                    <a:gd name="connsiteY53" fmla="*/ 751008 h 6046908"/>
                    <a:gd name="connsiteX54" fmla="*/ 260026 w 4527226"/>
                    <a:gd name="connsiteY54" fmla="*/ 674808 h 6046908"/>
                    <a:gd name="connsiteX55" fmla="*/ 374326 w 4527226"/>
                    <a:gd name="connsiteY55" fmla="*/ 606228 h 6046908"/>
                    <a:gd name="connsiteX56" fmla="*/ 557206 w 4527226"/>
                    <a:gd name="connsiteY56" fmla="*/ 507168 h 6046908"/>
                    <a:gd name="connsiteX57" fmla="*/ 656266 w 4527226"/>
                    <a:gd name="connsiteY57" fmla="*/ 423348 h 6046908"/>
                    <a:gd name="connsiteX58" fmla="*/ 892486 w 4527226"/>
                    <a:gd name="connsiteY58" fmla="*/ 232848 h 6046908"/>
                    <a:gd name="connsiteX59" fmla="*/ 1174426 w 4527226"/>
                    <a:gd name="connsiteY59" fmla="*/ 80448 h 6046908"/>
                    <a:gd name="connsiteX60" fmla="*/ 1593526 w 4527226"/>
                    <a:gd name="connsiteY60" fmla="*/ 11868 h 6046908"/>
                    <a:gd name="connsiteX61" fmla="*/ 1944046 w 4527226"/>
                    <a:gd name="connsiteY61" fmla="*/ 4248 h 6046908"/>
                    <a:gd name="connsiteX62" fmla="*/ 2172646 w 4527226"/>
                    <a:gd name="connsiteY62" fmla="*/ 4248 h 6046908"/>
                    <a:gd name="connsiteX63" fmla="*/ 2393626 w 4527226"/>
                    <a:gd name="connsiteY63" fmla="*/ 57588 h 6046908"/>
                    <a:gd name="connsiteX64" fmla="*/ 2667946 w 4527226"/>
                    <a:gd name="connsiteY64" fmla="*/ 133788 h 6046908"/>
                    <a:gd name="connsiteX65" fmla="*/ 2820346 w 4527226"/>
                    <a:gd name="connsiteY65" fmla="*/ 202368 h 6046908"/>
                    <a:gd name="connsiteX66" fmla="*/ 3102286 w 4527226"/>
                    <a:gd name="connsiteY66" fmla="*/ 400488 h 6046908"/>
                    <a:gd name="connsiteX67" fmla="*/ 3285166 w 4527226"/>
                    <a:gd name="connsiteY67" fmla="*/ 651948 h 6046908"/>
                    <a:gd name="connsiteX68" fmla="*/ 3407086 w 4527226"/>
                    <a:gd name="connsiteY68" fmla="*/ 918648 h 6046908"/>
                    <a:gd name="connsiteX69" fmla="*/ 3475666 w 4527226"/>
                    <a:gd name="connsiteY69" fmla="*/ 1238688 h 6046908"/>
                    <a:gd name="connsiteX70" fmla="*/ 3506146 w 4527226"/>
                    <a:gd name="connsiteY70" fmla="*/ 1543488 h 6046908"/>
                    <a:gd name="connsiteX71" fmla="*/ 3506146 w 4527226"/>
                    <a:gd name="connsiteY71" fmla="*/ 1962588 h 6046908"/>
                    <a:gd name="connsiteX72" fmla="*/ 3338506 w 4527226"/>
                    <a:gd name="connsiteY72" fmla="*/ 2305488 h 6046908"/>
                    <a:gd name="connsiteX73" fmla="*/ 3254686 w 4527226"/>
                    <a:gd name="connsiteY73" fmla="*/ 2473128 h 6046908"/>
                    <a:gd name="connsiteX74" fmla="*/ 3132766 w 4527226"/>
                    <a:gd name="connsiteY74" fmla="*/ 2663628 h 6046908"/>
                    <a:gd name="connsiteX75" fmla="*/ 3071806 w 4527226"/>
                    <a:gd name="connsiteY75" fmla="*/ 2838888 h 6046908"/>
                    <a:gd name="connsiteX76" fmla="*/ 3064186 w 4527226"/>
                    <a:gd name="connsiteY76" fmla="*/ 2915088 h 6046908"/>
                    <a:gd name="connsiteX77" fmla="*/ 3018466 w 4527226"/>
                    <a:gd name="connsiteY77" fmla="*/ 3014148 h 6046908"/>
                    <a:gd name="connsiteX78" fmla="*/ 2980366 w 4527226"/>
                    <a:gd name="connsiteY78" fmla="*/ 3082728 h 6046908"/>
                    <a:gd name="connsiteX79" fmla="*/ 2957506 w 4527226"/>
                    <a:gd name="connsiteY79" fmla="*/ 3120828 h 6046908"/>
                    <a:gd name="connsiteX80" fmla="*/ 2957506 w 4527226"/>
                    <a:gd name="connsiteY80" fmla="*/ 3555168 h 6046908"/>
                    <a:gd name="connsiteX81" fmla="*/ 3010846 w 4527226"/>
                    <a:gd name="connsiteY81" fmla="*/ 3539928 h 6046908"/>
                    <a:gd name="connsiteX82" fmla="*/ 3109906 w 4527226"/>
                    <a:gd name="connsiteY82" fmla="*/ 3570408 h 6046908"/>
                    <a:gd name="connsiteX83" fmla="*/ 3140386 w 4527226"/>
                    <a:gd name="connsiteY83" fmla="*/ 3631368 h 6046908"/>
                    <a:gd name="connsiteX84" fmla="*/ 3117526 w 4527226"/>
                    <a:gd name="connsiteY84" fmla="*/ 3738048 h 6046908"/>
                    <a:gd name="connsiteX85" fmla="*/ 3125146 w 4527226"/>
                    <a:gd name="connsiteY85" fmla="*/ 4103808 h 6046908"/>
                    <a:gd name="connsiteX86" fmla="*/ 3163246 w 4527226"/>
                    <a:gd name="connsiteY86" fmla="*/ 4157148 h 6046908"/>
                    <a:gd name="connsiteX87" fmla="*/ 3201346 w 4527226"/>
                    <a:gd name="connsiteY87" fmla="*/ 4164768 h 6046908"/>
                    <a:gd name="connsiteX88" fmla="*/ 3231826 w 4527226"/>
                    <a:gd name="connsiteY88" fmla="*/ 4172388 h 6046908"/>
                    <a:gd name="connsiteX89" fmla="*/ 3285166 w 4527226"/>
                    <a:gd name="connsiteY89" fmla="*/ 4294308 h 6046908"/>
                    <a:gd name="connsiteX90" fmla="*/ 3300406 w 4527226"/>
                    <a:gd name="connsiteY90" fmla="*/ 4347648 h 6046908"/>
                    <a:gd name="connsiteX91" fmla="*/ 3330886 w 4527226"/>
                    <a:gd name="connsiteY91" fmla="*/ 4408608 h 6046908"/>
                    <a:gd name="connsiteX92" fmla="*/ 3551866 w 4527226"/>
                    <a:gd name="connsiteY92" fmla="*/ 4644828 h 6046908"/>
                    <a:gd name="connsiteX93" fmla="*/ 3887146 w 4527226"/>
                    <a:gd name="connsiteY93" fmla="*/ 5025828 h 6046908"/>
                    <a:gd name="connsiteX94" fmla="*/ 4100506 w 4527226"/>
                    <a:gd name="connsiteY94" fmla="*/ 5300148 h 6046908"/>
                    <a:gd name="connsiteX95" fmla="*/ 4367206 w 4527226"/>
                    <a:gd name="connsiteY95" fmla="*/ 5726868 h 6046908"/>
                    <a:gd name="connsiteX96" fmla="*/ 4527226 w 4527226"/>
                    <a:gd name="connsiteY96" fmla="*/ 6046908 h 6046908"/>
                    <a:gd name="connsiteX0" fmla="*/ 701986 w 4527226"/>
                    <a:gd name="connsiteY0" fmla="*/ 5071548 h 6046908"/>
                    <a:gd name="connsiteX1" fmla="*/ 717226 w 4527226"/>
                    <a:gd name="connsiteY1" fmla="*/ 5063928 h 6046908"/>
                    <a:gd name="connsiteX2" fmla="*/ 709606 w 4527226"/>
                    <a:gd name="connsiteY2" fmla="*/ 5025828 h 6046908"/>
                    <a:gd name="connsiteX3" fmla="*/ 701986 w 4527226"/>
                    <a:gd name="connsiteY3" fmla="*/ 5002968 h 6046908"/>
                    <a:gd name="connsiteX4" fmla="*/ 968686 w 4527226"/>
                    <a:gd name="connsiteY4" fmla="*/ 4682928 h 6046908"/>
                    <a:gd name="connsiteX5" fmla="*/ 961066 w 4527226"/>
                    <a:gd name="connsiteY5" fmla="*/ 4644828 h 6046908"/>
                    <a:gd name="connsiteX6" fmla="*/ 1342066 w 4527226"/>
                    <a:gd name="connsiteY6" fmla="*/ 4172388 h 6046908"/>
                    <a:gd name="connsiteX7" fmla="*/ 1258246 w 4527226"/>
                    <a:gd name="connsiteY7" fmla="*/ 4012368 h 6046908"/>
                    <a:gd name="connsiteX8" fmla="*/ 1204906 w 4527226"/>
                    <a:gd name="connsiteY8" fmla="*/ 3928548 h 6046908"/>
                    <a:gd name="connsiteX9" fmla="*/ 1174426 w 4527226"/>
                    <a:gd name="connsiteY9" fmla="*/ 3768528 h 6046908"/>
                    <a:gd name="connsiteX10" fmla="*/ 1151566 w 4527226"/>
                    <a:gd name="connsiteY10" fmla="*/ 3699948 h 6046908"/>
                    <a:gd name="connsiteX11" fmla="*/ 1143946 w 4527226"/>
                    <a:gd name="connsiteY11" fmla="*/ 3669468 h 6046908"/>
                    <a:gd name="connsiteX12" fmla="*/ 1067746 w 4527226"/>
                    <a:gd name="connsiteY12" fmla="*/ 3661848 h 6046908"/>
                    <a:gd name="connsiteX13" fmla="*/ 938206 w 4527226"/>
                    <a:gd name="connsiteY13" fmla="*/ 3669468 h 6046908"/>
                    <a:gd name="connsiteX14" fmla="*/ 831526 w 4527226"/>
                    <a:gd name="connsiteY14" fmla="*/ 3692328 h 6046908"/>
                    <a:gd name="connsiteX15" fmla="*/ 610546 w 4527226"/>
                    <a:gd name="connsiteY15" fmla="*/ 3738048 h 6046908"/>
                    <a:gd name="connsiteX16" fmla="*/ 389566 w 4527226"/>
                    <a:gd name="connsiteY16" fmla="*/ 3638988 h 6046908"/>
                    <a:gd name="connsiteX17" fmla="*/ 381946 w 4527226"/>
                    <a:gd name="connsiteY17" fmla="*/ 3326568 h 6046908"/>
                    <a:gd name="connsiteX18" fmla="*/ 420046 w 4527226"/>
                    <a:gd name="connsiteY18" fmla="*/ 3227508 h 6046908"/>
                    <a:gd name="connsiteX19" fmla="*/ 389566 w 4527226"/>
                    <a:gd name="connsiteY19" fmla="*/ 3166548 h 6046908"/>
                    <a:gd name="connsiteX20" fmla="*/ 351466 w 4527226"/>
                    <a:gd name="connsiteY20" fmla="*/ 3105588 h 6046908"/>
                    <a:gd name="connsiteX21" fmla="*/ 397186 w 4527226"/>
                    <a:gd name="connsiteY21" fmla="*/ 3021768 h 6046908"/>
                    <a:gd name="connsiteX22" fmla="*/ 488626 w 4527226"/>
                    <a:gd name="connsiteY22" fmla="*/ 2998908 h 6046908"/>
                    <a:gd name="connsiteX23" fmla="*/ 471956 w 4527226"/>
                    <a:gd name="connsiteY23" fmla="*/ 2942709 h 6046908"/>
                    <a:gd name="connsiteX24" fmla="*/ 435286 w 4527226"/>
                    <a:gd name="connsiteY24" fmla="*/ 2930328 h 6046908"/>
                    <a:gd name="connsiteX25" fmla="*/ 389566 w 4527226"/>
                    <a:gd name="connsiteY25" fmla="*/ 2930328 h 6046908"/>
                    <a:gd name="connsiteX26" fmla="*/ 314000 w 4527226"/>
                    <a:gd name="connsiteY26" fmla="*/ 2893495 h 6046908"/>
                    <a:gd name="connsiteX27" fmla="*/ 320986 w 4527226"/>
                    <a:gd name="connsiteY27" fmla="*/ 2846508 h 6046908"/>
                    <a:gd name="connsiteX28" fmla="*/ 328606 w 4527226"/>
                    <a:gd name="connsiteY28" fmla="*/ 2793168 h 6046908"/>
                    <a:gd name="connsiteX29" fmla="*/ 313366 w 4527226"/>
                    <a:gd name="connsiteY29" fmla="*/ 2732208 h 6046908"/>
                    <a:gd name="connsiteX30" fmla="*/ 267646 w 4527226"/>
                    <a:gd name="connsiteY30" fmla="*/ 2671248 h 6046908"/>
                    <a:gd name="connsiteX31" fmla="*/ 176206 w 4527226"/>
                    <a:gd name="connsiteY31" fmla="*/ 2656008 h 6046908"/>
                    <a:gd name="connsiteX32" fmla="*/ 54286 w 4527226"/>
                    <a:gd name="connsiteY32" fmla="*/ 2610288 h 6046908"/>
                    <a:gd name="connsiteX33" fmla="*/ 7931 w 4527226"/>
                    <a:gd name="connsiteY33" fmla="*/ 2563298 h 6046908"/>
                    <a:gd name="connsiteX34" fmla="*/ 8566 w 4527226"/>
                    <a:gd name="connsiteY34" fmla="*/ 2488368 h 6046908"/>
                    <a:gd name="connsiteX35" fmla="*/ 92386 w 4527226"/>
                    <a:gd name="connsiteY35" fmla="*/ 2335968 h 6046908"/>
                    <a:gd name="connsiteX36" fmla="*/ 221926 w 4527226"/>
                    <a:gd name="connsiteY36" fmla="*/ 2175948 h 6046908"/>
                    <a:gd name="connsiteX37" fmla="*/ 282886 w 4527226"/>
                    <a:gd name="connsiteY37" fmla="*/ 2084508 h 6046908"/>
                    <a:gd name="connsiteX38" fmla="*/ 328606 w 4527226"/>
                    <a:gd name="connsiteY38" fmla="*/ 1977828 h 6046908"/>
                    <a:gd name="connsiteX39" fmla="*/ 359086 w 4527226"/>
                    <a:gd name="connsiteY39" fmla="*/ 1871148 h 6046908"/>
                    <a:gd name="connsiteX40" fmla="*/ 374326 w 4527226"/>
                    <a:gd name="connsiteY40" fmla="*/ 1810188 h 6046908"/>
                    <a:gd name="connsiteX41" fmla="*/ 343846 w 4527226"/>
                    <a:gd name="connsiteY41" fmla="*/ 1756848 h 6046908"/>
                    <a:gd name="connsiteX42" fmla="*/ 328606 w 4527226"/>
                    <a:gd name="connsiteY42" fmla="*/ 1680648 h 6046908"/>
                    <a:gd name="connsiteX43" fmla="*/ 412426 w 4527226"/>
                    <a:gd name="connsiteY43" fmla="*/ 1474908 h 6046908"/>
                    <a:gd name="connsiteX44" fmla="*/ 442906 w 4527226"/>
                    <a:gd name="connsiteY44" fmla="*/ 1307268 h 6046908"/>
                    <a:gd name="connsiteX45" fmla="*/ 465766 w 4527226"/>
                    <a:gd name="connsiteY45" fmla="*/ 1192968 h 6046908"/>
                    <a:gd name="connsiteX46" fmla="*/ 503866 w 4527226"/>
                    <a:gd name="connsiteY46" fmla="*/ 1055808 h 6046908"/>
                    <a:gd name="connsiteX47" fmla="*/ 557206 w 4527226"/>
                    <a:gd name="connsiteY47" fmla="*/ 888168 h 6046908"/>
                    <a:gd name="connsiteX48" fmla="*/ 503866 w 4527226"/>
                    <a:gd name="connsiteY48" fmla="*/ 888168 h 6046908"/>
                    <a:gd name="connsiteX49" fmla="*/ 412426 w 4527226"/>
                    <a:gd name="connsiteY49" fmla="*/ 834828 h 6046908"/>
                    <a:gd name="connsiteX50" fmla="*/ 328606 w 4527226"/>
                    <a:gd name="connsiteY50" fmla="*/ 789108 h 6046908"/>
                    <a:gd name="connsiteX51" fmla="*/ 260026 w 4527226"/>
                    <a:gd name="connsiteY51" fmla="*/ 773868 h 6046908"/>
                    <a:gd name="connsiteX52" fmla="*/ 214306 w 4527226"/>
                    <a:gd name="connsiteY52" fmla="*/ 751008 h 6046908"/>
                    <a:gd name="connsiteX53" fmla="*/ 260026 w 4527226"/>
                    <a:gd name="connsiteY53" fmla="*/ 674808 h 6046908"/>
                    <a:gd name="connsiteX54" fmla="*/ 374326 w 4527226"/>
                    <a:gd name="connsiteY54" fmla="*/ 606228 h 6046908"/>
                    <a:gd name="connsiteX55" fmla="*/ 557206 w 4527226"/>
                    <a:gd name="connsiteY55" fmla="*/ 507168 h 6046908"/>
                    <a:gd name="connsiteX56" fmla="*/ 656266 w 4527226"/>
                    <a:gd name="connsiteY56" fmla="*/ 423348 h 6046908"/>
                    <a:gd name="connsiteX57" fmla="*/ 892486 w 4527226"/>
                    <a:gd name="connsiteY57" fmla="*/ 232848 h 6046908"/>
                    <a:gd name="connsiteX58" fmla="*/ 1174426 w 4527226"/>
                    <a:gd name="connsiteY58" fmla="*/ 80448 h 6046908"/>
                    <a:gd name="connsiteX59" fmla="*/ 1593526 w 4527226"/>
                    <a:gd name="connsiteY59" fmla="*/ 11868 h 6046908"/>
                    <a:gd name="connsiteX60" fmla="*/ 1944046 w 4527226"/>
                    <a:gd name="connsiteY60" fmla="*/ 4248 h 6046908"/>
                    <a:gd name="connsiteX61" fmla="*/ 2172646 w 4527226"/>
                    <a:gd name="connsiteY61" fmla="*/ 4248 h 6046908"/>
                    <a:gd name="connsiteX62" fmla="*/ 2393626 w 4527226"/>
                    <a:gd name="connsiteY62" fmla="*/ 57588 h 6046908"/>
                    <a:gd name="connsiteX63" fmla="*/ 2667946 w 4527226"/>
                    <a:gd name="connsiteY63" fmla="*/ 133788 h 6046908"/>
                    <a:gd name="connsiteX64" fmla="*/ 2820346 w 4527226"/>
                    <a:gd name="connsiteY64" fmla="*/ 202368 h 6046908"/>
                    <a:gd name="connsiteX65" fmla="*/ 3102286 w 4527226"/>
                    <a:gd name="connsiteY65" fmla="*/ 400488 h 6046908"/>
                    <a:gd name="connsiteX66" fmla="*/ 3285166 w 4527226"/>
                    <a:gd name="connsiteY66" fmla="*/ 651948 h 6046908"/>
                    <a:gd name="connsiteX67" fmla="*/ 3407086 w 4527226"/>
                    <a:gd name="connsiteY67" fmla="*/ 918648 h 6046908"/>
                    <a:gd name="connsiteX68" fmla="*/ 3475666 w 4527226"/>
                    <a:gd name="connsiteY68" fmla="*/ 1238688 h 6046908"/>
                    <a:gd name="connsiteX69" fmla="*/ 3506146 w 4527226"/>
                    <a:gd name="connsiteY69" fmla="*/ 1543488 h 6046908"/>
                    <a:gd name="connsiteX70" fmla="*/ 3506146 w 4527226"/>
                    <a:gd name="connsiteY70" fmla="*/ 1962588 h 6046908"/>
                    <a:gd name="connsiteX71" fmla="*/ 3338506 w 4527226"/>
                    <a:gd name="connsiteY71" fmla="*/ 2305488 h 6046908"/>
                    <a:gd name="connsiteX72" fmla="*/ 3254686 w 4527226"/>
                    <a:gd name="connsiteY72" fmla="*/ 2473128 h 6046908"/>
                    <a:gd name="connsiteX73" fmla="*/ 3132766 w 4527226"/>
                    <a:gd name="connsiteY73" fmla="*/ 2663628 h 6046908"/>
                    <a:gd name="connsiteX74" fmla="*/ 3071806 w 4527226"/>
                    <a:gd name="connsiteY74" fmla="*/ 2838888 h 6046908"/>
                    <a:gd name="connsiteX75" fmla="*/ 3064186 w 4527226"/>
                    <a:gd name="connsiteY75" fmla="*/ 2915088 h 6046908"/>
                    <a:gd name="connsiteX76" fmla="*/ 3018466 w 4527226"/>
                    <a:gd name="connsiteY76" fmla="*/ 3014148 h 6046908"/>
                    <a:gd name="connsiteX77" fmla="*/ 2980366 w 4527226"/>
                    <a:gd name="connsiteY77" fmla="*/ 3082728 h 6046908"/>
                    <a:gd name="connsiteX78" fmla="*/ 2957506 w 4527226"/>
                    <a:gd name="connsiteY78" fmla="*/ 3120828 h 6046908"/>
                    <a:gd name="connsiteX79" fmla="*/ 2957506 w 4527226"/>
                    <a:gd name="connsiteY79" fmla="*/ 3555168 h 6046908"/>
                    <a:gd name="connsiteX80" fmla="*/ 3010846 w 4527226"/>
                    <a:gd name="connsiteY80" fmla="*/ 3539928 h 6046908"/>
                    <a:gd name="connsiteX81" fmla="*/ 3109906 w 4527226"/>
                    <a:gd name="connsiteY81" fmla="*/ 3570408 h 6046908"/>
                    <a:gd name="connsiteX82" fmla="*/ 3140386 w 4527226"/>
                    <a:gd name="connsiteY82" fmla="*/ 3631368 h 6046908"/>
                    <a:gd name="connsiteX83" fmla="*/ 3117526 w 4527226"/>
                    <a:gd name="connsiteY83" fmla="*/ 3738048 h 6046908"/>
                    <a:gd name="connsiteX84" fmla="*/ 3125146 w 4527226"/>
                    <a:gd name="connsiteY84" fmla="*/ 4103808 h 6046908"/>
                    <a:gd name="connsiteX85" fmla="*/ 3163246 w 4527226"/>
                    <a:gd name="connsiteY85" fmla="*/ 4157148 h 6046908"/>
                    <a:gd name="connsiteX86" fmla="*/ 3201346 w 4527226"/>
                    <a:gd name="connsiteY86" fmla="*/ 4164768 h 6046908"/>
                    <a:gd name="connsiteX87" fmla="*/ 3231826 w 4527226"/>
                    <a:gd name="connsiteY87" fmla="*/ 4172388 h 6046908"/>
                    <a:gd name="connsiteX88" fmla="*/ 3285166 w 4527226"/>
                    <a:gd name="connsiteY88" fmla="*/ 4294308 h 6046908"/>
                    <a:gd name="connsiteX89" fmla="*/ 3300406 w 4527226"/>
                    <a:gd name="connsiteY89" fmla="*/ 4347648 h 6046908"/>
                    <a:gd name="connsiteX90" fmla="*/ 3330886 w 4527226"/>
                    <a:gd name="connsiteY90" fmla="*/ 4408608 h 6046908"/>
                    <a:gd name="connsiteX91" fmla="*/ 3551866 w 4527226"/>
                    <a:gd name="connsiteY91" fmla="*/ 4644828 h 6046908"/>
                    <a:gd name="connsiteX92" fmla="*/ 3887146 w 4527226"/>
                    <a:gd name="connsiteY92" fmla="*/ 5025828 h 6046908"/>
                    <a:gd name="connsiteX93" fmla="*/ 4100506 w 4527226"/>
                    <a:gd name="connsiteY93" fmla="*/ 5300148 h 6046908"/>
                    <a:gd name="connsiteX94" fmla="*/ 4367206 w 4527226"/>
                    <a:gd name="connsiteY94" fmla="*/ 5726868 h 6046908"/>
                    <a:gd name="connsiteX95" fmla="*/ 4527226 w 4527226"/>
                    <a:gd name="connsiteY95" fmla="*/ 6046908 h 6046908"/>
                    <a:gd name="connsiteX0" fmla="*/ 717226 w 4527226"/>
                    <a:gd name="connsiteY0" fmla="*/ 5063928 h 6046908"/>
                    <a:gd name="connsiteX1" fmla="*/ 709606 w 4527226"/>
                    <a:gd name="connsiteY1" fmla="*/ 5025828 h 6046908"/>
                    <a:gd name="connsiteX2" fmla="*/ 701986 w 4527226"/>
                    <a:gd name="connsiteY2" fmla="*/ 5002968 h 6046908"/>
                    <a:gd name="connsiteX3" fmla="*/ 968686 w 4527226"/>
                    <a:gd name="connsiteY3" fmla="*/ 4682928 h 6046908"/>
                    <a:gd name="connsiteX4" fmla="*/ 961066 w 4527226"/>
                    <a:gd name="connsiteY4" fmla="*/ 4644828 h 6046908"/>
                    <a:gd name="connsiteX5" fmla="*/ 1342066 w 4527226"/>
                    <a:gd name="connsiteY5" fmla="*/ 4172388 h 6046908"/>
                    <a:gd name="connsiteX6" fmla="*/ 1258246 w 4527226"/>
                    <a:gd name="connsiteY6" fmla="*/ 4012368 h 6046908"/>
                    <a:gd name="connsiteX7" fmla="*/ 1204906 w 4527226"/>
                    <a:gd name="connsiteY7" fmla="*/ 3928548 h 6046908"/>
                    <a:gd name="connsiteX8" fmla="*/ 1174426 w 4527226"/>
                    <a:gd name="connsiteY8" fmla="*/ 3768528 h 6046908"/>
                    <a:gd name="connsiteX9" fmla="*/ 1151566 w 4527226"/>
                    <a:gd name="connsiteY9" fmla="*/ 3699948 h 6046908"/>
                    <a:gd name="connsiteX10" fmla="*/ 1143946 w 4527226"/>
                    <a:gd name="connsiteY10" fmla="*/ 3669468 h 6046908"/>
                    <a:gd name="connsiteX11" fmla="*/ 1067746 w 4527226"/>
                    <a:gd name="connsiteY11" fmla="*/ 3661848 h 6046908"/>
                    <a:gd name="connsiteX12" fmla="*/ 938206 w 4527226"/>
                    <a:gd name="connsiteY12" fmla="*/ 3669468 h 6046908"/>
                    <a:gd name="connsiteX13" fmla="*/ 831526 w 4527226"/>
                    <a:gd name="connsiteY13" fmla="*/ 3692328 h 6046908"/>
                    <a:gd name="connsiteX14" fmla="*/ 610546 w 4527226"/>
                    <a:gd name="connsiteY14" fmla="*/ 3738048 h 6046908"/>
                    <a:gd name="connsiteX15" fmla="*/ 389566 w 4527226"/>
                    <a:gd name="connsiteY15" fmla="*/ 3638988 h 6046908"/>
                    <a:gd name="connsiteX16" fmla="*/ 381946 w 4527226"/>
                    <a:gd name="connsiteY16" fmla="*/ 3326568 h 6046908"/>
                    <a:gd name="connsiteX17" fmla="*/ 420046 w 4527226"/>
                    <a:gd name="connsiteY17" fmla="*/ 3227508 h 6046908"/>
                    <a:gd name="connsiteX18" fmla="*/ 389566 w 4527226"/>
                    <a:gd name="connsiteY18" fmla="*/ 3166548 h 6046908"/>
                    <a:gd name="connsiteX19" fmla="*/ 351466 w 4527226"/>
                    <a:gd name="connsiteY19" fmla="*/ 3105588 h 6046908"/>
                    <a:gd name="connsiteX20" fmla="*/ 397186 w 4527226"/>
                    <a:gd name="connsiteY20" fmla="*/ 3021768 h 6046908"/>
                    <a:gd name="connsiteX21" fmla="*/ 488626 w 4527226"/>
                    <a:gd name="connsiteY21" fmla="*/ 2998908 h 6046908"/>
                    <a:gd name="connsiteX22" fmla="*/ 471956 w 4527226"/>
                    <a:gd name="connsiteY22" fmla="*/ 2942709 h 6046908"/>
                    <a:gd name="connsiteX23" fmla="*/ 435286 w 4527226"/>
                    <a:gd name="connsiteY23" fmla="*/ 2930328 h 6046908"/>
                    <a:gd name="connsiteX24" fmla="*/ 389566 w 4527226"/>
                    <a:gd name="connsiteY24" fmla="*/ 2930328 h 6046908"/>
                    <a:gd name="connsiteX25" fmla="*/ 314000 w 4527226"/>
                    <a:gd name="connsiteY25" fmla="*/ 2893495 h 6046908"/>
                    <a:gd name="connsiteX26" fmla="*/ 320986 w 4527226"/>
                    <a:gd name="connsiteY26" fmla="*/ 2846508 h 6046908"/>
                    <a:gd name="connsiteX27" fmla="*/ 328606 w 4527226"/>
                    <a:gd name="connsiteY27" fmla="*/ 2793168 h 6046908"/>
                    <a:gd name="connsiteX28" fmla="*/ 313366 w 4527226"/>
                    <a:gd name="connsiteY28" fmla="*/ 2732208 h 6046908"/>
                    <a:gd name="connsiteX29" fmla="*/ 267646 w 4527226"/>
                    <a:gd name="connsiteY29" fmla="*/ 2671248 h 6046908"/>
                    <a:gd name="connsiteX30" fmla="*/ 176206 w 4527226"/>
                    <a:gd name="connsiteY30" fmla="*/ 2656008 h 6046908"/>
                    <a:gd name="connsiteX31" fmla="*/ 54286 w 4527226"/>
                    <a:gd name="connsiteY31" fmla="*/ 2610288 h 6046908"/>
                    <a:gd name="connsiteX32" fmla="*/ 7931 w 4527226"/>
                    <a:gd name="connsiteY32" fmla="*/ 2563298 h 6046908"/>
                    <a:gd name="connsiteX33" fmla="*/ 8566 w 4527226"/>
                    <a:gd name="connsiteY33" fmla="*/ 2488368 h 6046908"/>
                    <a:gd name="connsiteX34" fmla="*/ 92386 w 4527226"/>
                    <a:gd name="connsiteY34" fmla="*/ 2335968 h 6046908"/>
                    <a:gd name="connsiteX35" fmla="*/ 221926 w 4527226"/>
                    <a:gd name="connsiteY35" fmla="*/ 2175948 h 6046908"/>
                    <a:gd name="connsiteX36" fmla="*/ 282886 w 4527226"/>
                    <a:gd name="connsiteY36" fmla="*/ 2084508 h 6046908"/>
                    <a:gd name="connsiteX37" fmla="*/ 328606 w 4527226"/>
                    <a:gd name="connsiteY37" fmla="*/ 1977828 h 6046908"/>
                    <a:gd name="connsiteX38" fmla="*/ 359086 w 4527226"/>
                    <a:gd name="connsiteY38" fmla="*/ 1871148 h 6046908"/>
                    <a:gd name="connsiteX39" fmla="*/ 374326 w 4527226"/>
                    <a:gd name="connsiteY39" fmla="*/ 1810188 h 6046908"/>
                    <a:gd name="connsiteX40" fmla="*/ 343846 w 4527226"/>
                    <a:gd name="connsiteY40" fmla="*/ 1756848 h 6046908"/>
                    <a:gd name="connsiteX41" fmla="*/ 328606 w 4527226"/>
                    <a:gd name="connsiteY41" fmla="*/ 1680648 h 6046908"/>
                    <a:gd name="connsiteX42" fmla="*/ 412426 w 4527226"/>
                    <a:gd name="connsiteY42" fmla="*/ 1474908 h 6046908"/>
                    <a:gd name="connsiteX43" fmla="*/ 442906 w 4527226"/>
                    <a:gd name="connsiteY43" fmla="*/ 1307268 h 6046908"/>
                    <a:gd name="connsiteX44" fmla="*/ 465766 w 4527226"/>
                    <a:gd name="connsiteY44" fmla="*/ 1192968 h 6046908"/>
                    <a:gd name="connsiteX45" fmla="*/ 503866 w 4527226"/>
                    <a:gd name="connsiteY45" fmla="*/ 1055808 h 6046908"/>
                    <a:gd name="connsiteX46" fmla="*/ 557206 w 4527226"/>
                    <a:gd name="connsiteY46" fmla="*/ 888168 h 6046908"/>
                    <a:gd name="connsiteX47" fmla="*/ 503866 w 4527226"/>
                    <a:gd name="connsiteY47" fmla="*/ 888168 h 6046908"/>
                    <a:gd name="connsiteX48" fmla="*/ 412426 w 4527226"/>
                    <a:gd name="connsiteY48" fmla="*/ 834828 h 6046908"/>
                    <a:gd name="connsiteX49" fmla="*/ 328606 w 4527226"/>
                    <a:gd name="connsiteY49" fmla="*/ 789108 h 6046908"/>
                    <a:gd name="connsiteX50" fmla="*/ 260026 w 4527226"/>
                    <a:gd name="connsiteY50" fmla="*/ 773868 h 6046908"/>
                    <a:gd name="connsiteX51" fmla="*/ 214306 w 4527226"/>
                    <a:gd name="connsiteY51" fmla="*/ 751008 h 6046908"/>
                    <a:gd name="connsiteX52" fmla="*/ 260026 w 4527226"/>
                    <a:gd name="connsiteY52" fmla="*/ 674808 h 6046908"/>
                    <a:gd name="connsiteX53" fmla="*/ 374326 w 4527226"/>
                    <a:gd name="connsiteY53" fmla="*/ 606228 h 6046908"/>
                    <a:gd name="connsiteX54" fmla="*/ 557206 w 4527226"/>
                    <a:gd name="connsiteY54" fmla="*/ 507168 h 6046908"/>
                    <a:gd name="connsiteX55" fmla="*/ 656266 w 4527226"/>
                    <a:gd name="connsiteY55" fmla="*/ 423348 h 6046908"/>
                    <a:gd name="connsiteX56" fmla="*/ 892486 w 4527226"/>
                    <a:gd name="connsiteY56" fmla="*/ 232848 h 6046908"/>
                    <a:gd name="connsiteX57" fmla="*/ 1174426 w 4527226"/>
                    <a:gd name="connsiteY57" fmla="*/ 80448 h 6046908"/>
                    <a:gd name="connsiteX58" fmla="*/ 1593526 w 4527226"/>
                    <a:gd name="connsiteY58" fmla="*/ 11868 h 6046908"/>
                    <a:gd name="connsiteX59" fmla="*/ 1944046 w 4527226"/>
                    <a:gd name="connsiteY59" fmla="*/ 4248 h 6046908"/>
                    <a:gd name="connsiteX60" fmla="*/ 2172646 w 4527226"/>
                    <a:gd name="connsiteY60" fmla="*/ 4248 h 6046908"/>
                    <a:gd name="connsiteX61" fmla="*/ 2393626 w 4527226"/>
                    <a:gd name="connsiteY61" fmla="*/ 57588 h 6046908"/>
                    <a:gd name="connsiteX62" fmla="*/ 2667946 w 4527226"/>
                    <a:gd name="connsiteY62" fmla="*/ 133788 h 6046908"/>
                    <a:gd name="connsiteX63" fmla="*/ 2820346 w 4527226"/>
                    <a:gd name="connsiteY63" fmla="*/ 202368 h 6046908"/>
                    <a:gd name="connsiteX64" fmla="*/ 3102286 w 4527226"/>
                    <a:gd name="connsiteY64" fmla="*/ 400488 h 6046908"/>
                    <a:gd name="connsiteX65" fmla="*/ 3285166 w 4527226"/>
                    <a:gd name="connsiteY65" fmla="*/ 651948 h 6046908"/>
                    <a:gd name="connsiteX66" fmla="*/ 3407086 w 4527226"/>
                    <a:gd name="connsiteY66" fmla="*/ 918648 h 6046908"/>
                    <a:gd name="connsiteX67" fmla="*/ 3475666 w 4527226"/>
                    <a:gd name="connsiteY67" fmla="*/ 1238688 h 6046908"/>
                    <a:gd name="connsiteX68" fmla="*/ 3506146 w 4527226"/>
                    <a:gd name="connsiteY68" fmla="*/ 1543488 h 6046908"/>
                    <a:gd name="connsiteX69" fmla="*/ 3506146 w 4527226"/>
                    <a:gd name="connsiteY69" fmla="*/ 1962588 h 6046908"/>
                    <a:gd name="connsiteX70" fmla="*/ 3338506 w 4527226"/>
                    <a:gd name="connsiteY70" fmla="*/ 2305488 h 6046908"/>
                    <a:gd name="connsiteX71" fmla="*/ 3254686 w 4527226"/>
                    <a:gd name="connsiteY71" fmla="*/ 2473128 h 6046908"/>
                    <a:gd name="connsiteX72" fmla="*/ 3132766 w 4527226"/>
                    <a:gd name="connsiteY72" fmla="*/ 2663628 h 6046908"/>
                    <a:gd name="connsiteX73" fmla="*/ 3071806 w 4527226"/>
                    <a:gd name="connsiteY73" fmla="*/ 2838888 h 6046908"/>
                    <a:gd name="connsiteX74" fmla="*/ 3064186 w 4527226"/>
                    <a:gd name="connsiteY74" fmla="*/ 2915088 h 6046908"/>
                    <a:gd name="connsiteX75" fmla="*/ 3018466 w 4527226"/>
                    <a:gd name="connsiteY75" fmla="*/ 3014148 h 6046908"/>
                    <a:gd name="connsiteX76" fmla="*/ 2980366 w 4527226"/>
                    <a:gd name="connsiteY76" fmla="*/ 3082728 h 6046908"/>
                    <a:gd name="connsiteX77" fmla="*/ 2957506 w 4527226"/>
                    <a:gd name="connsiteY77" fmla="*/ 3120828 h 6046908"/>
                    <a:gd name="connsiteX78" fmla="*/ 2957506 w 4527226"/>
                    <a:gd name="connsiteY78" fmla="*/ 3555168 h 6046908"/>
                    <a:gd name="connsiteX79" fmla="*/ 3010846 w 4527226"/>
                    <a:gd name="connsiteY79" fmla="*/ 3539928 h 6046908"/>
                    <a:gd name="connsiteX80" fmla="*/ 3109906 w 4527226"/>
                    <a:gd name="connsiteY80" fmla="*/ 3570408 h 6046908"/>
                    <a:gd name="connsiteX81" fmla="*/ 3140386 w 4527226"/>
                    <a:gd name="connsiteY81" fmla="*/ 3631368 h 6046908"/>
                    <a:gd name="connsiteX82" fmla="*/ 3117526 w 4527226"/>
                    <a:gd name="connsiteY82" fmla="*/ 3738048 h 6046908"/>
                    <a:gd name="connsiteX83" fmla="*/ 3125146 w 4527226"/>
                    <a:gd name="connsiteY83" fmla="*/ 4103808 h 6046908"/>
                    <a:gd name="connsiteX84" fmla="*/ 3163246 w 4527226"/>
                    <a:gd name="connsiteY84" fmla="*/ 4157148 h 6046908"/>
                    <a:gd name="connsiteX85" fmla="*/ 3201346 w 4527226"/>
                    <a:gd name="connsiteY85" fmla="*/ 4164768 h 6046908"/>
                    <a:gd name="connsiteX86" fmla="*/ 3231826 w 4527226"/>
                    <a:gd name="connsiteY86" fmla="*/ 4172388 h 6046908"/>
                    <a:gd name="connsiteX87" fmla="*/ 3285166 w 4527226"/>
                    <a:gd name="connsiteY87" fmla="*/ 4294308 h 6046908"/>
                    <a:gd name="connsiteX88" fmla="*/ 3300406 w 4527226"/>
                    <a:gd name="connsiteY88" fmla="*/ 4347648 h 6046908"/>
                    <a:gd name="connsiteX89" fmla="*/ 3330886 w 4527226"/>
                    <a:gd name="connsiteY89" fmla="*/ 4408608 h 6046908"/>
                    <a:gd name="connsiteX90" fmla="*/ 3551866 w 4527226"/>
                    <a:gd name="connsiteY90" fmla="*/ 4644828 h 6046908"/>
                    <a:gd name="connsiteX91" fmla="*/ 3887146 w 4527226"/>
                    <a:gd name="connsiteY91" fmla="*/ 5025828 h 6046908"/>
                    <a:gd name="connsiteX92" fmla="*/ 4100506 w 4527226"/>
                    <a:gd name="connsiteY92" fmla="*/ 5300148 h 6046908"/>
                    <a:gd name="connsiteX93" fmla="*/ 4367206 w 4527226"/>
                    <a:gd name="connsiteY93" fmla="*/ 5726868 h 6046908"/>
                    <a:gd name="connsiteX94" fmla="*/ 4527226 w 4527226"/>
                    <a:gd name="connsiteY94" fmla="*/ 6046908 h 6046908"/>
                    <a:gd name="connsiteX0" fmla="*/ 709606 w 4527226"/>
                    <a:gd name="connsiteY0" fmla="*/ 5025828 h 6046908"/>
                    <a:gd name="connsiteX1" fmla="*/ 701986 w 4527226"/>
                    <a:gd name="connsiteY1" fmla="*/ 5002968 h 6046908"/>
                    <a:gd name="connsiteX2" fmla="*/ 968686 w 4527226"/>
                    <a:gd name="connsiteY2" fmla="*/ 4682928 h 6046908"/>
                    <a:gd name="connsiteX3" fmla="*/ 961066 w 4527226"/>
                    <a:gd name="connsiteY3" fmla="*/ 4644828 h 6046908"/>
                    <a:gd name="connsiteX4" fmla="*/ 1342066 w 4527226"/>
                    <a:gd name="connsiteY4" fmla="*/ 4172388 h 6046908"/>
                    <a:gd name="connsiteX5" fmla="*/ 1258246 w 4527226"/>
                    <a:gd name="connsiteY5" fmla="*/ 4012368 h 6046908"/>
                    <a:gd name="connsiteX6" fmla="*/ 1204906 w 4527226"/>
                    <a:gd name="connsiteY6" fmla="*/ 3928548 h 6046908"/>
                    <a:gd name="connsiteX7" fmla="*/ 1174426 w 4527226"/>
                    <a:gd name="connsiteY7" fmla="*/ 3768528 h 6046908"/>
                    <a:gd name="connsiteX8" fmla="*/ 1151566 w 4527226"/>
                    <a:gd name="connsiteY8" fmla="*/ 3699948 h 6046908"/>
                    <a:gd name="connsiteX9" fmla="*/ 1143946 w 4527226"/>
                    <a:gd name="connsiteY9" fmla="*/ 3669468 h 6046908"/>
                    <a:gd name="connsiteX10" fmla="*/ 1067746 w 4527226"/>
                    <a:gd name="connsiteY10" fmla="*/ 3661848 h 6046908"/>
                    <a:gd name="connsiteX11" fmla="*/ 938206 w 4527226"/>
                    <a:gd name="connsiteY11" fmla="*/ 3669468 h 6046908"/>
                    <a:gd name="connsiteX12" fmla="*/ 831526 w 4527226"/>
                    <a:gd name="connsiteY12" fmla="*/ 3692328 h 6046908"/>
                    <a:gd name="connsiteX13" fmla="*/ 610546 w 4527226"/>
                    <a:gd name="connsiteY13" fmla="*/ 3738048 h 6046908"/>
                    <a:gd name="connsiteX14" fmla="*/ 389566 w 4527226"/>
                    <a:gd name="connsiteY14" fmla="*/ 3638988 h 6046908"/>
                    <a:gd name="connsiteX15" fmla="*/ 381946 w 4527226"/>
                    <a:gd name="connsiteY15" fmla="*/ 3326568 h 6046908"/>
                    <a:gd name="connsiteX16" fmla="*/ 420046 w 4527226"/>
                    <a:gd name="connsiteY16" fmla="*/ 3227508 h 6046908"/>
                    <a:gd name="connsiteX17" fmla="*/ 389566 w 4527226"/>
                    <a:gd name="connsiteY17" fmla="*/ 3166548 h 6046908"/>
                    <a:gd name="connsiteX18" fmla="*/ 351466 w 4527226"/>
                    <a:gd name="connsiteY18" fmla="*/ 3105588 h 6046908"/>
                    <a:gd name="connsiteX19" fmla="*/ 397186 w 4527226"/>
                    <a:gd name="connsiteY19" fmla="*/ 3021768 h 6046908"/>
                    <a:gd name="connsiteX20" fmla="*/ 488626 w 4527226"/>
                    <a:gd name="connsiteY20" fmla="*/ 2998908 h 6046908"/>
                    <a:gd name="connsiteX21" fmla="*/ 471956 w 4527226"/>
                    <a:gd name="connsiteY21" fmla="*/ 2942709 h 6046908"/>
                    <a:gd name="connsiteX22" fmla="*/ 435286 w 4527226"/>
                    <a:gd name="connsiteY22" fmla="*/ 2930328 h 6046908"/>
                    <a:gd name="connsiteX23" fmla="*/ 389566 w 4527226"/>
                    <a:gd name="connsiteY23" fmla="*/ 2930328 h 6046908"/>
                    <a:gd name="connsiteX24" fmla="*/ 314000 w 4527226"/>
                    <a:gd name="connsiteY24" fmla="*/ 2893495 h 6046908"/>
                    <a:gd name="connsiteX25" fmla="*/ 320986 w 4527226"/>
                    <a:gd name="connsiteY25" fmla="*/ 2846508 h 6046908"/>
                    <a:gd name="connsiteX26" fmla="*/ 328606 w 4527226"/>
                    <a:gd name="connsiteY26" fmla="*/ 2793168 h 6046908"/>
                    <a:gd name="connsiteX27" fmla="*/ 313366 w 4527226"/>
                    <a:gd name="connsiteY27" fmla="*/ 2732208 h 6046908"/>
                    <a:gd name="connsiteX28" fmla="*/ 267646 w 4527226"/>
                    <a:gd name="connsiteY28" fmla="*/ 2671248 h 6046908"/>
                    <a:gd name="connsiteX29" fmla="*/ 176206 w 4527226"/>
                    <a:gd name="connsiteY29" fmla="*/ 2656008 h 6046908"/>
                    <a:gd name="connsiteX30" fmla="*/ 54286 w 4527226"/>
                    <a:gd name="connsiteY30" fmla="*/ 2610288 h 6046908"/>
                    <a:gd name="connsiteX31" fmla="*/ 7931 w 4527226"/>
                    <a:gd name="connsiteY31" fmla="*/ 2563298 h 6046908"/>
                    <a:gd name="connsiteX32" fmla="*/ 8566 w 4527226"/>
                    <a:gd name="connsiteY32" fmla="*/ 2488368 h 6046908"/>
                    <a:gd name="connsiteX33" fmla="*/ 92386 w 4527226"/>
                    <a:gd name="connsiteY33" fmla="*/ 2335968 h 6046908"/>
                    <a:gd name="connsiteX34" fmla="*/ 221926 w 4527226"/>
                    <a:gd name="connsiteY34" fmla="*/ 2175948 h 6046908"/>
                    <a:gd name="connsiteX35" fmla="*/ 282886 w 4527226"/>
                    <a:gd name="connsiteY35" fmla="*/ 2084508 h 6046908"/>
                    <a:gd name="connsiteX36" fmla="*/ 328606 w 4527226"/>
                    <a:gd name="connsiteY36" fmla="*/ 1977828 h 6046908"/>
                    <a:gd name="connsiteX37" fmla="*/ 359086 w 4527226"/>
                    <a:gd name="connsiteY37" fmla="*/ 1871148 h 6046908"/>
                    <a:gd name="connsiteX38" fmla="*/ 374326 w 4527226"/>
                    <a:gd name="connsiteY38" fmla="*/ 1810188 h 6046908"/>
                    <a:gd name="connsiteX39" fmla="*/ 343846 w 4527226"/>
                    <a:gd name="connsiteY39" fmla="*/ 1756848 h 6046908"/>
                    <a:gd name="connsiteX40" fmla="*/ 328606 w 4527226"/>
                    <a:gd name="connsiteY40" fmla="*/ 1680648 h 6046908"/>
                    <a:gd name="connsiteX41" fmla="*/ 412426 w 4527226"/>
                    <a:gd name="connsiteY41" fmla="*/ 1474908 h 6046908"/>
                    <a:gd name="connsiteX42" fmla="*/ 442906 w 4527226"/>
                    <a:gd name="connsiteY42" fmla="*/ 1307268 h 6046908"/>
                    <a:gd name="connsiteX43" fmla="*/ 465766 w 4527226"/>
                    <a:gd name="connsiteY43" fmla="*/ 1192968 h 6046908"/>
                    <a:gd name="connsiteX44" fmla="*/ 503866 w 4527226"/>
                    <a:gd name="connsiteY44" fmla="*/ 1055808 h 6046908"/>
                    <a:gd name="connsiteX45" fmla="*/ 557206 w 4527226"/>
                    <a:gd name="connsiteY45" fmla="*/ 888168 h 6046908"/>
                    <a:gd name="connsiteX46" fmla="*/ 503866 w 4527226"/>
                    <a:gd name="connsiteY46" fmla="*/ 888168 h 6046908"/>
                    <a:gd name="connsiteX47" fmla="*/ 412426 w 4527226"/>
                    <a:gd name="connsiteY47" fmla="*/ 834828 h 6046908"/>
                    <a:gd name="connsiteX48" fmla="*/ 328606 w 4527226"/>
                    <a:gd name="connsiteY48" fmla="*/ 789108 h 6046908"/>
                    <a:gd name="connsiteX49" fmla="*/ 260026 w 4527226"/>
                    <a:gd name="connsiteY49" fmla="*/ 773868 h 6046908"/>
                    <a:gd name="connsiteX50" fmla="*/ 214306 w 4527226"/>
                    <a:gd name="connsiteY50" fmla="*/ 751008 h 6046908"/>
                    <a:gd name="connsiteX51" fmla="*/ 260026 w 4527226"/>
                    <a:gd name="connsiteY51" fmla="*/ 674808 h 6046908"/>
                    <a:gd name="connsiteX52" fmla="*/ 374326 w 4527226"/>
                    <a:gd name="connsiteY52" fmla="*/ 606228 h 6046908"/>
                    <a:gd name="connsiteX53" fmla="*/ 557206 w 4527226"/>
                    <a:gd name="connsiteY53" fmla="*/ 507168 h 6046908"/>
                    <a:gd name="connsiteX54" fmla="*/ 656266 w 4527226"/>
                    <a:gd name="connsiteY54" fmla="*/ 423348 h 6046908"/>
                    <a:gd name="connsiteX55" fmla="*/ 892486 w 4527226"/>
                    <a:gd name="connsiteY55" fmla="*/ 232848 h 6046908"/>
                    <a:gd name="connsiteX56" fmla="*/ 1174426 w 4527226"/>
                    <a:gd name="connsiteY56" fmla="*/ 80448 h 6046908"/>
                    <a:gd name="connsiteX57" fmla="*/ 1593526 w 4527226"/>
                    <a:gd name="connsiteY57" fmla="*/ 11868 h 6046908"/>
                    <a:gd name="connsiteX58" fmla="*/ 1944046 w 4527226"/>
                    <a:gd name="connsiteY58" fmla="*/ 4248 h 6046908"/>
                    <a:gd name="connsiteX59" fmla="*/ 2172646 w 4527226"/>
                    <a:gd name="connsiteY59" fmla="*/ 4248 h 6046908"/>
                    <a:gd name="connsiteX60" fmla="*/ 2393626 w 4527226"/>
                    <a:gd name="connsiteY60" fmla="*/ 57588 h 6046908"/>
                    <a:gd name="connsiteX61" fmla="*/ 2667946 w 4527226"/>
                    <a:gd name="connsiteY61" fmla="*/ 133788 h 6046908"/>
                    <a:gd name="connsiteX62" fmla="*/ 2820346 w 4527226"/>
                    <a:gd name="connsiteY62" fmla="*/ 202368 h 6046908"/>
                    <a:gd name="connsiteX63" fmla="*/ 3102286 w 4527226"/>
                    <a:gd name="connsiteY63" fmla="*/ 400488 h 6046908"/>
                    <a:gd name="connsiteX64" fmla="*/ 3285166 w 4527226"/>
                    <a:gd name="connsiteY64" fmla="*/ 651948 h 6046908"/>
                    <a:gd name="connsiteX65" fmla="*/ 3407086 w 4527226"/>
                    <a:gd name="connsiteY65" fmla="*/ 918648 h 6046908"/>
                    <a:gd name="connsiteX66" fmla="*/ 3475666 w 4527226"/>
                    <a:gd name="connsiteY66" fmla="*/ 1238688 h 6046908"/>
                    <a:gd name="connsiteX67" fmla="*/ 3506146 w 4527226"/>
                    <a:gd name="connsiteY67" fmla="*/ 1543488 h 6046908"/>
                    <a:gd name="connsiteX68" fmla="*/ 3506146 w 4527226"/>
                    <a:gd name="connsiteY68" fmla="*/ 1962588 h 6046908"/>
                    <a:gd name="connsiteX69" fmla="*/ 3338506 w 4527226"/>
                    <a:gd name="connsiteY69" fmla="*/ 2305488 h 6046908"/>
                    <a:gd name="connsiteX70" fmla="*/ 3254686 w 4527226"/>
                    <a:gd name="connsiteY70" fmla="*/ 2473128 h 6046908"/>
                    <a:gd name="connsiteX71" fmla="*/ 3132766 w 4527226"/>
                    <a:gd name="connsiteY71" fmla="*/ 2663628 h 6046908"/>
                    <a:gd name="connsiteX72" fmla="*/ 3071806 w 4527226"/>
                    <a:gd name="connsiteY72" fmla="*/ 2838888 h 6046908"/>
                    <a:gd name="connsiteX73" fmla="*/ 3064186 w 4527226"/>
                    <a:gd name="connsiteY73" fmla="*/ 2915088 h 6046908"/>
                    <a:gd name="connsiteX74" fmla="*/ 3018466 w 4527226"/>
                    <a:gd name="connsiteY74" fmla="*/ 3014148 h 6046908"/>
                    <a:gd name="connsiteX75" fmla="*/ 2980366 w 4527226"/>
                    <a:gd name="connsiteY75" fmla="*/ 3082728 h 6046908"/>
                    <a:gd name="connsiteX76" fmla="*/ 2957506 w 4527226"/>
                    <a:gd name="connsiteY76" fmla="*/ 3120828 h 6046908"/>
                    <a:gd name="connsiteX77" fmla="*/ 2957506 w 4527226"/>
                    <a:gd name="connsiteY77" fmla="*/ 3555168 h 6046908"/>
                    <a:gd name="connsiteX78" fmla="*/ 3010846 w 4527226"/>
                    <a:gd name="connsiteY78" fmla="*/ 3539928 h 6046908"/>
                    <a:gd name="connsiteX79" fmla="*/ 3109906 w 4527226"/>
                    <a:gd name="connsiteY79" fmla="*/ 3570408 h 6046908"/>
                    <a:gd name="connsiteX80" fmla="*/ 3140386 w 4527226"/>
                    <a:gd name="connsiteY80" fmla="*/ 3631368 h 6046908"/>
                    <a:gd name="connsiteX81" fmla="*/ 3117526 w 4527226"/>
                    <a:gd name="connsiteY81" fmla="*/ 3738048 h 6046908"/>
                    <a:gd name="connsiteX82" fmla="*/ 3125146 w 4527226"/>
                    <a:gd name="connsiteY82" fmla="*/ 4103808 h 6046908"/>
                    <a:gd name="connsiteX83" fmla="*/ 3163246 w 4527226"/>
                    <a:gd name="connsiteY83" fmla="*/ 4157148 h 6046908"/>
                    <a:gd name="connsiteX84" fmla="*/ 3201346 w 4527226"/>
                    <a:gd name="connsiteY84" fmla="*/ 4164768 h 6046908"/>
                    <a:gd name="connsiteX85" fmla="*/ 3231826 w 4527226"/>
                    <a:gd name="connsiteY85" fmla="*/ 4172388 h 6046908"/>
                    <a:gd name="connsiteX86" fmla="*/ 3285166 w 4527226"/>
                    <a:gd name="connsiteY86" fmla="*/ 4294308 h 6046908"/>
                    <a:gd name="connsiteX87" fmla="*/ 3300406 w 4527226"/>
                    <a:gd name="connsiteY87" fmla="*/ 4347648 h 6046908"/>
                    <a:gd name="connsiteX88" fmla="*/ 3330886 w 4527226"/>
                    <a:gd name="connsiteY88" fmla="*/ 4408608 h 6046908"/>
                    <a:gd name="connsiteX89" fmla="*/ 3551866 w 4527226"/>
                    <a:gd name="connsiteY89" fmla="*/ 4644828 h 6046908"/>
                    <a:gd name="connsiteX90" fmla="*/ 3887146 w 4527226"/>
                    <a:gd name="connsiteY90" fmla="*/ 5025828 h 6046908"/>
                    <a:gd name="connsiteX91" fmla="*/ 4100506 w 4527226"/>
                    <a:gd name="connsiteY91" fmla="*/ 5300148 h 6046908"/>
                    <a:gd name="connsiteX92" fmla="*/ 4367206 w 4527226"/>
                    <a:gd name="connsiteY92" fmla="*/ 5726868 h 6046908"/>
                    <a:gd name="connsiteX93" fmla="*/ 4527226 w 4527226"/>
                    <a:gd name="connsiteY93" fmla="*/ 6046908 h 6046908"/>
                    <a:gd name="connsiteX0" fmla="*/ 701986 w 4527226"/>
                    <a:gd name="connsiteY0" fmla="*/ 5002968 h 6046908"/>
                    <a:gd name="connsiteX1" fmla="*/ 968686 w 4527226"/>
                    <a:gd name="connsiteY1" fmla="*/ 4682928 h 6046908"/>
                    <a:gd name="connsiteX2" fmla="*/ 961066 w 4527226"/>
                    <a:gd name="connsiteY2" fmla="*/ 4644828 h 6046908"/>
                    <a:gd name="connsiteX3" fmla="*/ 1342066 w 4527226"/>
                    <a:gd name="connsiteY3" fmla="*/ 4172388 h 6046908"/>
                    <a:gd name="connsiteX4" fmla="*/ 1258246 w 4527226"/>
                    <a:gd name="connsiteY4" fmla="*/ 4012368 h 6046908"/>
                    <a:gd name="connsiteX5" fmla="*/ 1204906 w 4527226"/>
                    <a:gd name="connsiteY5" fmla="*/ 3928548 h 6046908"/>
                    <a:gd name="connsiteX6" fmla="*/ 1174426 w 4527226"/>
                    <a:gd name="connsiteY6" fmla="*/ 3768528 h 6046908"/>
                    <a:gd name="connsiteX7" fmla="*/ 1151566 w 4527226"/>
                    <a:gd name="connsiteY7" fmla="*/ 3699948 h 6046908"/>
                    <a:gd name="connsiteX8" fmla="*/ 1143946 w 4527226"/>
                    <a:gd name="connsiteY8" fmla="*/ 3669468 h 6046908"/>
                    <a:gd name="connsiteX9" fmla="*/ 1067746 w 4527226"/>
                    <a:gd name="connsiteY9" fmla="*/ 3661848 h 6046908"/>
                    <a:gd name="connsiteX10" fmla="*/ 938206 w 4527226"/>
                    <a:gd name="connsiteY10" fmla="*/ 3669468 h 6046908"/>
                    <a:gd name="connsiteX11" fmla="*/ 831526 w 4527226"/>
                    <a:gd name="connsiteY11" fmla="*/ 3692328 h 6046908"/>
                    <a:gd name="connsiteX12" fmla="*/ 610546 w 4527226"/>
                    <a:gd name="connsiteY12" fmla="*/ 3738048 h 6046908"/>
                    <a:gd name="connsiteX13" fmla="*/ 389566 w 4527226"/>
                    <a:gd name="connsiteY13" fmla="*/ 3638988 h 6046908"/>
                    <a:gd name="connsiteX14" fmla="*/ 381946 w 4527226"/>
                    <a:gd name="connsiteY14" fmla="*/ 3326568 h 6046908"/>
                    <a:gd name="connsiteX15" fmla="*/ 420046 w 4527226"/>
                    <a:gd name="connsiteY15" fmla="*/ 3227508 h 6046908"/>
                    <a:gd name="connsiteX16" fmla="*/ 389566 w 4527226"/>
                    <a:gd name="connsiteY16" fmla="*/ 3166548 h 6046908"/>
                    <a:gd name="connsiteX17" fmla="*/ 351466 w 4527226"/>
                    <a:gd name="connsiteY17" fmla="*/ 3105588 h 6046908"/>
                    <a:gd name="connsiteX18" fmla="*/ 397186 w 4527226"/>
                    <a:gd name="connsiteY18" fmla="*/ 3021768 h 6046908"/>
                    <a:gd name="connsiteX19" fmla="*/ 488626 w 4527226"/>
                    <a:gd name="connsiteY19" fmla="*/ 2998908 h 6046908"/>
                    <a:gd name="connsiteX20" fmla="*/ 471956 w 4527226"/>
                    <a:gd name="connsiteY20" fmla="*/ 2942709 h 6046908"/>
                    <a:gd name="connsiteX21" fmla="*/ 435286 w 4527226"/>
                    <a:gd name="connsiteY21" fmla="*/ 2930328 h 6046908"/>
                    <a:gd name="connsiteX22" fmla="*/ 389566 w 4527226"/>
                    <a:gd name="connsiteY22" fmla="*/ 2930328 h 6046908"/>
                    <a:gd name="connsiteX23" fmla="*/ 314000 w 4527226"/>
                    <a:gd name="connsiteY23" fmla="*/ 2893495 h 6046908"/>
                    <a:gd name="connsiteX24" fmla="*/ 320986 w 4527226"/>
                    <a:gd name="connsiteY24" fmla="*/ 2846508 h 6046908"/>
                    <a:gd name="connsiteX25" fmla="*/ 328606 w 4527226"/>
                    <a:gd name="connsiteY25" fmla="*/ 2793168 h 6046908"/>
                    <a:gd name="connsiteX26" fmla="*/ 313366 w 4527226"/>
                    <a:gd name="connsiteY26" fmla="*/ 2732208 h 6046908"/>
                    <a:gd name="connsiteX27" fmla="*/ 267646 w 4527226"/>
                    <a:gd name="connsiteY27" fmla="*/ 2671248 h 6046908"/>
                    <a:gd name="connsiteX28" fmla="*/ 176206 w 4527226"/>
                    <a:gd name="connsiteY28" fmla="*/ 2656008 h 6046908"/>
                    <a:gd name="connsiteX29" fmla="*/ 54286 w 4527226"/>
                    <a:gd name="connsiteY29" fmla="*/ 2610288 h 6046908"/>
                    <a:gd name="connsiteX30" fmla="*/ 7931 w 4527226"/>
                    <a:gd name="connsiteY30" fmla="*/ 2563298 h 6046908"/>
                    <a:gd name="connsiteX31" fmla="*/ 8566 w 4527226"/>
                    <a:gd name="connsiteY31" fmla="*/ 2488368 h 6046908"/>
                    <a:gd name="connsiteX32" fmla="*/ 92386 w 4527226"/>
                    <a:gd name="connsiteY32" fmla="*/ 2335968 h 6046908"/>
                    <a:gd name="connsiteX33" fmla="*/ 221926 w 4527226"/>
                    <a:gd name="connsiteY33" fmla="*/ 2175948 h 6046908"/>
                    <a:gd name="connsiteX34" fmla="*/ 282886 w 4527226"/>
                    <a:gd name="connsiteY34" fmla="*/ 2084508 h 6046908"/>
                    <a:gd name="connsiteX35" fmla="*/ 328606 w 4527226"/>
                    <a:gd name="connsiteY35" fmla="*/ 1977828 h 6046908"/>
                    <a:gd name="connsiteX36" fmla="*/ 359086 w 4527226"/>
                    <a:gd name="connsiteY36" fmla="*/ 1871148 h 6046908"/>
                    <a:gd name="connsiteX37" fmla="*/ 374326 w 4527226"/>
                    <a:gd name="connsiteY37" fmla="*/ 1810188 h 6046908"/>
                    <a:gd name="connsiteX38" fmla="*/ 343846 w 4527226"/>
                    <a:gd name="connsiteY38" fmla="*/ 1756848 h 6046908"/>
                    <a:gd name="connsiteX39" fmla="*/ 328606 w 4527226"/>
                    <a:gd name="connsiteY39" fmla="*/ 1680648 h 6046908"/>
                    <a:gd name="connsiteX40" fmla="*/ 412426 w 4527226"/>
                    <a:gd name="connsiteY40" fmla="*/ 1474908 h 6046908"/>
                    <a:gd name="connsiteX41" fmla="*/ 442906 w 4527226"/>
                    <a:gd name="connsiteY41" fmla="*/ 1307268 h 6046908"/>
                    <a:gd name="connsiteX42" fmla="*/ 465766 w 4527226"/>
                    <a:gd name="connsiteY42" fmla="*/ 1192968 h 6046908"/>
                    <a:gd name="connsiteX43" fmla="*/ 503866 w 4527226"/>
                    <a:gd name="connsiteY43" fmla="*/ 1055808 h 6046908"/>
                    <a:gd name="connsiteX44" fmla="*/ 557206 w 4527226"/>
                    <a:gd name="connsiteY44" fmla="*/ 888168 h 6046908"/>
                    <a:gd name="connsiteX45" fmla="*/ 503866 w 4527226"/>
                    <a:gd name="connsiteY45" fmla="*/ 888168 h 6046908"/>
                    <a:gd name="connsiteX46" fmla="*/ 412426 w 4527226"/>
                    <a:gd name="connsiteY46" fmla="*/ 834828 h 6046908"/>
                    <a:gd name="connsiteX47" fmla="*/ 328606 w 4527226"/>
                    <a:gd name="connsiteY47" fmla="*/ 789108 h 6046908"/>
                    <a:gd name="connsiteX48" fmla="*/ 260026 w 4527226"/>
                    <a:gd name="connsiteY48" fmla="*/ 773868 h 6046908"/>
                    <a:gd name="connsiteX49" fmla="*/ 214306 w 4527226"/>
                    <a:gd name="connsiteY49" fmla="*/ 751008 h 6046908"/>
                    <a:gd name="connsiteX50" fmla="*/ 260026 w 4527226"/>
                    <a:gd name="connsiteY50" fmla="*/ 674808 h 6046908"/>
                    <a:gd name="connsiteX51" fmla="*/ 374326 w 4527226"/>
                    <a:gd name="connsiteY51" fmla="*/ 606228 h 6046908"/>
                    <a:gd name="connsiteX52" fmla="*/ 557206 w 4527226"/>
                    <a:gd name="connsiteY52" fmla="*/ 507168 h 6046908"/>
                    <a:gd name="connsiteX53" fmla="*/ 656266 w 4527226"/>
                    <a:gd name="connsiteY53" fmla="*/ 423348 h 6046908"/>
                    <a:gd name="connsiteX54" fmla="*/ 892486 w 4527226"/>
                    <a:gd name="connsiteY54" fmla="*/ 232848 h 6046908"/>
                    <a:gd name="connsiteX55" fmla="*/ 1174426 w 4527226"/>
                    <a:gd name="connsiteY55" fmla="*/ 80448 h 6046908"/>
                    <a:gd name="connsiteX56" fmla="*/ 1593526 w 4527226"/>
                    <a:gd name="connsiteY56" fmla="*/ 11868 h 6046908"/>
                    <a:gd name="connsiteX57" fmla="*/ 1944046 w 4527226"/>
                    <a:gd name="connsiteY57" fmla="*/ 4248 h 6046908"/>
                    <a:gd name="connsiteX58" fmla="*/ 2172646 w 4527226"/>
                    <a:gd name="connsiteY58" fmla="*/ 4248 h 6046908"/>
                    <a:gd name="connsiteX59" fmla="*/ 2393626 w 4527226"/>
                    <a:gd name="connsiteY59" fmla="*/ 57588 h 6046908"/>
                    <a:gd name="connsiteX60" fmla="*/ 2667946 w 4527226"/>
                    <a:gd name="connsiteY60" fmla="*/ 133788 h 6046908"/>
                    <a:gd name="connsiteX61" fmla="*/ 2820346 w 4527226"/>
                    <a:gd name="connsiteY61" fmla="*/ 202368 h 6046908"/>
                    <a:gd name="connsiteX62" fmla="*/ 3102286 w 4527226"/>
                    <a:gd name="connsiteY62" fmla="*/ 400488 h 6046908"/>
                    <a:gd name="connsiteX63" fmla="*/ 3285166 w 4527226"/>
                    <a:gd name="connsiteY63" fmla="*/ 651948 h 6046908"/>
                    <a:gd name="connsiteX64" fmla="*/ 3407086 w 4527226"/>
                    <a:gd name="connsiteY64" fmla="*/ 918648 h 6046908"/>
                    <a:gd name="connsiteX65" fmla="*/ 3475666 w 4527226"/>
                    <a:gd name="connsiteY65" fmla="*/ 1238688 h 6046908"/>
                    <a:gd name="connsiteX66" fmla="*/ 3506146 w 4527226"/>
                    <a:gd name="connsiteY66" fmla="*/ 1543488 h 6046908"/>
                    <a:gd name="connsiteX67" fmla="*/ 3506146 w 4527226"/>
                    <a:gd name="connsiteY67" fmla="*/ 1962588 h 6046908"/>
                    <a:gd name="connsiteX68" fmla="*/ 3338506 w 4527226"/>
                    <a:gd name="connsiteY68" fmla="*/ 2305488 h 6046908"/>
                    <a:gd name="connsiteX69" fmla="*/ 3254686 w 4527226"/>
                    <a:gd name="connsiteY69" fmla="*/ 2473128 h 6046908"/>
                    <a:gd name="connsiteX70" fmla="*/ 3132766 w 4527226"/>
                    <a:gd name="connsiteY70" fmla="*/ 2663628 h 6046908"/>
                    <a:gd name="connsiteX71" fmla="*/ 3071806 w 4527226"/>
                    <a:gd name="connsiteY71" fmla="*/ 2838888 h 6046908"/>
                    <a:gd name="connsiteX72" fmla="*/ 3064186 w 4527226"/>
                    <a:gd name="connsiteY72" fmla="*/ 2915088 h 6046908"/>
                    <a:gd name="connsiteX73" fmla="*/ 3018466 w 4527226"/>
                    <a:gd name="connsiteY73" fmla="*/ 3014148 h 6046908"/>
                    <a:gd name="connsiteX74" fmla="*/ 2980366 w 4527226"/>
                    <a:gd name="connsiteY74" fmla="*/ 3082728 h 6046908"/>
                    <a:gd name="connsiteX75" fmla="*/ 2957506 w 4527226"/>
                    <a:gd name="connsiteY75" fmla="*/ 3120828 h 6046908"/>
                    <a:gd name="connsiteX76" fmla="*/ 2957506 w 4527226"/>
                    <a:gd name="connsiteY76" fmla="*/ 3555168 h 6046908"/>
                    <a:gd name="connsiteX77" fmla="*/ 3010846 w 4527226"/>
                    <a:gd name="connsiteY77" fmla="*/ 3539928 h 6046908"/>
                    <a:gd name="connsiteX78" fmla="*/ 3109906 w 4527226"/>
                    <a:gd name="connsiteY78" fmla="*/ 3570408 h 6046908"/>
                    <a:gd name="connsiteX79" fmla="*/ 3140386 w 4527226"/>
                    <a:gd name="connsiteY79" fmla="*/ 3631368 h 6046908"/>
                    <a:gd name="connsiteX80" fmla="*/ 3117526 w 4527226"/>
                    <a:gd name="connsiteY80" fmla="*/ 3738048 h 6046908"/>
                    <a:gd name="connsiteX81" fmla="*/ 3125146 w 4527226"/>
                    <a:gd name="connsiteY81" fmla="*/ 4103808 h 6046908"/>
                    <a:gd name="connsiteX82" fmla="*/ 3163246 w 4527226"/>
                    <a:gd name="connsiteY82" fmla="*/ 4157148 h 6046908"/>
                    <a:gd name="connsiteX83" fmla="*/ 3201346 w 4527226"/>
                    <a:gd name="connsiteY83" fmla="*/ 4164768 h 6046908"/>
                    <a:gd name="connsiteX84" fmla="*/ 3231826 w 4527226"/>
                    <a:gd name="connsiteY84" fmla="*/ 4172388 h 6046908"/>
                    <a:gd name="connsiteX85" fmla="*/ 3285166 w 4527226"/>
                    <a:gd name="connsiteY85" fmla="*/ 4294308 h 6046908"/>
                    <a:gd name="connsiteX86" fmla="*/ 3300406 w 4527226"/>
                    <a:gd name="connsiteY86" fmla="*/ 4347648 h 6046908"/>
                    <a:gd name="connsiteX87" fmla="*/ 3330886 w 4527226"/>
                    <a:gd name="connsiteY87" fmla="*/ 4408608 h 6046908"/>
                    <a:gd name="connsiteX88" fmla="*/ 3551866 w 4527226"/>
                    <a:gd name="connsiteY88" fmla="*/ 4644828 h 6046908"/>
                    <a:gd name="connsiteX89" fmla="*/ 3887146 w 4527226"/>
                    <a:gd name="connsiteY89" fmla="*/ 5025828 h 6046908"/>
                    <a:gd name="connsiteX90" fmla="*/ 4100506 w 4527226"/>
                    <a:gd name="connsiteY90" fmla="*/ 5300148 h 6046908"/>
                    <a:gd name="connsiteX91" fmla="*/ 4367206 w 4527226"/>
                    <a:gd name="connsiteY91" fmla="*/ 5726868 h 6046908"/>
                    <a:gd name="connsiteX92" fmla="*/ 4527226 w 4527226"/>
                    <a:gd name="connsiteY92" fmla="*/ 6046908 h 6046908"/>
                    <a:gd name="connsiteX0" fmla="*/ 701986 w 4527226"/>
                    <a:gd name="connsiteY0" fmla="*/ 5002968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527226"/>
                    <a:gd name="connsiteY0" fmla="*/ 5008470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367206"/>
                    <a:gd name="connsiteY0" fmla="*/ 5008470 h 5726868"/>
                    <a:gd name="connsiteX1" fmla="*/ 961066 w 4367206"/>
                    <a:gd name="connsiteY1" fmla="*/ 4644828 h 5726868"/>
                    <a:gd name="connsiteX2" fmla="*/ 1342066 w 4367206"/>
                    <a:gd name="connsiteY2" fmla="*/ 4172388 h 5726868"/>
                    <a:gd name="connsiteX3" fmla="*/ 1258246 w 4367206"/>
                    <a:gd name="connsiteY3" fmla="*/ 4012368 h 5726868"/>
                    <a:gd name="connsiteX4" fmla="*/ 1204906 w 4367206"/>
                    <a:gd name="connsiteY4" fmla="*/ 3928548 h 5726868"/>
                    <a:gd name="connsiteX5" fmla="*/ 1174426 w 4367206"/>
                    <a:gd name="connsiteY5" fmla="*/ 3768528 h 5726868"/>
                    <a:gd name="connsiteX6" fmla="*/ 1151566 w 4367206"/>
                    <a:gd name="connsiteY6" fmla="*/ 3699948 h 5726868"/>
                    <a:gd name="connsiteX7" fmla="*/ 1143946 w 4367206"/>
                    <a:gd name="connsiteY7" fmla="*/ 3669468 h 5726868"/>
                    <a:gd name="connsiteX8" fmla="*/ 1067746 w 4367206"/>
                    <a:gd name="connsiteY8" fmla="*/ 3661848 h 5726868"/>
                    <a:gd name="connsiteX9" fmla="*/ 938206 w 4367206"/>
                    <a:gd name="connsiteY9" fmla="*/ 3669468 h 5726868"/>
                    <a:gd name="connsiteX10" fmla="*/ 831526 w 4367206"/>
                    <a:gd name="connsiteY10" fmla="*/ 3692328 h 5726868"/>
                    <a:gd name="connsiteX11" fmla="*/ 610546 w 4367206"/>
                    <a:gd name="connsiteY11" fmla="*/ 3738048 h 5726868"/>
                    <a:gd name="connsiteX12" fmla="*/ 389566 w 4367206"/>
                    <a:gd name="connsiteY12" fmla="*/ 3638988 h 5726868"/>
                    <a:gd name="connsiteX13" fmla="*/ 381946 w 4367206"/>
                    <a:gd name="connsiteY13" fmla="*/ 3326568 h 5726868"/>
                    <a:gd name="connsiteX14" fmla="*/ 420046 w 4367206"/>
                    <a:gd name="connsiteY14" fmla="*/ 3227508 h 5726868"/>
                    <a:gd name="connsiteX15" fmla="*/ 389566 w 4367206"/>
                    <a:gd name="connsiteY15" fmla="*/ 3166548 h 5726868"/>
                    <a:gd name="connsiteX16" fmla="*/ 351466 w 4367206"/>
                    <a:gd name="connsiteY16" fmla="*/ 3105588 h 5726868"/>
                    <a:gd name="connsiteX17" fmla="*/ 397186 w 4367206"/>
                    <a:gd name="connsiteY17" fmla="*/ 3021768 h 5726868"/>
                    <a:gd name="connsiteX18" fmla="*/ 488626 w 4367206"/>
                    <a:gd name="connsiteY18" fmla="*/ 2998908 h 5726868"/>
                    <a:gd name="connsiteX19" fmla="*/ 471956 w 4367206"/>
                    <a:gd name="connsiteY19" fmla="*/ 2942709 h 5726868"/>
                    <a:gd name="connsiteX20" fmla="*/ 435286 w 4367206"/>
                    <a:gd name="connsiteY20" fmla="*/ 2930328 h 5726868"/>
                    <a:gd name="connsiteX21" fmla="*/ 389566 w 4367206"/>
                    <a:gd name="connsiteY21" fmla="*/ 2930328 h 5726868"/>
                    <a:gd name="connsiteX22" fmla="*/ 314000 w 4367206"/>
                    <a:gd name="connsiteY22" fmla="*/ 2893495 h 5726868"/>
                    <a:gd name="connsiteX23" fmla="*/ 320986 w 4367206"/>
                    <a:gd name="connsiteY23" fmla="*/ 2846508 h 5726868"/>
                    <a:gd name="connsiteX24" fmla="*/ 328606 w 4367206"/>
                    <a:gd name="connsiteY24" fmla="*/ 2793168 h 5726868"/>
                    <a:gd name="connsiteX25" fmla="*/ 313366 w 4367206"/>
                    <a:gd name="connsiteY25" fmla="*/ 2732208 h 5726868"/>
                    <a:gd name="connsiteX26" fmla="*/ 267646 w 4367206"/>
                    <a:gd name="connsiteY26" fmla="*/ 2671248 h 5726868"/>
                    <a:gd name="connsiteX27" fmla="*/ 176206 w 4367206"/>
                    <a:gd name="connsiteY27" fmla="*/ 2656008 h 5726868"/>
                    <a:gd name="connsiteX28" fmla="*/ 54286 w 4367206"/>
                    <a:gd name="connsiteY28" fmla="*/ 2610288 h 5726868"/>
                    <a:gd name="connsiteX29" fmla="*/ 7931 w 4367206"/>
                    <a:gd name="connsiteY29" fmla="*/ 2563298 h 5726868"/>
                    <a:gd name="connsiteX30" fmla="*/ 8566 w 4367206"/>
                    <a:gd name="connsiteY30" fmla="*/ 2488368 h 5726868"/>
                    <a:gd name="connsiteX31" fmla="*/ 92386 w 4367206"/>
                    <a:gd name="connsiteY31" fmla="*/ 2335968 h 5726868"/>
                    <a:gd name="connsiteX32" fmla="*/ 221926 w 4367206"/>
                    <a:gd name="connsiteY32" fmla="*/ 2175948 h 5726868"/>
                    <a:gd name="connsiteX33" fmla="*/ 282886 w 4367206"/>
                    <a:gd name="connsiteY33" fmla="*/ 2084508 h 5726868"/>
                    <a:gd name="connsiteX34" fmla="*/ 328606 w 4367206"/>
                    <a:gd name="connsiteY34" fmla="*/ 1977828 h 5726868"/>
                    <a:gd name="connsiteX35" fmla="*/ 359086 w 4367206"/>
                    <a:gd name="connsiteY35" fmla="*/ 1871148 h 5726868"/>
                    <a:gd name="connsiteX36" fmla="*/ 374326 w 4367206"/>
                    <a:gd name="connsiteY36" fmla="*/ 1810188 h 5726868"/>
                    <a:gd name="connsiteX37" fmla="*/ 343846 w 4367206"/>
                    <a:gd name="connsiteY37" fmla="*/ 1756848 h 5726868"/>
                    <a:gd name="connsiteX38" fmla="*/ 328606 w 4367206"/>
                    <a:gd name="connsiteY38" fmla="*/ 1680648 h 5726868"/>
                    <a:gd name="connsiteX39" fmla="*/ 412426 w 4367206"/>
                    <a:gd name="connsiteY39" fmla="*/ 1474908 h 5726868"/>
                    <a:gd name="connsiteX40" fmla="*/ 442906 w 4367206"/>
                    <a:gd name="connsiteY40" fmla="*/ 1307268 h 5726868"/>
                    <a:gd name="connsiteX41" fmla="*/ 465766 w 4367206"/>
                    <a:gd name="connsiteY41" fmla="*/ 1192968 h 5726868"/>
                    <a:gd name="connsiteX42" fmla="*/ 503866 w 4367206"/>
                    <a:gd name="connsiteY42" fmla="*/ 1055808 h 5726868"/>
                    <a:gd name="connsiteX43" fmla="*/ 557206 w 4367206"/>
                    <a:gd name="connsiteY43" fmla="*/ 888168 h 5726868"/>
                    <a:gd name="connsiteX44" fmla="*/ 503866 w 4367206"/>
                    <a:gd name="connsiteY44" fmla="*/ 888168 h 5726868"/>
                    <a:gd name="connsiteX45" fmla="*/ 412426 w 4367206"/>
                    <a:gd name="connsiteY45" fmla="*/ 834828 h 5726868"/>
                    <a:gd name="connsiteX46" fmla="*/ 328606 w 4367206"/>
                    <a:gd name="connsiteY46" fmla="*/ 789108 h 5726868"/>
                    <a:gd name="connsiteX47" fmla="*/ 260026 w 4367206"/>
                    <a:gd name="connsiteY47" fmla="*/ 773868 h 5726868"/>
                    <a:gd name="connsiteX48" fmla="*/ 214306 w 4367206"/>
                    <a:gd name="connsiteY48" fmla="*/ 751008 h 5726868"/>
                    <a:gd name="connsiteX49" fmla="*/ 260026 w 4367206"/>
                    <a:gd name="connsiteY49" fmla="*/ 674808 h 5726868"/>
                    <a:gd name="connsiteX50" fmla="*/ 374326 w 4367206"/>
                    <a:gd name="connsiteY50" fmla="*/ 606228 h 5726868"/>
                    <a:gd name="connsiteX51" fmla="*/ 557206 w 4367206"/>
                    <a:gd name="connsiteY51" fmla="*/ 507168 h 5726868"/>
                    <a:gd name="connsiteX52" fmla="*/ 656266 w 4367206"/>
                    <a:gd name="connsiteY52" fmla="*/ 423348 h 5726868"/>
                    <a:gd name="connsiteX53" fmla="*/ 892486 w 4367206"/>
                    <a:gd name="connsiteY53" fmla="*/ 232848 h 5726868"/>
                    <a:gd name="connsiteX54" fmla="*/ 1174426 w 4367206"/>
                    <a:gd name="connsiteY54" fmla="*/ 80448 h 5726868"/>
                    <a:gd name="connsiteX55" fmla="*/ 1593526 w 4367206"/>
                    <a:gd name="connsiteY55" fmla="*/ 11868 h 5726868"/>
                    <a:gd name="connsiteX56" fmla="*/ 1944046 w 4367206"/>
                    <a:gd name="connsiteY56" fmla="*/ 4248 h 5726868"/>
                    <a:gd name="connsiteX57" fmla="*/ 2172646 w 4367206"/>
                    <a:gd name="connsiteY57" fmla="*/ 4248 h 5726868"/>
                    <a:gd name="connsiteX58" fmla="*/ 2393626 w 4367206"/>
                    <a:gd name="connsiteY58" fmla="*/ 57588 h 5726868"/>
                    <a:gd name="connsiteX59" fmla="*/ 2667946 w 4367206"/>
                    <a:gd name="connsiteY59" fmla="*/ 133788 h 5726868"/>
                    <a:gd name="connsiteX60" fmla="*/ 2820346 w 4367206"/>
                    <a:gd name="connsiteY60" fmla="*/ 202368 h 5726868"/>
                    <a:gd name="connsiteX61" fmla="*/ 3102286 w 4367206"/>
                    <a:gd name="connsiteY61" fmla="*/ 400488 h 5726868"/>
                    <a:gd name="connsiteX62" fmla="*/ 3285166 w 4367206"/>
                    <a:gd name="connsiteY62" fmla="*/ 651948 h 5726868"/>
                    <a:gd name="connsiteX63" fmla="*/ 3407086 w 4367206"/>
                    <a:gd name="connsiteY63" fmla="*/ 918648 h 5726868"/>
                    <a:gd name="connsiteX64" fmla="*/ 3475666 w 4367206"/>
                    <a:gd name="connsiteY64" fmla="*/ 1238688 h 5726868"/>
                    <a:gd name="connsiteX65" fmla="*/ 3506146 w 4367206"/>
                    <a:gd name="connsiteY65" fmla="*/ 1543488 h 5726868"/>
                    <a:gd name="connsiteX66" fmla="*/ 3506146 w 4367206"/>
                    <a:gd name="connsiteY66" fmla="*/ 1962588 h 5726868"/>
                    <a:gd name="connsiteX67" fmla="*/ 3338506 w 4367206"/>
                    <a:gd name="connsiteY67" fmla="*/ 2305488 h 5726868"/>
                    <a:gd name="connsiteX68" fmla="*/ 3254686 w 4367206"/>
                    <a:gd name="connsiteY68" fmla="*/ 2473128 h 5726868"/>
                    <a:gd name="connsiteX69" fmla="*/ 3132766 w 4367206"/>
                    <a:gd name="connsiteY69" fmla="*/ 2663628 h 5726868"/>
                    <a:gd name="connsiteX70" fmla="*/ 3071806 w 4367206"/>
                    <a:gd name="connsiteY70" fmla="*/ 2838888 h 5726868"/>
                    <a:gd name="connsiteX71" fmla="*/ 3064186 w 4367206"/>
                    <a:gd name="connsiteY71" fmla="*/ 2915088 h 5726868"/>
                    <a:gd name="connsiteX72" fmla="*/ 3018466 w 4367206"/>
                    <a:gd name="connsiteY72" fmla="*/ 3014148 h 5726868"/>
                    <a:gd name="connsiteX73" fmla="*/ 2980366 w 4367206"/>
                    <a:gd name="connsiteY73" fmla="*/ 3082728 h 5726868"/>
                    <a:gd name="connsiteX74" fmla="*/ 2957506 w 4367206"/>
                    <a:gd name="connsiteY74" fmla="*/ 3120828 h 5726868"/>
                    <a:gd name="connsiteX75" fmla="*/ 2957506 w 4367206"/>
                    <a:gd name="connsiteY75" fmla="*/ 3555168 h 5726868"/>
                    <a:gd name="connsiteX76" fmla="*/ 3010846 w 4367206"/>
                    <a:gd name="connsiteY76" fmla="*/ 3539928 h 5726868"/>
                    <a:gd name="connsiteX77" fmla="*/ 3109906 w 4367206"/>
                    <a:gd name="connsiteY77" fmla="*/ 3570408 h 5726868"/>
                    <a:gd name="connsiteX78" fmla="*/ 3140386 w 4367206"/>
                    <a:gd name="connsiteY78" fmla="*/ 3631368 h 5726868"/>
                    <a:gd name="connsiteX79" fmla="*/ 3117526 w 4367206"/>
                    <a:gd name="connsiteY79" fmla="*/ 3738048 h 5726868"/>
                    <a:gd name="connsiteX80" fmla="*/ 3125146 w 4367206"/>
                    <a:gd name="connsiteY80" fmla="*/ 4103808 h 5726868"/>
                    <a:gd name="connsiteX81" fmla="*/ 3163246 w 4367206"/>
                    <a:gd name="connsiteY81" fmla="*/ 4157148 h 5726868"/>
                    <a:gd name="connsiteX82" fmla="*/ 3201346 w 4367206"/>
                    <a:gd name="connsiteY82" fmla="*/ 4164768 h 5726868"/>
                    <a:gd name="connsiteX83" fmla="*/ 3231826 w 4367206"/>
                    <a:gd name="connsiteY83" fmla="*/ 4172388 h 5726868"/>
                    <a:gd name="connsiteX84" fmla="*/ 3285166 w 4367206"/>
                    <a:gd name="connsiteY84" fmla="*/ 4294308 h 5726868"/>
                    <a:gd name="connsiteX85" fmla="*/ 3300406 w 4367206"/>
                    <a:gd name="connsiteY85" fmla="*/ 4347648 h 5726868"/>
                    <a:gd name="connsiteX86" fmla="*/ 3330886 w 4367206"/>
                    <a:gd name="connsiteY86" fmla="*/ 4408608 h 5726868"/>
                    <a:gd name="connsiteX87" fmla="*/ 3551866 w 4367206"/>
                    <a:gd name="connsiteY87" fmla="*/ 4644828 h 5726868"/>
                    <a:gd name="connsiteX88" fmla="*/ 3887146 w 4367206"/>
                    <a:gd name="connsiteY88" fmla="*/ 5025828 h 5726868"/>
                    <a:gd name="connsiteX89" fmla="*/ 4100506 w 4367206"/>
                    <a:gd name="connsiteY89" fmla="*/ 5300148 h 5726868"/>
                    <a:gd name="connsiteX90" fmla="*/ 4367206 w 4367206"/>
                    <a:gd name="connsiteY90" fmla="*/ 5726868 h 5726868"/>
                    <a:gd name="connsiteX0" fmla="*/ 707488 w 4100506"/>
                    <a:gd name="connsiteY0" fmla="*/ 5008470 h 5300148"/>
                    <a:gd name="connsiteX1" fmla="*/ 961066 w 4100506"/>
                    <a:gd name="connsiteY1" fmla="*/ 4644828 h 5300148"/>
                    <a:gd name="connsiteX2" fmla="*/ 1342066 w 4100506"/>
                    <a:gd name="connsiteY2" fmla="*/ 4172388 h 5300148"/>
                    <a:gd name="connsiteX3" fmla="*/ 1258246 w 4100506"/>
                    <a:gd name="connsiteY3" fmla="*/ 4012368 h 5300148"/>
                    <a:gd name="connsiteX4" fmla="*/ 1204906 w 4100506"/>
                    <a:gd name="connsiteY4" fmla="*/ 3928548 h 5300148"/>
                    <a:gd name="connsiteX5" fmla="*/ 1174426 w 4100506"/>
                    <a:gd name="connsiteY5" fmla="*/ 3768528 h 5300148"/>
                    <a:gd name="connsiteX6" fmla="*/ 1151566 w 4100506"/>
                    <a:gd name="connsiteY6" fmla="*/ 3699948 h 5300148"/>
                    <a:gd name="connsiteX7" fmla="*/ 1143946 w 4100506"/>
                    <a:gd name="connsiteY7" fmla="*/ 3669468 h 5300148"/>
                    <a:gd name="connsiteX8" fmla="*/ 1067746 w 4100506"/>
                    <a:gd name="connsiteY8" fmla="*/ 3661848 h 5300148"/>
                    <a:gd name="connsiteX9" fmla="*/ 938206 w 4100506"/>
                    <a:gd name="connsiteY9" fmla="*/ 3669468 h 5300148"/>
                    <a:gd name="connsiteX10" fmla="*/ 831526 w 4100506"/>
                    <a:gd name="connsiteY10" fmla="*/ 3692328 h 5300148"/>
                    <a:gd name="connsiteX11" fmla="*/ 610546 w 4100506"/>
                    <a:gd name="connsiteY11" fmla="*/ 3738048 h 5300148"/>
                    <a:gd name="connsiteX12" fmla="*/ 389566 w 4100506"/>
                    <a:gd name="connsiteY12" fmla="*/ 3638988 h 5300148"/>
                    <a:gd name="connsiteX13" fmla="*/ 381946 w 4100506"/>
                    <a:gd name="connsiteY13" fmla="*/ 3326568 h 5300148"/>
                    <a:gd name="connsiteX14" fmla="*/ 420046 w 4100506"/>
                    <a:gd name="connsiteY14" fmla="*/ 3227508 h 5300148"/>
                    <a:gd name="connsiteX15" fmla="*/ 389566 w 4100506"/>
                    <a:gd name="connsiteY15" fmla="*/ 3166548 h 5300148"/>
                    <a:gd name="connsiteX16" fmla="*/ 351466 w 4100506"/>
                    <a:gd name="connsiteY16" fmla="*/ 3105588 h 5300148"/>
                    <a:gd name="connsiteX17" fmla="*/ 397186 w 4100506"/>
                    <a:gd name="connsiteY17" fmla="*/ 3021768 h 5300148"/>
                    <a:gd name="connsiteX18" fmla="*/ 488626 w 4100506"/>
                    <a:gd name="connsiteY18" fmla="*/ 2998908 h 5300148"/>
                    <a:gd name="connsiteX19" fmla="*/ 471956 w 4100506"/>
                    <a:gd name="connsiteY19" fmla="*/ 2942709 h 5300148"/>
                    <a:gd name="connsiteX20" fmla="*/ 435286 w 4100506"/>
                    <a:gd name="connsiteY20" fmla="*/ 2930328 h 5300148"/>
                    <a:gd name="connsiteX21" fmla="*/ 389566 w 4100506"/>
                    <a:gd name="connsiteY21" fmla="*/ 2930328 h 5300148"/>
                    <a:gd name="connsiteX22" fmla="*/ 314000 w 4100506"/>
                    <a:gd name="connsiteY22" fmla="*/ 2893495 h 5300148"/>
                    <a:gd name="connsiteX23" fmla="*/ 320986 w 4100506"/>
                    <a:gd name="connsiteY23" fmla="*/ 2846508 h 5300148"/>
                    <a:gd name="connsiteX24" fmla="*/ 328606 w 4100506"/>
                    <a:gd name="connsiteY24" fmla="*/ 2793168 h 5300148"/>
                    <a:gd name="connsiteX25" fmla="*/ 313366 w 4100506"/>
                    <a:gd name="connsiteY25" fmla="*/ 2732208 h 5300148"/>
                    <a:gd name="connsiteX26" fmla="*/ 267646 w 4100506"/>
                    <a:gd name="connsiteY26" fmla="*/ 2671248 h 5300148"/>
                    <a:gd name="connsiteX27" fmla="*/ 176206 w 4100506"/>
                    <a:gd name="connsiteY27" fmla="*/ 2656008 h 5300148"/>
                    <a:gd name="connsiteX28" fmla="*/ 54286 w 4100506"/>
                    <a:gd name="connsiteY28" fmla="*/ 2610288 h 5300148"/>
                    <a:gd name="connsiteX29" fmla="*/ 7931 w 4100506"/>
                    <a:gd name="connsiteY29" fmla="*/ 2563298 h 5300148"/>
                    <a:gd name="connsiteX30" fmla="*/ 8566 w 4100506"/>
                    <a:gd name="connsiteY30" fmla="*/ 2488368 h 5300148"/>
                    <a:gd name="connsiteX31" fmla="*/ 92386 w 4100506"/>
                    <a:gd name="connsiteY31" fmla="*/ 2335968 h 5300148"/>
                    <a:gd name="connsiteX32" fmla="*/ 221926 w 4100506"/>
                    <a:gd name="connsiteY32" fmla="*/ 2175948 h 5300148"/>
                    <a:gd name="connsiteX33" fmla="*/ 282886 w 4100506"/>
                    <a:gd name="connsiteY33" fmla="*/ 2084508 h 5300148"/>
                    <a:gd name="connsiteX34" fmla="*/ 328606 w 4100506"/>
                    <a:gd name="connsiteY34" fmla="*/ 1977828 h 5300148"/>
                    <a:gd name="connsiteX35" fmla="*/ 359086 w 4100506"/>
                    <a:gd name="connsiteY35" fmla="*/ 1871148 h 5300148"/>
                    <a:gd name="connsiteX36" fmla="*/ 374326 w 4100506"/>
                    <a:gd name="connsiteY36" fmla="*/ 1810188 h 5300148"/>
                    <a:gd name="connsiteX37" fmla="*/ 343846 w 4100506"/>
                    <a:gd name="connsiteY37" fmla="*/ 1756848 h 5300148"/>
                    <a:gd name="connsiteX38" fmla="*/ 328606 w 4100506"/>
                    <a:gd name="connsiteY38" fmla="*/ 1680648 h 5300148"/>
                    <a:gd name="connsiteX39" fmla="*/ 412426 w 4100506"/>
                    <a:gd name="connsiteY39" fmla="*/ 1474908 h 5300148"/>
                    <a:gd name="connsiteX40" fmla="*/ 442906 w 4100506"/>
                    <a:gd name="connsiteY40" fmla="*/ 1307268 h 5300148"/>
                    <a:gd name="connsiteX41" fmla="*/ 465766 w 4100506"/>
                    <a:gd name="connsiteY41" fmla="*/ 1192968 h 5300148"/>
                    <a:gd name="connsiteX42" fmla="*/ 503866 w 4100506"/>
                    <a:gd name="connsiteY42" fmla="*/ 1055808 h 5300148"/>
                    <a:gd name="connsiteX43" fmla="*/ 557206 w 4100506"/>
                    <a:gd name="connsiteY43" fmla="*/ 888168 h 5300148"/>
                    <a:gd name="connsiteX44" fmla="*/ 503866 w 4100506"/>
                    <a:gd name="connsiteY44" fmla="*/ 888168 h 5300148"/>
                    <a:gd name="connsiteX45" fmla="*/ 412426 w 4100506"/>
                    <a:gd name="connsiteY45" fmla="*/ 834828 h 5300148"/>
                    <a:gd name="connsiteX46" fmla="*/ 328606 w 4100506"/>
                    <a:gd name="connsiteY46" fmla="*/ 789108 h 5300148"/>
                    <a:gd name="connsiteX47" fmla="*/ 260026 w 4100506"/>
                    <a:gd name="connsiteY47" fmla="*/ 773868 h 5300148"/>
                    <a:gd name="connsiteX48" fmla="*/ 214306 w 4100506"/>
                    <a:gd name="connsiteY48" fmla="*/ 751008 h 5300148"/>
                    <a:gd name="connsiteX49" fmla="*/ 260026 w 4100506"/>
                    <a:gd name="connsiteY49" fmla="*/ 674808 h 5300148"/>
                    <a:gd name="connsiteX50" fmla="*/ 374326 w 4100506"/>
                    <a:gd name="connsiteY50" fmla="*/ 606228 h 5300148"/>
                    <a:gd name="connsiteX51" fmla="*/ 557206 w 4100506"/>
                    <a:gd name="connsiteY51" fmla="*/ 507168 h 5300148"/>
                    <a:gd name="connsiteX52" fmla="*/ 656266 w 4100506"/>
                    <a:gd name="connsiteY52" fmla="*/ 423348 h 5300148"/>
                    <a:gd name="connsiteX53" fmla="*/ 892486 w 4100506"/>
                    <a:gd name="connsiteY53" fmla="*/ 232848 h 5300148"/>
                    <a:gd name="connsiteX54" fmla="*/ 1174426 w 4100506"/>
                    <a:gd name="connsiteY54" fmla="*/ 80448 h 5300148"/>
                    <a:gd name="connsiteX55" fmla="*/ 1593526 w 4100506"/>
                    <a:gd name="connsiteY55" fmla="*/ 11868 h 5300148"/>
                    <a:gd name="connsiteX56" fmla="*/ 1944046 w 4100506"/>
                    <a:gd name="connsiteY56" fmla="*/ 4248 h 5300148"/>
                    <a:gd name="connsiteX57" fmla="*/ 2172646 w 4100506"/>
                    <a:gd name="connsiteY57" fmla="*/ 4248 h 5300148"/>
                    <a:gd name="connsiteX58" fmla="*/ 2393626 w 4100506"/>
                    <a:gd name="connsiteY58" fmla="*/ 57588 h 5300148"/>
                    <a:gd name="connsiteX59" fmla="*/ 2667946 w 4100506"/>
                    <a:gd name="connsiteY59" fmla="*/ 133788 h 5300148"/>
                    <a:gd name="connsiteX60" fmla="*/ 2820346 w 4100506"/>
                    <a:gd name="connsiteY60" fmla="*/ 202368 h 5300148"/>
                    <a:gd name="connsiteX61" fmla="*/ 3102286 w 4100506"/>
                    <a:gd name="connsiteY61" fmla="*/ 400488 h 5300148"/>
                    <a:gd name="connsiteX62" fmla="*/ 3285166 w 4100506"/>
                    <a:gd name="connsiteY62" fmla="*/ 651948 h 5300148"/>
                    <a:gd name="connsiteX63" fmla="*/ 3407086 w 4100506"/>
                    <a:gd name="connsiteY63" fmla="*/ 918648 h 5300148"/>
                    <a:gd name="connsiteX64" fmla="*/ 3475666 w 4100506"/>
                    <a:gd name="connsiteY64" fmla="*/ 1238688 h 5300148"/>
                    <a:gd name="connsiteX65" fmla="*/ 3506146 w 4100506"/>
                    <a:gd name="connsiteY65" fmla="*/ 1543488 h 5300148"/>
                    <a:gd name="connsiteX66" fmla="*/ 3506146 w 4100506"/>
                    <a:gd name="connsiteY66" fmla="*/ 1962588 h 5300148"/>
                    <a:gd name="connsiteX67" fmla="*/ 3338506 w 4100506"/>
                    <a:gd name="connsiteY67" fmla="*/ 2305488 h 5300148"/>
                    <a:gd name="connsiteX68" fmla="*/ 3254686 w 4100506"/>
                    <a:gd name="connsiteY68" fmla="*/ 2473128 h 5300148"/>
                    <a:gd name="connsiteX69" fmla="*/ 3132766 w 4100506"/>
                    <a:gd name="connsiteY69" fmla="*/ 2663628 h 5300148"/>
                    <a:gd name="connsiteX70" fmla="*/ 3071806 w 4100506"/>
                    <a:gd name="connsiteY70" fmla="*/ 2838888 h 5300148"/>
                    <a:gd name="connsiteX71" fmla="*/ 3064186 w 4100506"/>
                    <a:gd name="connsiteY71" fmla="*/ 2915088 h 5300148"/>
                    <a:gd name="connsiteX72" fmla="*/ 3018466 w 4100506"/>
                    <a:gd name="connsiteY72" fmla="*/ 3014148 h 5300148"/>
                    <a:gd name="connsiteX73" fmla="*/ 2980366 w 4100506"/>
                    <a:gd name="connsiteY73" fmla="*/ 3082728 h 5300148"/>
                    <a:gd name="connsiteX74" fmla="*/ 2957506 w 4100506"/>
                    <a:gd name="connsiteY74" fmla="*/ 3120828 h 5300148"/>
                    <a:gd name="connsiteX75" fmla="*/ 2957506 w 4100506"/>
                    <a:gd name="connsiteY75" fmla="*/ 3555168 h 5300148"/>
                    <a:gd name="connsiteX76" fmla="*/ 3010846 w 4100506"/>
                    <a:gd name="connsiteY76" fmla="*/ 3539928 h 5300148"/>
                    <a:gd name="connsiteX77" fmla="*/ 3109906 w 4100506"/>
                    <a:gd name="connsiteY77" fmla="*/ 3570408 h 5300148"/>
                    <a:gd name="connsiteX78" fmla="*/ 3140386 w 4100506"/>
                    <a:gd name="connsiteY78" fmla="*/ 3631368 h 5300148"/>
                    <a:gd name="connsiteX79" fmla="*/ 3117526 w 4100506"/>
                    <a:gd name="connsiteY79" fmla="*/ 3738048 h 5300148"/>
                    <a:gd name="connsiteX80" fmla="*/ 3125146 w 4100506"/>
                    <a:gd name="connsiteY80" fmla="*/ 4103808 h 5300148"/>
                    <a:gd name="connsiteX81" fmla="*/ 3163246 w 4100506"/>
                    <a:gd name="connsiteY81" fmla="*/ 4157148 h 5300148"/>
                    <a:gd name="connsiteX82" fmla="*/ 3201346 w 4100506"/>
                    <a:gd name="connsiteY82" fmla="*/ 4164768 h 5300148"/>
                    <a:gd name="connsiteX83" fmla="*/ 3231826 w 4100506"/>
                    <a:gd name="connsiteY83" fmla="*/ 4172388 h 5300148"/>
                    <a:gd name="connsiteX84" fmla="*/ 3285166 w 4100506"/>
                    <a:gd name="connsiteY84" fmla="*/ 4294308 h 5300148"/>
                    <a:gd name="connsiteX85" fmla="*/ 3300406 w 4100506"/>
                    <a:gd name="connsiteY85" fmla="*/ 4347648 h 5300148"/>
                    <a:gd name="connsiteX86" fmla="*/ 3330886 w 4100506"/>
                    <a:gd name="connsiteY86" fmla="*/ 4408608 h 5300148"/>
                    <a:gd name="connsiteX87" fmla="*/ 3551866 w 4100506"/>
                    <a:gd name="connsiteY87" fmla="*/ 4644828 h 5300148"/>
                    <a:gd name="connsiteX88" fmla="*/ 3887146 w 4100506"/>
                    <a:gd name="connsiteY88" fmla="*/ 5025828 h 5300148"/>
                    <a:gd name="connsiteX89" fmla="*/ 4100506 w 4100506"/>
                    <a:gd name="connsiteY89" fmla="*/ 5300148 h 5300148"/>
                    <a:gd name="connsiteX0" fmla="*/ 707488 w 3887146"/>
                    <a:gd name="connsiteY0" fmla="*/ 5008470 h 5025828"/>
                    <a:gd name="connsiteX1" fmla="*/ 961066 w 3887146"/>
                    <a:gd name="connsiteY1" fmla="*/ 4644828 h 5025828"/>
                    <a:gd name="connsiteX2" fmla="*/ 1342066 w 3887146"/>
                    <a:gd name="connsiteY2" fmla="*/ 4172388 h 5025828"/>
                    <a:gd name="connsiteX3" fmla="*/ 1258246 w 3887146"/>
                    <a:gd name="connsiteY3" fmla="*/ 4012368 h 5025828"/>
                    <a:gd name="connsiteX4" fmla="*/ 1204906 w 3887146"/>
                    <a:gd name="connsiteY4" fmla="*/ 3928548 h 5025828"/>
                    <a:gd name="connsiteX5" fmla="*/ 1174426 w 3887146"/>
                    <a:gd name="connsiteY5" fmla="*/ 3768528 h 5025828"/>
                    <a:gd name="connsiteX6" fmla="*/ 1151566 w 3887146"/>
                    <a:gd name="connsiteY6" fmla="*/ 3699948 h 5025828"/>
                    <a:gd name="connsiteX7" fmla="*/ 1143946 w 3887146"/>
                    <a:gd name="connsiteY7" fmla="*/ 3669468 h 5025828"/>
                    <a:gd name="connsiteX8" fmla="*/ 1067746 w 3887146"/>
                    <a:gd name="connsiteY8" fmla="*/ 3661848 h 5025828"/>
                    <a:gd name="connsiteX9" fmla="*/ 938206 w 3887146"/>
                    <a:gd name="connsiteY9" fmla="*/ 3669468 h 5025828"/>
                    <a:gd name="connsiteX10" fmla="*/ 831526 w 3887146"/>
                    <a:gd name="connsiteY10" fmla="*/ 3692328 h 5025828"/>
                    <a:gd name="connsiteX11" fmla="*/ 610546 w 3887146"/>
                    <a:gd name="connsiteY11" fmla="*/ 3738048 h 5025828"/>
                    <a:gd name="connsiteX12" fmla="*/ 389566 w 3887146"/>
                    <a:gd name="connsiteY12" fmla="*/ 3638988 h 5025828"/>
                    <a:gd name="connsiteX13" fmla="*/ 381946 w 3887146"/>
                    <a:gd name="connsiteY13" fmla="*/ 3326568 h 5025828"/>
                    <a:gd name="connsiteX14" fmla="*/ 420046 w 3887146"/>
                    <a:gd name="connsiteY14" fmla="*/ 3227508 h 5025828"/>
                    <a:gd name="connsiteX15" fmla="*/ 389566 w 3887146"/>
                    <a:gd name="connsiteY15" fmla="*/ 3166548 h 5025828"/>
                    <a:gd name="connsiteX16" fmla="*/ 351466 w 3887146"/>
                    <a:gd name="connsiteY16" fmla="*/ 3105588 h 5025828"/>
                    <a:gd name="connsiteX17" fmla="*/ 397186 w 3887146"/>
                    <a:gd name="connsiteY17" fmla="*/ 3021768 h 5025828"/>
                    <a:gd name="connsiteX18" fmla="*/ 488626 w 3887146"/>
                    <a:gd name="connsiteY18" fmla="*/ 2998908 h 5025828"/>
                    <a:gd name="connsiteX19" fmla="*/ 471956 w 3887146"/>
                    <a:gd name="connsiteY19" fmla="*/ 2942709 h 5025828"/>
                    <a:gd name="connsiteX20" fmla="*/ 435286 w 3887146"/>
                    <a:gd name="connsiteY20" fmla="*/ 2930328 h 5025828"/>
                    <a:gd name="connsiteX21" fmla="*/ 389566 w 3887146"/>
                    <a:gd name="connsiteY21" fmla="*/ 2930328 h 5025828"/>
                    <a:gd name="connsiteX22" fmla="*/ 314000 w 3887146"/>
                    <a:gd name="connsiteY22" fmla="*/ 2893495 h 5025828"/>
                    <a:gd name="connsiteX23" fmla="*/ 320986 w 3887146"/>
                    <a:gd name="connsiteY23" fmla="*/ 2846508 h 5025828"/>
                    <a:gd name="connsiteX24" fmla="*/ 328606 w 3887146"/>
                    <a:gd name="connsiteY24" fmla="*/ 2793168 h 5025828"/>
                    <a:gd name="connsiteX25" fmla="*/ 313366 w 3887146"/>
                    <a:gd name="connsiteY25" fmla="*/ 2732208 h 5025828"/>
                    <a:gd name="connsiteX26" fmla="*/ 267646 w 3887146"/>
                    <a:gd name="connsiteY26" fmla="*/ 2671248 h 5025828"/>
                    <a:gd name="connsiteX27" fmla="*/ 176206 w 3887146"/>
                    <a:gd name="connsiteY27" fmla="*/ 2656008 h 5025828"/>
                    <a:gd name="connsiteX28" fmla="*/ 54286 w 3887146"/>
                    <a:gd name="connsiteY28" fmla="*/ 2610288 h 5025828"/>
                    <a:gd name="connsiteX29" fmla="*/ 7931 w 3887146"/>
                    <a:gd name="connsiteY29" fmla="*/ 2563298 h 5025828"/>
                    <a:gd name="connsiteX30" fmla="*/ 8566 w 3887146"/>
                    <a:gd name="connsiteY30" fmla="*/ 2488368 h 5025828"/>
                    <a:gd name="connsiteX31" fmla="*/ 92386 w 3887146"/>
                    <a:gd name="connsiteY31" fmla="*/ 2335968 h 5025828"/>
                    <a:gd name="connsiteX32" fmla="*/ 221926 w 3887146"/>
                    <a:gd name="connsiteY32" fmla="*/ 2175948 h 5025828"/>
                    <a:gd name="connsiteX33" fmla="*/ 282886 w 3887146"/>
                    <a:gd name="connsiteY33" fmla="*/ 2084508 h 5025828"/>
                    <a:gd name="connsiteX34" fmla="*/ 328606 w 3887146"/>
                    <a:gd name="connsiteY34" fmla="*/ 1977828 h 5025828"/>
                    <a:gd name="connsiteX35" fmla="*/ 359086 w 3887146"/>
                    <a:gd name="connsiteY35" fmla="*/ 1871148 h 5025828"/>
                    <a:gd name="connsiteX36" fmla="*/ 374326 w 3887146"/>
                    <a:gd name="connsiteY36" fmla="*/ 1810188 h 5025828"/>
                    <a:gd name="connsiteX37" fmla="*/ 343846 w 3887146"/>
                    <a:gd name="connsiteY37" fmla="*/ 1756848 h 5025828"/>
                    <a:gd name="connsiteX38" fmla="*/ 328606 w 3887146"/>
                    <a:gd name="connsiteY38" fmla="*/ 1680648 h 5025828"/>
                    <a:gd name="connsiteX39" fmla="*/ 412426 w 3887146"/>
                    <a:gd name="connsiteY39" fmla="*/ 1474908 h 5025828"/>
                    <a:gd name="connsiteX40" fmla="*/ 442906 w 3887146"/>
                    <a:gd name="connsiteY40" fmla="*/ 1307268 h 5025828"/>
                    <a:gd name="connsiteX41" fmla="*/ 465766 w 3887146"/>
                    <a:gd name="connsiteY41" fmla="*/ 1192968 h 5025828"/>
                    <a:gd name="connsiteX42" fmla="*/ 503866 w 3887146"/>
                    <a:gd name="connsiteY42" fmla="*/ 1055808 h 5025828"/>
                    <a:gd name="connsiteX43" fmla="*/ 557206 w 3887146"/>
                    <a:gd name="connsiteY43" fmla="*/ 888168 h 5025828"/>
                    <a:gd name="connsiteX44" fmla="*/ 503866 w 3887146"/>
                    <a:gd name="connsiteY44" fmla="*/ 888168 h 5025828"/>
                    <a:gd name="connsiteX45" fmla="*/ 412426 w 3887146"/>
                    <a:gd name="connsiteY45" fmla="*/ 834828 h 5025828"/>
                    <a:gd name="connsiteX46" fmla="*/ 328606 w 3887146"/>
                    <a:gd name="connsiteY46" fmla="*/ 789108 h 5025828"/>
                    <a:gd name="connsiteX47" fmla="*/ 260026 w 3887146"/>
                    <a:gd name="connsiteY47" fmla="*/ 773868 h 5025828"/>
                    <a:gd name="connsiteX48" fmla="*/ 214306 w 3887146"/>
                    <a:gd name="connsiteY48" fmla="*/ 751008 h 5025828"/>
                    <a:gd name="connsiteX49" fmla="*/ 260026 w 3887146"/>
                    <a:gd name="connsiteY49" fmla="*/ 674808 h 5025828"/>
                    <a:gd name="connsiteX50" fmla="*/ 374326 w 3887146"/>
                    <a:gd name="connsiteY50" fmla="*/ 606228 h 5025828"/>
                    <a:gd name="connsiteX51" fmla="*/ 557206 w 3887146"/>
                    <a:gd name="connsiteY51" fmla="*/ 507168 h 5025828"/>
                    <a:gd name="connsiteX52" fmla="*/ 656266 w 3887146"/>
                    <a:gd name="connsiteY52" fmla="*/ 423348 h 5025828"/>
                    <a:gd name="connsiteX53" fmla="*/ 892486 w 3887146"/>
                    <a:gd name="connsiteY53" fmla="*/ 232848 h 5025828"/>
                    <a:gd name="connsiteX54" fmla="*/ 1174426 w 3887146"/>
                    <a:gd name="connsiteY54" fmla="*/ 80448 h 5025828"/>
                    <a:gd name="connsiteX55" fmla="*/ 1593526 w 3887146"/>
                    <a:gd name="connsiteY55" fmla="*/ 11868 h 5025828"/>
                    <a:gd name="connsiteX56" fmla="*/ 1944046 w 3887146"/>
                    <a:gd name="connsiteY56" fmla="*/ 4248 h 5025828"/>
                    <a:gd name="connsiteX57" fmla="*/ 2172646 w 3887146"/>
                    <a:gd name="connsiteY57" fmla="*/ 4248 h 5025828"/>
                    <a:gd name="connsiteX58" fmla="*/ 2393626 w 3887146"/>
                    <a:gd name="connsiteY58" fmla="*/ 57588 h 5025828"/>
                    <a:gd name="connsiteX59" fmla="*/ 2667946 w 3887146"/>
                    <a:gd name="connsiteY59" fmla="*/ 133788 h 5025828"/>
                    <a:gd name="connsiteX60" fmla="*/ 2820346 w 3887146"/>
                    <a:gd name="connsiteY60" fmla="*/ 202368 h 5025828"/>
                    <a:gd name="connsiteX61" fmla="*/ 3102286 w 3887146"/>
                    <a:gd name="connsiteY61" fmla="*/ 400488 h 5025828"/>
                    <a:gd name="connsiteX62" fmla="*/ 3285166 w 3887146"/>
                    <a:gd name="connsiteY62" fmla="*/ 651948 h 5025828"/>
                    <a:gd name="connsiteX63" fmla="*/ 3407086 w 3887146"/>
                    <a:gd name="connsiteY63" fmla="*/ 918648 h 5025828"/>
                    <a:gd name="connsiteX64" fmla="*/ 3475666 w 3887146"/>
                    <a:gd name="connsiteY64" fmla="*/ 1238688 h 5025828"/>
                    <a:gd name="connsiteX65" fmla="*/ 3506146 w 3887146"/>
                    <a:gd name="connsiteY65" fmla="*/ 1543488 h 5025828"/>
                    <a:gd name="connsiteX66" fmla="*/ 3506146 w 3887146"/>
                    <a:gd name="connsiteY66" fmla="*/ 1962588 h 5025828"/>
                    <a:gd name="connsiteX67" fmla="*/ 3338506 w 3887146"/>
                    <a:gd name="connsiteY67" fmla="*/ 2305488 h 5025828"/>
                    <a:gd name="connsiteX68" fmla="*/ 3254686 w 3887146"/>
                    <a:gd name="connsiteY68" fmla="*/ 2473128 h 5025828"/>
                    <a:gd name="connsiteX69" fmla="*/ 3132766 w 3887146"/>
                    <a:gd name="connsiteY69" fmla="*/ 2663628 h 5025828"/>
                    <a:gd name="connsiteX70" fmla="*/ 3071806 w 3887146"/>
                    <a:gd name="connsiteY70" fmla="*/ 2838888 h 5025828"/>
                    <a:gd name="connsiteX71" fmla="*/ 3064186 w 3887146"/>
                    <a:gd name="connsiteY71" fmla="*/ 2915088 h 5025828"/>
                    <a:gd name="connsiteX72" fmla="*/ 3018466 w 3887146"/>
                    <a:gd name="connsiteY72" fmla="*/ 3014148 h 5025828"/>
                    <a:gd name="connsiteX73" fmla="*/ 2980366 w 3887146"/>
                    <a:gd name="connsiteY73" fmla="*/ 3082728 h 5025828"/>
                    <a:gd name="connsiteX74" fmla="*/ 2957506 w 3887146"/>
                    <a:gd name="connsiteY74" fmla="*/ 3120828 h 5025828"/>
                    <a:gd name="connsiteX75" fmla="*/ 2957506 w 3887146"/>
                    <a:gd name="connsiteY75" fmla="*/ 3555168 h 5025828"/>
                    <a:gd name="connsiteX76" fmla="*/ 3010846 w 3887146"/>
                    <a:gd name="connsiteY76" fmla="*/ 3539928 h 5025828"/>
                    <a:gd name="connsiteX77" fmla="*/ 3109906 w 3887146"/>
                    <a:gd name="connsiteY77" fmla="*/ 3570408 h 5025828"/>
                    <a:gd name="connsiteX78" fmla="*/ 3140386 w 3887146"/>
                    <a:gd name="connsiteY78" fmla="*/ 3631368 h 5025828"/>
                    <a:gd name="connsiteX79" fmla="*/ 3117526 w 3887146"/>
                    <a:gd name="connsiteY79" fmla="*/ 3738048 h 5025828"/>
                    <a:gd name="connsiteX80" fmla="*/ 3125146 w 3887146"/>
                    <a:gd name="connsiteY80" fmla="*/ 4103808 h 5025828"/>
                    <a:gd name="connsiteX81" fmla="*/ 3163246 w 3887146"/>
                    <a:gd name="connsiteY81" fmla="*/ 4157148 h 5025828"/>
                    <a:gd name="connsiteX82" fmla="*/ 3201346 w 3887146"/>
                    <a:gd name="connsiteY82" fmla="*/ 4164768 h 5025828"/>
                    <a:gd name="connsiteX83" fmla="*/ 3231826 w 3887146"/>
                    <a:gd name="connsiteY83" fmla="*/ 4172388 h 5025828"/>
                    <a:gd name="connsiteX84" fmla="*/ 3285166 w 3887146"/>
                    <a:gd name="connsiteY84" fmla="*/ 4294308 h 5025828"/>
                    <a:gd name="connsiteX85" fmla="*/ 3300406 w 3887146"/>
                    <a:gd name="connsiteY85" fmla="*/ 4347648 h 5025828"/>
                    <a:gd name="connsiteX86" fmla="*/ 3330886 w 3887146"/>
                    <a:gd name="connsiteY86" fmla="*/ 4408608 h 5025828"/>
                    <a:gd name="connsiteX87" fmla="*/ 3551866 w 3887146"/>
                    <a:gd name="connsiteY87" fmla="*/ 4644828 h 5025828"/>
                    <a:gd name="connsiteX88" fmla="*/ 3887146 w 3887146"/>
                    <a:gd name="connsiteY88" fmla="*/ 5025828 h 5025828"/>
                    <a:gd name="connsiteX0" fmla="*/ 707488 w 3884395"/>
                    <a:gd name="connsiteY0" fmla="*/ 5008470 h 5017575"/>
                    <a:gd name="connsiteX1" fmla="*/ 961066 w 3884395"/>
                    <a:gd name="connsiteY1" fmla="*/ 4644828 h 5017575"/>
                    <a:gd name="connsiteX2" fmla="*/ 1342066 w 3884395"/>
                    <a:gd name="connsiteY2" fmla="*/ 4172388 h 5017575"/>
                    <a:gd name="connsiteX3" fmla="*/ 1258246 w 3884395"/>
                    <a:gd name="connsiteY3" fmla="*/ 4012368 h 5017575"/>
                    <a:gd name="connsiteX4" fmla="*/ 1204906 w 3884395"/>
                    <a:gd name="connsiteY4" fmla="*/ 3928548 h 5017575"/>
                    <a:gd name="connsiteX5" fmla="*/ 1174426 w 3884395"/>
                    <a:gd name="connsiteY5" fmla="*/ 3768528 h 5017575"/>
                    <a:gd name="connsiteX6" fmla="*/ 1151566 w 3884395"/>
                    <a:gd name="connsiteY6" fmla="*/ 3699948 h 5017575"/>
                    <a:gd name="connsiteX7" fmla="*/ 1143946 w 3884395"/>
                    <a:gd name="connsiteY7" fmla="*/ 3669468 h 5017575"/>
                    <a:gd name="connsiteX8" fmla="*/ 1067746 w 3884395"/>
                    <a:gd name="connsiteY8" fmla="*/ 3661848 h 5017575"/>
                    <a:gd name="connsiteX9" fmla="*/ 938206 w 3884395"/>
                    <a:gd name="connsiteY9" fmla="*/ 3669468 h 5017575"/>
                    <a:gd name="connsiteX10" fmla="*/ 831526 w 3884395"/>
                    <a:gd name="connsiteY10" fmla="*/ 3692328 h 5017575"/>
                    <a:gd name="connsiteX11" fmla="*/ 610546 w 3884395"/>
                    <a:gd name="connsiteY11" fmla="*/ 3738048 h 5017575"/>
                    <a:gd name="connsiteX12" fmla="*/ 389566 w 3884395"/>
                    <a:gd name="connsiteY12" fmla="*/ 3638988 h 5017575"/>
                    <a:gd name="connsiteX13" fmla="*/ 381946 w 3884395"/>
                    <a:gd name="connsiteY13" fmla="*/ 3326568 h 5017575"/>
                    <a:gd name="connsiteX14" fmla="*/ 420046 w 3884395"/>
                    <a:gd name="connsiteY14" fmla="*/ 3227508 h 5017575"/>
                    <a:gd name="connsiteX15" fmla="*/ 389566 w 3884395"/>
                    <a:gd name="connsiteY15" fmla="*/ 3166548 h 5017575"/>
                    <a:gd name="connsiteX16" fmla="*/ 351466 w 3884395"/>
                    <a:gd name="connsiteY16" fmla="*/ 3105588 h 5017575"/>
                    <a:gd name="connsiteX17" fmla="*/ 397186 w 3884395"/>
                    <a:gd name="connsiteY17" fmla="*/ 3021768 h 5017575"/>
                    <a:gd name="connsiteX18" fmla="*/ 488626 w 3884395"/>
                    <a:gd name="connsiteY18" fmla="*/ 2998908 h 5017575"/>
                    <a:gd name="connsiteX19" fmla="*/ 471956 w 3884395"/>
                    <a:gd name="connsiteY19" fmla="*/ 2942709 h 5017575"/>
                    <a:gd name="connsiteX20" fmla="*/ 435286 w 3884395"/>
                    <a:gd name="connsiteY20" fmla="*/ 2930328 h 5017575"/>
                    <a:gd name="connsiteX21" fmla="*/ 389566 w 3884395"/>
                    <a:gd name="connsiteY21" fmla="*/ 2930328 h 5017575"/>
                    <a:gd name="connsiteX22" fmla="*/ 314000 w 3884395"/>
                    <a:gd name="connsiteY22" fmla="*/ 2893495 h 5017575"/>
                    <a:gd name="connsiteX23" fmla="*/ 320986 w 3884395"/>
                    <a:gd name="connsiteY23" fmla="*/ 2846508 h 5017575"/>
                    <a:gd name="connsiteX24" fmla="*/ 328606 w 3884395"/>
                    <a:gd name="connsiteY24" fmla="*/ 2793168 h 5017575"/>
                    <a:gd name="connsiteX25" fmla="*/ 313366 w 3884395"/>
                    <a:gd name="connsiteY25" fmla="*/ 2732208 h 5017575"/>
                    <a:gd name="connsiteX26" fmla="*/ 267646 w 3884395"/>
                    <a:gd name="connsiteY26" fmla="*/ 2671248 h 5017575"/>
                    <a:gd name="connsiteX27" fmla="*/ 176206 w 3884395"/>
                    <a:gd name="connsiteY27" fmla="*/ 2656008 h 5017575"/>
                    <a:gd name="connsiteX28" fmla="*/ 54286 w 3884395"/>
                    <a:gd name="connsiteY28" fmla="*/ 2610288 h 5017575"/>
                    <a:gd name="connsiteX29" fmla="*/ 7931 w 3884395"/>
                    <a:gd name="connsiteY29" fmla="*/ 2563298 h 5017575"/>
                    <a:gd name="connsiteX30" fmla="*/ 8566 w 3884395"/>
                    <a:gd name="connsiteY30" fmla="*/ 2488368 h 5017575"/>
                    <a:gd name="connsiteX31" fmla="*/ 92386 w 3884395"/>
                    <a:gd name="connsiteY31" fmla="*/ 2335968 h 5017575"/>
                    <a:gd name="connsiteX32" fmla="*/ 221926 w 3884395"/>
                    <a:gd name="connsiteY32" fmla="*/ 2175948 h 5017575"/>
                    <a:gd name="connsiteX33" fmla="*/ 282886 w 3884395"/>
                    <a:gd name="connsiteY33" fmla="*/ 2084508 h 5017575"/>
                    <a:gd name="connsiteX34" fmla="*/ 328606 w 3884395"/>
                    <a:gd name="connsiteY34" fmla="*/ 1977828 h 5017575"/>
                    <a:gd name="connsiteX35" fmla="*/ 359086 w 3884395"/>
                    <a:gd name="connsiteY35" fmla="*/ 1871148 h 5017575"/>
                    <a:gd name="connsiteX36" fmla="*/ 374326 w 3884395"/>
                    <a:gd name="connsiteY36" fmla="*/ 1810188 h 5017575"/>
                    <a:gd name="connsiteX37" fmla="*/ 343846 w 3884395"/>
                    <a:gd name="connsiteY37" fmla="*/ 1756848 h 5017575"/>
                    <a:gd name="connsiteX38" fmla="*/ 328606 w 3884395"/>
                    <a:gd name="connsiteY38" fmla="*/ 1680648 h 5017575"/>
                    <a:gd name="connsiteX39" fmla="*/ 412426 w 3884395"/>
                    <a:gd name="connsiteY39" fmla="*/ 1474908 h 5017575"/>
                    <a:gd name="connsiteX40" fmla="*/ 442906 w 3884395"/>
                    <a:gd name="connsiteY40" fmla="*/ 1307268 h 5017575"/>
                    <a:gd name="connsiteX41" fmla="*/ 465766 w 3884395"/>
                    <a:gd name="connsiteY41" fmla="*/ 1192968 h 5017575"/>
                    <a:gd name="connsiteX42" fmla="*/ 503866 w 3884395"/>
                    <a:gd name="connsiteY42" fmla="*/ 1055808 h 5017575"/>
                    <a:gd name="connsiteX43" fmla="*/ 557206 w 3884395"/>
                    <a:gd name="connsiteY43" fmla="*/ 888168 h 5017575"/>
                    <a:gd name="connsiteX44" fmla="*/ 503866 w 3884395"/>
                    <a:gd name="connsiteY44" fmla="*/ 888168 h 5017575"/>
                    <a:gd name="connsiteX45" fmla="*/ 412426 w 3884395"/>
                    <a:gd name="connsiteY45" fmla="*/ 834828 h 5017575"/>
                    <a:gd name="connsiteX46" fmla="*/ 328606 w 3884395"/>
                    <a:gd name="connsiteY46" fmla="*/ 789108 h 5017575"/>
                    <a:gd name="connsiteX47" fmla="*/ 260026 w 3884395"/>
                    <a:gd name="connsiteY47" fmla="*/ 773868 h 5017575"/>
                    <a:gd name="connsiteX48" fmla="*/ 214306 w 3884395"/>
                    <a:gd name="connsiteY48" fmla="*/ 751008 h 5017575"/>
                    <a:gd name="connsiteX49" fmla="*/ 260026 w 3884395"/>
                    <a:gd name="connsiteY49" fmla="*/ 674808 h 5017575"/>
                    <a:gd name="connsiteX50" fmla="*/ 374326 w 3884395"/>
                    <a:gd name="connsiteY50" fmla="*/ 606228 h 5017575"/>
                    <a:gd name="connsiteX51" fmla="*/ 557206 w 3884395"/>
                    <a:gd name="connsiteY51" fmla="*/ 507168 h 5017575"/>
                    <a:gd name="connsiteX52" fmla="*/ 656266 w 3884395"/>
                    <a:gd name="connsiteY52" fmla="*/ 423348 h 5017575"/>
                    <a:gd name="connsiteX53" fmla="*/ 892486 w 3884395"/>
                    <a:gd name="connsiteY53" fmla="*/ 232848 h 5017575"/>
                    <a:gd name="connsiteX54" fmla="*/ 1174426 w 3884395"/>
                    <a:gd name="connsiteY54" fmla="*/ 80448 h 5017575"/>
                    <a:gd name="connsiteX55" fmla="*/ 1593526 w 3884395"/>
                    <a:gd name="connsiteY55" fmla="*/ 11868 h 5017575"/>
                    <a:gd name="connsiteX56" fmla="*/ 1944046 w 3884395"/>
                    <a:gd name="connsiteY56" fmla="*/ 4248 h 5017575"/>
                    <a:gd name="connsiteX57" fmla="*/ 2172646 w 3884395"/>
                    <a:gd name="connsiteY57" fmla="*/ 4248 h 5017575"/>
                    <a:gd name="connsiteX58" fmla="*/ 2393626 w 3884395"/>
                    <a:gd name="connsiteY58" fmla="*/ 57588 h 5017575"/>
                    <a:gd name="connsiteX59" fmla="*/ 2667946 w 3884395"/>
                    <a:gd name="connsiteY59" fmla="*/ 133788 h 5017575"/>
                    <a:gd name="connsiteX60" fmla="*/ 2820346 w 3884395"/>
                    <a:gd name="connsiteY60" fmla="*/ 202368 h 5017575"/>
                    <a:gd name="connsiteX61" fmla="*/ 3102286 w 3884395"/>
                    <a:gd name="connsiteY61" fmla="*/ 400488 h 5017575"/>
                    <a:gd name="connsiteX62" fmla="*/ 3285166 w 3884395"/>
                    <a:gd name="connsiteY62" fmla="*/ 651948 h 5017575"/>
                    <a:gd name="connsiteX63" fmla="*/ 3407086 w 3884395"/>
                    <a:gd name="connsiteY63" fmla="*/ 918648 h 5017575"/>
                    <a:gd name="connsiteX64" fmla="*/ 3475666 w 3884395"/>
                    <a:gd name="connsiteY64" fmla="*/ 1238688 h 5017575"/>
                    <a:gd name="connsiteX65" fmla="*/ 3506146 w 3884395"/>
                    <a:gd name="connsiteY65" fmla="*/ 1543488 h 5017575"/>
                    <a:gd name="connsiteX66" fmla="*/ 3506146 w 3884395"/>
                    <a:gd name="connsiteY66" fmla="*/ 1962588 h 5017575"/>
                    <a:gd name="connsiteX67" fmla="*/ 3338506 w 3884395"/>
                    <a:gd name="connsiteY67" fmla="*/ 2305488 h 5017575"/>
                    <a:gd name="connsiteX68" fmla="*/ 3254686 w 3884395"/>
                    <a:gd name="connsiteY68" fmla="*/ 2473128 h 5017575"/>
                    <a:gd name="connsiteX69" fmla="*/ 3132766 w 3884395"/>
                    <a:gd name="connsiteY69" fmla="*/ 2663628 h 5017575"/>
                    <a:gd name="connsiteX70" fmla="*/ 3071806 w 3884395"/>
                    <a:gd name="connsiteY70" fmla="*/ 2838888 h 5017575"/>
                    <a:gd name="connsiteX71" fmla="*/ 3064186 w 3884395"/>
                    <a:gd name="connsiteY71" fmla="*/ 2915088 h 5017575"/>
                    <a:gd name="connsiteX72" fmla="*/ 3018466 w 3884395"/>
                    <a:gd name="connsiteY72" fmla="*/ 3014148 h 5017575"/>
                    <a:gd name="connsiteX73" fmla="*/ 2980366 w 3884395"/>
                    <a:gd name="connsiteY73" fmla="*/ 3082728 h 5017575"/>
                    <a:gd name="connsiteX74" fmla="*/ 2957506 w 3884395"/>
                    <a:gd name="connsiteY74" fmla="*/ 3120828 h 5017575"/>
                    <a:gd name="connsiteX75" fmla="*/ 2957506 w 3884395"/>
                    <a:gd name="connsiteY75" fmla="*/ 3555168 h 5017575"/>
                    <a:gd name="connsiteX76" fmla="*/ 3010846 w 3884395"/>
                    <a:gd name="connsiteY76" fmla="*/ 3539928 h 5017575"/>
                    <a:gd name="connsiteX77" fmla="*/ 3109906 w 3884395"/>
                    <a:gd name="connsiteY77" fmla="*/ 3570408 h 5017575"/>
                    <a:gd name="connsiteX78" fmla="*/ 3140386 w 3884395"/>
                    <a:gd name="connsiteY78" fmla="*/ 3631368 h 5017575"/>
                    <a:gd name="connsiteX79" fmla="*/ 3117526 w 3884395"/>
                    <a:gd name="connsiteY79" fmla="*/ 3738048 h 5017575"/>
                    <a:gd name="connsiteX80" fmla="*/ 3125146 w 3884395"/>
                    <a:gd name="connsiteY80" fmla="*/ 4103808 h 5017575"/>
                    <a:gd name="connsiteX81" fmla="*/ 3163246 w 3884395"/>
                    <a:gd name="connsiteY81" fmla="*/ 4157148 h 5017575"/>
                    <a:gd name="connsiteX82" fmla="*/ 3201346 w 3884395"/>
                    <a:gd name="connsiteY82" fmla="*/ 4164768 h 5017575"/>
                    <a:gd name="connsiteX83" fmla="*/ 3231826 w 3884395"/>
                    <a:gd name="connsiteY83" fmla="*/ 4172388 h 5017575"/>
                    <a:gd name="connsiteX84" fmla="*/ 3285166 w 3884395"/>
                    <a:gd name="connsiteY84" fmla="*/ 4294308 h 5017575"/>
                    <a:gd name="connsiteX85" fmla="*/ 3300406 w 3884395"/>
                    <a:gd name="connsiteY85" fmla="*/ 4347648 h 5017575"/>
                    <a:gd name="connsiteX86" fmla="*/ 3330886 w 3884395"/>
                    <a:gd name="connsiteY86" fmla="*/ 4408608 h 5017575"/>
                    <a:gd name="connsiteX87" fmla="*/ 3551866 w 3884395"/>
                    <a:gd name="connsiteY87" fmla="*/ 4644828 h 5017575"/>
                    <a:gd name="connsiteX88" fmla="*/ 3884395 w 3884395"/>
                    <a:gd name="connsiteY88" fmla="*/ 5017575 h 5017575"/>
                    <a:gd name="connsiteX0" fmla="*/ 707488 w 3889897"/>
                    <a:gd name="connsiteY0" fmla="*/ 5008470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04737 w 3889897"/>
                    <a:gd name="connsiteY0" fmla="*/ 5016723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0239 w 3889897"/>
                    <a:gd name="connsiteY0" fmla="*/ 5024991 h 5024991"/>
                    <a:gd name="connsiteX1" fmla="*/ 961066 w 3889897"/>
                    <a:gd name="connsiteY1" fmla="*/ 4644828 h 5024991"/>
                    <a:gd name="connsiteX2" fmla="*/ 1342066 w 3889897"/>
                    <a:gd name="connsiteY2" fmla="*/ 4172388 h 5024991"/>
                    <a:gd name="connsiteX3" fmla="*/ 1258246 w 3889897"/>
                    <a:gd name="connsiteY3" fmla="*/ 4012368 h 5024991"/>
                    <a:gd name="connsiteX4" fmla="*/ 1204906 w 3889897"/>
                    <a:gd name="connsiteY4" fmla="*/ 3928548 h 5024991"/>
                    <a:gd name="connsiteX5" fmla="*/ 1174426 w 3889897"/>
                    <a:gd name="connsiteY5" fmla="*/ 3768528 h 5024991"/>
                    <a:gd name="connsiteX6" fmla="*/ 1151566 w 3889897"/>
                    <a:gd name="connsiteY6" fmla="*/ 3699948 h 5024991"/>
                    <a:gd name="connsiteX7" fmla="*/ 1143946 w 3889897"/>
                    <a:gd name="connsiteY7" fmla="*/ 3669468 h 5024991"/>
                    <a:gd name="connsiteX8" fmla="*/ 1067746 w 3889897"/>
                    <a:gd name="connsiteY8" fmla="*/ 3661848 h 5024991"/>
                    <a:gd name="connsiteX9" fmla="*/ 938206 w 3889897"/>
                    <a:gd name="connsiteY9" fmla="*/ 3669468 h 5024991"/>
                    <a:gd name="connsiteX10" fmla="*/ 831526 w 3889897"/>
                    <a:gd name="connsiteY10" fmla="*/ 3692328 h 5024991"/>
                    <a:gd name="connsiteX11" fmla="*/ 610546 w 3889897"/>
                    <a:gd name="connsiteY11" fmla="*/ 3738048 h 5024991"/>
                    <a:gd name="connsiteX12" fmla="*/ 389566 w 3889897"/>
                    <a:gd name="connsiteY12" fmla="*/ 3638988 h 5024991"/>
                    <a:gd name="connsiteX13" fmla="*/ 381946 w 3889897"/>
                    <a:gd name="connsiteY13" fmla="*/ 3326568 h 5024991"/>
                    <a:gd name="connsiteX14" fmla="*/ 420046 w 3889897"/>
                    <a:gd name="connsiteY14" fmla="*/ 3227508 h 5024991"/>
                    <a:gd name="connsiteX15" fmla="*/ 389566 w 3889897"/>
                    <a:gd name="connsiteY15" fmla="*/ 3166548 h 5024991"/>
                    <a:gd name="connsiteX16" fmla="*/ 351466 w 3889897"/>
                    <a:gd name="connsiteY16" fmla="*/ 3105588 h 5024991"/>
                    <a:gd name="connsiteX17" fmla="*/ 397186 w 3889897"/>
                    <a:gd name="connsiteY17" fmla="*/ 3021768 h 5024991"/>
                    <a:gd name="connsiteX18" fmla="*/ 488626 w 3889897"/>
                    <a:gd name="connsiteY18" fmla="*/ 2998908 h 5024991"/>
                    <a:gd name="connsiteX19" fmla="*/ 471956 w 3889897"/>
                    <a:gd name="connsiteY19" fmla="*/ 2942709 h 5024991"/>
                    <a:gd name="connsiteX20" fmla="*/ 435286 w 3889897"/>
                    <a:gd name="connsiteY20" fmla="*/ 2930328 h 5024991"/>
                    <a:gd name="connsiteX21" fmla="*/ 389566 w 3889897"/>
                    <a:gd name="connsiteY21" fmla="*/ 2930328 h 5024991"/>
                    <a:gd name="connsiteX22" fmla="*/ 314000 w 3889897"/>
                    <a:gd name="connsiteY22" fmla="*/ 2893495 h 5024991"/>
                    <a:gd name="connsiteX23" fmla="*/ 320986 w 3889897"/>
                    <a:gd name="connsiteY23" fmla="*/ 2846508 h 5024991"/>
                    <a:gd name="connsiteX24" fmla="*/ 328606 w 3889897"/>
                    <a:gd name="connsiteY24" fmla="*/ 2793168 h 5024991"/>
                    <a:gd name="connsiteX25" fmla="*/ 313366 w 3889897"/>
                    <a:gd name="connsiteY25" fmla="*/ 2732208 h 5024991"/>
                    <a:gd name="connsiteX26" fmla="*/ 267646 w 3889897"/>
                    <a:gd name="connsiteY26" fmla="*/ 2671248 h 5024991"/>
                    <a:gd name="connsiteX27" fmla="*/ 176206 w 3889897"/>
                    <a:gd name="connsiteY27" fmla="*/ 2656008 h 5024991"/>
                    <a:gd name="connsiteX28" fmla="*/ 54286 w 3889897"/>
                    <a:gd name="connsiteY28" fmla="*/ 2610288 h 5024991"/>
                    <a:gd name="connsiteX29" fmla="*/ 7931 w 3889897"/>
                    <a:gd name="connsiteY29" fmla="*/ 2563298 h 5024991"/>
                    <a:gd name="connsiteX30" fmla="*/ 8566 w 3889897"/>
                    <a:gd name="connsiteY30" fmla="*/ 2488368 h 5024991"/>
                    <a:gd name="connsiteX31" fmla="*/ 92386 w 3889897"/>
                    <a:gd name="connsiteY31" fmla="*/ 2335968 h 5024991"/>
                    <a:gd name="connsiteX32" fmla="*/ 221926 w 3889897"/>
                    <a:gd name="connsiteY32" fmla="*/ 2175948 h 5024991"/>
                    <a:gd name="connsiteX33" fmla="*/ 282886 w 3889897"/>
                    <a:gd name="connsiteY33" fmla="*/ 2084508 h 5024991"/>
                    <a:gd name="connsiteX34" fmla="*/ 328606 w 3889897"/>
                    <a:gd name="connsiteY34" fmla="*/ 1977828 h 5024991"/>
                    <a:gd name="connsiteX35" fmla="*/ 359086 w 3889897"/>
                    <a:gd name="connsiteY35" fmla="*/ 1871148 h 5024991"/>
                    <a:gd name="connsiteX36" fmla="*/ 374326 w 3889897"/>
                    <a:gd name="connsiteY36" fmla="*/ 1810188 h 5024991"/>
                    <a:gd name="connsiteX37" fmla="*/ 343846 w 3889897"/>
                    <a:gd name="connsiteY37" fmla="*/ 1756848 h 5024991"/>
                    <a:gd name="connsiteX38" fmla="*/ 328606 w 3889897"/>
                    <a:gd name="connsiteY38" fmla="*/ 1680648 h 5024991"/>
                    <a:gd name="connsiteX39" fmla="*/ 412426 w 3889897"/>
                    <a:gd name="connsiteY39" fmla="*/ 1474908 h 5024991"/>
                    <a:gd name="connsiteX40" fmla="*/ 442906 w 3889897"/>
                    <a:gd name="connsiteY40" fmla="*/ 1307268 h 5024991"/>
                    <a:gd name="connsiteX41" fmla="*/ 465766 w 3889897"/>
                    <a:gd name="connsiteY41" fmla="*/ 1192968 h 5024991"/>
                    <a:gd name="connsiteX42" fmla="*/ 503866 w 3889897"/>
                    <a:gd name="connsiteY42" fmla="*/ 1055808 h 5024991"/>
                    <a:gd name="connsiteX43" fmla="*/ 557206 w 3889897"/>
                    <a:gd name="connsiteY43" fmla="*/ 888168 h 5024991"/>
                    <a:gd name="connsiteX44" fmla="*/ 503866 w 3889897"/>
                    <a:gd name="connsiteY44" fmla="*/ 888168 h 5024991"/>
                    <a:gd name="connsiteX45" fmla="*/ 412426 w 3889897"/>
                    <a:gd name="connsiteY45" fmla="*/ 834828 h 5024991"/>
                    <a:gd name="connsiteX46" fmla="*/ 328606 w 3889897"/>
                    <a:gd name="connsiteY46" fmla="*/ 789108 h 5024991"/>
                    <a:gd name="connsiteX47" fmla="*/ 260026 w 3889897"/>
                    <a:gd name="connsiteY47" fmla="*/ 773868 h 5024991"/>
                    <a:gd name="connsiteX48" fmla="*/ 214306 w 3889897"/>
                    <a:gd name="connsiteY48" fmla="*/ 751008 h 5024991"/>
                    <a:gd name="connsiteX49" fmla="*/ 260026 w 3889897"/>
                    <a:gd name="connsiteY49" fmla="*/ 674808 h 5024991"/>
                    <a:gd name="connsiteX50" fmla="*/ 374326 w 3889897"/>
                    <a:gd name="connsiteY50" fmla="*/ 606228 h 5024991"/>
                    <a:gd name="connsiteX51" fmla="*/ 557206 w 3889897"/>
                    <a:gd name="connsiteY51" fmla="*/ 507168 h 5024991"/>
                    <a:gd name="connsiteX52" fmla="*/ 656266 w 3889897"/>
                    <a:gd name="connsiteY52" fmla="*/ 423348 h 5024991"/>
                    <a:gd name="connsiteX53" fmla="*/ 892486 w 3889897"/>
                    <a:gd name="connsiteY53" fmla="*/ 232848 h 5024991"/>
                    <a:gd name="connsiteX54" fmla="*/ 1174426 w 3889897"/>
                    <a:gd name="connsiteY54" fmla="*/ 80448 h 5024991"/>
                    <a:gd name="connsiteX55" fmla="*/ 1593526 w 3889897"/>
                    <a:gd name="connsiteY55" fmla="*/ 11868 h 5024991"/>
                    <a:gd name="connsiteX56" fmla="*/ 1944046 w 3889897"/>
                    <a:gd name="connsiteY56" fmla="*/ 4248 h 5024991"/>
                    <a:gd name="connsiteX57" fmla="*/ 2172646 w 3889897"/>
                    <a:gd name="connsiteY57" fmla="*/ 4248 h 5024991"/>
                    <a:gd name="connsiteX58" fmla="*/ 2393626 w 3889897"/>
                    <a:gd name="connsiteY58" fmla="*/ 57588 h 5024991"/>
                    <a:gd name="connsiteX59" fmla="*/ 2667946 w 3889897"/>
                    <a:gd name="connsiteY59" fmla="*/ 133788 h 5024991"/>
                    <a:gd name="connsiteX60" fmla="*/ 2820346 w 3889897"/>
                    <a:gd name="connsiteY60" fmla="*/ 202368 h 5024991"/>
                    <a:gd name="connsiteX61" fmla="*/ 3102286 w 3889897"/>
                    <a:gd name="connsiteY61" fmla="*/ 400488 h 5024991"/>
                    <a:gd name="connsiteX62" fmla="*/ 3285166 w 3889897"/>
                    <a:gd name="connsiteY62" fmla="*/ 651948 h 5024991"/>
                    <a:gd name="connsiteX63" fmla="*/ 3407086 w 3889897"/>
                    <a:gd name="connsiteY63" fmla="*/ 918648 h 5024991"/>
                    <a:gd name="connsiteX64" fmla="*/ 3475666 w 3889897"/>
                    <a:gd name="connsiteY64" fmla="*/ 1238688 h 5024991"/>
                    <a:gd name="connsiteX65" fmla="*/ 3506146 w 3889897"/>
                    <a:gd name="connsiteY65" fmla="*/ 1543488 h 5024991"/>
                    <a:gd name="connsiteX66" fmla="*/ 3506146 w 3889897"/>
                    <a:gd name="connsiteY66" fmla="*/ 1962588 h 5024991"/>
                    <a:gd name="connsiteX67" fmla="*/ 3338506 w 3889897"/>
                    <a:gd name="connsiteY67" fmla="*/ 2305488 h 5024991"/>
                    <a:gd name="connsiteX68" fmla="*/ 3254686 w 3889897"/>
                    <a:gd name="connsiteY68" fmla="*/ 2473128 h 5024991"/>
                    <a:gd name="connsiteX69" fmla="*/ 3132766 w 3889897"/>
                    <a:gd name="connsiteY69" fmla="*/ 2663628 h 5024991"/>
                    <a:gd name="connsiteX70" fmla="*/ 3071806 w 3889897"/>
                    <a:gd name="connsiteY70" fmla="*/ 2838888 h 5024991"/>
                    <a:gd name="connsiteX71" fmla="*/ 3064186 w 3889897"/>
                    <a:gd name="connsiteY71" fmla="*/ 2915088 h 5024991"/>
                    <a:gd name="connsiteX72" fmla="*/ 3018466 w 3889897"/>
                    <a:gd name="connsiteY72" fmla="*/ 3014148 h 5024991"/>
                    <a:gd name="connsiteX73" fmla="*/ 2980366 w 3889897"/>
                    <a:gd name="connsiteY73" fmla="*/ 3082728 h 5024991"/>
                    <a:gd name="connsiteX74" fmla="*/ 2957506 w 3889897"/>
                    <a:gd name="connsiteY74" fmla="*/ 3120828 h 5024991"/>
                    <a:gd name="connsiteX75" fmla="*/ 2957506 w 3889897"/>
                    <a:gd name="connsiteY75" fmla="*/ 3555168 h 5024991"/>
                    <a:gd name="connsiteX76" fmla="*/ 3010846 w 3889897"/>
                    <a:gd name="connsiteY76" fmla="*/ 3539928 h 5024991"/>
                    <a:gd name="connsiteX77" fmla="*/ 3109906 w 3889897"/>
                    <a:gd name="connsiteY77" fmla="*/ 3570408 h 5024991"/>
                    <a:gd name="connsiteX78" fmla="*/ 3140386 w 3889897"/>
                    <a:gd name="connsiteY78" fmla="*/ 3631368 h 5024991"/>
                    <a:gd name="connsiteX79" fmla="*/ 3117526 w 3889897"/>
                    <a:gd name="connsiteY79" fmla="*/ 3738048 h 5024991"/>
                    <a:gd name="connsiteX80" fmla="*/ 3125146 w 3889897"/>
                    <a:gd name="connsiteY80" fmla="*/ 4103808 h 5024991"/>
                    <a:gd name="connsiteX81" fmla="*/ 3163246 w 3889897"/>
                    <a:gd name="connsiteY81" fmla="*/ 4157148 h 5024991"/>
                    <a:gd name="connsiteX82" fmla="*/ 3201346 w 3889897"/>
                    <a:gd name="connsiteY82" fmla="*/ 4164768 h 5024991"/>
                    <a:gd name="connsiteX83" fmla="*/ 3231826 w 3889897"/>
                    <a:gd name="connsiteY83" fmla="*/ 4172388 h 5024991"/>
                    <a:gd name="connsiteX84" fmla="*/ 3285166 w 3889897"/>
                    <a:gd name="connsiteY84" fmla="*/ 4294308 h 5024991"/>
                    <a:gd name="connsiteX85" fmla="*/ 3300406 w 3889897"/>
                    <a:gd name="connsiteY85" fmla="*/ 4347648 h 5024991"/>
                    <a:gd name="connsiteX86" fmla="*/ 3330886 w 3889897"/>
                    <a:gd name="connsiteY86" fmla="*/ 4408608 h 5024991"/>
                    <a:gd name="connsiteX87" fmla="*/ 3551866 w 3889897"/>
                    <a:gd name="connsiteY87" fmla="*/ 4644828 h 5024991"/>
                    <a:gd name="connsiteX88" fmla="*/ 3889897 w 3889897"/>
                    <a:gd name="connsiteY88" fmla="*/ 5020326 h 5024991"/>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01346 w 3889897"/>
                    <a:gd name="connsiteY81" fmla="*/ 4164768 h 5020326"/>
                    <a:gd name="connsiteX82" fmla="*/ 3231826 w 3889897"/>
                    <a:gd name="connsiteY82" fmla="*/ 4172388 h 5020326"/>
                    <a:gd name="connsiteX83" fmla="*/ 3285166 w 3889897"/>
                    <a:gd name="connsiteY83" fmla="*/ 4294308 h 5020326"/>
                    <a:gd name="connsiteX84" fmla="*/ 3300406 w 3889897"/>
                    <a:gd name="connsiteY84" fmla="*/ 4347648 h 5020326"/>
                    <a:gd name="connsiteX85" fmla="*/ 3330886 w 3889897"/>
                    <a:gd name="connsiteY85" fmla="*/ 4408608 h 5020326"/>
                    <a:gd name="connsiteX86" fmla="*/ 3551866 w 3889897"/>
                    <a:gd name="connsiteY86" fmla="*/ 4644828 h 5020326"/>
                    <a:gd name="connsiteX87" fmla="*/ 3889897 w 3889897"/>
                    <a:gd name="connsiteY87"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31826 w 3889897"/>
                    <a:gd name="connsiteY81" fmla="*/ 4172388 h 5020326"/>
                    <a:gd name="connsiteX82" fmla="*/ 3285166 w 3889897"/>
                    <a:gd name="connsiteY82" fmla="*/ 4294308 h 5020326"/>
                    <a:gd name="connsiteX83" fmla="*/ 3300406 w 3889897"/>
                    <a:gd name="connsiteY83" fmla="*/ 4347648 h 5020326"/>
                    <a:gd name="connsiteX84" fmla="*/ 3330886 w 3889897"/>
                    <a:gd name="connsiteY84" fmla="*/ 4408608 h 5020326"/>
                    <a:gd name="connsiteX85" fmla="*/ 3551866 w 3889897"/>
                    <a:gd name="connsiteY85" fmla="*/ 4644828 h 5020326"/>
                    <a:gd name="connsiteX86" fmla="*/ 3889897 w 3889897"/>
                    <a:gd name="connsiteY86"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00406 w 3889897"/>
                    <a:gd name="connsiteY82" fmla="*/ 4347648 h 5020326"/>
                    <a:gd name="connsiteX83" fmla="*/ 3330886 w 3889897"/>
                    <a:gd name="connsiteY83" fmla="*/ 4408608 h 5020326"/>
                    <a:gd name="connsiteX84" fmla="*/ 3551866 w 3889897"/>
                    <a:gd name="connsiteY84" fmla="*/ 4644828 h 5020326"/>
                    <a:gd name="connsiteX85" fmla="*/ 3889897 w 3889897"/>
                    <a:gd name="connsiteY85"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30886 w 3889897"/>
                    <a:gd name="connsiteY82" fmla="*/ 4408608 h 5020326"/>
                    <a:gd name="connsiteX83" fmla="*/ 3551866 w 3889897"/>
                    <a:gd name="connsiteY83" fmla="*/ 4644828 h 5020326"/>
                    <a:gd name="connsiteX84" fmla="*/ 3889897 w 3889897"/>
                    <a:gd name="connsiteY84" fmla="*/ 5020326 h 5020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3889897" h="5020326">
                      <a:moveTo>
                        <a:pt x="712990" y="5019479"/>
                      </a:moveTo>
                      <a:cubicBezTo>
                        <a:pt x="766965" y="4944867"/>
                        <a:pt x="856220" y="4786010"/>
                        <a:pt x="961066" y="4644828"/>
                      </a:cubicBezTo>
                      <a:cubicBezTo>
                        <a:pt x="1065912" y="4503646"/>
                        <a:pt x="1292536" y="4277798"/>
                        <a:pt x="1342066" y="4172388"/>
                      </a:cubicBezTo>
                      <a:cubicBezTo>
                        <a:pt x="1391596" y="4066978"/>
                        <a:pt x="1281106" y="4053008"/>
                        <a:pt x="1258246" y="4012368"/>
                      </a:cubicBezTo>
                      <a:cubicBezTo>
                        <a:pt x="1235386" y="3971728"/>
                        <a:pt x="1218876" y="3969188"/>
                        <a:pt x="1204906" y="3928548"/>
                      </a:cubicBezTo>
                      <a:cubicBezTo>
                        <a:pt x="1190936" y="3887908"/>
                        <a:pt x="1184586" y="3811708"/>
                        <a:pt x="1174426" y="3768528"/>
                      </a:cubicBezTo>
                      <a:cubicBezTo>
                        <a:pt x="1164266" y="3725348"/>
                        <a:pt x="1161726" y="3687248"/>
                        <a:pt x="1143946" y="3669468"/>
                      </a:cubicBezTo>
                      <a:cubicBezTo>
                        <a:pt x="1126166" y="3651688"/>
                        <a:pt x="1102036" y="3661848"/>
                        <a:pt x="1067746" y="3661848"/>
                      </a:cubicBezTo>
                      <a:cubicBezTo>
                        <a:pt x="1033456" y="3661848"/>
                        <a:pt x="977576" y="3664388"/>
                        <a:pt x="938206" y="3669468"/>
                      </a:cubicBezTo>
                      <a:cubicBezTo>
                        <a:pt x="898836" y="3674548"/>
                        <a:pt x="831526" y="3692328"/>
                        <a:pt x="831526" y="3692328"/>
                      </a:cubicBezTo>
                      <a:cubicBezTo>
                        <a:pt x="776916" y="3703758"/>
                        <a:pt x="684206" y="3746938"/>
                        <a:pt x="610546" y="3738048"/>
                      </a:cubicBezTo>
                      <a:cubicBezTo>
                        <a:pt x="536886" y="3729158"/>
                        <a:pt x="427666" y="3707568"/>
                        <a:pt x="389566" y="3638988"/>
                      </a:cubicBezTo>
                      <a:cubicBezTo>
                        <a:pt x="351466" y="3570408"/>
                        <a:pt x="376866" y="3395148"/>
                        <a:pt x="381946" y="3326568"/>
                      </a:cubicBezTo>
                      <a:cubicBezTo>
                        <a:pt x="387026" y="3257988"/>
                        <a:pt x="418776" y="3254178"/>
                        <a:pt x="420046" y="3227508"/>
                      </a:cubicBezTo>
                      <a:cubicBezTo>
                        <a:pt x="421316" y="3200838"/>
                        <a:pt x="400996" y="3186868"/>
                        <a:pt x="389566" y="3166548"/>
                      </a:cubicBezTo>
                      <a:cubicBezTo>
                        <a:pt x="378136" y="3146228"/>
                        <a:pt x="350196" y="3129718"/>
                        <a:pt x="351466" y="3105588"/>
                      </a:cubicBezTo>
                      <a:cubicBezTo>
                        <a:pt x="352736" y="3081458"/>
                        <a:pt x="374326" y="3039548"/>
                        <a:pt x="397186" y="3021768"/>
                      </a:cubicBezTo>
                      <a:cubicBezTo>
                        <a:pt x="420046" y="3003988"/>
                        <a:pt x="476164" y="3012084"/>
                        <a:pt x="488626" y="2998908"/>
                      </a:cubicBezTo>
                      <a:cubicBezTo>
                        <a:pt x="501088" y="2985732"/>
                        <a:pt x="480846" y="2954139"/>
                        <a:pt x="471956" y="2942709"/>
                      </a:cubicBezTo>
                      <a:cubicBezTo>
                        <a:pt x="463066" y="2931279"/>
                        <a:pt x="449018" y="2932392"/>
                        <a:pt x="435286" y="2930328"/>
                      </a:cubicBezTo>
                      <a:cubicBezTo>
                        <a:pt x="421554" y="2928265"/>
                        <a:pt x="409780" y="2936467"/>
                        <a:pt x="389566" y="2930328"/>
                      </a:cubicBezTo>
                      <a:cubicBezTo>
                        <a:pt x="369352" y="2924189"/>
                        <a:pt x="325430" y="2907465"/>
                        <a:pt x="314000" y="2893495"/>
                      </a:cubicBezTo>
                      <a:cubicBezTo>
                        <a:pt x="302570" y="2879525"/>
                        <a:pt x="318552" y="2863229"/>
                        <a:pt x="320986" y="2846508"/>
                      </a:cubicBezTo>
                      <a:cubicBezTo>
                        <a:pt x="323420" y="2829787"/>
                        <a:pt x="329876" y="2812218"/>
                        <a:pt x="328606" y="2793168"/>
                      </a:cubicBezTo>
                      <a:cubicBezTo>
                        <a:pt x="327336" y="2774118"/>
                        <a:pt x="323526" y="2752528"/>
                        <a:pt x="313366" y="2732208"/>
                      </a:cubicBezTo>
                      <a:cubicBezTo>
                        <a:pt x="303206" y="2711888"/>
                        <a:pt x="290506" y="2683948"/>
                        <a:pt x="267646" y="2671248"/>
                      </a:cubicBezTo>
                      <a:cubicBezTo>
                        <a:pt x="244786" y="2658548"/>
                        <a:pt x="211766" y="2666168"/>
                        <a:pt x="176206" y="2656008"/>
                      </a:cubicBezTo>
                      <a:cubicBezTo>
                        <a:pt x="140646" y="2645848"/>
                        <a:pt x="82332" y="2625740"/>
                        <a:pt x="54286" y="2610288"/>
                      </a:cubicBezTo>
                      <a:cubicBezTo>
                        <a:pt x="26240" y="2594836"/>
                        <a:pt x="15551" y="2583618"/>
                        <a:pt x="7931" y="2563298"/>
                      </a:cubicBezTo>
                      <a:cubicBezTo>
                        <a:pt x="311" y="2542978"/>
                        <a:pt x="-5510" y="2526256"/>
                        <a:pt x="8566" y="2488368"/>
                      </a:cubicBezTo>
                      <a:cubicBezTo>
                        <a:pt x="22642" y="2450480"/>
                        <a:pt x="56826" y="2388038"/>
                        <a:pt x="92386" y="2335968"/>
                      </a:cubicBezTo>
                      <a:cubicBezTo>
                        <a:pt x="127946" y="2283898"/>
                        <a:pt x="190176" y="2217858"/>
                        <a:pt x="221926" y="2175948"/>
                      </a:cubicBezTo>
                      <a:cubicBezTo>
                        <a:pt x="253676" y="2134038"/>
                        <a:pt x="265106" y="2117528"/>
                        <a:pt x="282886" y="2084508"/>
                      </a:cubicBezTo>
                      <a:cubicBezTo>
                        <a:pt x="300666" y="2051488"/>
                        <a:pt x="315906" y="2013388"/>
                        <a:pt x="328606" y="1977828"/>
                      </a:cubicBezTo>
                      <a:cubicBezTo>
                        <a:pt x="341306" y="1942268"/>
                        <a:pt x="351466" y="1899088"/>
                        <a:pt x="359086" y="1871148"/>
                      </a:cubicBezTo>
                      <a:cubicBezTo>
                        <a:pt x="366706" y="1843208"/>
                        <a:pt x="376866" y="1829238"/>
                        <a:pt x="374326" y="1810188"/>
                      </a:cubicBezTo>
                      <a:cubicBezTo>
                        <a:pt x="371786" y="1791138"/>
                        <a:pt x="351466" y="1778438"/>
                        <a:pt x="343846" y="1756848"/>
                      </a:cubicBezTo>
                      <a:cubicBezTo>
                        <a:pt x="336226" y="1735258"/>
                        <a:pt x="317176" y="1727638"/>
                        <a:pt x="328606" y="1680648"/>
                      </a:cubicBezTo>
                      <a:cubicBezTo>
                        <a:pt x="340036" y="1633658"/>
                        <a:pt x="393376" y="1537138"/>
                        <a:pt x="412426" y="1474908"/>
                      </a:cubicBezTo>
                      <a:cubicBezTo>
                        <a:pt x="431476" y="1412678"/>
                        <a:pt x="434016" y="1354258"/>
                        <a:pt x="442906" y="1307268"/>
                      </a:cubicBezTo>
                      <a:cubicBezTo>
                        <a:pt x="451796" y="1260278"/>
                        <a:pt x="455606" y="1234878"/>
                        <a:pt x="465766" y="1192968"/>
                      </a:cubicBezTo>
                      <a:cubicBezTo>
                        <a:pt x="475926" y="1151058"/>
                        <a:pt x="488626" y="1106608"/>
                        <a:pt x="503866" y="1055808"/>
                      </a:cubicBezTo>
                      <a:cubicBezTo>
                        <a:pt x="519106" y="1005008"/>
                        <a:pt x="557206" y="916108"/>
                        <a:pt x="557206" y="888168"/>
                      </a:cubicBezTo>
                      <a:cubicBezTo>
                        <a:pt x="557206" y="860228"/>
                        <a:pt x="527996" y="897058"/>
                        <a:pt x="503866" y="888168"/>
                      </a:cubicBezTo>
                      <a:cubicBezTo>
                        <a:pt x="479736" y="879278"/>
                        <a:pt x="441636" y="851338"/>
                        <a:pt x="412426" y="834828"/>
                      </a:cubicBezTo>
                      <a:cubicBezTo>
                        <a:pt x="383216" y="818318"/>
                        <a:pt x="354006" y="799268"/>
                        <a:pt x="328606" y="789108"/>
                      </a:cubicBezTo>
                      <a:cubicBezTo>
                        <a:pt x="303206" y="778948"/>
                        <a:pt x="279076" y="780218"/>
                        <a:pt x="260026" y="773868"/>
                      </a:cubicBezTo>
                      <a:cubicBezTo>
                        <a:pt x="240976" y="767518"/>
                        <a:pt x="214306" y="767518"/>
                        <a:pt x="214306" y="751008"/>
                      </a:cubicBezTo>
                      <a:cubicBezTo>
                        <a:pt x="214306" y="734498"/>
                        <a:pt x="233356" y="698938"/>
                        <a:pt x="260026" y="674808"/>
                      </a:cubicBezTo>
                      <a:cubicBezTo>
                        <a:pt x="286696" y="650678"/>
                        <a:pt x="324796" y="634168"/>
                        <a:pt x="374326" y="606228"/>
                      </a:cubicBezTo>
                      <a:cubicBezTo>
                        <a:pt x="423856" y="578288"/>
                        <a:pt x="510216" y="537648"/>
                        <a:pt x="557206" y="507168"/>
                      </a:cubicBezTo>
                      <a:cubicBezTo>
                        <a:pt x="604196" y="476688"/>
                        <a:pt x="600386" y="469068"/>
                        <a:pt x="656266" y="423348"/>
                      </a:cubicBezTo>
                      <a:cubicBezTo>
                        <a:pt x="712146" y="377628"/>
                        <a:pt x="806126" y="289998"/>
                        <a:pt x="892486" y="232848"/>
                      </a:cubicBezTo>
                      <a:cubicBezTo>
                        <a:pt x="978846" y="175698"/>
                        <a:pt x="1057586" y="117278"/>
                        <a:pt x="1174426" y="80448"/>
                      </a:cubicBezTo>
                      <a:cubicBezTo>
                        <a:pt x="1291266" y="43618"/>
                        <a:pt x="1465256" y="24568"/>
                        <a:pt x="1593526" y="11868"/>
                      </a:cubicBezTo>
                      <a:cubicBezTo>
                        <a:pt x="1721796" y="-832"/>
                        <a:pt x="1847526" y="5518"/>
                        <a:pt x="1944046" y="4248"/>
                      </a:cubicBezTo>
                      <a:cubicBezTo>
                        <a:pt x="2040566" y="2978"/>
                        <a:pt x="2097716" y="-4642"/>
                        <a:pt x="2172646" y="4248"/>
                      </a:cubicBezTo>
                      <a:cubicBezTo>
                        <a:pt x="2247576" y="13138"/>
                        <a:pt x="2311076" y="35998"/>
                        <a:pt x="2393626" y="57588"/>
                      </a:cubicBezTo>
                      <a:cubicBezTo>
                        <a:pt x="2476176" y="79178"/>
                        <a:pt x="2596826" y="109658"/>
                        <a:pt x="2667946" y="133788"/>
                      </a:cubicBezTo>
                      <a:cubicBezTo>
                        <a:pt x="2739066" y="157918"/>
                        <a:pt x="2747956" y="157918"/>
                        <a:pt x="2820346" y="202368"/>
                      </a:cubicBezTo>
                      <a:cubicBezTo>
                        <a:pt x="2892736" y="246818"/>
                        <a:pt x="3024816" y="325558"/>
                        <a:pt x="3102286" y="400488"/>
                      </a:cubicBezTo>
                      <a:cubicBezTo>
                        <a:pt x="3179756" y="475418"/>
                        <a:pt x="3234366" y="565588"/>
                        <a:pt x="3285166" y="651948"/>
                      </a:cubicBezTo>
                      <a:cubicBezTo>
                        <a:pt x="3335966" y="738308"/>
                        <a:pt x="3375336" y="820858"/>
                        <a:pt x="3407086" y="918648"/>
                      </a:cubicBezTo>
                      <a:cubicBezTo>
                        <a:pt x="3438836" y="1016438"/>
                        <a:pt x="3459156" y="1134548"/>
                        <a:pt x="3475666" y="1238688"/>
                      </a:cubicBezTo>
                      <a:cubicBezTo>
                        <a:pt x="3492176" y="1342828"/>
                        <a:pt x="3501066" y="1422838"/>
                        <a:pt x="3506146" y="1543488"/>
                      </a:cubicBezTo>
                      <a:cubicBezTo>
                        <a:pt x="3511226" y="1664138"/>
                        <a:pt x="3534086" y="1835588"/>
                        <a:pt x="3506146" y="1962588"/>
                      </a:cubicBezTo>
                      <a:cubicBezTo>
                        <a:pt x="3478206" y="2089588"/>
                        <a:pt x="3380416" y="2220398"/>
                        <a:pt x="3338506" y="2305488"/>
                      </a:cubicBezTo>
                      <a:cubicBezTo>
                        <a:pt x="3296596" y="2390578"/>
                        <a:pt x="3288976" y="2413438"/>
                        <a:pt x="3254686" y="2473128"/>
                      </a:cubicBezTo>
                      <a:cubicBezTo>
                        <a:pt x="3220396" y="2532818"/>
                        <a:pt x="3163246" y="2602668"/>
                        <a:pt x="3132766" y="2663628"/>
                      </a:cubicBezTo>
                      <a:cubicBezTo>
                        <a:pt x="3102286" y="2724588"/>
                        <a:pt x="3083236" y="2796978"/>
                        <a:pt x="3071806" y="2838888"/>
                      </a:cubicBezTo>
                      <a:cubicBezTo>
                        <a:pt x="3060376" y="2880798"/>
                        <a:pt x="3073076" y="2885878"/>
                        <a:pt x="3064186" y="2915088"/>
                      </a:cubicBezTo>
                      <a:cubicBezTo>
                        <a:pt x="3055296" y="2944298"/>
                        <a:pt x="3032436" y="2986208"/>
                        <a:pt x="3018466" y="3014148"/>
                      </a:cubicBezTo>
                      <a:cubicBezTo>
                        <a:pt x="3004496" y="3042088"/>
                        <a:pt x="2990526" y="3064948"/>
                        <a:pt x="2980366" y="3082728"/>
                      </a:cubicBezTo>
                      <a:cubicBezTo>
                        <a:pt x="2970206" y="3100508"/>
                        <a:pt x="2961316" y="3042088"/>
                        <a:pt x="2957506" y="3120828"/>
                      </a:cubicBezTo>
                      <a:cubicBezTo>
                        <a:pt x="2953696" y="3199568"/>
                        <a:pt x="2948616" y="3485318"/>
                        <a:pt x="2957506" y="3555168"/>
                      </a:cubicBezTo>
                      <a:cubicBezTo>
                        <a:pt x="2966396" y="3625018"/>
                        <a:pt x="2985446" y="3537388"/>
                        <a:pt x="3010846" y="3539928"/>
                      </a:cubicBezTo>
                      <a:cubicBezTo>
                        <a:pt x="3036246" y="3542468"/>
                        <a:pt x="3088316" y="3555168"/>
                        <a:pt x="3109906" y="3570408"/>
                      </a:cubicBezTo>
                      <a:cubicBezTo>
                        <a:pt x="3131496" y="3585648"/>
                        <a:pt x="3139116" y="3603428"/>
                        <a:pt x="3140386" y="3631368"/>
                      </a:cubicBezTo>
                      <a:cubicBezTo>
                        <a:pt x="3141656" y="3659308"/>
                        <a:pt x="3120066" y="3659308"/>
                        <a:pt x="3117526" y="3738048"/>
                      </a:cubicBezTo>
                      <a:cubicBezTo>
                        <a:pt x="3114986" y="3816788"/>
                        <a:pt x="3106096" y="4031418"/>
                        <a:pt x="3125146" y="4103808"/>
                      </a:cubicBezTo>
                      <a:cubicBezTo>
                        <a:pt x="3144196" y="4176198"/>
                        <a:pt x="3205156" y="4140638"/>
                        <a:pt x="3231826" y="4172388"/>
                      </a:cubicBezTo>
                      <a:cubicBezTo>
                        <a:pt x="3258496" y="4204138"/>
                        <a:pt x="3268656" y="4254938"/>
                        <a:pt x="3285166" y="4294308"/>
                      </a:cubicBezTo>
                      <a:cubicBezTo>
                        <a:pt x="3301676" y="4333678"/>
                        <a:pt x="3286436" y="4350188"/>
                        <a:pt x="3330886" y="4408608"/>
                      </a:cubicBezTo>
                      <a:cubicBezTo>
                        <a:pt x="3372796" y="4458138"/>
                        <a:pt x="3458698" y="4542875"/>
                        <a:pt x="3551866" y="4644828"/>
                      </a:cubicBezTo>
                      <a:cubicBezTo>
                        <a:pt x="3645035" y="4746781"/>
                        <a:pt x="3798457" y="4911106"/>
                        <a:pt x="3889897" y="5020326"/>
                      </a:cubicBezTo>
                    </a:path>
                  </a:pathLst>
                </a:custGeom>
                <a:gradFill>
                  <a:gsLst>
                    <a:gs pos="0">
                      <a:srgbClr val="4A697D"/>
                    </a:gs>
                    <a:gs pos="50000">
                      <a:srgbClr val="335368"/>
                    </a:gs>
                    <a:gs pos="100000">
                      <a:srgbClr val="1D3C50"/>
                    </a:gs>
                  </a:gsLst>
                  <a:path path="circle">
                    <a:fillToRect l="50000" t="50000" r="50000" b="50000"/>
                  </a:path>
                </a:gradFill>
                <a:ln>
                  <a:noFill/>
                </a:ln>
                <a:effectLst>
                  <a:outerShdw blurRad="101600" dist="635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6" name="Freeform 5"/>
                <p:cNvSpPr/>
                <p:nvPr/>
              </p:nvSpPr>
              <p:spPr>
                <a:xfrm>
                  <a:off x="3145302" y="1790228"/>
                  <a:ext cx="910137" cy="881342"/>
                </a:xfrm>
                <a:custGeom>
                  <a:avLst/>
                  <a:gdLst>
                    <a:gd name="connsiteX0" fmla="*/ 1106997 w 2213994"/>
                    <a:gd name="connsiteY0" fmla="*/ 432449 h 2180359"/>
                    <a:gd name="connsiteX1" fmla="*/ 431357 w 2213994"/>
                    <a:gd name="connsiteY1" fmla="*/ 1108089 h 2180359"/>
                    <a:gd name="connsiteX2" fmla="*/ 1106997 w 2213994"/>
                    <a:gd name="connsiteY2" fmla="*/ 1783729 h 2180359"/>
                    <a:gd name="connsiteX3" fmla="*/ 1782637 w 2213994"/>
                    <a:gd name="connsiteY3" fmla="*/ 1108089 h 2180359"/>
                    <a:gd name="connsiteX4" fmla="*/ 1106997 w 2213994"/>
                    <a:gd name="connsiteY4" fmla="*/ 43244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432449"/>
                      </a:moveTo>
                      <a:cubicBezTo>
                        <a:pt x="733851" y="432449"/>
                        <a:pt x="431357" y="734943"/>
                        <a:pt x="431357" y="1108089"/>
                      </a:cubicBezTo>
                      <a:cubicBezTo>
                        <a:pt x="431357" y="1481235"/>
                        <a:pt x="733851" y="1783729"/>
                        <a:pt x="1106997" y="1783729"/>
                      </a:cubicBezTo>
                      <a:cubicBezTo>
                        <a:pt x="1480143" y="1783729"/>
                        <a:pt x="1782637" y="1481235"/>
                        <a:pt x="1782637" y="1108089"/>
                      </a:cubicBezTo>
                      <a:cubicBezTo>
                        <a:pt x="1782637" y="734943"/>
                        <a:pt x="1480143" y="432449"/>
                        <a:pt x="1106997" y="43244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reeform 6"/>
                <p:cNvSpPr/>
                <p:nvPr/>
              </p:nvSpPr>
              <p:spPr>
                <a:xfrm>
                  <a:off x="3855225" y="2692660"/>
                  <a:ext cx="1021321" cy="989009"/>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4372097" y="1928896"/>
                  <a:ext cx="579041" cy="617803"/>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8"/>
                <p:cNvSpPr/>
                <p:nvPr/>
              </p:nvSpPr>
              <p:spPr>
                <a:xfrm rot="20700000">
                  <a:off x="2748379" y="3063763"/>
                  <a:ext cx="641644" cy="684595"/>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9"/>
                <p:cNvSpPr/>
                <p:nvPr/>
              </p:nvSpPr>
              <p:spPr>
                <a:xfrm>
                  <a:off x="2713201" y="248948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Freeform 10"/>
                <p:cNvSpPr/>
                <p:nvPr/>
              </p:nvSpPr>
              <p:spPr>
                <a:xfrm>
                  <a:off x="4768752" y="262812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11"/>
                <p:cNvSpPr/>
                <p:nvPr/>
              </p:nvSpPr>
              <p:spPr>
                <a:xfrm rot="20700000">
                  <a:off x="4177852" y="2975635"/>
                  <a:ext cx="396515" cy="423058"/>
                </a:xfrm>
                <a:custGeom>
                  <a:avLst/>
                  <a:gdLst>
                    <a:gd name="connsiteX0" fmla="*/ 840547 w 1433696"/>
                    <a:gd name="connsiteY0" fmla="*/ 316176 h 1555648"/>
                    <a:gd name="connsiteX1" fmla="*/ 255200 w 1433696"/>
                    <a:gd name="connsiteY1" fmla="*/ 654127 h 1555648"/>
                    <a:gd name="connsiteX2" fmla="*/ 593150 w 1433696"/>
                    <a:gd name="connsiteY2" fmla="*/ 1239474 h 1555648"/>
                    <a:gd name="connsiteX3" fmla="*/ 1178498 w 1433696"/>
                    <a:gd name="connsiteY3" fmla="*/ 901524 h 1555648"/>
                    <a:gd name="connsiteX4" fmla="*/ 840547 w 1433696"/>
                    <a:gd name="connsiteY4" fmla="*/ 316176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40547" y="316176"/>
                      </a:moveTo>
                      <a:cubicBezTo>
                        <a:pt x="585585" y="247860"/>
                        <a:pt x="323517" y="399165"/>
                        <a:pt x="255200" y="654127"/>
                      </a:cubicBezTo>
                      <a:cubicBezTo>
                        <a:pt x="186883" y="909089"/>
                        <a:pt x="338188" y="1171157"/>
                        <a:pt x="593150" y="1239474"/>
                      </a:cubicBezTo>
                      <a:cubicBezTo>
                        <a:pt x="848112" y="1307791"/>
                        <a:pt x="1110181" y="1156486"/>
                        <a:pt x="1178498" y="901524"/>
                      </a:cubicBezTo>
                      <a:cubicBezTo>
                        <a:pt x="1246814" y="646562"/>
                        <a:pt x="1095509" y="384493"/>
                        <a:pt x="840547" y="316176"/>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Freeform 12"/>
                <p:cNvSpPr/>
                <p:nvPr/>
              </p:nvSpPr>
              <p:spPr>
                <a:xfrm>
                  <a:off x="3374398" y="2010594"/>
                  <a:ext cx="412966" cy="440610"/>
                </a:xfrm>
                <a:custGeom>
                  <a:avLst/>
                  <a:gdLst>
                    <a:gd name="connsiteX0" fmla="*/ 731630 w 1463260"/>
                    <a:gd name="connsiteY0" fmla="*/ 383653 h 1587726"/>
                    <a:gd name="connsiteX1" fmla="*/ 321420 w 1463260"/>
                    <a:gd name="connsiteY1" fmla="*/ 793863 h 1587726"/>
                    <a:gd name="connsiteX2" fmla="*/ 731630 w 1463260"/>
                    <a:gd name="connsiteY2" fmla="*/ 1204073 h 1587726"/>
                    <a:gd name="connsiteX3" fmla="*/ 1141840 w 1463260"/>
                    <a:gd name="connsiteY3" fmla="*/ 793863 h 1587726"/>
                    <a:gd name="connsiteX4" fmla="*/ 731630 w 1463260"/>
                    <a:gd name="connsiteY4" fmla="*/ 383653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383653"/>
                      </a:moveTo>
                      <a:cubicBezTo>
                        <a:pt x="505077" y="383653"/>
                        <a:pt x="321420" y="567310"/>
                        <a:pt x="321420" y="793863"/>
                      </a:cubicBezTo>
                      <a:cubicBezTo>
                        <a:pt x="321420" y="1020416"/>
                        <a:pt x="505077" y="1204073"/>
                        <a:pt x="731630" y="1204073"/>
                      </a:cubicBezTo>
                      <a:cubicBezTo>
                        <a:pt x="958183" y="1204073"/>
                        <a:pt x="1141840" y="1020416"/>
                        <a:pt x="1141840" y="793863"/>
                      </a:cubicBezTo>
                      <a:cubicBezTo>
                        <a:pt x="1141840" y="567310"/>
                        <a:pt x="958183" y="383653"/>
                        <a:pt x="731630" y="383653"/>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Freeform 13"/>
                <p:cNvSpPr/>
                <p:nvPr/>
              </p:nvSpPr>
              <p:spPr>
                <a:xfrm>
                  <a:off x="2715504" y="1790227"/>
                  <a:ext cx="401560" cy="388855"/>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Freeform 14"/>
                <p:cNvSpPr/>
                <p:nvPr/>
              </p:nvSpPr>
              <p:spPr>
                <a:xfrm>
                  <a:off x="2925764" y="3270916"/>
                  <a:ext cx="286873" cy="282082"/>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FE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16" name="Freeform 15"/>
                <p:cNvSpPr/>
                <p:nvPr/>
              </p:nvSpPr>
              <p:spPr>
                <a:xfrm>
                  <a:off x="4558226" y="2126043"/>
                  <a:ext cx="236077" cy="232135"/>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53D7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grpSp>
          <p:sp>
            <p:nvSpPr>
              <p:cNvPr id="18" name="Line Callout 2 18"/>
              <p:cNvSpPr/>
              <p:nvPr/>
            </p:nvSpPr>
            <p:spPr>
              <a:xfrm>
                <a:off x="6398179" y="4843283"/>
                <a:ext cx="2271766" cy="1128192"/>
              </a:xfrm>
              <a:prstGeom prst="borderCallout2">
                <a:avLst>
                  <a:gd name="adj1" fmla="val 18750"/>
                  <a:gd name="adj2" fmla="val -8333"/>
                  <a:gd name="adj3" fmla="val 18750"/>
                  <a:gd name="adj4" fmla="val -16667"/>
                  <a:gd name="adj5" fmla="val -63484"/>
                  <a:gd name="adj6" fmla="val -41776"/>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The commander and the unit</a:t>
                </a:r>
                <a:endParaRPr lang="en-US" sz="1350" b="1" dirty="0">
                  <a:solidFill>
                    <a:prstClr val="black">
                      <a:lumMod val="75000"/>
                      <a:lumOff val="25000"/>
                    </a:prstClr>
                  </a:solidFill>
                  <a:latin typeface="David" panose="020E0502060401010101" pitchFamily="34" charset="-79"/>
                </a:endParaRPr>
              </a:p>
            </p:txBody>
          </p:sp>
          <p:sp>
            <p:nvSpPr>
              <p:cNvPr id="19" name="Line Callout 2 20"/>
              <p:cNvSpPr/>
              <p:nvPr/>
            </p:nvSpPr>
            <p:spPr>
              <a:xfrm>
                <a:off x="211449" y="524059"/>
                <a:ext cx="2577348" cy="1837397"/>
              </a:xfrm>
              <a:prstGeom prst="borderCallout2">
                <a:avLst>
                  <a:gd name="adj1" fmla="val 104417"/>
                  <a:gd name="adj2" fmla="val 137778"/>
                  <a:gd name="adj3" fmla="val 60009"/>
                  <a:gd name="adj4" fmla="val 123327"/>
                  <a:gd name="adj5" fmla="val 39703"/>
                  <a:gd name="adj6" fmla="val 102476"/>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Lack of job security and lack of certainty about the future (in and outside of the organization)</a:t>
                </a:r>
                <a:endParaRPr lang="en-US" sz="1350" b="1" dirty="0">
                  <a:solidFill>
                    <a:prstClr val="black">
                      <a:lumMod val="75000"/>
                      <a:lumOff val="25000"/>
                    </a:prstClr>
                  </a:solidFill>
                  <a:latin typeface="David" panose="020E0502060401010101" pitchFamily="34" charset="-79"/>
                </a:endParaRPr>
              </a:p>
            </p:txBody>
          </p:sp>
          <p:sp>
            <p:nvSpPr>
              <p:cNvPr id="20" name="Line Callout 2 22"/>
              <p:cNvSpPr/>
              <p:nvPr/>
            </p:nvSpPr>
            <p:spPr>
              <a:xfrm>
                <a:off x="-1551029" y="2587293"/>
                <a:ext cx="3925768" cy="1143499"/>
              </a:xfrm>
              <a:prstGeom prst="borderCallout2">
                <a:avLst>
                  <a:gd name="adj1" fmla="val 57444"/>
                  <a:gd name="adj2" fmla="val 146307"/>
                  <a:gd name="adj3" fmla="val 32138"/>
                  <a:gd name="adj4" fmla="val 134537"/>
                  <a:gd name="adj5" fmla="val 32395"/>
                  <a:gd name="adj6" fmla="val 102182"/>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Hardship in combining the service with other parts of life</a:t>
                </a:r>
                <a:endParaRPr lang="en-US" sz="1350" b="1" dirty="0">
                  <a:solidFill>
                    <a:prstClr val="black">
                      <a:lumMod val="75000"/>
                      <a:lumOff val="25000"/>
                    </a:prstClr>
                  </a:solidFill>
                  <a:latin typeface="David" panose="020E0502060401010101" pitchFamily="34" charset="-79"/>
                </a:endParaRPr>
              </a:p>
            </p:txBody>
          </p:sp>
          <p:sp>
            <p:nvSpPr>
              <p:cNvPr id="21" name="Line Callout 2 23"/>
              <p:cNvSpPr/>
              <p:nvPr/>
            </p:nvSpPr>
            <p:spPr>
              <a:xfrm>
                <a:off x="-1551029" y="3895180"/>
                <a:ext cx="3925768" cy="1314821"/>
              </a:xfrm>
              <a:prstGeom prst="borderCallout2">
                <a:avLst>
                  <a:gd name="adj1" fmla="val 12192"/>
                  <a:gd name="adj2" fmla="val 144016"/>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Respect for the individual (time, environment, reward)</a:t>
                </a:r>
              </a:p>
              <a:p>
                <a:pPr algn="ctr"/>
                <a:r>
                  <a:rPr lang="en-US" sz="1350" b="1" dirty="0" smtClean="0">
                    <a:solidFill>
                      <a:prstClr val="black">
                        <a:lumMod val="75000"/>
                        <a:lumOff val="25000"/>
                      </a:prstClr>
                    </a:solidFill>
                    <a:latin typeface="David" panose="020E0502060401010101" pitchFamily="34" charset="-79"/>
                  </a:rPr>
                  <a:t>Systematic arbitrary impatience  </a:t>
                </a:r>
                <a:endParaRPr lang="en-US" sz="1350" b="1" dirty="0">
                  <a:solidFill>
                    <a:prstClr val="black">
                      <a:lumMod val="75000"/>
                      <a:lumOff val="25000"/>
                    </a:prstClr>
                  </a:solidFill>
                  <a:latin typeface="David" panose="020E0502060401010101" pitchFamily="34" charset="-79"/>
                </a:endParaRPr>
              </a:p>
            </p:txBody>
          </p:sp>
          <p:sp>
            <p:nvSpPr>
              <p:cNvPr id="23" name="Line Callout 2 3"/>
              <p:cNvSpPr/>
              <p:nvPr/>
            </p:nvSpPr>
            <p:spPr>
              <a:xfrm>
                <a:off x="6565748" y="978315"/>
                <a:ext cx="2529922" cy="2011740"/>
              </a:xfrm>
              <a:prstGeom prst="borderCallout2">
                <a:avLst>
                  <a:gd name="adj1" fmla="val 18750"/>
                  <a:gd name="adj2" fmla="val -8333"/>
                  <a:gd name="adj3" fmla="val 18750"/>
                  <a:gd name="adj4" fmla="val -16667"/>
                  <a:gd name="adj5" fmla="val 81718"/>
                  <a:gd name="adj6" fmla="val -27641"/>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black">
                        <a:lumMod val="75000"/>
                        <a:lumOff val="25000"/>
                      </a:prstClr>
                    </a:solidFill>
                    <a:latin typeface="David" panose="020E0502060401010101" pitchFamily="34" charset="-79"/>
                  </a:rPr>
                  <a:t>Sense of mission, pride and meaning</a:t>
                </a:r>
                <a:endParaRPr lang="en-US" b="1" dirty="0">
                  <a:solidFill>
                    <a:prstClr val="black">
                      <a:lumMod val="75000"/>
                      <a:lumOff val="25000"/>
                    </a:prstClr>
                  </a:solidFill>
                  <a:latin typeface="David" panose="020E0502060401010101" pitchFamily="34" charset="-79"/>
                </a:endParaRPr>
              </a:p>
            </p:txBody>
          </p:sp>
          <p:sp>
            <p:nvSpPr>
              <p:cNvPr id="26" name="Line Callout 2 18"/>
              <p:cNvSpPr/>
              <p:nvPr/>
            </p:nvSpPr>
            <p:spPr>
              <a:xfrm>
                <a:off x="2962610" y="-864017"/>
                <a:ext cx="2852150" cy="2008176"/>
              </a:xfrm>
              <a:prstGeom prst="borderCallout2">
                <a:avLst>
                  <a:gd name="adj1" fmla="val 105614"/>
                  <a:gd name="adj2" fmla="val 43583"/>
                  <a:gd name="adj3" fmla="val 120648"/>
                  <a:gd name="adj4" fmla="val 41504"/>
                  <a:gd name="adj5" fmla="val 191322"/>
                  <a:gd name="adj6" fmla="val 49543"/>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prstClr val="black">
                        <a:lumMod val="75000"/>
                        <a:lumOff val="25000"/>
                      </a:prstClr>
                    </a:solidFill>
                    <a:latin typeface="David" panose="020E0502060401010101" pitchFamily="34" charset="-79"/>
                  </a:rPr>
                  <a:t>Erosion with the attraction in service in general and as verses to the alternatives</a:t>
                </a:r>
                <a:endParaRPr lang="en-US" sz="1350" b="1" dirty="0">
                  <a:solidFill>
                    <a:prstClr val="black">
                      <a:lumMod val="75000"/>
                      <a:lumOff val="25000"/>
                    </a:prstClr>
                  </a:solidFill>
                  <a:latin typeface="David" panose="020E0502060401010101" pitchFamily="34" charset="-79"/>
                </a:endParaRPr>
              </a:p>
            </p:txBody>
          </p:sp>
        </p:grpSp>
        <p:sp>
          <p:nvSpPr>
            <p:cNvPr id="27" name="Line Callout 2 18"/>
            <p:cNvSpPr/>
            <p:nvPr/>
          </p:nvSpPr>
          <p:spPr>
            <a:xfrm>
              <a:off x="6827448" y="4201867"/>
              <a:ext cx="1996335" cy="1004428"/>
            </a:xfrm>
            <a:prstGeom prst="borderCallout2">
              <a:avLst>
                <a:gd name="adj1" fmla="val 18750"/>
                <a:gd name="adj2" fmla="val -8333"/>
                <a:gd name="adj3" fmla="val 18750"/>
                <a:gd name="adj4" fmla="val -16667"/>
                <a:gd name="adj5" fmla="val 9889"/>
                <a:gd name="adj6" fmla="val -41092"/>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Personal and professional development</a:t>
              </a:r>
              <a:endParaRPr lang="en-US" sz="1350" b="1" dirty="0">
                <a:solidFill>
                  <a:prstClr val="black">
                    <a:lumMod val="75000"/>
                    <a:lumOff val="25000"/>
                  </a:prstClr>
                </a:solidFill>
                <a:latin typeface="David" panose="020E0502060401010101" pitchFamily="34" charset="-79"/>
              </a:endParaRPr>
            </a:p>
          </p:txBody>
        </p:sp>
        <p:sp>
          <p:nvSpPr>
            <p:cNvPr id="28" name="Freeform 8"/>
            <p:cNvSpPr/>
            <p:nvPr/>
          </p:nvSpPr>
          <p:spPr>
            <a:xfrm rot="20700000">
              <a:off x="4371929" y="5021204"/>
              <a:ext cx="441071" cy="380824"/>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Line Callout 2 22"/>
            <p:cNvSpPr/>
            <p:nvPr/>
          </p:nvSpPr>
          <p:spPr>
            <a:xfrm>
              <a:off x="643724" y="5798405"/>
              <a:ext cx="2321130" cy="1313669"/>
            </a:xfrm>
            <a:prstGeom prst="borderCallout2">
              <a:avLst>
                <a:gd name="adj1" fmla="val -59564"/>
                <a:gd name="adj2" fmla="val 165041"/>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Erosion in the image of the service and the perceived added value received from it</a:t>
              </a:r>
              <a:endParaRPr lang="en-US" sz="1350" b="1" dirty="0">
                <a:solidFill>
                  <a:prstClr val="black">
                    <a:lumMod val="75000"/>
                    <a:lumOff val="25000"/>
                  </a:prstClr>
                </a:solidFill>
                <a:latin typeface="David" panose="020E0502060401010101" pitchFamily="34" charset="-79"/>
              </a:endParaRPr>
            </a:p>
          </p:txBody>
        </p:sp>
      </p:grpSp>
    </p:spTree>
    <p:extLst>
      <p:ext uri="{BB962C8B-B14F-4D97-AF65-F5344CB8AC3E}">
        <p14:creationId xmlns:p14="http://schemas.microsoft.com/office/powerpoint/2010/main" xmlns="" val="2219347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182170" y="1288131"/>
            <a:ext cx="1676300"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738807"/>
            <a:ext cx="543847" cy="511684"/>
          </a:xfrm>
          <a:prstGeom prst="rect">
            <a:avLst/>
          </a:prstGeom>
          <a:ln w="12700">
            <a:miter lim="400000"/>
          </a:ln>
        </p:spPr>
      </p:pic>
      <p:sp>
        <p:nvSpPr>
          <p:cNvPr id="30" name="כותרת משנה 2"/>
          <p:cNvSpPr txBox="1">
            <a:spLocks/>
          </p:cNvSpPr>
          <p:nvPr/>
        </p:nvSpPr>
        <p:spPr>
          <a:xfrm>
            <a:off x="182170" y="1741229"/>
            <a:ext cx="2599296" cy="928407"/>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vert="horz" lIns="68580" tIns="34290" rIns="68580" bIns="3429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buNone/>
            </a:pPr>
            <a:r>
              <a:rPr lang="en-US" sz="2400" b="1" dirty="0">
                <a:solidFill>
                  <a:srgbClr val="FA721E"/>
                </a:solidFill>
                <a:latin typeface="Segoe UI Semibold" panose="020B0702040204020203" pitchFamily="34" charset="0"/>
                <a:cs typeface="Segoe UI Semilight" panose="020B0402040204020203" pitchFamily="34" charset="0"/>
              </a:rPr>
              <a:t>Exposed</a:t>
            </a:r>
            <a:endParaRPr lang="he-IL" sz="2400" b="1" dirty="0">
              <a:solidFill>
                <a:srgbClr val="FA721E"/>
              </a:solidFill>
              <a:latin typeface="Segoe UI Semibold" panose="020B0702040204020203" pitchFamily="34" charset="0"/>
              <a:cs typeface="Segoe UI Semilight" panose="020B0402040204020203" pitchFamily="34" charset="0"/>
            </a:endParaRPr>
          </a:p>
        </p:txBody>
      </p:sp>
      <p:sp>
        <p:nvSpPr>
          <p:cNvPr id="10" name="מלבן 9"/>
          <p:cNvSpPr/>
          <p:nvPr/>
        </p:nvSpPr>
        <p:spPr>
          <a:xfrm>
            <a:off x="488072" y="712028"/>
            <a:ext cx="5874577" cy="600164"/>
          </a:xfrm>
          <a:prstGeom prst="rect">
            <a:avLst/>
          </a:prstGeom>
        </p:spPr>
        <p:txBody>
          <a:bodyPr wrap="square">
            <a:spAutoFit/>
          </a:bodyPr>
          <a:lstStyle/>
          <a:p>
            <a:pPr lvl="0" rtl="1"/>
            <a:r>
              <a:rPr lang="en-US" sz="3300" dirty="0">
                <a:solidFill>
                  <a:srgbClr val="FA721E"/>
                </a:solidFill>
                <a:latin typeface="David" panose="020E0502060401010101" pitchFamily="34" charset="-79"/>
                <a:ea typeface="Segoe UI" panose="020B0502040204020203" pitchFamily="34" charset="0"/>
                <a:cs typeface="David" panose="020E0502060401010101" pitchFamily="34" charset="-79"/>
              </a:rPr>
              <a:t>Commanding at this day and age</a:t>
            </a:r>
          </a:p>
        </p:txBody>
      </p:sp>
      <p:sp>
        <p:nvSpPr>
          <p:cNvPr id="21" name="מלבן 20"/>
          <p:cNvSpPr/>
          <p:nvPr/>
        </p:nvSpPr>
        <p:spPr>
          <a:xfrm>
            <a:off x="4232157" y="3742101"/>
            <a:ext cx="4590957" cy="1169551"/>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“I wanted to fly abroad but my commander stated making all these faces about it. I’m a platoon commander, not some conscript … the problem is that our commanders don’t look at us. The schedule whatever is best for them (platoon commander at a training base)  </a:t>
            </a:r>
            <a:endParaRPr lang="en-US" sz="1400" dirty="0"/>
          </a:p>
        </p:txBody>
      </p:sp>
      <p:sp>
        <p:nvSpPr>
          <p:cNvPr id="34" name="מלבן 33"/>
          <p:cNvSpPr/>
          <p:nvPr/>
        </p:nvSpPr>
        <p:spPr>
          <a:xfrm>
            <a:off x="158626" y="4440196"/>
            <a:ext cx="3820678" cy="59996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rgbClr val="FA721E"/>
                </a:solidFill>
                <a:latin typeface="Segoe UI Semilight" panose="020B0402040204020203" pitchFamily="34" charset="0"/>
                <a:cs typeface="Segoe UI Semilight" panose="020B0402040204020203" pitchFamily="34" charset="0"/>
              </a:rPr>
              <a:t>Discussing the independence boundaries of the commander and his influence</a:t>
            </a:r>
            <a:endParaRPr lang="he-IL" sz="1500" dirty="0">
              <a:solidFill>
                <a:srgbClr val="FA721E"/>
              </a:solidFill>
              <a:latin typeface="Segoe UI Semilight" panose="020B0402040204020203" pitchFamily="34" charset="0"/>
              <a:cs typeface="Segoe UI Semilight" panose="020B0402040204020203" pitchFamily="34" charset="0"/>
            </a:endParaRPr>
          </a:p>
        </p:txBody>
      </p:sp>
      <p:sp>
        <p:nvSpPr>
          <p:cNvPr id="35" name="מלבן 34"/>
          <p:cNvSpPr/>
          <p:nvPr/>
        </p:nvSpPr>
        <p:spPr>
          <a:xfrm>
            <a:off x="158626" y="2900824"/>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pPr>
            <a:r>
              <a:rPr lang="en-US" sz="1500" dirty="0" smtClean="0">
                <a:solidFill>
                  <a:srgbClr val="FA721E"/>
                </a:solidFill>
                <a:latin typeface="Segoe UI Semilight" panose="020B0402040204020203" pitchFamily="34" charset="0"/>
                <a:cs typeface="Segoe UI Semilight" panose="020B0402040204020203" pitchFamily="34" charset="0"/>
              </a:rPr>
              <a:t>Look at me! Incorporating the service into other parts of life</a:t>
            </a:r>
            <a:endParaRPr lang="he-IL" sz="1500" dirty="0">
              <a:solidFill>
                <a:srgbClr val="FA721E"/>
              </a:solidFill>
              <a:latin typeface="Segoe UI Semilight" panose="020B0402040204020203" pitchFamily="34" charset="0"/>
              <a:cs typeface="Segoe UI Semilight" panose="020B0402040204020203" pitchFamily="34" charset="0"/>
            </a:endParaRPr>
          </a:p>
        </p:txBody>
      </p:sp>
      <p:sp>
        <p:nvSpPr>
          <p:cNvPr id="46" name="מלבן 45"/>
          <p:cNvSpPr/>
          <p:nvPr/>
        </p:nvSpPr>
        <p:spPr>
          <a:xfrm>
            <a:off x="158625" y="2225180"/>
            <a:ext cx="3820678" cy="5241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spcBef>
                <a:spcPts val="750"/>
              </a:spcBef>
              <a:spcAft>
                <a:spcPts val="600"/>
              </a:spcAft>
            </a:pPr>
            <a:r>
              <a:rPr lang="en-US" sz="1500" dirty="0" smtClean="0">
                <a:solidFill>
                  <a:srgbClr val="FA721E"/>
                </a:solidFill>
                <a:latin typeface="Segoe UI Semilight" panose="020B0402040204020203" pitchFamily="34" charset="0"/>
                <a:cs typeface="Segoe UI Semilight" panose="020B0402040204020203" pitchFamily="34" charset="0"/>
              </a:rPr>
              <a:t>The commander is more exposed externally and internally – the power of networks</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3" name="מלבן 2"/>
          <p:cNvSpPr/>
          <p:nvPr/>
        </p:nvSpPr>
        <p:spPr>
          <a:xfrm>
            <a:off x="4232157" y="1427337"/>
            <a:ext cx="4590961"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“It’s all about the media, everything is sent out very quickly and then you fear that whatever is said would effect the public. The public is very connected to what's going on in the IDF today”. (Platoon commander at a training base)</a:t>
            </a:r>
            <a:endParaRPr lang="he-IL" sz="1400" dirty="0"/>
          </a:p>
        </p:txBody>
      </p:sp>
      <p:sp>
        <p:nvSpPr>
          <p:cNvPr id="24" name="מלבן 23"/>
          <p:cNvSpPr/>
          <p:nvPr/>
        </p:nvSpPr>
        <p:spPr>
          <a:xfrm>
            <a:off x="158624" y="5169911"/>
            <a:ext cx="3820679" cy="435672"/>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FA721E"/>
                </a:solidFill>
                <a:latin typeface="Segoe UI Semilight" panose="020B0402040204020203" pitchFamily="34" charset="0"/>
                <a:cs typeface="Segoe UI Semilight" panose="020B0402040204020203" pitchFamily="34" charset="0"/>
              </a:rPr>
              <a:t>They want to talk about values</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2" name="מלבן 1"/>
          <p:cNvSpPr/>
          <p:nvPr/>
        </p:nvSpPr>
        <p:spPr>
          <a:xfrm>
            <a:off x="4232157" y="2639355"/>
            <a:ext cx="4590958"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“The soldiers have all of the information they need in seconds and could make a lot of problems that you can avoid. Within seconds they can get answers and you get a picture of their screen” (LTC in a staff position)</a:t>
            </a:r>
            <a:endParaRPr lang="he-IL" sz="1400" dirty="0"/>
          </a:p>
        </p:txBody>
      </p:sp>
      <p:sp>
        <p:nvSpPr>
          <p:cNvPr id="5" name="מלבן 4"/>
          <p:cNvSpPr/>
          <p:nvPr/>
        </p:nvSpPr>
        <p:spPr>
          <a:xfrm>
            <a:off x="4232157" y="5852065"/>
            <a:ext cx="4590958" cy="738664"/>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“You need a authorization for everything, even shooting the most basic of mortar… so its not for me (Platoon commander at a training base)</a:t>
            </a:r>
            <a:endParaRPr lang="en-US" sz="1400" dirty="0"/>
          </a:p>
        </p:txBody>
      </p:sp>
      <p:sp>
        <p:nvSpPr>
          <p:cNvPr id="22" name="מלבן 21"/>
          <p:cNvSpPr/>
          <p:nvPr/>
        </p:nvSpPr>
        <p:spPr>
          <a:xfrm>
            <a:off x="4232157" y="5169563"/>
            <a:ext cx="4590958" cy="523220"/>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“There’s no such thing as “because”, everything needs to be explained”. (platoon commander)</a:t>
            </a:r>
            <a:endParaRPr lang="en-US" sz="1400" dirty="0"/>
          </a:p>
        </p:txBody>
      </p:sp>
      <p:sp>
        <p:nvSpPr>
          <p:cNvPr id="20" name="מלבן 19"/>
          <p:cNvSpPr/>
          <p:nvPr/>
        </p:nvSpPr>
        <p:spPr>
          <a:xfrm>
            <a:off x="175781" y="3658629"/>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pPr>
            <a:r>
              <a:rPr lang="en-US" sz="1500" dirty="0" smtClean="0">
                <a:solidFill>
                  <a:srgbClr val="FA721E"/>
                </a:solidFill>
                <a:latin typeface="Segoe UI Semilight" panose="020B0402040204020203" pitchFamily="34" charset="0"/>
                <a:cs typeface="Segoe UI Semilight" panose="020B0402040204020203" pitchFamily="34" charset="0"/>
              </a:rPr>
              <a:t>Look at me! – also in personal development</a:t>
            </a:r>
            <a:endParaRPr lang="he-IL" sz="1500" dirty="0">
              <a:solidFill>
                <a:srgbClr val="FA721E"/>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182170" y="1428119"/>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xmlns="" val="40596817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מלבן 17"/>
          <p:cNvSpPr/>
          <p:nvPr/>
        </p:nvSpPr>
        <p:spPr>
          <a:xfrm>
            <a:off x="521634" y="738807"/>
            <a:ext cx="4374151" cy="600164"/>
          </a:xfrm>
          <a:prstGeom prst="rect">
            <a:avLst/>
          </a:prstGeom>
        </p:spPr>
        <p:txBody>
          <a:bodyPr wrap="square">
            <a:spAutoFit/>
          </a:bodyPr>
          <a:lstStyle/>
          <a:p>
            <a:pPr lvl="0" rtl="1"/>
            <a:r>
              <a:rPr lang="en-US" sz="3300" dirty="0">
                <a:solidFill>
                  <a:srgbClr val="00B0F0"/>
                </a:solidFill>
                <a:latin typeface="David" panose="020E0502060401010101" pitchFamily="34" charset="-79"/>
                <a:ea typeface="Segoe UI" panose="020B0502040204020203" pitchFamily="34" charset="0"/>
                <a:cs typeface="David" panose="020E0502060401010101" pitchFamily="34" charset="-79"/>
              </a:rPr>
              <a:t>Military – society</a:t>
            </a:r>
          </a:p>
        </p:txBody>
      </p:sp>
      <p:sp>
        <p:nvSpPr>
          <p:cNvPr id="5" name="מלבן 4"/>
          <p:cNvSpPr/>
          <p:nvPr/>
        </p:nvSpPr>
        <p:spPr>
          <a:xfrm>
            <a:off x="4910659" y="4912705"/>
            <a:ext cx="3948693" cy="1200329"/>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“During the day to day activity, dealing with the soldiers doesn’t represent the peoples military. At the end of the day its harms the mission… there are soldiers that don’t want to help themselves and the system wastes its time on them… the IDF doesn’t know when to set a boundary and say that it gives up on some soldiers (CPT-MAJ focus group in an HQ) </a:t>
            </a:r>
            <a:endParaRPr lang="he-IL" sz="1200" i="1" dirty="0"/>
          </a:p>
        </p:txBody>
      </p:sp>
      <p:sp>
        <p:nvSpPr>
          <p:cNvPr id="26" name="מלבן 25"/>
          <p:cNvSpPr/>
          <p:nvPr/>
        </p:nvSpPr>
        <p:spPr>
          <a:xfrm>
            <a:off x="157172" y="3156250"/>
            <a:ext cx="4558076" cy="4896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en-US" sz="1400" dirty="0" smtClean="0">
                <a:solidFill>
                  <a:srgbClr val="00B0F0"/>
                </a:solidFill>
                <a:latin typeface="Segoe UI Semilight" panose="020B0402040204020203" pitchFamily="34" charset="0"/>
                <a:cs typeface="Segoe UI Semilight" panose="020B0402040204020203" pitchFamily="34" charset="0"/>
              </a:rPr>
              <a:t>An institution! Even at times when we see others erode</a:t>
            </a:r>
            <a:endParaRPr lang="he-IL" sz="1400" dirty="0">
              <a:solidFill>
                <a:srgbClr val="00B0F0"/>
              </a:solidFill>
              <a:latin typeface="Segoe UI Semilight" panose="020B0402040204020203" pitchFamily="34" charset="0"/>
              <a:cs typeface="Segoe UI Semilight" panose="020B0402040204020203" pitchFamily="34" charset="0"/>
            </a:endParaRPr>
          </a:p>
        </p:txBody>
      </p:sp>
      <p:sp>
        <p:nvSpPr>
          <p:cNvPr id="27" name="מלבן 26"/>
          <p:cNvSpPr/>
          <p:nvPr/>
        </p:nvSpPr>
        <p:spPr>
          <a:xfrm>
            <a:off x="157176" y="3822005"/>
            <a:ext cx="4558071" cy="62112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en-US" sz="1400" dirty="0" smtClean="0">
                <a:solidFill>
                  <a:srgbClr val="00B0F0"/>
                </a:solidFill>
                <a:latin typeface="Segoe UI Semilight" panose="020B0402040204020203" pitchFamily="34" charset="0"/>
                <a:cs typeface="Segoe UI Semilight" panose="020B0402040204020203" pitchFamily="34" charset="0"/>
              </a:rPr>
              <a:t>Everyone's military (state oriented) even though it does not always mix </a:t>
            </a:r>
            <a:endParaRPr lang="en-US" sz="1400" dirty="0">
              <a:solidFill>
                <a:srgbClr val="00B0F0"/>
              </a:solidFill>
              <a:latin typeface="Segoe UI Semilight" panose="020B0402040204020203" pitchFamily="34" charset="0"/>
              <a:cs typeface="Segoe UI Semilight" panose="020B0402040204020203" pitchFamily="34" charset="0"/>
            </a:endParaRPr>
          </a:p>
        </p:txBody>
      </p:sp>
      <p:sp>
        <p:nvSpPr>
          <p:cNvPr id="28" name="מלבן 27"/>
          <p:cNvSpPr/>
          <p:nvPr/>
        </p:nvSpPr>
        <p:spPr>
          <a:xfrm>
            <a:off x="157179" y="4576479"/>
            <a:ext cx="4558068" cy="5312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en-US" sz="1500" dirty="0" smtClean="0">
                <a:solidFill>
                  <a:srgbClr val="00B0F0"/>
                </a:solidFill>
                <a:latin typeface="Segoe UI Semilight" panose="020B0402040204020203" pitchFamily="34" charset="0"/>
                <a:cs typeface="Segoe UI Semilight" panose="020B0402040204020203" pitchFamily="34" charset="0"/>
              </a:rPr>
              <a:t>A social “accelerator” focused on High-tech</a:t>
            </a:r>
            <a:endParaRPr lang="he-IL" sz="1500" dirty="0">
              <a:solidFill>
                <a:srgbClr val="00B0F0"/>
              </a:solidFill>
              <a:latin typeface="Segoe UI Semilight" panose="020B0402040204020203" pitchFamily="34" charset="0"/>
              <a:cs typeface="Segoe UI Semilight" panose="020B0402040204020203" pitchFamily="34" charset="0"/>
            </a:endParaRPr>
          </a:p>
        </p:txBody>
      </p:sp>
      <p:sp>
        <p:nvSpPr>
          <p:cNvPr id="34" name="מלבן 33"/>
          <p:cNvSpPr/>
          <p:nvPr/>
        </p:nvSpPr>
        <p:spPr>
          <a:xfrm>
            <a:off x="163715" y="2536749"/>
            <a:ext cx="4558066" cy="479423"/>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r>
              <a:rPr lang="en-US" sz="1500" dirty="0" smtClean="0">
                <a:solidFill>
                  <a:srgbClr val="00B0F0"/>
                </a:solidFill>
                <a:latin typeface="Segoe UI Semilight" panose="020B0402040204020203" pitchFamily="34" charset="0"/>
                <a:cs typeface="Segoe UI Semilight" panose="020B0402040204020203" pitchFamily="34" charset="0"/>
              </a:rPr>
              <a:t>A</a:t>
            </a:r>
            <a:r>
              <a:rPr lang="en-US" sz="1500" dirty="0">
                <a:solidFill>
                  <a:srgbClr val="00B0F0"/>
                </a:solidFill>
                <a:latin typeface="Segoe UI Semilight" panose="020B0402040204020203" pitchFamily="34" charset="0"/>
                <a:cs typeface="Segoe UI Semilight" panose="020B0402040204020203" pitchFamily="34" charset="0"/>
              </a:rPr>
              <a:t> </a:t>
            </a:r>
            <a:r>
              <a:rPr lang="en-US" sz="1500" dirty="0" smtClean="0">
                <a:solidFill>
                  <a:srgbClr val="00B0F0"/>
                </a:solidFill>
                <a:latin typeface="Segoe UI Semilight" panose="020B0402040204020203" pitchFamily="34" charset="0"/>
                <a:cs typeface="Segoe UI Semilight" panose="020B0402040204020203" pitchFamily="34" charset="0"/>
              </a:rPr>
              <a:t>moral compass, a “clean” high moral military</a:t>
            </a:r>
            <a:endParaRPr lang="he-IL" sz="1500" dirty="0">
              <a:solidFill>
                <a:srgbClr val="00B0F0"/>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163715" y="1830489"/>
            <a:ext cx="2866496" cy="523220"/>
          </a:xfrm>
          <a:prstGeom prst="rect">
            <a:avLst/>
          </a:prstGeom>
        </p:spPr>
        <p:txBody>
          <a:bodyPr wrap="square">
            <a:spAutoFit/>
          </a:bodyPr>
          <a:lstStyle/>
          <a:p>
            <a:pPr lvl="0" rtl="1"/>
            <a:r>
              <a:rPr lang="en-US" sz="2800" dirty="0">
                <a:solidFill>
                  <a:srgbClr val="00B0F0"/>
                </a:solidFill>
                <a:latin typeface="David" panose="020E0502060401010101" pitchFamily="34" charset="-79"/>
                <a:ea typeface="Segoe UI" panose="020B0502040204020203" pitchFamily="34" charset="0"/>
                <a:cs typeface="David" panose="020E0502060401010101" pitchFamily="34" charset="-79"/>
              </a:rPr>
              <a:t>Responsibility</a:t>
            </a:r>
            <a:endParaRPr lang="he-IL" sz="2800" dirty="0">
              <a:solidFill>
                <a:srgbClr val="00B0F0"/>
              </a:solidFill>
              <a:latin typeface="David" panose="020E0502060401010101" pitchFamily="34" charset="-79"/>
              <a:ea typeface="Segoe UI" panose="020B0502040204020203" pitchFamily="34" charset="0"/>
              <a:cs typeface="David" panose="020E0502060401010101" pitchFamily="34" charset="-79"/>
            </a:endParaRPr>
          </a:p>
        </p:txBody>
      </p:sp>
      <p:sp>
        <p:nvSpPr>
          <p:cNvPr id="2" name="מלבן 1"/>
          <p:cNvSpPr/>
          <p:nvPr/>
        </p:nvSpPr>
        <p:spPr>
          <a:xfrm>
            <a:off x="4895785" y="3302214"/>
            <a:ext cx="3978440" cy="1384995"/>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“As far as I can see it, there's the fighting military (‘the black military’ – periphery, </a:t>
            </a:r>
            <a:r>
              <a:rPr lang="en-US" sz="1200" i="1" dirty="0" err="1" smtClean="0"/>
              <a:t>Mizrachi</a:t>
            </a:r>
            <a:r>
              <a:rPr lang="en-US" sz="1200" i="1" dirty="0" smtClean="0"/>
              <a:t>, immigrants – those who carry the load out in the field, and the advanced military (‘the white military’ – J2, IAF, technological units) the warriors’ ethos has taken a hit, soldiers’ parents and the state of Israel all understand it and everyone wants to be apart of the white military”. (COL)     </a:t>
            </a:r>
            <a:endParaRPr lang="he-IL" sz="1200" i="1" dirty="0"/>
          </a:p>
        </p:txBody>
      </p:sp>
      <p:sp>
        <p:nvSpPr>
          <p:cNvPr id="3" name="מלבן 2"/>
          <p:cNvSpPr/>
          <p:nvPr/>
        </p:nvSpPr>
        <p:spPr>
          <a:xfrm>
            <a:off x="4940405" y="2654968"/>
            <a:ext cx="3930894" cy="461665"/>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“The IDF still benefits from substantial support and admiration from most of the public” (COL, J4)  </a:t>
            </a:r>
            <a:endParaRPr lang="en-US" sz="1200" i="1" dirty="0"/>
          </a:p>
        </p:txBody>
      </p:sp>
      <p:sp>
        <p:nvSpPr>
          <p:cNvPr id="21" name="מלבן 20"/>
          <p:cNvSpPr/>
          <p:nvPr/>
        </p:nvSpPr>
        <p:spPr>
          <a:xfrm>
            <a:off x="4940405" y="1751284"/>
            <a:ext cx="3930894" cy="830997"/>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“The IDF as a moral beacon for the Israeli society – maintaining the military as a moral compass, out of it being the peoples military and a milestone for every youngster”. (COL, Ground forces)</a:t>
            </a:r>
            <a:endParaRPr lang="en-US" sz="1200" i="1" dirty="0"/>
          </a:p>
        </p:txBody>
      </p:sp>
      <p:sp>
        <p:nvSpPr>
          <p:cNvPr id="20" name="מלבן 18"/>
          <p:cNvSpPr/>
          <p:nvPr/>
        </p:nvSpPr>
        <p:spPr>
          <a:xfrm>
            <a:off x="163715" y="5272771"/>
            <a:ext cx="4508063" cy="918479"/>
          </a:xfrm>
          <a:prstGeom prst="rect">
            <a:avLst/>
          </a:prstGeom>
          <a:solidFill>
            <a:schemeClr val="bg1"/>
          </a:solidFill>
          <a:ln>
            <a:gradFill flip="none" rotWithShape="1">
              <a:gsLst>
                <a:gs pos="45000">
                  <a:schemeClr val="accent6"/>
                </a:gs>
                <a:gs pos="47000">
                  <a:srgbClr val="FF0000"/>
                </a:gs>
              </a:gsLst>
              <a:lin ang="5400000" scaled="1"/>
              <a:tileRect/>
            </a:gra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en-US" sz="1500" dirty="0" smtClean="0">
                <a:solidFill>
                  <a:srgbClr val="00B0F0"/>
                </a:solidFill>
                <a:latin typeface="Segoe UI Semilight" panose="020B0402040204020203" pitchFamily="34" charset="0"/>
                <a:cs typeface="Segoe UI Semilight" panose="020B0402040204020203" pitchFamily="34" charset="0"/>
              </a:rPr>
              <a:t>The tension between the peoples military and a substantial utilization of resources and to strengthen the financial aspects </a:t>
            </a:r>
            <a:endParaRPr lang="he-IL" sz="1500" dirty="0">
              <a:solidFill>
                <a:srgbClr val="00B0F0"/>
              </a:solidFill>
              <a:latin typeface="Segoe UI Semilight" panose="020B0402040204020203" pitchFamily="34" charset="0"/>
              <a:cs typeface="Segoe UI Semilight" panose="020B0402040204020203" pitchFamily="34" charset="0"/>
            </a:endParaRPr>
          </a:p>
        </p:txBody>
      </p:sp>
      <p:grpSp>
        <p:nvGrpSpPr>
          <p:cNvPr id="22" name="קבוצה 21"/>
          <p:cNvGrpSpPr/>
          <p:nvPr/>
        </p:nvGrpSpPr>
        <p:grpSpPr>
          <a:xfrm>
            <a:off x="182170" y="1288131"/>
            <a:ext cx="1676300" cy="57548"/>
            <a:chOff x="599697" y="1366830"/>
            <a:chExt cx="2305900" cy="164696"/>
          </a:xfrm>
        </p:grpSpPr>
        <p:sp>
          <p:nvSpPr>
            <p:cNvPr id="23" name="מלבן 22"/>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24" name="מלבן 23"/>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25" name="מלבן 24"/>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29" name="מלבן 28"/>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grpSp>
      <p:pic>
        <p:nvPicPr>
          <p:cNvPr id="30"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738807"/>
            <a:ext cx="543847" cy="511684"/>
          </a:xfrm>
          <a:prstGeom prst="rect">
            <a:avLst/>
          </a:prstGeom>
          <a:ln w="12700">
            <a:miter lim="400000"/>
          </a:ln>
        </p:spPr>
      </p:pic>
      <p:sp>
        <p:nvSpPr>
          <p:cNvPr id="31" name="מלבן 30"/>
          <p:cNvSpPr/>
          <p:nvPr/>
        </p:nvSpPr>
        <p:spPr>
          <a:xfrm>
            <a:off x="182170" y="1428119"/>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xmlns="" val="3441280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5"/>
          <p:cNvSpPr/>
          <p:nvPr/>
        </p:nvSpPr>
        <p:spPr>
          <a:xfrm>
            <a:off x="5994883" y="1250491"/>
            <a:ext cx="2982122" cy="4982697"/>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marL="108000">
              <a:lnSpc>
                <a:spcPct val="150000"/>
              </a:lnSpc>
              <a:defRPr/>
            </a:pPr>
            <a:endParaRPr lang="he-IL" b="1" dirty="0" smtClean="0">
              <a:solidFill>
                <a:schemeClr val="tx1"/>
              </a:solidFill>
              <a:latin typeface="Segoe UI Semilight" panose="020B0402040204020203" pitchFamily="34" charset="0"/>
              <a:cs typeface="Segoe UI Semilight" panose="020B0402040204020203" pitchFamily="34" charset="0"/>
            </a:endParaRPr>
          </a:p>
          <a:p>
            <a:pPr marL="108000">
              <a:defRPr/>
            </a:pPr>
            <a:r>
              <a:rPr lang="en-US" altLang="he-IL" b="1" dirty="0" smtClean="0">
                <a:solidFill>
                  <a:schemeClr val="tx1"/>
                </a:solidFill>
                <a:latin typeface="Segoe UI Semilight" panose="020B0402040204020203" pitchFamily="34" charset="0"/>
                <a:cs typeface="Segoe UI Semilight" panose="020B0402040204020203" pitchFamily="34" charset="0"/>
              </a:rPr>
              <a:t>The IDF as a state oriented organization </a:t>
            </a: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altLang="he-IL" sz="1200" dirty="0" smtClean="0">
                <a:solidFill>
                  <a:schemeClr val="tx1"/>
                </a:solidFill>
                <a:latin typeface="Segoe UI Semilight" panose="020B0402040204020203" pitchFamily="34" charset="0"/>
                <a:cs typeface="Segoe UI Semilight" panose="020B0402040204020203" pitchFamily="34" charset="0"/>
              </a:rPr>
              <a:t>A drop in trust in governmental organizations (global trend)</a:t>
            </a: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altLang="he-IL" sz="1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altLang="he-IL" sz="1200" dirty="0" smtClean="0">
                <a:solidFill>
                  <a:schemeClr val="tx1"/>
                </a:solidFill>
                <a:latin typeface="Segoe UI Semilight" panose="020B0402040204020203" pitchFamily="34" charset="0"/>
                <a:cs typeface="Segoe UI Semilight" panose="020B0402040204020203" pitchFamily="34" charset="0"/>
              </a:rPr>
              <a:t>Challenging the authority of the military (MAG, CHOD’s Adviser on gender, IDF Spokesmen)</a:t>
            </a:r>
            <a:endParaRPr lang="he-IL" altLang="he-IL" sz="120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altLang="he-IL" sz="1350" b="1" dirty="0" smtClean="0">
                <a:solidFill>
                  <a:schemeClr val="tx1"/>
                </a:solidFill>
                <a:latin typeface="Segoe UI Semilight" panose="020B0402040204020203" pitchFamily="34" charset="0"/>
                <a:cs typeface="Segoe UI Semilight" panose="020B0402040204020203" pitchFamily="34" charset="0"/>
              </a:rPr>
              <a:t>Polarization and politicization</a:t>
            </a:r>
            <a:endParaRPr lang="he-IL" altLang="he-IL" sz="1350" b="1"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a:t>
            </a:r>
            <a:r>
              <a:rPr lang="he-IL" sz="1200" dirty="0" smtClean="0">
                <a:solidFill>
                  <a:schemeClr val="tx1"/>
                </a:solidFill>
                <a:latin typeface="Segoe UI Semilight" panose="020B0402040204020203" pitchFamily="34" charset="0"/>
                <a:cs typeface="Segoe UI Semilight" panose="020B0402040204020203" pitchFamily="34" charset="0"/>
              </a:rPr>
              <a:t> </a:t>
            </a:r>
            <a:r>
              <a:rPr lang="en-US" sz="1200" dirty="0" smtClean="0">
                <a:solidFill>
                  <a:schemeClr val="tx1"/>
                </a:solidFill>
                <a:latin typeface="Segoe UI Semilight" panose="020B0402040204020203" pitchFamily="34" charset="0"/>
                <a:cs typeface="Segoe UI Semilight" panose="020B0402040204020203" pitchFamily="34" charset="0"/>
              </a:rPr>
              <a:t>the military as a social battle ground</a:t>
            </a:r>
            <a:endParaRPr 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sz="30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a:t>
            </a:r>
            <a:r>
              <a:rPr lang="en-US" sz="1200" dirty="0" smtClean="0">
                <a:solidFill>
                  <a:schemeClr val="tx1"/>
                </a:solidFill>
                <a:latin typeface="Segoe UI Semilight" panose="020B0402040204020203" pitchFamily="34" charset="0"/>
                <a:cs typeface="Segoe UI Semilight" panose="020B0402040204020203" pitchFamily="34" charset="0"/>
              </a:rPr>
              <a:t>Critical (aggressive) discussion moving from force buildup to the core of force usage  </a:t>
            </a:r>
            <a:endParaRPr 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en-US"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sz="1200" dirty="0" smtClean="0">
                <a:solidFill>
                  <a:schemeClr val="tx1"/>
                </a:solidFill>
                <a:latin typeface="Segoe UI Semilight" panose="020B0402040204020203" pitchFamily="34" charset="0"/>
                <a:cs typeface="Segoe UI Semilight" panose="020B0402040204020203" pitchFamily="34" charset="0"/>
              </a:rPr>
              <a:t>Divergence in the dialog between junior and senior ranks – personal criticism towards senior officers </a:t>
            </a:r>
            <a:endParaRPr lang="he-IL" sz="120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25" name="Rounded Rectangle 5"/>
          <p:cNvSpPr/>
          <p:nvPr/>
        </p:nvSpPr>
        <p:spPr>
          <a:xfrm>
            <a:off x="0" y="1431950"/>
            <a:ext cx="2829269" cy="5337150"/>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defRPr/>
            </a:pPr>
            <a:r>
              <a:rPr lang="en-US" sz="1875" b="1" dirty="0" smtClean="0">
                <a:solidFill>
                  <a:schemeClr val="tx1"/>
                </a:solidFill>
                <a:latin typeface="Segoe UI Semilight" panose="020B0402040204020203" pitchFamily="34" charset="0"/>
                <a:cs typeface="Segoe UI Semilight" panose="020B0402040204020203" pitchFamily="34" charset="0"/>
              </a:rPr>
              <a:t>The peoples military </a:t>
            </a:r>
            <a:r>
              <a:rPr lang="en-US" sz="1400" b="1" dirty="0" smtClean="0">
                <a:solidFill>
                  <a:schemeClr val="tx1"/>
                </a:solidFill>
                <a:latin typeface="Segoe UI Semilight" panose="020B0402040204020203" pitchFamily="34" charset="0"/>
                <a:cs typeface="Segoe UI Semilight" panose="020B0402040204020203" pitchFamily="34" charset="0"/>
              </a:rPr>
              <a:t>peoples trust</a:t>
            </a:r>
            <a:endParaRPr lang="he-IL" sz="1350" b="1" dirty="0">
              <a:solidFill>
                <a:schemeClr val="tx1"/>
              </a:solidFill>
              <a:latin typeface="Segoe UI Semilight" panose="020B0402040204020203" pitchFamily="34" charset="0"/>
              <a:cs typeface="Segoe UI Semilight" panose="020B0402040204020203" pitchFamily="34" charset="0"/>
            </a:endParaRPr>
          </a:p>
          <a:p>
            <a:pPr>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High operational capabilities and trust in senior commanders during rounds of conflict</a:t>
            </a:r>
            <a:endParaRPr lang="he-IL" altLang="he-IL" sz="1350" dirty="0" smtClean="0">
              <a:solidFill>
                <a:schemeClr val="tx1"/>
              </a:solidFill>
              <a:latin typeface="Segoe UI Semilight" panose="020B0402040204020203" pitchFamily="34" charset="0"/>
              <a:cs typeface="Segoe UI Semilight" panose="020B0402040204020203" pitchFamily="34" charset="0"/>
            </a:endParaRPr>
          </a:p>
          <a:p>
            <a:pP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Low levels of trust during the day to day: soldier treatment, economic effectiveness, secretarial comments</a:t>
            </a:r>
            <a:r>
              <a:rPr lang="he-IL" altLang="he-IL" sz="1350" dirty="0" smtClean="0">
                <a:solidFill>
                  <a:schemeClr val="tx1"/>
                </a:solidFill>
                <a:latin typeface="Segoe UI Semilight" panose="020B0402040204020203" pitchFamily="34" charset="0"/>
                <a:cs typeface="Segoe UI Semilight" panose="020B0402040204020203" pitchFamily="34" charset="0"/>
              </a:rPr>
              <a:t>.</a:t>
            </a:r>
            <a:endParaRPr lang="en-US" altLang="he-IL" sz="1350" dirty="0" smtClean="0">
              <a:solidFill>
                <a:schemeClr val="tx1"/>
              </a:solidFill>
              <a:latin typeface="Segoe UI Semilight" panose="020B0402040204020203" pitchFamily="34" charset="0"/>
              <a:cs typeface="Segoe UI Semilight" panose="020B0402040204020203" pitchFamily="34" charset="0"/>
            </a:endParaRPr>
          </a:p>
          <a:p>
            <a:pP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nSpc>
                <a:spcPct val="140000"/>
              </a:lnSpc>
              <a:defRPr/>
            </a:pPr>
            <a:r>
              <a:rPr lang="en-US" sz="1350" b="1" dirty="0" smtClean="0">
                <a:solidFill>
                  <a:schemeClr val="tx1"/>
                </a:solidFill>
                <a:latin typeface="Segoe UI Semilight" panose="020B0402040204020203" pitchFamily="34" charset="0"/>
                <a:cs typeface="Segoe UI Semilight" panose="020B0402040204020203" pitchFamily="34" charset="0"/>
              </a:rPr>
              <a:t>National technological resource</a:t>
            </a:r>
          </a:p>
          <a:p>
            <a:pPr marL="108000">
              <a:lnSpc>
                <a:spcPct val="140000"/>
              </a:lnSpc>
              <a:defRPr/>
            </a:pPr>
            <a:r>
              <a:rPr lang="en-US" sz="1350" dirty="0" smtClean="0">
                <a:solidFill>
                  <a:schemeClr val="tx1"/>
                </a:solidFill>
                <a:latin typeface="Segoe UI Semilight" panose="020B0402040204020203" pitchFamily="34" charset="0"/>
                <a:cs typeface="Segoe UI Semilight" panose="020B0402040204020203" pitchFamily="34" charset="0"/>
              </a:rPr>
              <a:t>National, technological ethos, prestigious, appreciated identity. Expected to maintained the equilibrium of combative and technological. </a:t>
            </a:r>
            <a:endParaRPr lang="he-IL" sz="1350" dirty="0">
              <a:solidFill>
                <a:schemeClr val="tx1"/>
              </a:solidFill>
              <a:latin typeface="Segoe UI Semilight" panose="020B0402040204020203" pitchFamily="34" charset="0"/>
              <a:cs typeface="Segoe UI Semilight" panose="020B0402040204020203" pitchFamily="34" charset="0"/>
            </a:endParaRPr>
          </a:p>
          <a:p>
            <a:pPr>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30" name="Rounded Rectangle 5"/>
          <p:cNvSpPr/>
          <p:nvPr/>
        </p:nvSpPr>
        <p:spPr>
          <a:xfrm>
            <a:off x="2886420" y="1250491"/>
            <a:ext cx="3059591" cy="5353509"/>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defRPr/>
            </a:pPr>
            <a:r>
              <a:rPr lang="en-US" sz="1763" b="1" dirty="0" smtClean="0">
                <a:solidFill>
                  <a:schemeClr val="tx1"/>
                </a:solidFill>
                <a:latin typeface="Segoe UI Semilight" panose="020B0402040204020203" pitchFamily="34" charset="0"/>
                <a:cs typeface="Segoe UI Semilight" panose="020B0402040204020203" pitchFamily="34" charset="0"/>
              </a:rPr>
              <a:t>Society and fighting</a:t>
            </a:r>
            <a:endParaRPr lang="he-IL" sz="1763" b="1" dirty="0">
              <a:solidFill>
                <a:schemeClr val="tx1"/>
              </a:solidFill>
              <a:latin typeface="Segoe UI Semilight" panose="020B0402040204020203" pitchFamily="34" charset="0"/>
              <a:cs typeface="Segoe UI Semilight" panose="020B0402040204020203" pitchFamily="34" charset="0"/>
            </a:endParaRPr>
          </a:p>
          <a:p>
            <a:pPr marL="108000">
              <a:defRPr/>
            </a:pPr>
            <a:endParaRPr lang="he-IL" sz="1763" b="1" dirty="0">
              <a:solidFill>
                <a:schemeClr val="tx1"/>
              </a:solidFill>
              <a:latin typeface="Segoe UI Semilight" panose="020B0402040204020203" pitchFamily="34" charset="0"/>
              <a:cs typeface="Segoe UI Semilight" panose="020B0402040204020203" pitchFamily="34" charset="0"/>
            </a:endParaRPr>
          </a:p>
          <a:p>
            <a:pPr marL="108000">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Mainly among potential recruits, a change in the definition of a substantial service and the ethos of war: motivational movement – border patrol and BMD, “let the IDF win”, looking forward for an aggressive action and a conventional decisive response.</a:t>
            </a:r>
          </a:p>
          <a:p>
            <a:pPr marL="108000">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Technological innovation as the main component in the trust in the forces actions. Hardship in gaining a “success story” vs.(rocks and kites) low tech. an expectation to invest in protective gear for the soldiers on the front lines  </a:t>
            </a:r>
            <a:endParaRPr lang="he-IL" altLang="he-IL" sz="1400" dirty="0">
              <a:solidFill>
                <a:schemeClr val="tx1"/>
              </a:solidFill>
              <a:latin typeface="Segoe UI Semilight" panose="020B0402040204020203" pitchFamily="34" charset="0"/>
              <a:cs typeface="Segoe UI Semilight" panose="020B0402040204020203" pitchFamily="34" charset="0"/>
            </a:endParaRPr>
          </a:p>
          <a:p>
            <a:pPr marL="108000">
              <a:defRPr/>
            </a:pPr>
            <a:endParaRPr lang="he-IL" altLang="he-IL" sz="1200" dirty="0">
              <a:solidFill>
                <a:schemeClr val="tx1"/>
              </a:solidFill>
              <a:latin typeface="Segoe UI Semilight" panose="020B0402040204020203" pitchFamily="34" charset="0"/>
              <a:cs typeface="Segoe UI Semilight" panose="020B0402040204020203" pitchFamily="34" charset="0"/>
            </a:endParaRPr>
          </a:p>
        </p:txBody>
      </p:sp>
      <p:grpSp>
        <p:nvGrpSpPr>
          <p:cNvPr id="13" name="קבוצה 12"/>
          <p:cNvGrpSpPr/>
          <p:nvPr/>
        </p:nvGrpSpPr>
        <p:grpSpPr>
          <a:xfrm>
            <a:off x="182170" y="1288131"/>
            <a:ext cx="1676300" cy="57548"/>
            <a:chOff x="599697" y="1366830"/>
            <a:chExt cx="2305900" cy="164696"/>
          </a:xfrm>
        </p:grpSpPr>
        <p:sp>
          <p:nvSpPr>
            <p:cNvPr id="14" name="מלבן 13"/>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15" name="מלבן 14"/>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16" name="מלבן 15"/>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19" name="מלבן 18"/>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grpSp>
      <p:pic>
        <p:nvPicPr>
          <p:cNvPr id="20"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738807"/>
            <a:ext cx="543847" cy="511684"/>
          </a:xfrm>
          <a:prstGeom prst="rect">
            <a:avLst/>
          </a:prstGeom>
          <a:ln w="12700">
            <a:miter lim="400000"/>
          </a:ln>
        </p:spPr>
      </p:pic>
      <p:sp>
        <p:nvSpPr>
          <p:cNvPr id="21" name="מלבן 20"/>
          <p:cNvSpPr/>
          <p:nvPr/>
        </p:nvSpPr>
        <p:spPr>
          <a:xfrm>
            <a:off x="543847" y="970636"/>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
        <p:nvSpPr>
          <p:cNvPr id="22" name="מלבן 21"/>
          <p:cNvSpPr/>
          <p:nvPr/>
        </p:nvSpPr>
        <p:spPr>
          <a:xfrm>
            <a:off x="2995062" y="683660"/>
            <a:ext cx="4374151" cy="600164"/>
          </a:xfrm>
          <a:prstGeom prst="rect">
            <a:avLst/>
          </a:prstGeom>
        </p:spPr>
        <p:txBody>
          <a:bodyPr wrap="square">
            <a:spAutoFit/>
          </a:bodyPr>
          <a:lstStyle/>
          <a:p>
            <a:pPr lvl="0"/>
            <a:r>
              <a:rPr lang="en-US" sz="3300" dirty="0">
                <a:solidFill>
                  <a:srgbClr val="00B0F0"/>
                </a:solidFill>
                <a:latin typeface="David" panose="020E0502060401010101" pitchFamily="34" charset="-79"/>
                <a:ea typeface="Segoe UI" panose="020B0502040204020203" pitchFamily="34" charset="0"/>
                <a:cs typeface="David" panose="020E0502060401010101" pitchFamily="34" charset="-79"/>
              </a:rPr>
              <a:t>Military – society</a:t>
            </a:r>
          </a:p>
        </p:txBody>
      </p:sp>
    </p:spTree>
    <p:extLst>
      <p:ext uri="{BB962C8B-B14F-4D97-AF65-F5344CB8AC3E}">
        <p14:creationId xmlns:p14="http://schemas.microsoft.com/office/powerpoint/2010/main" xmlns="" val="80401769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1748" y="2162099"/>
            <a:ext cx="7052004" cy="646331"/>
          </a:xfrm>
          <a:prstGeom prst="rect">
            <a:avLst/>
          </a:prstGeom>
          <a:noFill/>
          <a:ln>
            <a:noFill/>
          </a:ln>
        </p:spPr>
        <p:txBody>
          <a:bodyPr wrap="square" rtlCol="1">
            <a:spAutoFit/>
          </a:bodyPr>
          <a:lstStyle/>
          <a:p>
            <a:pPr algn="ctr" rtl="0"/>
            <a:r>
              <a:rPr lang="en-US" sz="3600" dirty="0" smtClean="0">
                <a:solidFill>
                  <a:prstClr val="black"/>
                </a:solidFill>
                <a:latin typeface="David" panose="020E0502060401010101" pitchFamily="34" charset="-79"/>
                <a:ea typeface="Segoe UI" panose="020B0502040204020203" pitchFamily="34" charset="0"/>
                <a:cs typeface="David" panose="020E0502060401010101" pitchFamily="34" charset="-79"/>
              </a:rPr>
              <a:t>Enablers of change</a:t>
            </a:r>
            <a:endParaRPr lang="he-IL" sz="3300" dirty="0">
              <a:solidFill>
                <a:prstClr val="black"/>
              </a:solidFill>
              <a:latin typeface="David" panose="020E0502060401010101" pitchFamily="34" charset="-79"/>
              <a:ea typeface="Segoe UI" panose="020B0502040204020203" pitchFamily="34" charset="0"/>
              <a:cs typeface="David" panose="020E0502060401010101" pitchFamily="34" charset="-79"/>
            </a:endParaRPr>
          </a:p>
        </p:txBody>
      </p:sp>
      <p:grpSp>
        <p:nvGrpSpPr>
          <p:cNvPr id="6" name="קבוצה 5"/>
          <p:cNvGrpSpPr/>
          <p:nvPr/>
        </p:nvGrpSpPr>
        <p:grpSpPr>
          <a:xfrm>
            <a:off x="3642898" y="2883840"/>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grpSp>
    </p:spTree>
    <p:extLst>
      <p:ext uri="{BB962C8B-B14F-4D97-AF65-F5344CB8AC3E}">
        <p14:creationId xmlns:p14="http://schemas.microsoft.com/office/powerpoint/2010/main" xmlns="" val="7690211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6835" y="1277859"/>
            <a:ext cx="8169965" cy="707886"/>
          </a:xfrm>
          <a:prstGeom prst="rect">
            <a:avLst/>
          </a:prstGeom>
          <a:noFill/>
        </p:spPr>
        <p:txBody>
          <a:bodyPr wrap="square" rtlCol="1">
            <a:spAutoFit/>
          </a:bodyPr>
          <a:lstStyle/>
          <a:p>
            <a:pPr algn="ctr"/>
            <a:r>
              <a:rPr lang="en-US" sz="3900" dirty="0" smtClean="0"/>
              <a:t>Adam and Eve – learning from practice</a:t>
            </a:r>
            <a:endParaRPr lang="he-IL" sz="3900" dirty="0"/>
          </a:p>
        </p:txBody>
      </p:sp>
      <p:sp>
        <p:nvSpPr>
          <p:cNvPr id="3" name="TextBox 2"/>
          <p:cNvSpPr txBox="1"/>
          <p:nvPr/>
        </p:nvSpPr>
        <p:spPr>
          <a:xfrm>
            <a:off x="420342" y="1985745"/>
            <a:ext cx="8362950" cy="4880182"/>
          </a:xfrm>
          <a:prstGeom prst="rect">
            <a:avLst/>
          </a:prstGeom>
          <a:noFill/>
        </p:spPr>
        <p:txBody>
          <a:bodyPr wrap="square" rtlCol="1">
            <a:spAutoFit/>
          </a:bodyPr>
          <a:lstStyle/>
          <a:p>
            <a:pPr>
              <a:lnSpc>
                <a:spcPct val="150000"/>
              </a:lnSpc>
            </a:pPr>
            <a:r>
              <a:rPr lang="en-US" sz="1900" dirty="0">
                <a:latin typeface="Georgia" panose="02040502050405020303" pitchFamily="18" charset="0"/>
              </a:rPr>
              <a:t>3 it is only about the fruit of the tree in the middle of the garden that God said, ‘You shall not eat it or even touch it, or else you will die.’”4But the snake said to the woman: “You certainly will not </a:t>
            </a:r>
            <a:r>
              <a:rPr lang="en-US" sz="1900" dirty="0" smtClean="0">
                <a:latin typeface="Georgia" panose="02040502050405020303" pitchFamily="18" charset="0"/>
              </a:rPr>
              <a:t>die! 5 God </a:t>
            </a:r>
            <a:r>
              <a:rPr lang="en-US" sz="1900" dirty="0">
                <a:latin typeface="Georgia" panose="02040502050405020303" pitchFamily="18" charset="0"/>
              </a:rPr>
              <a:t>knows well that when you eat of it your eyes will be opened and you will be like gods, who know</a:t>
            </a:r>
            <a:r>
              <a:rPr lang="en-US" sz="1900" dirty="0">
                <a:latin typeface="Georgia" panose="02040502050405020303" pitchFamily="18" charset="0"/>
                <a:hlinkClick r:id="rId2"/>
              </a:rPr>
              <a:t>*</a:t>
            </a:r>
            <a:r>
              <a:rPr lang="en-US" sz="1900" dirty="0">
                <a:latin typeface="Georgia" panose="02040502050405020303" pitchFamily="18" charset="0"/>
              </a:rPr>
              <a:t> good and evil</a:t>
            </a:r>
            <a:r>
              <a:rPr lang="en-US" sz="1900" dirty="0" smtClean="0">
                <a:latin typeface="Georgia" panose="02040502050405020303" pitchFamily="18" charset="0"/>
              </a:rPr>
              <a:t>.” 6 The </a:t>
            </a:r>
            <a:r>
              <a:rPr lang="en-US" sz="1900" dirty="0">
                <a:latin typeface="Georgia" panose="02040502050405020303" pitchFamily="18" charset="0"/>
              </a:rPr>
              <a:t>woman saw that the tree was good for food and pleasing to the eyes, and the tree was desirable for gaining wisdom. So </a:t>
            </a:r>
            <a:r>
              <a:rPr lang="en-US" sz="1900" b="1" dirty="0">
                <a:latin typeface="Georgia" panose="02040502050405020303" pitchFamily="18" charset="0"/>
              </a:rPr>
              <a:t>she took some of its fruit and ate it</a:t>
            </a:r>
            <a:r>
              <a:rPr lang="en-US" sz="1900" dirty="0">
                <a:latin typeface="Georgia" panose="02040502050405020303" pitchFamily="18" charset="0"/>
              </a:rPr>
              <a:t>; and she also gave some to her husband, who was with her, and he ate </a:t>
            </a:r>
            <a:r>
              <a:rPr lang="en-US" sz="1900" dirty="0" smtClean="0">
                <a:latin typeface="Georgia" panose="02040502050405020303" pitchFamily="18" charset="0"/>
              </a:rPr>
              <a:t>it. 7 Then </a:t>
            </a:r>
            <a:r>
              <a:rPr lang="en-US" sz="1900" dirty="0">
                <a:latin typeface="Georgia" panose="02040502050405020303" pitchFamily="18" charset="0"/>
              </a:rPr>
              <a:t>the eyes of both of them were opened, and they </a:t>
            </a:r>
            <a:r>
              <a:rPr lang="en-US" sz="1900" b="1" dirty="0">
                <a:latin typeface="Georgia" panose="02040502050405020303" pitchFamily="18" charset="0"/>
              </a:rPr>
              <a:t>knew</a:t>
            </a:r>
            <a:r>
              <a:rPr lang="en-US" sz="1900" dirty="0">
                <a:latin typeface="Georgia" panose="02040502050405020303" pitchFamily="18" charset="0"/>
              </a:rPr>
              <a:t> that they were naked; so they </a:t>
            </a:r>
            <a:r>
              <a:rPr lang="en-US" sz="1900" b="1" dirty="0">
                <a:latin typeface="Georgia" panose="02040502050405020303" pitchFamily="18" charset="0"/>
              </a:rPr>
              <a:t>sewed</a:t>
            </a:r>
            <a:r>
              <a:rPr lang="en-US" sz="1900" dirty="0">
                <a:latin typeface="Georgia" panose="02040502050405020303" pitchFamily="18" charset="0"/>
              </a:rPr>
              <a:t> fig leaves together and made loincloths for themselves.</a:t>
            </a:r>
          </a:p>
          <a:p>
            <a:pPr>
              <a:lnSpc>
                <a:spcPct val="150000"/>
              </a:lnSpc>
            </a:pPr>
            <a:endParaRPr lang="he-IL" sz="1900" dirty="0">
              <a:latin typeface="Georgia" panose="02040502050405020303" pitchFamily="18" charset="0"/>
            </a:endParaRPr>
          </a:p>
        </p:txBody>
      </p:sp>
    </p:spTree>
    <p:extLst>
      <p:ext uri="{BB962C8B-B14F-4D97-AF65-F5344CB8AC3E}">
        <p14:creationId xmlns:p14="http://schemas.microsoft.com/office/powerpoint/2010/main" xmlns="" val="1897766541"/>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0"/>
          <p:cNvSpPr/>
          <p:nvPr/>
        </p:nvSpPr>
        <p:spPr>
          <a:xfrm>
            <a:off x="2352559" y="2990378"/>
            <a:ext cx="6486524" cy="3774282"/>
          </a:xfrm>
          <a:prstGeom prst="rect">
            <a:avLst/>
          </a:prstGeom>
          <a:noFill/>
        </p:spPr>
      </p:sp>
      <p:sp>
        <p:nvSpPr>
          <p:cNvPr id="12" name="צורה חופשית 11"/>
          <p:cNvSpPr/>
          <p:nvPr/>
        </p:nvSpPr>
        <p:spPr>
          <a:xfrm>
            <a:off x="4877030" y="4458903"/>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200" b="1" dirty="0" smtClean="0">
                <a:solidFill>
                  <a:srgbClr val="16A085"/>
                </a:solidFill>
                <a:latin typeface="David" panose="020E0502060401010101" pitchFamily="34" charset="-79"/>
                <a:cs typeface="David" panose="020E0502060401010101" pitchFamily="34" charset="-79"/>
              </a:rPr>
              <a:t>Integration and creating formations that advance </a:t>
            </a:r>
            <a:r>
              <a:rPr lang="en-US" sz="1200" b="1" dirty="0" err="1" smtClean="0">
                <a:solidFill>
                  <a:srgbClr val="16A085"/>
                </a:solidFill>
                <a:latin typeface="David" panose="020E0502060401010101" pitchFamily="34" charset="-79"/>
                <a:cs typeface="David" panose="020E0502060401010101" pitchFamily="34" charset="-79"/>
              </a:rPr>
              <a:t>jointness</a:t>
            </a:r>
            <a:endParaRPr lang="he-IL" sz="1200" b="1" dirty="0">
              <a:solidFill>
                <a:srgbClr val="16A085"/>
              </a:solidFill>
              <a:latin typeface="David" panose="020E0502060401010101" pitchFamily="34" charset="-79"/>
              <a:cs typeface="David" panose="020E0502060401010101" pitchFamily="34" charset="-79"/>
            </a:endParaRPr>
          </a:p>
        </p:txBody>
      </p:sp>
      <p:sp>
        <p:nvSpPr>
          <p:cNvPr id="13" name="צורה חופשית 12"/>
          <p:cNvSpPr/>
          <p:nvPr/>
        </p:nvSpPr>
        <p:spPr>
          <a:xfrm>
            <a:off x="933627"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chemeClr val="accent1"/>
                </a:solidFill>
                <a:latin typeface="David" panose="020E0502060401010101" pitchFamily="34" charset="-79"/>
                <a:cs typeface="David" panose="020E0502060401010101" pitchFamily="34" charset="-79"/>
              </a:rPr>
              <a:t>Increasing the pace and the flexibility</a:t>
            </a:r>
            <a:endParaRPr lang="he-IL" sz="1500" b="1" dirty="0">
              <a:solidFill>
                <a:schemeClr val="accent1"/>
              </a:solidFill>
              <a:latin typeface="David" panose="020E0502060401010101" pitchFamily="34" charset="-79"/>
              <a:cs typeface="David" panose="020E0502060401010101" pitchFamily="34" charset="-79"/>
            </a:endParaRPr>
          </a:p>
        </p:txBody>
      </p:sp>
      <p:sp>
        <p:nvSpPr>
          <p:cNvPr id="14" name="צורה חופשית 13"/>
          <p:cNvSpPr/>
          <p:nvPr/>
        </p:nvSpPr>
        <p:spPr>
          <a:xfrm>
            <a:off x="4881169" y="332728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rgbClr val="16A085"/>
                </a:solidFill>
                <a:latin typeface="David" panose="020E0502060401010101" pitchFamily="34" charset="-79"/>
                <a:cs typeface="David" panose="020E0502060401010101" pitchFamily="34" charset="-79"/>
              </a:rPr>
              <a:t>A new operational concept</a:t>
            </a:r>
            <a:endParaRPr lang="he-IL" sz="1500" b="1" dirty="0">
              <a:solidFill>
                <a:srgbClr val="16A085"/>
              </a:solidFill>
              <a:latin typeface="David" panose="020E0502060401010101" pitchFamily="34" charset="-79"/>
              <a:cs typeface="David" panose="020E0502060401010101" pitchFamily="34" charset="-79"/>
            </a:endParaRPr>
          </a:p>
        </p:txBody>
      </p:sp>
      <p:sp>
        <p:nvSpPr>
          <p:cNvPr id="15" name="צורה חופשית 14"/>
          <p:cNvSpPr/>
          <p:nvPr/>
        </p:nvSpPr>
        <p:spPr>
          <a:xfrm>
            <a:off x="2895044"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chemeClr val="accent1"/>
                </a:solidFill>
                <a:latin typeface="David" panose="020E0502060401010101" pitchFamily="34" charset="-79"/>
                <a:cs typeface="David" panose="020E0502060401010101" pitchFamily="34" charset="-79"/>
              </a:rPr>
              <a:t>Clear focus</a:t>
            </a:r>
            <a:endParaRPr lang="he-IL" sz="1500" b="1" dirty="0">
              <a:solidFill>
                <a:schemeClr val="accent1"/>
              </a:solidFill>
              <a:latin typeface="David" panose="020E0502060401010101" pitchFamily="34" charset="-79"/>
              <a:cs typeface="David" panose="020E0502060401010101" pitchFamily="34" charset="-79"/>
            </a:endParaRPr>
          </a:p>
        </p:txBody>
      </p:sp>
      <p:sp>
        <p:nvSpPr>
          <p:cNvPr id="16" name="צורה חופשית 15"/>
          <p:cNvSpPr/>
          <p:nvPr/>
        </p:nvSpPr>
        <p:spPr>
          <a:xfrm>
            <a:off x="933626" y="4412842"/>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rgbClr val="7030A0"/>
                </a:solidFill>
                <a:latin typeface="David" panose="020E0502060401010101" pitchFamily="34" charset="-79"/>
                <a:cs typeface="David" panose="020E0502060401010101" pitchFamily="34" charset="-79"/>
              </a:rPr>
              <a:t>More cooperation (inside and out)</a:t>
            </a:r>
            <a:endParaRPr lang="he-IL" sz="1500" b="1" dirty="0">
              <a:solidFill>
                <a:srgbClr val="7030A0"/>
              </a:solidFill>
              <a:latin typeface="David" panose="020E0502060401010101" pitchFamily="34" charset="-79"/>
              <a:cs typeface="David" panose="020E0502060401010101" pitchFamily="34" charset="-79"/>
            </a:endParaRPr>
          </a:p>
        </p:txBody>
      </p:sp>
      <p:sp>
        <p:nvSpPr>
          <p:cNvPr id="17" name="צורה חופשית 16"/>
          <p:cNvSpPr/>
          <p:nvPr/>
        </p:nvSpPr>
        <p:spPr>
          <a:xfrm>
            <a:off x="6818226" y="4451010"/>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200" b="1" dirty="0" smtClean="0">
                <a:solidFill>
                  <a:schemeClr val="accent4">
                    <a:lumMod val="75000"/>
                  </a:schemeClr>
                </a:solidFill>
                <a:latin typeface="David" panose="020E0502060401010101" pitchFamily="34" charset="-79"/>
                <a:cs typeface="David" panose="020E0502060401010101" pitchFamily="34" charset="-79"/>
              </a:rPr>
              <a:t>Increased differentiation instead of uniformity </a:t>
            </a:r>
            <a:endParaRPr lang="he-IL" sz="1200" b="1" dirty="0">
              <a:solidFill>
                <a:schemeClr val="accent4">
                  <a:lumMod val="75000"/>
                </a:schemeClr>
              </a:solidFill>
              <a:latin typeface="David" panose="020E0502060401010101" pitchFamily="34" charset="-79"/>
              <a:cs typeface="David" panose="020E0502060401010101" pitchFamily="34" charset="-79"/>
            </a:endParaRPr>
          </a:p>
        </p:txBody>
      </p:sp>
      <p:sp>
        <p:nvSpPr>
          <p:cNvPr id="18" name="צורה חופשית 17"/>
          <p:cNvSpPr/>
          <p:nvPr/>
        </p:nvSpPr>
        <p:spPr>
          <a:xfrm>
            <a:off x="4871064" y="2127454"/>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rgbClr val="FA721E"/>
                </a:solidFill>
                <a:latin typeface="David" panose="020E0502060401010101" pitchFamily="34" charset="-79"/>
                <a:cs typeface="David" panose="020E0502060401010101" pitchFamily="34" charset="-79"/>
              </a:rPr>
              <a:t>Leadership and leading to change</a:t>
            </a:r>
            <a:endParaRPr lang="he-IL" sz="1500" b="1" dirty="0">
              <a:solidFill>
                <a:srgbClr val="FA721E"/>
              </a:solidFill>
              <a:latin typeface="David" panose="020E0502060401010101" pitchFamily="34" charset="-79"/>
              <a:cs typeface="David" panose="020E0502060401010101" pitchFamily="34" charset="-79"/>
            </a:endParaRPr>
          </a:p>
        </p:txBody>
      </p:sp>
      <p:sp>
        <p:nvSpPr>
          <p:cNvPr id="20" name="צורה חופשית 19"/>
          <p:cNvSpPr/>
          <p:nvPr/>
        </p:nvSpPr>
        <p:spPr>
          <a:xfrm>
            <a:off x="2895045" y="443383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200" b="1" dirty="0" smtClean="0">
                <a:solidFill>
                  <a:schemeClr val="accent1"/>
                </a:solidFill>
                <a:latin typeface="David" panose="020E0502060401010101" pitchFamily="34" charset="-79"/>
                <a:cs typeface="David" panose="020E0502060401010101" pitchFamily="34" charset="-79"/>
              </a:rPr>
              <a:t>Advancing an organizational culture that supports change</a:t>
            </a:r>
            <a:endParaRPr lang="he-IL" sz="1200" b="1" dirty="0">
              <a:solidFill>
                <a:schemeClr val="accent1"/>
              </a:solidFill>
              <a:latin typeface="David" panose="020E0502060401010101" pitchFamily="34" charset="-79"/>
              <a:cs typeface="David" panose="020E0502060401010101" pitchFamily="34" charset="-79"/>
            </a:endParaRPr>
          </a:p>
        </p:txBody>
      </p:sp>
      <p:pic>
        <p:nvPicPr>
          <p:cNvPr id="26"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grpSp>
        <p:nvGrpSpPr>
          <p:cNvPr id="27" name="קבוצה 26"/>
          <p:cNvGrpSpPr/>
          <p:nvPr/>
        </p:nvGrpSpPr>
        <p:grpSpPr>
          <a:xfrm>
            <a:off x="661694" y="1478957"/>
            <a:ext cx="1729425" cy="57548"/>
            <a:chOff x="599697" y="1366830"/>
            <a:chExt cx="2305900" cy="164696"/>
          </a:xfrm>
        </p:grpSpPr>
        <p:sp>
          <p:nvSpPr>
            <p:cNvPr id="28" name="מלבן 2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29" name="מלבן 2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30" name="מלבן 2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31" name="מלבן 3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grpSp>
      <p:sp>
        <p:nvSpPr>
          <p:cNvPr id="2" name="מלבן 1"/>
          <p:cNvSpPr/>
          <p:nvPr/>
        </p:nvSpPr>
        <p:spPr>
          <a:xfrm>
            <a:off x="596901" y="893955"/>
            <a:ext cx="7913476" cy="600164"/>
          </a:xfrm>
          <a:prstGeom prst="rect">
            <a:avLst/>
          </a:prstGeom>
        </p:spPr>
        <p:txBody>
          <a:bodyPr wrap="square">
            <a:spAutoFit/>
          </a:bodyPr>
          <a:lstStyle/>
          <a:p>
            <a:pPr rtl="0"/>
            <a:r>
              <a:rPr lang="en-US" sz="3300" dirty="0" smtClean="0">
                <a:latin typeface="David" panose="020E0502060401010101" pitchFamily="34" charset="-79"/>
                <a:ea typeface="Segoe UI" panose="020B0502040204020203" pitchFamily="34" charset="0"/>
                <a:cs typeface="David" panose="020E0502060401010101" pitchFamily="34" charset="-79"/>
              </a:rPr>
              <a:t>Summation of expectation – General staff</a:t>
            </a:r>
            <a:endParaRPr lang="he-IL" sz="3300" dirty="0">
              <a:latin typeface="David" panose="020E0502060401010101" pitchFamily="34" charset="-79"/>
              <a:ea typeface="Segoe UI" panose="020B0502040204020203" pitchFamily="34" charset="0"/>
              <a:cs typeface="David" panose="020E0502060401010101" pitchFamily="34" charset="-79"/>
            </a:endParaRPr>
          </a:p>
        </p:txBody>
      </p:sp>
      <p:sp>
        <p:nvSpPr>
          <p:cNvPr id="25" name="צורה חופשית 24"/>
          <p:cNvSpPr/>
          <p:nvPr/>
        </p:nvSpPr>
        <p:spPr>
          <a:xfrm>
            <a:off x="2895045" y="213427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07000"/>
              </a:lnSpc>
              <a:spcAft>
                <a:spcPts val="600"/>
              </a:spcAft>
              <a:tabLst>
                <a:tab pos="685800" algn="l"/>
              </a:tabLst>
            </a:pPr>
            <a:r>
              <a:rPr lang="en-US" sz="1200" b="1" dirty="0" smtClean="0">
                <a:solidFill>
                  <a:srgbClr val="FA721E"/>
                </a:solidFill>
                <a:latin typeface="David" panose="020E0502060401010101" pitchFamily="34" charset="-79"/>
                <a:cs typeface="David" panose="020E0502060401010101" pitchFamily="34" charset="-79"/>
              </a:rPr>
              <a:t>Developing command patterns adopted to the current day and age</a:t>
            </a:r>
            <a:endParaRPr lang="he-IL" sz="1200" b="1" dirty="0">
              <a:solidFill>
                <a:srgbClr val="FA721E"/>
              </a:solidFill>
              <a:latin typeface="David" panose="020E0502060401010101" pitchFamily="34" charset="-79"/>
              <a:cs typeface="David" panose="020E0502060401010101" pitchFamily="34" charset="-79"/>
            </a:endParaRPr>
          </a:p>
        </p:txBody>
      </p:sp>
      <p:sp>
        <p:nvSpPr>
          <p:cNvPr id="32" name="צורה חופשית 31"/>
          <p:cNvSpPr/>
          <p:nvPr/>
        </p:nvSpPr>
        <p:spPr>
          <a:xfrm>
            <a:off x="6818226" y="331899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chemeClr val="accent4">
                    <a:lumMod val="75000"/>
                  </a:schemeClr>
                </a:solidFill>
                <a:latin typeface="David" panose="020E0502060401010101" pitchFamily="34" charset="-79"/>
                <a:cs typeface="David" panose="020E0502060401010101" pitchFamily="34" charset="-79"/>
              </a:rPr>
              <a:t>Speaking about values and significance</a:t>
            </a:r>
            <a:endParaRPr lang="he-IL" sz="1500" b="1" dirty="0">
              <a:solidFill>
                <a:schemeClr val="accent4">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xmlns="" val="28126256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txBox="1">
            <a:spLocks/>
          </p:cNvSpPr>
          <p:nvPr/>
        </p:nvSpPr>
        <p:spPr>
          <a:xfrm>
            <a:off x="347017" y="1918868"/>
            <a:ext cx="8592448" cy="642942"/>
          </a:xfrm>
          <a:prstGeom prst="rect">
            <a:avLst/>
          </a:prstGeom>
        </p:spPr>
        <p:txBody>
          <a:bodyPr/>
          <a:lstStyle/>
          <a:p>
            <a:pPr algn="ctr">
              <a:spcBef>
                <a:spcPct val="0"/>
              </a:spcBef>
              <a:defRPr/>
            </a:pPr>
            <a:r>
              <a:rPr lang="en-US" sz="3300" b="1" dirty="0" smtClean="0">
                <a:ln w="17780" cmpd="sng">
                  <a:solidFill>
                    <a:schemeClr val="accent1">
                      <a:tint val="3000"/>
                    </a:schemeClr>
                  </a:solidFill>
                  <a:prstDash val="solid"/>
                  <a:miter lim="800000"/>
                </a:ln>
                <a:solidFill>
                  <a:schemeClr val="tx2"/>
                </a:solidFill>
                <a:effectLst>
                  <a:outerShdw blurRad="55000" dist="50800" dir="5400000" algn="tl">
                    <a:srgbClr val="000000">
                      <a:alpha val="33000"/>
                    </a:srgbClr>
                  </a:outerShdw>
                </a:effectLst>
                <a:latin typeface="David" pitchFamily="34" charset="-79"/>
                <a:ea typeface="+mj-ea"/>
                <a:cs typeface="David" pitchFamily="34" charset="-79"/>
              </a:rPr>
              <a:t>IDF Organizational culture characteristics </a:t>
            </a:r>
            <a:endParaRPr lang="he-IL" sz="3300" b="1" dirty="0">
              <a:ln w="17780" cmpd="sng">
                <a:solidFill>
                  <a:schemeClr val="accent1">
                    <a:tint val="3000"/>
                  </a:schemeClr>
                </a:solidFill>
                <a:prstDash val="solid"/>
                <a:miter lim="800000"/>
              </a:ln>
              <a:solidFill>
                <a:schemeClr val="tx2"/>
              </a:solidFill>
              <a:effectLst>
                <a:outerShdw blurRad="55000" dist="50800" dir="5400000" algn="tl">
                  <a:srgbClr val="000000">
                    <a:alpha val="33000"/>
                  </a:srgbClr>
                </a:outerShdw>
              </a:effectLst>
              <a:latin typeface="David" pitchFamily="34" charset="-79"/>
              <a:ea typeface="+mj-ea"/>
              <a:cs typeface="David" pitchFamily="34" charset="-79"/>
            </a:endParaRPr>
          </a:p>
        </p:txBody>
      </p:sp>
      <p:sp>
        <p:nvSpPr>
          <p:cNvPr id="9" name="TextBox 8"/>
          <p:cNvSpPr txBox="1"/>
          <p:nvPr/>
        </p:nvSpPr>
        <p:spPr>
          <a:xfrm>
            <a:off x="347017" y="2613565"/>
            <a:ext cx="8592447" cy="3485570"/>
          </a:xfrm>
          <a:prstGeom prst="rect">
            <a:avLst/>
          </a:prstGeom>
          <a:solidFill>
            <a:schemeClr val="lt1">
              <a:alpha val="0"/>
            </a:schemeClr>
          </a:solid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algn="just">
              <a:lnSpc>
                <a:spcPct val="150000"/>
              </a:lnSpc>
            </a:pPr>
            <a:r>
              <a:rPr lang="en-US" sz="2100" b="1" dirty="0" smtClean="0">
                <a:solidFill>
                  <a:srgbClr val="FF0000"/>
                </a:solidFill>
                <a:latin typeface="David" pitchFamily="34" charset="-79"/>
                <a:cs typeface="David" pitchFamily="34" charset="-79"/>
              </a:rPr>
              <a:t>A merger of multiple cultures, </a:t>
            </a:r>
            <a:r>
              <a:rPr lang="en-US" sz="1350" b="1" i="1" dirty="0">
                <a:solidFill>
                  <a:schemeClr val="tx1"/>
                </a:solidFill>
                <a:latin typeface="David" panose="020E0502060401010101" pitchFamily="34" charset="-79"/>
                <a:cs typeface="David" panose="020E0502060401010101" pitchFamily="34" charset="-79"/>
              </a:rPr>
              <a:t>objective responsibility</a:t>
            </a:r>
            <a:r>
              <a:rPr lang="en-US" sz="2100" b="1" dirty="0" smtClean="0">
                <a:solidFill>
                  <a:srgbClr val="FF0000"/>
                </a:solidFill>
                <a:latin typeface="David" pitchFamily="34" charset="-79"/>
                <a:cs typeface="David" pitchFamily="34" charset="-79"/>
              </a:rPr>
              <a:t>, </a:t>
            </a:r>
            <a:r>
              <a:rPr lang="en-US" sz="1500" b="1" dirty="0">
                <a:solidFill>
                  <a:srgbClr val="7030A0"/>
                </a:solidFill>
                <a:latin typeface="David" pitchFamily="34" charset="-79"/>
                <a:cs typeface="David" panose="020E0502060401010101" pitchFamily="34" charset="-79"/>
              </a:rPr>
              <a:t>a sense of mission and responsibility for the security of the state</a:t>
            </a:r>
            <a:r>
              <a:rPr lang="en-US" sz="2100" b="1" dirty="0" smtClean="0">
                <a:solidFill>
                  <a:srgbClr val="FF0000"/>
                </a:solidFill>
                <a:latin typeface="David" pitchFamily="34" charset="-79"/>
                <a:cs typeface="David" pitchFamily="34" charset="-79"/>
              </a:rPr>
              <a:t>, </a:t>
            </a:r>
            <a:r>
              <a:rPr lang="en-US" b="1" dirty="0" smtClean="0">
                <a:solidFill>
                  <a:srgbClr val="00C012"/>
                </a:solidFill>
                <a:latin typeface="David" pitchFamily="34" charset="-79"/>
                <a:cs typeface="David" pitchFamily="34" charset="-79"/>
              </a:rPr>
              <a:t>mission </a:t>
            </a:r>
            <a:r>
              <a:rPr lang="en-US" b="1" dirty="0">
                <a:solidFill>
                  <a:srgbClr val="00C012"/>
                </a:solidFill>
                <a:latin typeface="David" pitchFamily="34" charset="-79"/>
                <a:cs typeface="David" pitchFamily="34" charset="-79"/>
              </a:rPr>
              <a:t>oriented</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work ethics</a:t>
            </a:r>
            <a:r>
              <a:rPr lang="en-US" sz="2100" b="1" dirty="0" smtClean="0">
                <a:solidFill>
                  <a:srgbClr val="FF0000"/>
                </a:solidFill>
                <a:latin typeface="David" pitchFamily="34" charset="-79"/>
                <a:cs typeface="David" pitchFamily="34" charset="-79"/>
              </a:rPr>
              <a:t>, </a:t>
            </a:r>
            <a:r>
              <a:rPr lang="en-US" sz="1350" i="1" dirty="0">
                <a:solidFill>
                  <a:schemeClr val="tx1"/>
                </a:solidFill>
                <a:latin typeface="David" panose="020E0502060401010101" pitchFamily="34" charset="-79"/>
                <a:cs typeface="David" panose="020E0502060401010101" pitchFamily="34" charset="-79"/>
              </a:rPr>
              <a:t>high commitment</a:t>
            </a:r>
            <a:r>
              <a:rPr lang="en-US" sz="2100" b="1" dirty="0" smtClean="0">
                <a:solidFill>
                  <a:srgbClr val="FF0000"/>
                </a:solidFill>
                <a:latin typeface="David" pitchFamily="34" charset="-79"/>
                <a:cs typeface="David" pitchFamily="34" charset="-79"/>
              </a:rPr>
              <a:t>, </a:t>
            </a:r>
            <a:r>
              <a:rPr lang="en-US" b="1" i="1" dirty="0">
                <a:solidFill>
                  <a:srgbClr val="00B0F0"/>
                </a:solidFill>
                <a:latin typeface="David" pitchFamily="34" charset="-79"/>
                <a:cs typeface="David" pitchFamily="34" charset="-79"/>
              </a:rPr>
              <a:t>deep operational thinking</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anose="020E0502060401010101" pitchFamily="34" charset="-79"/>
                <a:cs typeface="David" panose="020E0502060401010101" pitchFamily="34" charset="-79"/>
              </a:rPr>
              <a:t>changing its face towards </a:t>
            </a:r>
            <a:r>
              <a:rPr lang="en-US" sz="1350" dirty="0" err="1">
                <a:solidFill>
                  <a:schemeClr val="tx1"/>
                </a:solidFill>
                <a:latin typeface="David" panose="020E0502060401010101" pitchFamily="34" charset="-79"/>
                <a:cs typeface="David" panose="020E0502060401010101" pitchFamily="34" charset="-79"/>
              </a:rPr>
              <a:t>jointness</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better during emergency then the day to day</a:t>
            </a:r>
            <a:r>
              <a:rPr lang="en-US" sz="2100" b="1" dirty="0" smtClean="0">
                <a:solidFill>
                  <a:srgbClr val="FF0000"/>
                </a:solidFill>
                <a:latin typeface="David" pitchFamily="34" charset="-79"/>
                <a:cs typeface="David" pitchFamily="34" charset="-79"/>
              </a:rPr>
              <a:t>, </a:t>
            </a:r>
            <a:r>
              <a:rPr lang="en-US" sz="1500" b="1" dirty="0">
                <a:solidFill>
                  <a:srgbClr val="7030A0"/>
                </a:solidFill>
                <a:latin typeface="David" pitchFamily="34" charset="-79"/>
                <a:cs typeface="David" panose="020E0502060401010101" pitchFamily="34" charset="-79"/>
              </a:rPr>
              <a:t>avoidance of organizational conflicts</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itchFamily="34" charset="-79"/>
                <a:cs typeface="David" pitchFamily="34" charset="-79"/>
              </a:rPr>
              <a:t>hierarchy</a:t>
            </a:r>
            <a:r>
              <a:rPr lang="en-US" sz="2100" b="1" dirty="0" smtClean="0">
                <a:solidFill>
                  <a:srgbClr val="FF0000"/>
                </a:solidFill>
                <a:latin typeface="David" pitchFamily="34" charset="-79"/>
                <a:cs typeface="David" pitchFamily="34" charset="-79"/>
              </a:rPr>
              <a:t>, </a:t>
            </a:r>
            <a:r>
              <a:rPr lang="en-US" sz="1350" b="1" dirty="0">
                <a:solidFill>
                  <a:schemeClr val="tx1"/>
                </a:solidFill>
                <a:latin typeface="David" panose="020E0502060401010101" pitchFamily="34" charset="-79"/>
                <a:cs typeface="David" panose="020E0502060401010101" pitchFamily="34" charset="-79"/>
              </a:rPr>
              <a:t>ambiguousness</a:t>
            </a:r>
            <a:r>
              <a:rPr lang="en-US" sz="2100" b="1" dirty="0" smtClean="0">
                <a:solidFill>
                  <a:srgbClr val="FF0000"/>
                </a:solidFill>
                <a:latin typeface="David" pitchFamily="34" charset="-79"/>
                <a:cs typeface="David" pitchFamily="34" charset="-79"/>
              </a:rPr>
              <a:t>, </a:t>
            </a:r>
            <a:r>
              <a:rPr lang="en-US" b="1" dirty="0">
                <a:solidFill>
                  <a:srgbClr val="00C012"/>
                </a:solidFill>
                <a:latin typeface="David" pitchFamily="34" charset="-79"/>
                <a:cs typeface="David" pitchFamily="34" charset="-79"/>
              </a:rPr>
              <a:t>lacks focus</a:t>
            </a:r>
            <a:r>
              <a:rPr lang="en-US" sz="2100" b="1" dirty="0" smtClean="0">
                <a:solidFill>
                  <a:srgbClr val="FF0000"/>
                </a:solidFill>
                <a:latin typeface="David" pitchFamily="34" charset="-79"/>
                <a:cs typeface="David" pitchFamily="34" charset="-79"/>
              </a:rPr>
              <a:t>, </a:t>
            </a:r>
            <a:r>
              <a:rPr lang="en-US" sz="1350" i="1" dirty="0">
                <a:solidFill>
                  <a:schemeClr val="tx1"/>
                </a:solidFill>
                <a:latin typeface="David" pitchFamily="34" charset="-79"/>
                <a:cs typeface="David" pitchFamily="34" charset="-79"/>
              </a:rPr>
              <a:t>multiple not implemented staff papers</a:t>
            </a:r>
            <a:r>
              <a:rPr lang="en-US" sz="2100" b="1" dirty="0" smtClean="0">
                <a:solidFill>
                  <a:srgbClr val="FF0000"/>
                </a:solidFill>
                <a:latin typeface="David" pitchFamily="34" charset="-79"/>
                <a:cs typeface="David" pitchFamily="34" charset="-79"/>
              </a:rPr>
              <a:t>, ambiguity in decision making, </a:t>
            </a:r>
            <a:r>
              <a:rPr lang="en-US" sz="1350" dirty="0">
                <a:solidFill>
                  <a:schemeClr val="tx1"/>
                </a:solidFill>
                <a:latin typeface="David" pitchFamily="34" charset="-79"/>
                <a:cs typeface="David" pitchFamily="34" charset="-79"/>
              </a:rPr>
              <a:t>heavy</a:t>
            </a:r>
            <a:r>
              <a:rPr lang="en-US" sz="2100" b="1" dirty="0" smtClean="0">
                <a:solidFill>
                  <a:srgbClr val="FF0000"/>
                </a:solidFill>
                <a:latin typeface="David" pitchFamily="34" charset="-79"/>
                <a:cs typeface="David" pitchFamily="34" charset="-79"/>
              </a:rPr>
              <a:t>, </a:t>
            </a:r>
            <a:r>
              <a:rPr lang="en-US" sz="1350" i="1" dirty="0">
                <a:solidFill>
                  <a:schemeClr val="tx1"/>
                </a:solidFill>
                <a:latin typeface="David" panose="020E0502060401010101" pitchFamily="34" charset="-79"/>
                <a:cs typeface="David" panose="020E0502060401010101" pitchFamily="34" charset="-79"/>
              </a:rPr>
              <a:t>cluttered</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bureaucratic</a:t>
            </a:r>
            <a:r>
              <a:rPr lang="en-US" sz="2100" b="1" dirty="0" smtClean="0">
                <a:solidFill>
                  <a:srgbClr val="FF0000"/>
                </a:solidFill>
                <a:latin typeface="David" pitchFamily="34" charset="-79"/>
                <a:cs typeface="David" pitchFamily="34" charset="-79"/>
              </a:rPr>
              <a:t>, </a:t>
            </a:r>
            <a:r>
              <a:rPr lang="en-US" sz="1350" i="1" dirty="0">
                <a:solidFill>
                  <a:schemeClr val="tx1"/>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impatient  towards long processes</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itchFamily="34" charset="-79"/>
                <a:cs typeface="David" pitchFamily="34" charset="-79"/>
              </a:rPr>
              <a:t>evades making decisions</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anose="020E0502060401010101" pitchFamily="34" charset="-79"/>
                <a:cs typeface="David" panose="020E0502060401010101" pitchFamily="34" charset="-79"/>
              </a:rPr>
              <a:t>social,</a:t>
            </a:r>
            <a:r>
              <a:rPr lang="en-US" sz="2100" b="1" dirty="0" smtClean="0">
                <a:solidFill>
                  <a:srgbClr val="FF0000"/>
                </a:solidFill>
                <a:latin typeface="David" pitchFamily="34" charset="-79"/>
                <a:cs typeface="David" pitchFamily="34" charset="-79"/>
              </a:rPr>
              <a:t> Ego wars, </a:t>
            </a:r>
            <a:r>
              <a:rPr lang="en-US" b="1" i="1" dirty="0">
                <a:solidFill>
                  <a:srgbClr val="00B0F0"/>
                </a:solidFill>
                <a:latin typeface="David" pitchFamily="34" charset="-79"/>
                <a:cs typeface="David" pitchFamily="34" charset="-79"/>
              </a:rPr>
              <a:t>sectorial</a:t>
            </a:r>
            <a:r>
              <a:rPr lang="en-US" sz="2100" b="1" dirty="0" smtClean="0">
                <a:solidFill>
                  <a:srgbClr val="FF0000"/>
                </a:solidFill>
                <a:latin typeface="David" pitchFamily="34" charset="-79"/>
                <a:cs typeface="David" pitchFamily="34" charset="-79"/>
              </a:rPr>
              <a:t>, </a:t>
            </a:r>
            <a:r>
              <a:rPr lang="en-US" b="1" dirty="0">
                <a:solidFill>
                  <a:srgbClr val="00C012"/>
                </a:solidFill>
                <a:latin typeface="David" pitchFamily="34" charset="-79"/>
                <a:cs typeface="David" pitchFamily="34" charset="-79"/>
              </a:rPr>
              <a:t>challenges totalitarian concepts,</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lacks resource oriented thinking</a:t>
            </a:r>
            <a:r>
              <a:rPr lang="en-US" sz="2100" b="1" dirty="0" smtClean="0">
                <a:solidFill>
                  <a:srgbClr val="FF0000"/>
                </a:solidFill>
                <a:latin typeface="David" pitchFamily="34" charset="-79"/>
                <a:cs typeface="David" pitchFamily="34" charset="-79"/>
              </a:rPr>
              <a:t>, </a:t>
            </a:r>
            <a:r>
              <a:rPr lang="en-US" sz="1500" b="1" dirty="0">
                <a:solidFill>
                  <a:srgbClr val="7030A0"/>
                </a:solidFill>
                <a:latin typeface="David" pitchFamily="34" charset="-79"/>
                <a:cs typeface="David" panose="020E0502060401010101" pitchFamily="34" charset="-79"/>
              </a:rPr>
              <a:t>time as a missing resource </a:t>
            </a:r>
            <a:endParaRPr lang="he-IL" sz="1500" b="1" dirty="0">
              <a:solidFill>
                <a:srgbClr val="7030A0"/>
              </a:solidFill>
              <a:latin typeface="David" pitchFamily="34" charset="-79"/>
              <a:cs typeface="David" panose="020E0502060401010101" pitchFamily="34" charset="-79"/>
            </a:endParaRPr>
          </a:p>
        </p:txBody>
      </p:sp>
      <p:sp>
        <p:nvSpPr>
          <p:cNvPr id="3" name="TextBox 2"/>
          <p:cNvSpPr txBox="1"/>
          <p:nvPr/>
        </p:nvSpPr>
        <p:spPr>
          <a:xfrm>
            <a:off x="609601" y="1457523"/>
            <a:ext cx="8329864" cy="646331"/>
          </a:xfrm>
          <a:prstGeom prst="rect">
            <a:avLst/>
          </a:prstGeom>
          <a:noFill/>
        </p:spPr>
        <p:txBody>
          <a:bodyPr wrap="square" rtlCol="1">
            <a:spAutoFit/>
          </a:bodyPr>
          <a:lstStyle/>
          <a:p>
            <a:r>
              <a:rPr lang="en-US" dirty="0" smtClean="0">
                <a:latin typeface="David" panose="020E0502060401010101" pitchFamily="34" charset="-79"/>
                <a:ea typeface="Segoe UI" panose="020B0502040204020203" pitchFamily="34" charset="0"/>
                <a:cs typeface="David" panose="020E0502060401010101" pitchFamily="34" charset="-79"/>
              </a:rPr>
              <a:t>From the </a:t>
            </a:r>
            <a:r>
              <a:rPr lang="en-US" dirty="0">
                <a:latin typeface="David" panose="020E0502060401010101" pitchFamily="34" charset="-79"/>
                <a:ea typeface="Segoe UI" panose="020B0502040204020203" pitchFamily="34" charset="0"/>
                <a:cs typeface="David" panose="020E0502060401010101" pitchFamily="34" charset="-79"/>
              </a:rPr>
              <a:t>Behavioral science </a:t>
            </a:r>
            <a:r>
              <a:rPr lang="en-US" dirty="0" smtClean="0">
                <a:latin typeface="David" panose="020E0502060401010101" pitchFamily="34" charset="-79"/>
                <a:ea typeface="Segoe UI" panose="020B0502040204020203" pitchFamily="34" charset="0"/>
                <a:cs typeface="David" panose="020E0502060401010101" pitchFamily="34" charset="-79"/>
              </a:rPr>
              <a:t>corps assessment, presenting the Gideon plan 2015 </a:t>
            </a:r>
            <a:endParaRPr lang="he-IL" dirty="0">
              <a:latin typeface="David" panose="020E0502060401010101" pitchFamily="34" charset="-79"/>
              <a:ea typeface="Segoe UI" panose="020B0502040204020203" pitchFamily="34" charset="0"/>
              <a:cs typeface="David" panose="020E0502060401010101" pitchFamily="34" charset="-79"/>
            </a:endParaRPr>
          </a:p>
          <a:p>
            <a:r>
              <a:rPr lang="en-US" dirty="0">
                <a:latin typeface="David" panose="020E0502060401010101" pitchFamily="34" charset="-79"/>
                <a:ea typeface="Segoe UI" panose="020B0502040204020203" pitchFamily="34" charset="0"/>
                <a:cs typeface="David" panose="020E0502060401010101" pitchFamily="34" charset="-79"/>
              </a:rPr>
              <a:t> </a:t>
            </a:r>
            <a:endParaRPr lang="he-IL" dirty="0">
              <a:latin typeface="David" panose="020E0502060401010101" pitchFamily="34" charset="-79"/>
              <a:ea typeface="Segoe UI" panose="020B0502040204020203" pitchFamily="34" charset="0"/>
              <a:cs typeface="David" panose="020E0502060401010101" pitchFamily="34" charset="-79"/>
            </a:endParaRPr>
          </a:p>
        </p:txBody>
      </p:sp>
      <p:sp>
        <p:nvSpPr>
          <p:cNvPr id="5" name="מלבן 4"/>
          <p:cNvSpPr/>
          <p:nvPr/>
        </p:nvSpPr>
        <p:spPr>
          <a:xfrm>
            <a:off x="347017" y="808993"/>
            <a:ext cx="3898394" cy="600164"/>
          </a:xfrm>
          <a:prstGeom prst="rect">
            <a:avLst/>
          </a:prstGeom>
        </p:spPr>
        <p:txBody>
          <a:bodyPr wrap="square">
            <a:spAutoFit/>
          </a:bodyPr>
          <a:lstStyle/>
          <a:p>
            <a:pPr algn="ctr" rtl="0"/>
            <a:r>
              <a:rPr lang="en-US" sz="3300" dirty="0" smtClean="0">
                <a:latin typeface="David" panose="020E0502060401010101" pitchFamily="34" charset="-79"/>
                <a:ea typeface="Segoe UI" panose="020B0502040204020203" pitchFamily="34" charset="0"/>
                <a:cs typeface="David" panose="020E0502060401010101" pitchFamily="34" charset="-79"/>
              </a:rPr>
              <a:t>We didn’t touch…</a:t>
            </a:r>
            <a:endParaRPr lang="he-IL" sz="3300" dirty="0">
              <a:latin typeface="David" panose="020E0502060401010101" pitchFamily="34" charset="-79"/>
              <a:ea typeface="Segoe UI" panose="020B0502040204020203" pitchFamily="34" charset="0"/>
              <a:cs typeface="David" panose="020E0502060401010101" pitchFamily="34" charset="-79"/>
            </a:endParaRPr>
          </a:p>
        </p:txBody>
      </p:sp>
      <p:grpSp>
        <p:nvGrpSpPr>
          <p:cNvPr id="6" name="קבוצה 5"/>
          <p:cNvGrpSpPr/>
          <p:nvPr/>
        </p:nvGrpSpPr>
        <p:grpSpPr>
          <a:xfrm>
            <a:off x="782789" y="1365510"/>
            <a:ext cx="1729425" cy="57548"/>
            <a:chOff x="599697" y="1366830"/>
            <a:chExt cx="2305900" cy="164696"/>
          </a:xfrm>
        </p:grpSpPr>
        <p:sp>
          <p:nvSpPr>
            <p:cNvPr id="7" name="מלבן 6"/>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8" name="מלבן 7"/>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spTree>
    <p:extLst>
      <p:ext uri="{BB962C8B-B14F-4D97-AF65-F5344CB8AC3E}">
        <p14:creationId xmlns:p14="http://schemas.microsoft.com/office/powerpoint/2010/main" xmlns="" val="1339741017"/>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a16="http://schemas.microsoft.com/office/drawing/2014/main" xmlns="" id="{85BE9575-4AFF-4A95-8697-B0F4391D91C9}"/>
              </a:ext>
            </a:extLst>
          </p:cNvPr>
          <p:cNvSpPr txBox="1">
            <a:spLocks/>
          </p:cNvSpPr>
          <p:nvPr/>
        </p:nvSpPr>
        <p:spPr>
          <a:xfrm>
            <a:off x="596090" y="538699"/>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r>
              <a:rPr lang="en-US" sz="3300" dirty="0" smtClean="0">
                <a:latin typeface="David" panose="020E0502060401010101" pitchFamily="34" charset="-79"/>
                <a:cs typeface="David" panose="020E0502060401010101" pitchFamily="34" charset="-79"/>
              </a:rPr>
              <a:t>Main trends in big organizations</a:t>
            </a:r>
            <a:endParaRPr lang="he-IL" sz="3300" dirty="0">
              <a:latin typeface="David" panose="020E0502060401010101" pitchFamily="34" charset="-79"/>
              <a:cs typeface="David" panose="020E0502060401010101" pitchFamily="34" charset="-79"/>
            </a:endParaRPr>
          </a:p>
        </p:txBody>
      </p:sp>
      <p:grpSp>
        <p:nvGrpSpPr>
          <p:cNvPr id="4" name="קבוצה 3"/>
          <p:cNvGrpSpPr/>
          <p:nvPr/>
        </p:nvGrpSpPr>
        <p:grpSpPr>
          <a:xfrm>
            <a:off x="655978" y="2279878"/>
            <a:ext cx="8145379" cy="879737"/>
            <a:chOff x="244336" y="2157609"/>
            <a:chExt cx="11692285" cy="1172982"/>
          </a:xfrm>
        </p:grpSpPr>
        <p:sp>
          <p:nvSpPr>
            <p:cNvPr id="29" name="TextBox 28"/>
            <p:cNvSpPr txBox="1"/>
            <p:nvPr/>
          </p:nvSpPr>
          <p:spPr>
            <a:xfrm>
              <a:off x="287046" y="2182990"/>
              <a:ext cx="11550707" cy="1138773"/>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Changes in the employers:</a:t>
              </a:r>
              <a:r>
                <a:rPr lang="en-US" sz="1650" dirty="0" smtClean="0">
                  <a:latin typeface="David" panose="020E0502060401010101" pitchFamily="34" charset="-79"/>
                  <a:cs typeface="David" panose="020E0502060401010101" pitchFamily="34" charset="-79"/>
                </a:rPr>
                <a:t> </a:t>
              </a:r>
              <a:r>
                <a:rPr lang="en-US" sz="1650" b="1" dirty="0" smtClean="0">
                  <a:latin typeface="David" panose="020E0502060401010101" pitchFamily="34" charset="-79"/>
                  <a:cs typeface="David" panose="020E0502060401010101" pitchFamily="34" charset="-79"/>
                </a:rPr>
                <a:t>personal maximization of capabilities according to capabilities and passions. Product oriented and flexibility in the job framework, flattening of an organization. The talents win</a:t>
              </a:r>
              <a:endParaRPr lang="he-IL" sz="1650" b="1" dirty="0">
                <a:latin typeface="David" panose="020E0502060401010101" pitchFamily="34" charset="-79"/>
                <a:cs typeface="David" panose="020E0502060401010101" pitchFamily="34" charset="-79"/>
              </a:endParaRPr>
            </a:p>
          </p:txBody>
        </p:sp>
        <p:sp>
          <p:nvSpPr>
            <p:cNvPr id="44" name="מלבן 43"/>
            <p:cNvSpPr/>
            <p:nvPr/>
          </p:nvSpPr>
          <p:spPr>
            <a:xfrm>
              <a:off x="244336" y="2157609"/>
              <a:ext cx="11692285" cy="1172982"/>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grpSp>
      <p:grpSp>
        <p:nvGrpSpPr>
          <p:cNvPr id="3" name="קבוצה 2"/>
          <p:cNvGrpSpPr/>
          <p:nvPr/>
        </p:nvGrpSpPr>
        <p:grpSpPr>
          <a:xfrm>
            <a:off x="591112" y="1414938"/>
            <a:ext cx="8208097" cy="678086"/>
            <a:chOff x="154307" y="1118598"/>
            <a:chExt cx="11782314" cy="904114"/>
          </a:xfrm>
        </p:grpSpPr>
        <p:sp>
          <p:nvSpPr>
            <p:cNvPr id="33" name="TextBox 32"/>
            <p:cNvSpPr txBox="1"/>
            <p:nvPr/>
          </p:nvSpPr>
          <p:spPr>
            <a:xfrm>
              <a:off x="154307" y="1118598"/>
              <a:ext cx="11735213" cy="800218"/>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Innovation as a survival mechanism:</a:t>
              </a:r>
              <a:r>
                <a:rPr lang="en-US" sz="1650" b="1" dirty="0" smtClean="0">
                  <a:latin typeface="David" panose="020E0502060401010101" pitchFamily="34" charset="-79"/>
                  <a:cs typeface="David" panose="020E0502060401010101" pitchFamily="34" charset="-79"/>
                </a:rPr>
                <a:t> within the organization or in new </a:t>
              </a:r>
              <a:r>
                <a:rPr lang="en-US" sz="1650" b="1" dirty="0" err="1" smtClean="0">
                  <a:latin typeface="David" panose="020E0502060401010101" pitchFamily="34" charset="-79"/>
                  <a:cs typeface="David" panose="020E0502060401010101" pitchFamily="34" charset="-79"/>
                </a:rPr>
                <a:t>structurs</a:t>
              </a:r>
              <a:r>
                <a:rPr lang="en-US" sz="1650" b="1" dirty="0" smtClean="0">
                  <a:latin typeface="David" panose="020E0502060401010101" pitchFamily="34" charset="-79"/>
                  <a:cs typeface="David" panose="020E0502060401010101" pitchFamily="34" charset="-79"/>
                </a:rPr>
                <a:t>, accelerators, cooperation, competition with startups  </a:t>
              </a:r>
              <a:endParaRPr lang="he-IL" sz="1650" b="1" dirty="0">
                <a:latin typeface="David" panose="020E0502060401010101" pitchFamily="34" charset="-79"/>
                <a:cs typeface="David" panose="020E0502060401010101" pitchFamily="34" charset="-79"/>
              </a:endParaRPr>
            </a:p>
          </p:txBody>
        </p:sp>
        <p:sp>
          <p:nvSpPr>
            <p:cNvPr id="47" name="מלבן 46"/>
            <p:cNvSpPr/>
            <p:nvPr/>
          </p:nvSpPr>
          <p:spPr>
            <a:xfrm>
              <a:off x="244336" y="1118598"/>
              <a:ext cx="11692285" cy="904114"/>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grpSp>
      <p:grpSp>
        <p:nvGrpSpPr>
          <p:cNvPr id="57" name="קבוצה 56"/>
          <p:cNvGrpSpPr/>
          <p:nvPr/>
        </p:nvGrpSpPr>
        <p:grpSpPr>
          <a:xfrm>
            <a:off x="6403910" y="1162737"/>
            <a:ext cx="160639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grpSp>
      <p:grpSp>
        <p:nvGrpSpPr>
          <p:cNvPr id="5" name="קבוצה 4"/>
          <p:cNvGrpSpPr/>
          <p:nvPr/>
        </p:nvGrpSpPr>
        <p:grpSpPr>
          <a:xfrm>
            <a:off x="653830" y="5180234"/>
            <a:ext cx="8145379" cy="649074"/>
            <a:chOff x="244336" y="3161035"/>
            <a:chExt cx="11692285" cy="865432"/>
          </a:xfrm>
        </p:grpSpPr>
        <p:sp>
          <p:nvSpPr>
            <p:cNvPr id="51" name="מלבן 50"/>
            <p:cNvSpPr/>
            <p:nvPr/>
          </p:nvSpPr>
          <p:spPr>
            <a:xfrm>
              <a:off x="244336" y="3178263"/>
              <a:ext cx="11692285" cy="848204"/>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39" name="TextBox 38"/>
            <p:cNvSpPr txBox="1"/>
            <p:nvPr/>
          </p:nvSpPr>
          <p:spPr>
            <a:xfrm>
              <a:off x="353081" y="3161035"/>
              <a:ext cx="11536439" cy="461665"/>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Automation</a:t>
              </a:r>
              <a:r>
                <a:rPr lang="en-US" sz="1650" b="1" dirty="0" smtClean="0">
                  <a:latin typeface="David" panose="020E0502060401010101" pitchFamily="34" charset="-79"/>
                  <a:cs typeface="David" panose="020E0502060401010101" pitchFamily="34" charset="-79"/>
                </a:rPr>
                <a:t> (digital and robotic) – optimization, training, new positions</a:t>
              </a:r>
              <a:endParaRPr lang="he-IL" sz="1650" b="1" dirty="0">
                <a:latin typeface="David" panose="020E0502060401010101" pitchFamily="34" charset="-79"/>
                <a:cs typeface="David" panose="020E0502060401010101" pitchFamily="34" charset="-79"/>
              </a:endParaRPr>
            </a:p>
          </p:txBody>
        </p:sp>
      </p:grpSp>
      <p:grpSp>
        <p:nvGrpSpPr>
          <p:cNvPr id="6" name="קבוצה 5"/>
          <p:cNvGrpSpPr/>
          <p:nvPr/>
        </p:nvGrpSpPr>
        <p:grpSpPr>
          <a:xfrm>
            <a:off x="654794" y="4581421"/>
            <a:ext cx="8145379" cy="417593"/>
            <a:chOff x="244336" y="4155042"/>
            <a:chExt cx="11692285" cy="556790"/>
          </a:xfrm>
        </p:grpSpPr>
        <p:sp>
          <p:nvSpPr>
            <p:cNvPr id="40" name="מלבן 39"/>
            <p:cNvSpPr/>
            <p:nvPr/>
          </p:nvSpPr>
          <p:spPr>
            <a:xfrm>
              <a:off x="244336" y="4155042"/>
              <a:ext cx="11692285" cy="549278"/>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2" name="מלבן 1"/>
            <p:cNvSpPr/>
            <p:nvPr/>
          </p:nvSpPr>
          <p:spPr>
            <a:xfrm>
              <a:off x="351698" y="4250167"/>
              <a:ext cx="11486055" cy="461665"/>
            </a:xfrm>
            <a:prstGeom prst="rect">
              <a:avLst/>
            </a:prstGeom>
          </p:spPr>
          <p:txBody>
            <a:bodyPr wrap="square">
              <a:spAutoFit/>
            </a:bodyPr>
            <a:lstStyle/>
            <a:p>
              <a:r>
                <a:rPr lang="en-US" sz="1650" b="1" dirty="0" smtClean="0">
                  <a:latin typeface="David" panose="020E0502060401010101" pitchFamily="34" charset="-79"/>
                  <a:cs typeface="David" panose="020E0502060401010101" pitchFamily="34" charset="-79"/>
                </a:rPr>
                <a:t>The race for information and maximization of it – increased influence of A.I </a:t>
              </a:r>
              <a:r>
                <a:rPr lang="en-US" sz="1650" b="1" dirty="0" err="1" smtClean="0">
                  <a:latin typeface="David" panose="020E0502060401010101" pitchFamily="34" charset="-79"/>
                  <a:cs typeface="David" panose="020E0502060401010101" pitchFamily="34" charset="-79"/>
                </a:rPr>
                <a:t>amd</a:t>
              </a:r>
              <a:r>
                <a:rPr lang="en-US" sz="1650" b="1" dirty="0" smtClean="0">
                  <a:latin typeface="David" panose="020E0502060401010101" pitchFamily="34" charset="-79"/>
                  <a:cs typeface="David" panose="020E0502060401010101" pitchFamily="34" charset="-79"/>
                </a:rPr>
                <a:t> B.I</a:t>
              </a:r>
              <a:endParaRPr lang="he-IL" sz="1650" b="1" dirty="0">
                <a:latin typeface="David" panose="020E0502060401010101" pitchFamily="34" charset="-79"/>
                <a:cs typeface="David" panose="020E0502060401010101" pitchFamily="34" charset="-79"/>
              </a:endParaRPr>
            </a:p>
          </p:txBody>
        </p:sp>
      </p:grpSp>
      <p:grpSp>
        <p:nvGrpSpPr>
          <p:cNvPr id="24" name="קבוצה 23"/>
          <p:cNvGrpSpPr/>
          <p:nvPr/>
        </p:nvGrpSpPr>
        <p:grpSpPr>
          <a:xfrm>
            <a:off x="642567" y="3436907"/>
            <a:ext cx="8145379" cy="957659"/>
            <a:chOff x="244336" y="4935051"/>
            <a:chExt cx="11692285" cy="1276879"/>
          </a:xfrm>
        </p:grpSpPr>
        <p:sp>
          <p:nvSpPr>
            <p:cNvPr id="25" name="TextBox 24"/>
            <p:cNvSpPr txBox="1"/>
            <p:nvPr/>
          </p:nvSpPr>
          <p:spPr>
            <a:xfrm>
              <a:off x="448797" y="4943881"/>
              <a:ext cx="11487824" cy="1138774"/>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Reexamination of the organizations boundaries and focusing on the relative advantage:</a:t>
              </a:r>
              <a:r>
                <a:rPr lang="en-US" sz="1650" b="1" dirty="0" smtClean="0">
                  <a:latin typeface="David" panose="020E0502060401010101" pitchFamily="34" charset="-79"/>
                  <a:cs typeface="David" panose="020E0502060401010101" pitchFamily="34" charset="-79"/>
                </a:rPr>
                <a:t> internal / external response (outsourcing / access economy), data storage (inside the organization / cloud computing), hiring mechanism (temp / fulltime). </a:t>
              </a:r>
              <a:r>
                <a:rPr lang="en-US" sz="1650" b="1" u="sng" dirty="0" smtClean="0">
                  <a:latin typeface="David" panose="020E0502060401010101" pitchFamily="34" charset="-79"/>
                  <a:cs typeface="David" panose="020E0502060401010101" pitchFamily="34" charset="-79"/>
                </a:rPr>
                <a:t> </a:t>
              </a:r>
              <a:endParaRPr lang="he-IL" sz="1650" b="1" dirty="0">
                <a:latin typeface="David" panose="020E0502060401010101" pitchFamily="34" charset="-79"/>
                <a:cs typeface="David" panose="020E0502060401010101" pitchFamily="34" charset="-79"/>
              </a:endParaRPr>
            </a:p>
          </p:txBody>
        </p:sp>
        <p:sp>
          <p:nvSpPr>
            <p:cNvPr id="26" name="מלבן 25"/>
            <p:cNvSpPr/>
            <p:nvPr/>
          </p:nvSpPr>
          <p:spPr>
            <a:xfrm>
              <a:off x="244336" y="4935051"/>
              <a:ext cx="11692285" cy="1276879"/>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grpSp>
    </p:spTree>
    <p:extLst>
      <p:ext uri="{BB962C8B-B14F-4D97-AF65-F5344CB8AC3E}">
        <p14:creationId xmlns:p14="http://schemas.microsoft.com/office/powerpoint/2010/main" xmlns="" val="42219739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a16="http://schemas.microsoft.com/office/drawing/2014/main" xmlns="" id="{85BE9575-4AFF-4A95-8697-B0F4391D91C9}"/>
              </a:ext>
            </a:extLst>
          </p:cNvPr>
          <p:cNvSpPr txBox="1">
            <a:spLocks/>
          </p:cNvSpPr>
          <p:nvPr/>
        </p:nvSpPr>
        <p:spPr>
          <a:xfrm>
            <a:off x="493600" y="442181"/>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r>
              <a:rPr lang="en-US" sz="3300" dirty="0" smtClean="0">
                <a:latin typeface="David" panose="020E0502060401010101" pitchFamily="34" charset="-79"/>
                <a:cs typeface="David" panose="020E0502060401010101" pitchFamily="34" charset="-79"/>
              </a:rPr>
              <a:t>Starting to change</a:t>
            </a:r>
            <a:endParaRPr lang="he-IL" sz="3300" dirty="0">
              <a:latin typeface="David" panose="020E0502060401010101" pitchFamily="34" charset="-79"/>
              <a:cs typeface="David" panose="020E0502060401010101" pitchFamily="34" charset="-79"/>
            </a:endParaRPr>
          </a:p>
        </p:txBody>
      </p:sp>
      <p:sp>
        <p:nvSpPr>
          <p:cNvPr id="27" name="TextBox 26"/>
          <p:cNvSpPr txBox="1"/>
          <p:nvPr/>
        </p:nvSpPr>
        <p:spPr>
          <a:xfrm>
            <a:off x="7442658" y="3633222"/>
            <a:ext cx="1394741"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Strict conduct</a:t>
            </a:r>
            <a:endParaRPr lang="he-IL" sz="1600" b="1" dirty="0">
              <a:latin typeface="Segoe UI Semilight" panose="020B0402040204020203" pitchFamily="34" charset="0"/>
              <a:cs typeface="Segoe UI Semilight" panose="020B0402040204020203" pitchFamily="34" charset="0"/>
            </a:endParaRPr>
          </a:p>
        </p:txBody>
      </p:sp>
      <p:sp>
        <p:nvSpPr>
          <p:cNvPr id="28" name="TextBox 27"/>
          <p:cNvSpPr txBox="1"/>
          <p:nvPr/>
        </p:nvSpPr>
        <p:spPr>
          <a:xfrm>
            <a:off x="6208224" y="2987730"/>
            <a:ext cx="2768771" cy="307777"/>
          </a:xfrm>
          <a:prstGeom prst="rect">
            <a:avLst/>
          </a:prstGeom>
          <a:noFill/>
        </p:spPr>
        <p:txBody>
          <a:bodyPr wrap="none" rtlCol="1">
            <a:spAutoFit/>
          </a:bodyPr>
          <a:lstStyle/>
          <a:p>
            <a:pPr algn="r"/>
            <a:r>
              <a:rPr lang="en-US" sz="1400" b="1" dirty="0" smtClean="0">
                <a:latin typeface="Segoe UI Semilight" panose="020B0402040204020203" pitchFamily="34" charset="0"/>
                <a:cs typeface="Segoe UI Semilight" panose="020B0402040204020203" pitchFamily="34" charset="0"/>
              </a:rPr>
              <a:t>Closed IDF Organizational culture</a:t>
            </a:r>
            <a:endParaRPr lang="he-IL" sz="1400" b="1" dirty="0">
              <a:latin typeface="Segoe UI Semilight" panose="020B0402040204020203" pitchFamily="34" charset="0"/>
              <a:cs typeface="Segoe UI Semilight" panose="020B0402040204020203" pitchFamily="34" charset="0"/>
            </a:endParaRPr>
          </a:p>
        </p:txBody>
      </p:sp>
      <p:sp>
        <p:nvSpPr>
          <p:cNvPr id="29" name="TextBox 28"/>
          <p:cNvSpPr txBox="1"/>
          <p:nvPr/>
        </p:nvSpPr>
        <p:spPr>
          <a:xfrm>
            <a:off x="7407784" y="1472674"/>
            <a:ext cx="1476302"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Uniform policy</a:t>
            </a:r>
            <a:endParaRPr lang="he-IL" sz="1600" b="1" dirty="0">
              <a:latin typeface="Segoe UI Semilight" panose="020B0402040204020203" pitchFamily="34" charset="0"/>
              <a:cs typeface="Segoe UI Semilight" panose="020B0402040204020203" pitchFamily="34" charset="0"/>
            </a:endParaRPr>
          </a:p>
        </p:txBody>
      </p:sp>
      <p:sp>
        <p:nvSpPr>
          <p:cNvPr id="30" name="TextBox 29"/>
          <p:cNvSpPr txBox="1"/>
          <p:nvPr/>
        </p:nvSpPr>
        <p:spPr>
          <a:xfrm>
            <a:off x="5962413" y="4878553"/>
            <a:ext cx="2960490"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Constricting hierarchical culture</a:t>
            </a:r>
            <a:endParaRPr lang="he-IL" sz="1600" b="1" dirty="0">
              <a:latin typeface="Segoe UI Semilight" panose="020B0402040204020203" pitchFamily="34" charset="0"/>
              <a:cs typeface="Segoe UI Semilight" panose="020B0402040204020203" pitchFamily="34" charset="0"/>
            </a:endParaRPr>
          </a:p>
        </p:txBody>
      </p:sp>
      <p:sp>
        <p:nvSpPr>
          <p:cNvPr id="31" name="TextBox 30"/>
          <p:cNvSpPr txBox="1"/>
          <p:nvPr/>
        </p:nvSpPr>
        <p:spPr>
          <a:xfrm>
            <a:off x="260317" y="1514173"/>
            <a:ext cx="3104761" cy="338554"/>
          </a:xfrm>
          <a:prstGeom prst="rect">
            <a:avLst/>
          </a:prstGeom>
          <a:noFill/>
        </p:spPr>
        <p:txBody>
          <a:bodyPr wrap="none" rtlCol="1">
            <a:spAutoFit/>
          </a:bodyPr>
          <a:lstStyle/>
          <a:p>
            <a:r>
              <a:rPr lang="en-US" sz="1600" b="1" dirty="0" smtClean="0">
                <a:latin typeface="Segoe UI Semilight" panose="020B0402040204020203" pitchFamily="34" charset="0"/>
                <a:cs typeface="Segoe UI Semilight" panose="020B0402040204020203" pitchFamily="34" charset="0"/>
              </a:rPr>
              <a:t>More differentiation. “fitted suits”</a:t>
            </a:r>
            <a:endParaRPr lang="he-IL" sz="1600" b="1" dirty="0">
              <a:latin typeface="Segoe UI Semilight" panose="020B0402040204020203" pitchFamily="34" charset="0"/>
              <a:cs typeface="Segoe UI Semilight" panose="020B0402040204020203" pitchFamily="34" charset="0"/>
            </a:endParaRPr>
          </a:p>
        </p:txBody>
      </p:sp>
      <p:sp>
        <p:nvSpPr>
          <p:cNvPr id="32" name="TextBox 31"/>
          <p:cNvSpPr txBox="1"/>
          <p:nvPr/>
        </p:nvSpPr>
        <p:spPr>
          <a:xfrm>
            <a:off x="241267" y="2940546"/>
            <a:ext cx="3462223" cy="338554"/>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Opening up, PPP</a:t>
            </a:r>
            <a:endParaRPr lang="he-IL" sz="1600" b="1" dirty="0">
              <a:latin typeface="Segoe UI Semilight" panose="020B0402040204020203" pitchFamily="34" charset="0"/>
              <a:cs typeface="Segoe UI Semilight" panose="020B0402040204020203" pitchFamily="34" charset="0"/>
            </a:endParaRPr>
          </a:p>
        </p:txBody>
      </p:sp>
      <p:sp>
        <p:nvSpPr>
          <p:cNvPr id="33" name="TextBox 32"/>
          <p:cNvSpPr txBox="1"/>
          <p:nvPr/>
        </p:nvSpPr>
        <p:spPr>
          <a:xfrm>
            <a:off x="260317" y="2065440"/>
            <a:ext cx="4562346" cy="584775"/>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A rise in flexible cross organizational teams: targeting administration, underground battle lab</a:t>
            </a:r>
            <a:endParaRPr lang="he-IL" sz="1600" b="1" dirty="0">
              <a:latin typeface="Segoe UI Semilight" panose="020B0402040204020203" pitchFamily="34" charset="0"/>
              <a:cs typeface="Segoe UI Semilight" panose="020B0402040204020203" pitchFamily="34" charset="0"/>
            </a:endParaRPr>
          </a:p>
        </p:txBody>
      </p:sp>
      <p:sp>
        <p:nvSpPr>
          <p:cNvPr id="34" name="TextBox 33"/>
          <p:cNvSpPr txBox="1"/>
          <p:nvPr/>
        </p:nvSpPr>
        <p:spPr>
          <a:xfrm>
            <a:off x="165810" y="3517805"/>
            <a:ext cx="3521638" cy="584775"/>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The beginning of an organizational digitization </a:t>
            </a:r>
            <a:endParaRPr lang="he-IL" sz="1400" b="1" dirty="0">
              <a:latin typeface="Segoe UI Semilight" panose="020B0402040204020203" pitchFamily="34" charset="0"/>
              <a:cs typeface="Segoe UI Semilight" panose="020B0402040204020203" pitchFamily="34" charset="0"/>
            </a:endParaRPr>
          </a:p>
        </p:txBody>
      </p:sp>
      <p:sp>
        <p:nvSpPr>
          <p:cNvPr id="35" name="TextBox 34"/>
          <p:cNvSpPr txBox="1"/>
          <p:nvPr/>
        </p:nvSpPr>
        <p:spPr>
          <a:xfrm>
            <a:off x="7093211" y="2146678"/>
            <a:ext cx="1771640"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Slow and sectorial</a:t>
            </a:r>
            <a:endParaRPr lang="he-IL" sz="1600" b="1" dirty="0">
              <a:latin typeface="Segoe UI Semilight" panose="020B0402040204020203" pitchFamily="34" charset="0"/>
              <a:cs typeface="Segoe UI Semilight" panose="020B0402040204020203" pitchFamily="34" charset="0"/>
            </a:endParaRPr>
          </a:p>
        </p:txBody>
      </p:sp>
      <p:sp>
        <p:nvSpPr>
          <p:cNvPr id="36" name="TextBox 35"/>
          <p:cNvSpPr txBox="1"/>
          <p:nvPr/>
        </p:nvSpPr>
        <p:spPr>
          <a:xfrm>
            <a:off x="210957" y="4858178"/>
            <a:ext cx="3866950" cy="338554"/>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Communities and partnerships </a:t>
            </a:r>
            <a:endParaRPr lang="he-IL" sz="1600" b="1" dirty="0">
              <a:latin typeface="Segoe UI Semilight" panose="020B0402040204020203" pitchFamily="34" charset="0"/>
              <a:cs typeface="Segoe UI Semilight" panose="020B0402040204020203" pitchFamily="34" charset="0"/>
            </a:endParaRPr>
          </a:p>
        </p:txBody>
      </p:sp>
      <p:sp>
        <p:nvSpPr>
          <p:cNvPr id="38" name="חץ שמאלה 37"/>
          <p:cNvSpPr/>
          <p:nvPr/>
        </p:nvSpPr>
        <p:spPr>
          <a:xfrm>
            <a:off x="4627450" y="1592694"/>
            <a:ext cx="1409054" cy="226229"/>
          </a:xfrm>
          <a:prstGeom prst="leftArrow">
            <a:avLst>
              <a:gd name="adj1" fmla="val 72375"/>
              <a:gd name="adj2" fmla="val 52238"/>
            </a:avLst>
          </a:prstGeom>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44" name="מלבן 43"/>
          <p:cNvSpPr/>
          <p:nvPr/>
        </p:nvSpPr>
        <p:spPr>
          <a:xfrm>
            <a:off x="220591" y="1411496"/>
            <a:ext cx="8769214" cy="516212"/>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46" name="חץ שמאלה 45"/>
          <p:cNvSpPr/>
          <p:nvPr/>
        </p:nvSpPr>
        <p:spPr>
          <a:xfrm>
            <a:off x="4627450" y="2282604"/>
            <a:ext cx="1409054" cy="210323"/>
          </a:xfrm>
          <a:prstGeom prst="leftArrow">
            <a:avLst>
              <a:gd name="adj1" fmla="val 72375"/>
              <a:gd name="adj2" fmla="val 52238"/>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r"/>
            <a:endParaRPr lang="he-IL" sz="1200"/>
          </a:p>
        </p:txBody>
      </p:sp>
      <p:sp>
        <p:nvSpPr>
          <p:cNvPr id="47" name="מלבן 46"/>
          <p:cNvSpPr/>
          <p:nvPr/>
        </p:nvSpPr>
        <p:spPr>
          <a:xfrm>
            <a:off x="214138" y="2056455"/>
            <a:ext cx="8769214" cy="678086"/>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r"/>
            <a:endParaRPr lang="he-IL" sz="1200"/>
          </a:p>
        </p:txBody>
      </p:sp>
      <p:sp>
        <p:nvSpPr>
          <p:cNvPr id="48" name="חץ שמאלה 47"/>
          <p:cNvSpPr/>
          <p:nvPr/>
        </p:nvSpPr>
        <p:spPr>
          <a:xfrm>
            <a:off x="4627450" y="3041847"/>
            <a:ext cx="1409054" cy="226229"/>
          </a:xfrm>
          <a:prstGeom prst="leftArrow">
            <a:avLst>
              <a:gd name="adj1" fmla="val 72375"/>
              <a:gd name="adj2" fmla="val 52238"/>
            </a:avLst>
          </a:prstGeom>
        </p:spPr>
        <p:style>
          <a:lnRef idx="1">
            <a:schemeClr val="accent2"/>
          </a:lnRef>
          <a:fillRef idx="3">
            <a:schemeClr val="accent2"/>
          </a:fillRef>
          <a:effectRef idx="2">
            <a:schemeClr val="accent2"/>
          </a:effectRef>
          <a:fontRef idx="minor">
            <a:schemeClr val="lt1"/>
          </a:fontRef>
        </p:style>
        <p:txBody>
          <a:bodyPr rtlCol="1" anchor="ctr"/>
          <a:lstStyle/>
          <a:p>
            <a:pPr algn="r"/>
            <a:endParaRPr lang="he-IL" sz="1200"/>
          </a:p>
        </p:txBody>
      </p:sp>
      <p:sp>
        <p:nvSpPr>
          <p:cNvPr id="49" name="מלבן 48"/>
          <p:cNvSpPr/>
          <p:nvPr/>
        </p:nvSpPr>
        <p:spPr>
          <a:xfrm>
            <a:off x="220591" y="2872680"/>
            <a:ext cx="8769214" cy="516212"/>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50" name="חץ שמאלה 49"/>
          <p:cNvSpPr/>
          <p:nvPr/>
        </p:nvSpPr>
        <p:spPr>
          <a:xfrm>
            <a:off x="4627723" y="4934716"/>
            <a:ext cx="1409054" cy="226229"/>
          </a:xfrm>
          <a:prstGeom prst="leftArrow">
            <a:avLst>
              <a:gd name="adj1" fmla="val 72375"/>
              <a:gd name="adj2" fmla="val 52238"/>
            </a:avLst>
          </a:prstGeom>
        </p:spPr>
        <p:style>
          <a:lnRef idx="1">
            <a:schemeClr val="accent4"/>
          </a:lnRef>
          <a:fillRef idx="3">
            <a:schemeClr val="accent4"/>
          </a:fillRef>
          <a:effectRef idx="2">
            <a:schemeClr val="accent4"/>
          </a:effectRef>
          <a:fontRef idx="minor">
            <a:schemeClr val="lt1"/>
          </a:fontRef>
        </p:style>
        <p:txBody>
          <a:bodyPr rtlCol="1" anchor="ctr"/>
          <a:lstStyle/>
          <a:p>
            <a:pPr algn="r"/>
            <a:endParaRPr lang="he-IL" sz="1200"/>
          </a:p>
        </p:txBody>
      </p:sp>
      <p:sp>
        <p:nvSpPr>
          <p:cNvPr id="51" name="מלבן 50"/>
          <p:cNvSpPr/>
          <p:nvPr/>
        </p:nvSpPr>
        <p:spPr>
          <a:xfrm>
            <a:off x="222500" y="3548240"/>
            <a:ext cx="8769214" cy="516212"/>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26" name="TextBox 25"/>
          <p:cNvSpPr txBox="1"/>
          <p:nvPr/>
        </p:nvSpPr>
        <p:spPr>
          <a:xfrm>
            <a:off x="5937448" y="4233848"/>
            <a:ext cx="2927404" cy="307777"/>
          </a:xfrm>
          <a:prstGeom prst="rect">
            <a:avLst/>
          </a:prstGeom>
          <a:noFill/>
        </p:spPr>
        <p:txBody>
          <a:bodyPr wrap="none" rtlCol="1">
            <a:spAutoFit/>
          </a:bodyPr>
          <a:lstStyle/>
          <a:p>
            <a:pPr algn="r"/>
            <a:r>
              <a:rPr lang="en-US" sz="1400" b="1" dirty="0" smtClean="0">
                <a:latin typeface="Segoe UI Semilight" panose="020B0402040204020203" pitchFamily="34" charset="0"/>
                <a:cs typeface="Segoe UI Semilight" panose="020B0402040204020203" pitchFamily="34" charset="0"/>
              </a:rPr>
              <a:t>Adding assignments, not deducting</a:t>
            </a:r>
            <a:endParaRPr lang="he-IL" sz="1400" b="1" dirty="0">
              <a:latin typeface="Segoe UI Semilight" panose="020B0402040204020203" pitchFamily="34" charset="0"/>
              <a:cs typeface="Segoe UI Semilight" panose="020B0402040204020203" pitchFamily="34" charset="0"/>
            </a:endParaRPr>
          </a:p>
        </p:txBody>
      </p:sp>
      <p:sp>
        <p:nvSpPr>
          <p:cNvPr id="37" name="TextBox 36"/>
          <p:cNvSpPr txBox="1"/>
          <p:nvPr/>
        </p:nvSpPr>
        <p:spPr>
          <a:xfrm>
            <a:off x="230007" y="4268710"/>
            <a:ext cx="3866950" cy="338554"/>
          </a:xfrm>
          <a:prstGeom prst="rect">
            <a:avLst/>
          </a:prstGeom>
          <a:noFill/>
        </p:spPr>
        <p:txBody>
          <a:bodyPr wrap="square" rtlCol="1">
            <a:spAutoFit/>
          </a:bodyPr>
          <a:lstStyle/>
          <a:p>
            <a:r>
              <a:rPr lang="en-US" sz="1600" b="1" dirty="0">
                <a:latin typeface="Segoe UI Semilight" panose="020B0402040204020203" pitchFamily="34" charset="0"/>
                <a:cs typeface="Segoe UI Semilight" panose="020B0402040204020203" pitchFamily="34" charset="0"/>
              </a:rPr>
              <a:t>(</a:t>
            </a:r>
            <a:r>
              <a:rPr lang="en-US" sz="1600" b="1" dirty="0" smtClean="0">
                <a:latin typeface="Segoe UI Semilight" panose="020B0402040204020203" pitchFamily="34" charset="0"/>
                <a:cs typeface="Segoe UI Semilight" panose="020B0402040204020203" pitchFamily="34" charset="0"/>
              </a:rPr>
              <a:t>We couldn’t find any examples </a:t>
            </a:r>
            <a:r>
              <a:rPr lang="en-US" sz="1600" b="1" dirty="0" smtClean="0">
                <a:latin typeface="Segoe UI Semilight" panose="020B0402040204020203" pitchFamily="34" charset="0"/>
                <a:cs typeface="Segoe UI Semilight" panose="020B0402040204020203" pitchFamily="34" charset="0"/>
                <a:sym typeface="Wingdings" panose="05000000000000000000" pitchFamily="2" charset="2"/>
              </a:rPr>
              <a:t>)</a:t>
            </a:r>
            <a:endParaRPr lang="he-IL" sz="1400" b="1" dirty="0">
              <a:latin typeface="Segoe UI Semilight" panose="020B0402040204020203" pitchFamily="34" charset="0"/>
              <a:cs typeface="Segoe UI Semilight" panose="020B0402040204020203" pitchFamily="34" charset="0"/>
            </a:endParaRPr>
          </a:p>
        </p:txBody>
      </p:sp>
      <p:sp>
        <p:nvSpPr>
          <p:cNvPr id="52" name="חץ שמאלה 51"/>
          <p:cNvSpPr/>
          <p:nvPr/>
        </p:nvSpPr>
        <p:spPr>
          <a:xfrm>
            <a:off x="4627725" y="4344702"/>
            <a:ext cx="1409054" cy="226229"/>
          </a:xfrm>
          <a:prstGeom prst="leftArrow">
            <a:avLst>
              <a:gd name="adj1" fmla="val 72375"/>
              <a:gd name="adj2" fmla="val 52238"/>
            </a:avLst>
          </a:prstGeom>
          <a:solidFill>
            <a:srgbClr val="6600CC"/>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3" name="מלבן 52"/>
          <p:cNvSpPr/>
          <p:nvPr/>
        </p:nvSpPr>
        <p:spPr>
          <a:xfrm>
            <a:off x="220866" y="4163503"/>
            <a:ext cx="8769214" cy="516212"/>
          </a:xfrm>
          <a:prstGeom prst="rect">
            <a:avLst/>
          </a:prstGeom>
          <a:noFill/>
          <a:ln>
            <a:solidFill>
              <a:srgbClr val="7030A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54" name="חץ שמאלה 53"/>
          <p:cNvSpPr/>
          <p:nvPr/>
        </p:nvSpPr>
        <p:spPr>
          <a:xfrm>
            <a:off x="4627723" y="3671230"/>
            <a:ext cx="1409054" cy="226229"/>
          </a:xfrm>
          <a:prstGeom prst="leftArrow">
            <a:avLst>
              <a:gd name="adj1" fmla="val 72375"/>
              <a:gd name="adj2" fmla="val 52238"/>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5" name="מלבן 54"/>
          <p:cNvSpPr/>
          <p:nvPr/>
        </p:nvSpPr>
        <p:spPr>
          <a:xfrm>
            <a:off x="220591" y="4769349"/>
            <a:ext cx="8769214" cy="516212"/>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grpSp>
        <p:nvGrpSpPr>
          <p:cNvPr id="57" name="קבוצה 56"/>
          <p:cNvGrpSpPr/>
          <p:nvPr/>
        </p:nvGrpSpPr>
        <p:grpSpPr>
          <a:xfrm>
            <a:off x="2707525" y="1134378"/>
            <a:ext cx="172942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grpSp>
    </p:spTree>
    <p:extLst>
      <p:ext uri="{BB962C8B-B14F-4D97-AF65-F5344CB8AC3E}">
        <p14:creationId xmlns:p14="http://schemas.microsoft.com/office/powerpoint/2010/main" xmlns="" val="413815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0"/>
          <p:cNvSpPr/>
          <p:nvPr/>
        </p:nvSpPr>
        <p:spPr>
          <a:xfrm>
            <a:off x="0" y="5857461"/>
            <a:ext cx="3448878" cy="278295"/>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מלבן 9"/>
          <p:cNvSpPr/>
          <p:nvPr/>
        </p:nvSpPr>
        <p:spPr>
          <a:xfrm>
            <a:off x="5466522" y="5466522"/>
            <a:ext cx="3349487" cy="278295"/>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מלבן 8"/>
          <p:cNvSpPr/>
          <p:nvPr/>
        </p:nvSpPr>
        <p:spPr>
          <a:xfrm>
            <a:off x="1" y="5502965"/>
            <a:ext cx="556590" cy="258417"/>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מלבן 7"/>
          <p:cNvSpPr/>
          <p:nvPr/>
        </p:nvSpPr>
        <p:spPr>
          <a:xfrm>
            <a:off x="0" y="5072270"/>
            <a:ext cx="8994913" cy="258417"/>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מלבן 6"/>
          <p:cNvSpPr/>
          <p:nvPr/>
        </p:nvSpPr>
        <p:spPr>
          <a:xfrm>
            <a:off x="6420678" y="4651513"/>
            <a:ext cx="2236305" cy="258417"/>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מלבן 5"/>
          <p:cNvSpPr/>
          <p:nvPr/>
        </p:nvSpPr>
        <p:spPr>
          <a:xfrm>
            <a:off x="1252329" y="3826564"/>
            <a:ext cx="7623313" cy="268357"/>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מלבן 4"/>
          <p:cNvSpPr/>
          <p:nvPr/>
        </p:nvSpPr>
        <p:spPr>
          <a:xfrm>
            <a:off x="0" y="3389243"/>
            <a:ext cx="6669157" cy="327992"/>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מלבן 3"/>
          <p:cNvSpPr/>
          <p:nvPr/>
        </p:nvSpPr>
        <p:spPr>
          <a:xfrm>
            <a:off x="7315200" y="3011557"/>
            <a:ext cx="1560443" cy="238539"/>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590260" y="915908"/>
            <a:ext cx="5788313" cy="707886"/>
          </a:xfrm>
          <a:prstGeom prst="rect">
            <a:avLst/>
          </a:prstGeom>
          <a:noFill/>
        </p:spPr>
        <p:txBody>
          <a:bodyPr wrap="square" rtlCol="1">
            <a:spAutoFit/>
          </a:bodyPr>
          <a:lstStyle/>
          <a:p>
            <a:pPr algn="ctr"/>
            <a:r>
              <a:rPr lang="en-US" sz="4000" dirty="0" smtClean="0"/>
              <a:t>Jethro to Moses</a:t>
            </a:r>
            <a:endParaRPr lang="he-IL" sz="4000" dirty="0" smtClean="0"/>
          </a:p>
        </p:txBody>
      </p:sp>
      <p:sp>
        <p:nvSpPr>
          <p:cNvPr id="3" name="מלבן 2"/>
          <p:cNvSpPr/>
          <p:nvPr/>
        </p:nvSpPr>
        <p:spPr>
          <a:xfrm>
            <a:off x="0" y="1623794"/>
            <a:ext cx="9144000" cy="5043688"/>
          </a:xfrm>
          <a:prstGeom prst="rect">
            <a:avLst/>
          </a:prstGeom>
          <a:ln>
            <a:noFill/>
          </a:ln>
        </p:spPr>
        <p:txBody>
          <a:bodyPr wrap="square">
            <a:spAutoFit/>
          </a:bodyPr>
          <a:lstStyle/>
          <a:p>
            <a:pPr>
              <a:lnSpc>
                <a:spcPct val="150000"/>
              </a:lnSpc>
            </a:pPr>
            <a:r>
              <a:rPr lang="en-US" dirty="0">
                <a:latin typeface="Georgia" panose="02040502050405020303" pitchFamily="18" charset="0"/>
              </a:rPr>
              <a:t>17 And Moses' father in law said unto him</a:t>
            </a:r>
            <a:r>
              <a:rPr lang="en-US" dirty="0" smtClean="0">
                <a:latin typeface="Georgia" panose="02040502050405020303" pitchFamily="18" charset="0"/>
              </a:rPr>
              <a:t>, </a:t>
            </a:r>
            <a:r>
              <a:rPr lang="en-US" b="1" dirty="0">
                <a:latin typeface="Georgia" panose="02040502050405020303" pitchFamily="18" charset="0"/>
              </a:rPr>
              <a:t>t</a:t>
            </a:r>
            <a:r>
              <a:rPr lang="en-US" b="1" dirty="0" smtClean="0">
                <a:latin typeface="Georgia" panose="02040502050405020303" pitchFamily="18" charset="0"/>
              </a:rPr>
              <a:t>he thing that thou </a:t>
            </a:r>
            <a:r>
              <a:rPr lang="en-US" b="1" dirty="0" err="1" smtClean="0">
                <a:latin typeface="Georgia" panose="02040502050405020303" pitchFamily="18" charset="0"/>
              </a:rPr>
              <a:t>doest</a:t>
            </a:r>
            <a:r>
              <a:rPr lang="en-US" b="1" dirty="0" smtClean="0">
                <a:latin typeface="Georgia" panose="02040502050405020303" pitchFamily="18" charset="0"/>
              </a:rPr>
              <a:t> [is] not good</a:t>
            </a:r>
            <a:r>
              <a:rPr lang="en-US" dirty="0" smtClean="0">
                <a:latin typeface="Georgia" panose="02040502050405020303" pitchFamily="18" charset="0"/>
              </a:rPr>
              <a:t>.</a:t>
            </a:r>
            <a:r>
              <a:rPr lang="en-US" dirty="0" smtClean="0"/>
              <a:t> </a:t>
            </a:r>
            <a:r>
              <a:rPr lang="en-US" dirty="0" smtClean="0">
                <a:latin typeface="Georgia" panose="02040502050405020303" pitchFamily="18" charset="0"/>
              </a:rPr>
              <a:t>18 </a:t>
            </a:r>
            <a:r>
              <a:rPr lang="en-US" dirty="0">
                <a:latin typeface="Georgia" panose="02040502050405020303" pitchFamily="18" charset="0"/>
              </a:rPr>
              <a:t>Thou wilt surely wear away, both thou, </a:t>
            </a:r>
            <a:r>
              <a:rPr lang="en-US" dirty="0" smtClean="0">
                <a:latin typeface="Georgia" panose="02040502050405020303" pitchFamily="18" charset="0"/>
              </a:rPr>
              <a:t>and </a:t>
            </a:r>
            <a:r>
              <a:rPr lang="en-US" dirty="0">
                <a:latin typeface="Georgia" panose="02040502050405020303" pitchFamily="18" charset="0"/>
              </a:rPr>
              <a:t>this people that [is] with thee: for this thing [is] too heavy for thee; thou art not able to perform it thyself </a:t>
            </a:r>
            <a:r>
              <a:rPr lang="en-US" dirty="0" smtClean="0">
                <a:latin typeface="Georgia" panose="02040502050405020303" pitchFamily="18" charset="0"/>
              </a:rPr>
              <a:t>alone.</a:t>
            </a:r>
            <a:r>
              <a:rPr lang="en-US" dirty="0" smtClean="0"/>
              <a:t> </a:t>
            </a:r>
            <a:r>
              <a:rPr lang="en-US" dirty="0" smtClean="0">
                <a:latin typeface="Georgia" panose="02040502050405020303" pitchFamily="18" charset="0"/>
              </a:rPr>
              <a:t>19 </a:t>
            </a:r>
            <a:r>
              <a:rPr lang="en-US" dirty="0">
                <a:latin typeface="Georgia" panose="02040502050405020303" pitchFamily="18" charset="0"/>
              </a:rPr>
              <a:t>Hearken now unto my voice, I will give thee counsel, and God shall be with </a:t>
            </a:r>
            <a:r>
              <a:rPr lang="en-US" dirty="0" smtClean="0">
                <a:latin typeface="Georgia" panose="02040502050405020303" pitchFamily="18" charset="0"/>
              </a:rPr>
              <a:t>thee</a:t>
            </a:r>
            <a:r>
              <a:rPr lang="en-US" dirty="0" smtClean="0">
                <a:latin typeface="Georgia" panose="02040502050405020303" pitchFamily="18" charset="0"/>
              </a:rPr>
              <a:t>:</a:t>
            </a:r>
            <a:r>
              <a:rPr lang="en-US" dirty="0" smtClean="0">
                <a:solidFill>
                  <a:srgbClr val="FFFF00"/>
                </a:solidFill>
                <a:latin typeface="Georgia" panose="02040502050405020303" pitchFamily="18" charset="0"/>
              </a:rPr>
              <a:t> </a:t>
            </a:r>
            <a:r>
              <a:rPr lang="en-US" dirty="0">
                <a:latin typeface="Georgia" panose="02040502050405020303" pitchFamily="18" charset="0"/>
              </a:rPr>
              <a:t>Be thou for the people to God-ward, that thou </a:t>
            </a:r>
            <a:r>
              <a:rPr lang="en-US" dirty="0" err="1">
                <a:latin typeface="Georgia" panose="02040502050405020303" pitchFamily="18" charset="0"/>
              </a:rPr>
              <a:t>mayest</a:t>
            </a:r>
            <a:r>
              <a:rPr lang="en-US" dirty="0">
                <a:latin typeface="Georgia" panose="02040502050405020303" pitchFamily="18" charset="0"/>
              </a:rPr>
              <a:t> bring the causes unto </a:t>
            </a:r>
            <a:r>
              <a:rPr lang="en-US" dirty="0" smtClean="0">
                <a:latin typeface="Georgia" panose="02040502050405020303" pitchFamily="18" charset="0"/>
              </a:rPr>
              <a:t>God.</a:t>
            </a:r>
            <a:r>
              <a:rPr lang="en-US" dirty="0" smtClean="0">
                <a:latin typeface="Georgia" panose="02040502050405020303" pitchFamily="18" charset="0"/>
              </a:rPr>
              <a:t> 20 </a:t>
            </a:r>
            <a:r>
              <a:rPr lang="en-US" dirty="0">
                <a:latin typeface="Georgia" panose="02040502050405020303" pitchFamily="18" charset="0"/>
              </a:rPr>
              <a:t>And thou shalt teach them </a:t>
            </a:r>
            <a:r>
              <a:rPr lang="en-US" dirty="0">
                <a:latin typeface="Georgia" panose="02040502050405020303" pitchFamily="18" charset="0"/>
              </a:rPr>
              <a:t>ordinances and laws, and shalt shew them the way wherein they must walk</a:t>
            </a:r>
            <a:r>
              <a:rPr lang="en-US" dirty="0">
                <a:latin typeface="Georgia" panose="02040502050405020303" pitchFamily="18" charset="0"/>
              </a:rPr>
              <a:t>, and the work that they must </a:t>
            </a:r>
            <a:r>
              <a:rPr lang="en-US" dirty="0" smtClean="0">
                <a:latin typeface="Georgia" panose="02040502050405020303" pitchFamily="18" charset="0"/>
              </a:rPr>
              <a:t>do.</a:t>
            </a:r>
            <a:r>
              <a:rPr lang="en-US" dirty="0" smtClean="0"/>
              <a:t> </a:t>
            </a:r>
            <a:r>
              <a:rPr lang="en-US" dirty="0" smtClean="0">
                <a:latin typeface="Georgia" panose="02040502050405020303" pitchFamily="18" charset="0"/>
              </a:rPr>
              <a:t>21 </a:t>
            </a:r>
            <a:r>
              <a:rPr lang="en-US" dirty="0">
                <a:latin typeface="Georgia" panose="02040502050405020303" pitchFamily="18" charset="0"/>
              </a:rPr>
              <a:t>Moreover thou shalt provide out of all the people able men, such as fear God, men of truth, hating covetousness; </a:t>
            </a:r>
            <a:r>
              <a:rPr lang="en-US" dirty="0">
                <a:latin typeface="Georgia" panose="02040502050405020303" pitchFamily="18" charset="0"/>
              </a:rPr>
              <a:t>and place [such] over them, [to be] rulers of thousands, [and] rulers of hundreds, rulers of fifties, and rulers of </a:t>
            </a:r>
            <a:r>
              <a:rPr lang="en-US" dirty="0" smtClean="0">
                <a:latin typeface="Georgia" panose="02040502050405020303" pitchFamily="18" charset="0"/>
              </a:rPr>
              <a:t>tens.</a:t>
            </a:r>
            <a:r>
              <a:rPr lang="en-US" dirty="0" smtClean="0">
                <a:latin typeface="Georgia" panose="02040502050405020303" pitchFamily="18" charset="0"/>
              </a:rPr>
              <a:t> 22 </a:t>
            </a:r>
            <a:r>
              <a:rPr lang="en-US" dirty="0">
                <a:latin typeface="Georgia" panose="02040502050405020303" pitchFamily="18" charset="0"/>
              </a:rPr>
              <a:t>And let them judge the people at all seasons: and it shall be</a:t>
            </a:r>
            <a:r>
              <a:rPr lang="en-US" dirty="0">
                <a:latin typeface="Georgia" panose="02040502050405020303" pitchFamily="18" charset="0"/>
              </a:rPr>
              <a:t>, [that] every great matter they shall bring unto thee</a:t>
            </a:r>
            <a:r>
              <a:rPr lang="en-US" dirty="0">
                <a:latin typeface="Georgia" panose="02040502050405020303" pitchFamily="18" charset="0"/>
              </a:rPr>
              <a:t>, but every small matter they shall judge: </a:t>
            </a:r>
            <a:r>
              <a:rPr lang="en-US" b="1" dirty="0">
                <a:latin typeface="Georgia" panose="02040502050405020303" pitchFamily="18" charset="0"/>
              </a:rPr>
              <a:t>so shall it be easier for thyself, and they shall bear [the burden] with thee.</a:t>
            </a:r>
            <a:endParaRPr lang="he-IL" b="1" dirty="0"/>
          </a:p>
        </p:txBody>
      </p:sp>
    </p:spTree>
    <p:extLst>
      <p:ext uri="{BB962C8B-B14F-4D97-AF65-F5344CB8AC3E}">
        <p14:creationId xmlns:p14="http://schemas.microsoft.com/office/powerpoint/2010/main" xmlns="" val="369071340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2574" y="905349"/>
            <a:ext cx="7295322" cy="4924425"/>
          </a:xfrm>
          <a:prstGeom prst="rect">
            <a:avLst/>
          </a:prstGeom>
          <a:noFill/>
        </p:spPr>
        <p:txBody>
          <a:bodyPr wrap="square" rtlCol="1">
            <a:spAutoFit/>
          </a:bodyPr>
          <a:lstStyle/>
          <a:p>
            <a:pPr algn="l"/>
            <a:r>
              <a:rPr lang="en-US" sz="4400" dirty="0" smtClean="0">
                <a:effectLst>
                  <a:outerShdw blurRad="38100" dist="38100" dir="2700000" algn="tl">
                    <a:srgbClr val="000000">
                      <a:alpha val="43137"/>
                    </a:srgbClr>
                  </a:outerShdw>
                </a:effectLst>
              </a:rPr>
              <a:t>What I’ve learned so far…</a:t>
            </a:r>
            <a:endParaRPr lang="he-IL" sz="4400" dirty="0" smtClean="0">
              <a:effectLst>
                <a:outerShdw blurRad="38100" dist="38100" dir="2700000" algn="tl">
                  <a:srgbClr val="000000">
                    <a:alpha val="43137"/>
                  </a:srgbClr>
                </a:outerShdw>
              </a:effectLst>
            </a:endParaRPr>
          </a:p>
          <a:p>
            <a:pPr algn="r" rtl="1">
              <a:lnSpc>
                <a:spcPct val="150000"/>
              </a:lnSpc>
            </a:pPr>
            <a:endParaRPr lang="he-IL" sz="3600" dirty="0"/>
          </a:p>
          <a:p>
            <a:pPr marL="742950" indent="-742950">
              <a:lnSpc>
                <a:spcPct val="150000"/>
              </a:lnSpc>
              <a:buAutoNum type="arabicPeriod"/>
            </a:pPr>
            <a:r>
              <a:rPr lang="en-US" sz="3600" dirty="0" smtClean="0"/>
              <a:t>Compass</a:t>
            </a:r>
          </a:p>
          <a:p>
            <a:pPr marL="742950" indent="-742950">
              <a:lnSpc>
                <a:spcPct val="150000"/>
              </a:lnSpc>
              <a:buAutoNum type="arabicPeriod"/>
            </a:pPr>
            <a:r>
              <a:rPr lang="en-US" sz="3600" dirty="0" smtClean="0"/>
              <a:t>Interpolation and practicality </a:t>
            </a:r>
          </a:p>
          <a:p>
            <a:pPr marL="742950" indent="-742950">
              <a:lnSpc>
                <a:spcPct val="150000"/>
              </a:lnSpc>
              <a:buAutoNum type="arabicPeriod"/>
            </a:pPr>
            <a:r>
              <a:rPr lang="en-US" sz="3600" dirty="0" smtClean="0"/>
              <a:t>The mechanism</a:t>
            </a:r>
          </a:p>
          <a:p>
            <a:pPr marL="742950" indent="-742950">
              <a:lnSpc>
                <a:spcPct val="150000"/>
              </a:lnSpc>
              <a:buAutoNum type="arabicPeriod"/>
            </a:pPr>
            <a:r>
              <a:rPr lang="en-US" sz="3600" dirty="0" smtClean="0"/>
              <a:t>Go out to the field once in a while</a:t>
            </a:r>
            <a:endParaRPr lang="he-IL" sz="3600" dirty="0"/>
          </a:p>
        </p:txBody>
      </p:sp>
    </p:spTree>
    <p:extLst>
      <p:ext uri="{BB962C8B-B14F-4D97-AF65-F5344CB8AC3E}">
        <p14:creationId xmlns:p14="http://schemas.microsoft.com/office/powerpoint/2010/main" xmlns="" val="194911374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9597" y="2718976"/>
            <a:ext cx="7776086" cy="1015663"/>
          </a:xfrm>
          <a:prstGeom prst="rect">
            <a:avLst/>
          </a:prstGeom>
          <a:noFill/>
          <a:ln>
            <a:noFill/>
          </a:ln>
        </p:spPr>
        <p:txBody>
          <a:bodyPr wrap="square" rtlCol="1">
            <a:spAutoFit/>
          </a:bodyPr>
          <a:lstStyle/>
          <a:p>
            <a:pPr algn="ctr" rtl="0"/>
            <a:r>
              <a:rPr lang="en-US" sz="6000" b="1" dirty="0" smtClean="0">
                <a:latin typeface="DaunPenh" panose="01010101010101010101" pitchFamily="2" charset="0"/>
                <a:ea typeface="Segoe UI" panose="020B0502040204020203" pitchFamily="34" charset="0"/>
                <a:cs typeface="DaunPenh" panose="01010101010101010101" pitchFamily="2" charset="0"/>
              </a:rPr>
              <a:t>Analyzing the IDF</a:t>
            </a:r>
            <a:endParaRPr lang="he-IL" sz="5400" b="1" dirty="0">
              <a:latin typeface="DaunPenh" panose="01010101010101010101" pitchFamily="2" charset="0"/>
              <a:ea typeface="Segoe UI" panose="020B0502040204020203" pitchFamily="34" charset="0"/>
              <a:cs typeface="David" panose="020E0502060401010101" pitchFamily="34" charset="-79"/>
            </a:endParaRPr>
          </a:p>
        </p:txBody>
      </p:sp>
      <p:pic>
        <p:nvPicPr>
          <p:cNvPr id="1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186306" y="1305686"/>
            <a:ext cx="1131498" cy="1064582"/>
          </a:xfrm>
          <a:prstGeom prst="rect">
            <a:avLst/>
          </a:prstGeom>
          <a:ln w="12700">
            <a:miter lim="400000"/>
          </a:ln>
        </p:spPr>
      </p:pic>
      <p:sp>
        <p:nvSpPr>
          <p:cNvPr id="2" name="TextBox 1"/>
          <p:cNvSpPr txBox="1"/>
          <p:nvPr/>
        </p:nvSpPr>
        <p:spPr>
          <a:xfrm>
            <a:off x="4077879" y="4095768"/>
            <a:ext cx="1963358" cy="323165"/>
          </a:xfrm>
          <a:prstGeom prst="rect">
            <a:avLst/>
          </a:prstGeom>
          <a:noFill/>
        </p:spPr>
        <p:txBody>
          <a:bodyPr wrap="none" rtlCol="1">
            <a:spAutoFit/>
          </a:bodyPr>
          <a:lstStyle/>
          <a:p>
            <a:r>
              <a:rPr lang="en-US" sz="1500" b="1" dirty="0" smtClean="0">
                <a:solidFill>
                  <a:schemeClr val="dk1"/>
                </a:solidFill>
                <a:latin typeface="Segoe UI Semilight" panose="020B0402040204020203" pitchFamily="34" charset="0"/>
                <a:cs typeface="Segoe UI Semilight" panose="020B0402040204020203" pitchFamily="34" charset="0"/>
              </a:rPr>
              <a:t>January – March 2019</a:t>
            </a:r>
            <a:endParaRPr lang="he-IL" sz="1500" b="1" dirty="0">
              <a:solidFill>
                <a:schemeClr val="dk1"/>
              </a:solidFill>
              <a:latin typeface="Segoe UI Semilight" panose="020B0402040204020203" pitchFamily="34" charset="0"/>
              <a:cs typeface="Segoe UI Semilight" panose="020B0402040204020203" pitchFamily="34" charset="0"/>
            </a:endParaRPr>
          </a:p>
        </p:txBody>
      </p:sp>
      <p:grpSp>
        <p:nvGrpSpPr>
          <p:cNvPr id="6" name="קבוצה 5"/>
          <p:cNvGrpSpPr/>
          <p:nvPr/>
        </p:nvGrpSpPr>
        <p:grpSpPr>
          <a:xfrm>
            <a:off x="3887342" y="3743919"/>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grpSp>
        <p:nvGrpSpPr>
          <p:cNvPr id="17" name="קבוצה 16"/>
          <p:cNvGrpSpPr/>
          <p:nvPr/>
        </p:nvGrpSpPr>
        <p:grpSpPr>
          <a:xfrm>
            <a:off x="6615960" y="5686675"/>
            <a:ext cx="2528040" cy="551250"/>
            <a:chOff x="4066114" y="6021278"/>
            <a:chExt cx="3370717" cy="735000"/>
          </a:xfrm>
        </p:grpSpPr>
        <p:sp>
          <p:nvSpPr>
            <p:cNvPr id="12" name="TextBox 11"/>
            <p:cNvSpPr txBox="1"/>
            <p:nvPr/>
          </p:nvSpPr>
          <p:spPr>
            <a:xfrm>
              <a:off x="4439859" y="6325391"/>
              <a:ext cx="2996972" cy="430887"/>
            </a:xfrm>
            <a:prstGeom prst="rect">
              <a:avLst/>
            </a:prstGeom>
            <a:noFill/>
          </p:spPr>
          <p:txBody>
            <a:bodyPr wrap="none" rtlCol="1">
              <a:spAutoFit/>
            </a:bodyPr>
            <a:lstStyle/>
            <a:p>
              <a:r>
                <a:rPr lang="en-US" sz="1500" b="1" dirty="0" smtClean="0">
                  <a:solidFill>
                    <a:schemeClr val="dk1"/>
                  </a:solidFill>
                  <a:latin typeface="Segoe UI Semilight" panose="020B0402040204020203" pitchFamily="34" charset="0"/>
                  <a:cs typeface="Segoe UI Semilight" panose="020B0402040204020203" pitchFamily="34" charset="0"/>
                </a:rPr>
                <a:t>Behavioral science corps</a:t>
              </a:r>
              <a:endParaRPr lang="he-IL" sz="1500" b="1" dirty="0">
                <a:solidFill>
                  <a:schemeClr val="dk1"/>
                </a:solidFill>
                <a:latin typeface="Segoe UI Semilight" panose="020B0402040204020203" pitchFamily="34" charset="0"/>
                <a:cs typeface="Segoe UI Semilight" panose="020B0402040204020203" pitchFamily="34" charset="0"/>
              </a:endParaRPr>
            </a:p>
          </p:txBody>
        </p:sp>
        <p:pic>
          <p:nvPicPr>
            <p:cNvPr id="3" name="תמונה 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066114" y="6021278"/>
              <a:ext cx="373746" cy="735000"/>
            </a:xfrm>
            <a:prstGeom prst="rect">
              <a:avLst/>
            </a:prstGeom>
          </p:spPr>
        </p:pic>
      </p:grpSp>
    </p:spTree>
    <p:extLst>
      <p:ext uri="{BB962C8B-B14F-4D97-AF65-F5344CB8AC3E}">
        <p14:creationId xmlns:p14="http://schemas.microsoft.com/office/powerpoint/2010/main" xmlns="" val="51907350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1900746" y="209242"/>
            <a:ext cx="4416595" cy="646331"/>
          </a:xfrm>
          <a:prstGeom prst="rect">
            <a:avLst/>
          </a:prstGeom>
        </p:spPr>
        <p:txBody>
          <a:bodyPr wrap="none">
            <a:spAutoFit/>
          </a:bodyPr>
          <a:lstStyle/>
          <a:p>
            <a:pPr algn="ctr" rtl="0"/>
            <a:r>
              <a:rPr lang="en-US" sz="3600" dirty="0" smtClean="0">
                <a:latin typeface="David" panose="020E0502060401010101" pitchFamily="34" charset="-79"/>
                <a:ea typeface="Segoe UI" panose="020B0502040204020203" pitchFamily="34" charset="0"/>
                <a:cs typeface="David" panose="020E0502060401010101" pitchFamily="34" charset="-79"/>
              </a:rPr>
              <a:t>Sources of information</a:t>
            </a:r>
            <a:endParaRPr lang="he-IL" sz="3600" dirty="0">
              <a:latin typeface="David" panose="020E0502060401010101" pitchFamily="34" charset="-79"/>
              <a:ea typeface="Segoe UI" panose="020B0502040204020203" pitchFamily="34" charset="0"/>
              <a:cs typeface="David" panose="020E0502060401010101" pitchFamily="34" charset="-79"/>
            </a:endParaRPr>
          </a:p>
        </p:txBody>
      </p:sp>
      <p:grpSp>
        <p:nvGrpSpPr>
          <p:cNvPr id="38" name="קבוצה 37"/>
          <p:cNvGrpSpPr/>
          <p:nvPr/>
        </p:nvGrpSpPr>
        <p:grpSpPr>
          <a:xfrm>
            <a:off x="1336266" y="848453"/>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356899" y="343889"/>
            <a:ext cx="543847" cy="511684"/>
          </a:xfrm>
          <a:prstGeom prst="rect">
            <a:avLst/>
          </a:prstGeom>
          <a:ln w="12700">
            <a:miter lim="400000"/>
          </a:ln>
        </p:spPr>
      </p:pic>
      <p:grpSp>
        <p:nvGrpSpPr>
          <p:cNvPr id="8" name="קבוצה 7"/>
          <p:cNvGrpSpPr/>
          <p:nvPr/>
        </p:nvGrpSpPr>
        <p:grpSpPr>
          <a:xfrm>
            <a:off x="280931" y="4194313"/>
            <a:ext cx="4277495" cy="2129273"/>
            <a:chOff x="3724100" y="3942736"/>
            <a:chExt cx="4714504" cy="2283261"/>
          </a:xfrm>
        </p:grpSpPr>
        <p:sp>
          <p:nvSpPr>
            <p:cNvPr id="31" name="מלבן מעוגל 30"/>
            <p:cNvSpPr/>
            <p:nvPr/>
          </p:nvSpPr>
          <p:spPr>
            <a:xfrm>
              <a:off x="3989057" y="4566002"/>
              <a:ext cx="4449547" cy="1659995"/>
            </a:xfrm>
            <a:prstGeom prst="roundRect">
              <a:avLst/>
            </a:prstGeom>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txBody>
            <a:bodyPr rtlCol="1" anchor="t"/>
            <a:lstStyle/>
            <a:p>
              <a:r>
                <a:rPr lang="en-US" sz="2400" b="1" dirty="0" smtClean="0">
                  <a:latin typeface="Segoe UI Semilight" panose="020B0402040204020203" pitchFamily="34" charset="0"/>
                  <a:cs typeface="Segoe UI Semilight" panose="020B0402040204020203" pitchFamily="34" charset="0"/>
                </a:rPr>
                <a:t>Situational assessment</a:t>
              </a:r>
              <a:endParaRPr lang="he-IL" sz="2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Leadership evaluation (Military Leadership School, 2019)</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Military – society assessment (2019) </a:t>
              </a: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32" name="תמונה 3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724100" y="3942736"/>
              <a:ext cx="807264" cy="807264"/>
            </a:xfrm>
            <a:prstGeom prst="rect">
              <a:avLst/>
            </a:prstGeom>
            <a:scene3d>
              <a:camera prst="orthographicFront"/>
              <a:lightRig rig="threePt" dir="t"/>
            </a:scene3d>
            <a:sp3d>
              <a:bevelT/>
            </a:sp3d>
          </p:spPr>
        </p:pic>
      </p:grpSp>
      <p:grpSp>
        <p:nvGrpSpPr>
          <p:cNvPr id="5" name="קבוצה 4"/>
          <p:cNvGrpSpPr/>
          <p:nvPr/>
        </p:nvGrpSpPr>
        <p:grpSpPr>
          <a:xfrm>
            <a:off x="5036912" y="2909479"/>
            <a:ext cx="3754003" cy="3414108"/>
            <a:chOff x="7432365" y="2716798"/>
            <a:chExt cx="4325883" cy="3231435"/>
          </a:xfrm>
        </p:grpSpPr>
        <p:sp>
          <p:nvSpPr>
            <p:cNvPr id="3" name="מלבן מעוגל 2"/>
            <p:cNvSpPr/>
            <p:nvPr/>
          </p:nvSpPr>
          <p:spPr>
            <a:xfrm>
              <a:off x="7518146" y="3286909"/>
              <a:ext cx="4240102" cy="2661324"/>
            </a:xfrm>
            <a:prstGeom prst="roundRect">
              <a:avLst/>
            </a:prstGeom>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1" anchor="t"/>
            <a:lstStyle/>
            <a:p>
              <a:r>
                <a:rPr lang="he-IL" sz="2400" b="1" dirty="0">
                  <a:latin typeface="Segoe UI Semilight" panose="020B0402040204020203" pitchFamily="34" charset="0"/>
                  <a:cs typeface="Segoe UI Semilight" panose="020B0402040204020203" pitchFamily="34" charset="0"/>
                </a:rPr>
                <a:t>    </a:t>
              </a:r>
              <a:r>
                <a:rPr lang="en-US" sz="2400" b="1" dirty="0" smtClean="0">
                  <a:latin typeface="Segoe UI Semilight" panose="020B0402040204020203" pitchFamily="34" charset="0"/>
                  <a:cs typeface="Segoe UI Semilight" panose="020B0402040204020203" pitchFamily="34" charset="0"/>
                </a:rPr>
                <a:t>Surveys</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u="sng" dirty="0" smtClean="0">
                  <a:latin typeface="Segoe UI Semilight" panose="020B0402040204020203" pitchFamily="34" charset="0"/>
                  <a:cs typeface="Segoe UI Semilight" panose="020B0402040204020203" pitchFamily="34" charset="0"/>
                </a:rPr>
                <a:t>Enlisted </a:t>
              </a:r>
              <a:r>
                <a:rPr lang="en-US" sz="1400" b="1" dirty="0" smtClean="0">
                  <a:latin typeface="Segoe UI Semilight" panose="020B0402040204020203" pitchFamily="34" charset="0"/>
                  <a:cs typeface="Segoe UI Semilight" panose="020B0402040204020203" pitchFamily="34" charset="0"/>
                </a:rPr>
                <a:t>personal within the IDF (2018), AT&amp;L (2018), Ground forces (2018), J6 (2019).</a:t>
              </a:r>
            </a:p>
            <a:p>
              <a:pPr marL="214313" indent="-214313">
                <a:lnSpc>
                  <a:spcPct val="150000"/>
                </a:lnSpc>
                <a:buFont typeface="Arial" panose="020B0604020202020204" pitchFamily="34" charset="0"/>
                <a:buChar char="•"/>
              </a:pPr>
              <a:r>
                <a:rPr lang="en-US" sz="1400" b="1" u="sng" dirty="0" smtClean="0">
                  <a:latin typeface="Segoe UI Semilight" panose="020B0402040204020203" pitchFamily="34" charset="0"/>
                  <a:cs typeface="Segoe UI Semilight" panose="020B0402040204020203" pitchFamily="34" charset="0"/>
                </a:rPr>
                <a:t>Reserve duty </a:t>
              </a:r>
              <a:r>
                <a:rPr lang="en-US" sz="1400" b="1" dirty="0" smtClean="0">
                  <a:latin typeface="Segoe UI Semilight" panose="020B0402040204020203" pitchFamily="34" charset="0"/>
                  <a:cs typeface="Segoe UI Semilight" panose="020B0402040204020203" pitchFamily="34" charset="0"/>
                </a:rPr>
                <a:t>(first responders) (2018)</a:t>
              </a:r>
            </a:p>
            <a:p>
              <a:pPr marL="214313" indent="-214313">
                <a:lnSpc>
                  <a:spcPct val="150000"/>
                </a:lnSpc>
                <a:buFont typeface="Arial" panose="020B0604020202020204" pitchFamily="34" charset="0"/>
                <a:buChar char="•"/>
              </a:pPr>
              <a:r>
                <a:rPr lang="en-US" sz="1400" b="1" u="sng" dirty="0" smtClean="0">
                  <a:latin typeface="Segoe UI Semilight" panose="020B0402040204020203" pitchFamily="34" charset="0"/>
                  <a:cs typeface="Segoe UI Semilight" panose="020B0402040204020203" pitchFamily="34" charset="0"/>
                </a:rPr>
                <a:t>Conscript</a:t>
              </a:r>
              <a:r>
                <a:rPr lang="en-US" sz="1400" b="1" dirty="0" smtClean="0">
                  <a:latin typeface="Segoe UI Semilight" panose="020B0402040204020203" pitchFamily="34" charset="0"/>
                  <a:cs typeface="Segoe UI Semilight" panose="020B0402040204020203" pitchFamily="34" charset="0"/>
                </a:rPr>
                <a:t> (2017) and combat position conscripts (2019)</a:t>
              </a: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Candidates for military service (2018)</a:t>
              </a: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34" name="תמונה 33"/>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32365" y="2716798"/>
              <a:ext cx="758197" cy="758198"/>
            </a:xfrm>
            <a:prstGeom prst="rect">
              <a:avLst/>
            </a:prstGeom>
          </p:spPr>
        </p:pic>
      </p:grpSp>
      <p:grpSp>
        <p:nvGrpSpPr>
          <p:cNvPr id="2" name="קבוצה 1"/>
          <p:cNvGrpSpPr/>
          <p:nvPr/>
        </p:nvGrpSpPr>
        <p:grpSpPr>
          <a:xfrm>
            <a:off x="413775" y="1176251"/>
            <a:ext cx="4277495" cy="3018062"/>
            <a:chOff x="-137066" y="677088"/>
            <a:chExt cx="4776209" cy="3936836"/>
          </a:xfrm>
        </p:grpSpPr>
        <p:sp>
          <p:nvSpPr>
            <p:cNvPr id="35" name="מלבן מעוגל 34"/>
            <p:cNvSpPr/>
            <p:nvPr/>
          </p:nvSpPr>
          <p:spPr>
            <a:xfrm>
              <a:off x="-111211" y="1373577"/>
              <a:ext cx="4750354" cy="3240347"/>
            </a:xfrm>
            <a:prstGeom prst="roundRect">
              <a:avLst/>
            </a:prstGeom>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rtlCol="1" anchor="t"/>
            <a:lstStyle/>
            <a:p>
              <a:r>
                <a:rPr lang="en-US" sz="2400" b="1" dirty="0" smtClean="0">
                  <a:latin typeface="Segoe UI Semilight" panose="020B0402040204020203" pitchFamily="34" charset="0"/>
                  <a:cs typeface="Segoe UI Semilight" panose="020B0402040204020203" pitchFamily="34" charset="0"/>
                </a:rPr>
                <a:t>Focus groups</a:t>
              </a:r>
              <a:endParaRPr lang="he-IL" sz="2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endParaRPr lang="he-IL" sz="80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Junior officers within the entire IDF (2018)</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CPT and MAJ from the J6 (2018)</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MAJ’s at the Command and Staff college “</a:t>
              </a:r>
              <a:r>
                <a:rPr lang="en-US" sz="1400" b="1" dirty="0" err="1" smtClean="0">
                  <a:latin typeface="Segoe UI Semilight" panose="020B0402040204020203" pitchFamily="34" charset="0"/>
                  <a:cs typeface="Segoe UI Semilight" panose="020B0402040204020203" pitchFamily="34" charset="0"/>
                </a:rPr>
                <a:t>Alon</a:t>
              </a:r>
              <a:r>
                <a:rPr lang="en-US" sz="1400" b="1" dirty="0" smtClean="0">
                  <a:latin typeface="Segoe UI Semilight" panose="020B0402040204020203" pitchFamily="34" charset="0"/>
                  <a:cs typeface="Segoe UI Semilight" panose="020B0402040204020203" pitchFamily="34" charset="0"/>
                </a:rPr>
                <a:t>” (Combative) (2019)</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Staff officers at the rank of CPT and MAJ (2019)</a:t>
              </a: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6" name="תמונה 5"/>
            <p:cNvPicPr>
              <a:picLocks noChangeAspect="1"/>
            </p:cNvPicPr>
            <p:nvPr/>
          </p:nvPicPr>
          <p:blipFill>
            <a:blip r:embed="rId6" cstate="print"/>
            <a:stretch>
              <a:fillRect/>
            </a:stretch>
          </p:blipFill>
          <p:spPr>
            <a:xfrm>
              <a:off x="-137066" y="677088"/>
              <a:ext cx="833775" cy="833774"/>
            </a:xfrm>
            <a:prstGeom prst="rect">
              <a:avLst/>
            </a:prstGeom>
            <a:ln>
              <a:noFill/>
            </a:ln>
          </p:spPr>
          <p:style>
            <a:lnRef idx="2">
              <a:schemeClr val="accent2"/>
            </a:lnRef>
            <a:fillRef idx="1">
              <a:schemeClr val="lt1"/>
            </a:fillRef>
            <a:effectRef idx="0">
              <a:schemeClr val="accent2"/>
            </a:effectRef>
            <a:fontRef idx="minor">
              <a:schemeClr val="dk1"/>
            </a:fontRef>
          </p:style>
        </p:pic>
      </p:grpSp>
      <p:grpSp>
        <p:nvGrpSpPr>
          <p:cNvPr id="4" name="קבוצה 3"/>
          <p:cNvGrpSpPr/>
          <p:nvPr/>
        </p:nvGrpSpPr>
        <p:grpSpPr>
          <a:xfrm>
            <a:off x="5036912" y="1176251"/>
            <a:ext cx="3701311" cy="1733227"/>
            <a:chOff x="4486232" y="1415377"/>
            <a:chExt cx="3751409" cy="1997377"/>
          </a:xfrm>
        </p:grpSpPr>
        <p:sp>
          <p:nvSpPr>
            <p:cNvPr id="36" name="מלבן מעוגל 35"/>
            <p:cNvSpPr/>
            <p:nvPr/>
          </p:nvSpPr>
          <p:spPr>
            <a:xfrm>
              <a:off x="4621530" y="2051527"/>
              <a:ext cx="3616111" cy="1361227"/>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1" anchor="b"/>
            <a:lstStyle/>
            <a:p>
              <a:endParaRPr lang="he-IL" sz="2400" b="1" u="sng" dirty="0">
                <a:latin typeface="Segoe UI Semilight" panose="020B0402040204020203" pitchFamily="34" charset="0"/>
                <a:cs typeface="Segoe UI Semilight" panose="020B0402040204020203" pitchFamily="34" charset="0"/>
              </a:endParaRPr>
            </a:p>
            <a:p>
              <a:r>
                <a:rPr lang="en-US" sz="2000" b="1" dirty="0" smtClean="0">
                  <a:latin typeface="Segoe UI Semilight" panose="020B0402040204020203" pitchFamily="34" charset="0"/>
                  <a:cs typeface="Segoe UI Semilight" panose="020B0402040204020203" pitchFamily="34" charset="0"/>
                </a:rPr>
                <a:t>Analyzing the General staff</a:t>
              </a:r>
              <a:endParaRPr lang="he-IL" sz="20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endParaRPr lang="he-IL" sz="105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he-IL" sz="1400" b="1" dirty="0" smtClean="0">
                  <a:latin typeface="Segoe UI Semilight" panose="020B0402040204020203" pitchFamily="34" charset="0"/>
                  <a:cs typeface="Segoe UI Semilight" panose="020B0402040204020203" pitchFamily="34" charset="0"/>
                </a:rPr>
                <a:t>420</a:t>
              </a:r>
              <a:r>
                <a:rPr lang="en-US" sz="1400" b="1" dirty="0" smtClean="0">
                  <a:latin typeface="Segoe UI Semilight" panose="020B0402040204020203" pitchFamily="34" charset="0"/>
                  <a:cs typeface="Segoe UI Semilight" panose="020B0402040204020203" pitchFamily="34" charset="0"/>
                </a:rPr>
                <a:t> letters by COL\BG’s (2019)</a:t>
              </a:r>
              <a:endParaRPr lang="he-IL" sz="1400" b="1" dirty="0">
                <a:latin typeface="Segoe UI Semilight" panose="020B0402040204020203" pitchFamily="34" charset="0"/>
                <a:cs typeface="Segoe UI Semilight" panose="020B0402040204020203" pitchFamily="34" charset="0"/>
              </a:endParaRPr>
            </a:p>
          </p:txBody>
        </p:sp>
        <p:pic>
          <p:nvPicPr>
            <p:cNvPr id="7" name="תמונה 6"/>
            <p:cNvPicPr>
              <a:picLocks noChangeAspect="1"/>
            </p:cNvPicPr>
            <p:nvPr/>
          </p:nvPicPr>
          <p:blipFill>
            <a:blip r:embed="rId7" cstate="print"/>
            <a:stretch>
              <a:fillRect/>
            </a:stretch>
          </p:blipFill>
          <p:spPr>
            <a:xfrm>
              <a:off x="4486232" y="1415377"/>
              <a:ext cx="759061" cy="761267"/>
            </a:xfrm>
            <a:prstGeom prst="rect">
              <a:avLst/>
            </a:prstGeom>
            <a:ln>
              <a:noFill/>
            </a:ln>
          </p:spPr>
          <p:style>
            <a:lnRef idx="2">
              <a:schemeClr val="accent1"/>
            </a:lnRef>
            <a:fillRef idx="1">
              <a:schemeClr val="lt1"/>
            </a:fillRef>
            <a:effectRef idx="0">
              <a:schemeClr val="accent1"/>
            </a:effectRef>
            <a:fontRef idx="minor">
              <a:schemeClr val="dk1"/>
            </a:fontRef>
          </p:style>
        </p:pic>
      </p:grpSp>
    </p:spTree>
    <p:extLst>
      <p:ext uri="{BB962C8B-B14F-4D97-AF65-F5344CB8AC3E}">
        <p14:creationId xmlns:p14="http://schemas.microsoft.com/office/powerpoint/2010/main" xmlns="" val="170652552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rot="2492872">
            <a:off x="6792500" y="263628"/>
            <a:ext cx="3555900" cy="170910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13" name="מלבן 12"/>
          <p:cNvSpPr/>
          <p:nvPr/>
        </p:nvSpPr>
        <p:spPr>
          <a:xfrm>
            <a:off x="2905006" y="3170102"/>
            <a:ext cx="3272370" cy="467820"/>
          </a:xfrm>
          <a:prstGeom prst="rect">
            <a:avLst/>
          </a:prstGeom>
        </p:spPr>
        <p:txBody>
          <a:bodyPr vert="horz" wrap="none" lIns="68580" tIns="34290" rIns="68580" bIns="34290" rtlCol="0" anchor="ctr">
            <a:spAutoFit/>
          </a:bodyPr>
          <a:lstStyle/>
          <a:p>
            <a:pPr algn="ctr" rtl="0">
              <a:lnSpc>
                <a:spcPct val="90000"/>
              </a:lnSpc>
              <a:spcBef>
                <a:spcPct val="0"/>
              </a:spcBef>
            </a:pPr>
            <a:r>
              <a:rPr lang="en-US" sz="2800" b="1" dirty="0" smtClean="0">
                <a:latin typeface="David" panose="020E0502060401010101" pitchFamily="34" charset="-79"/>
                <a:ea typeface="Segoe UI" panose="020B0502040204020203" pitchFamily="34" charset="0"/>
                <a:cs typeface="David" panose="020E0502060401010101" pitchFamily="34" charset="-79"/>
              </a:rPr>
              <a:t>General staffs’ mind</a:t>
            </a:r>
            <a:endParaRPr lang="he-IL" sz="2800" b="1" dirty="0">
              <a:latin typeface="David" panose="020E0502060401010101" pitchFamily="34" charset="-79"/>
              <a:ea typeface="Segoe UI" panose="020B0502040204020203" pitchFamily="34" charset="0"/>
              <a:cs typeface="David" panose="020E0502060401010101" pitchFamily="34" charset="-79"/>
            </a:endParaRPr>
          </a:p>
        </p:txBody>
      </p:sp>
      <p:grpSp>
        <p:nvGrpSpPr>
          <p:cNvPr id="4" name="קבוצה 3"/>
          <p:cNvGrpSpPr/>
          <p:nvPr/>
        </p:nvGrpSpPr>
        <p:grpSpPr>
          <a:xfrm>
            <a:off x="3676478" y="3684116"/>
            <a:ext cx="1729425" cy="123522"/>
            <a:chOff x="599697" y="1366830"/>
            <a:chExt cx="2305900" cy="164696"/>
          </a:xfrm>
        </p:grpSpPr>
        <p:sp>
          <p:nvSpPr>
            <p:cNvPr id="5" name="מלבן 4"/>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6" name="מלבן 5"/>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7" name="מלבן 6"/>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8" name="מלבן 7"/>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grpSp>
      <p:pic>
        <p:nvPicPr>
          <p:cNvPr id="9"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295778" y="2245351"/>
            <a:ext cx="543847" cy="511684"/>
          </a:xfrm>
          <a:prstGeom prst="rect">
            <a:avLst/>
          </a:prstGeom>
          <a:ln w="12700">
            <a:miter lim="400000"/>
          </a:ln>
        </p:spPr>
      </p:pic>
      <p:sp>
        <p:nvSpPr>
          <p:cNvPr id="2" name="מלבן 1"/>
          <p:cNvSpPr/>
          <p:nvPr/>
        </p:nvSpPr>
        <p:spPr>
          <a:xfrm>
            <a:off x="3218637" y="2707427"/>
            <a:ext cx="2622834" cy="547842"/>
          </a:xfrm>
          <a:prstGeom prst="rect">
            <a:avLst/>
          </a:prstGeom>
        </p:spPr>
        <p:txBody>
          <a:bodyPr wrap="none">
            <a:spAutoFit/>
          </a:bodyPr>
          <a:lstStyle/>
          <a:p>
            <a:pPr algn="ctr" rtl="0">
              <a:lnSpc>
                <a:spcPct val="90000"/>
              </a:lnSpc>
              <a:spcBef>
                <a:spcPct val="0"/>
              </a:spcBef>
            </a:pPr>
            <a:r>
              <a:rPr lang="en-US" sz="3200" b="1" dirty="0" smtClean="0">
                <a:latin typeface="David" panose="020E0502060401010101" pitchFamily="34" charset="-79"/>
                <a:ea typeface="Segoe UI" panose="020B0502040204020203" pitchFamily="34" charset="0"/>
                <a:cs typeface="David" panose="020E0502060401010101" pitchFamily="34" charset="-79"/>
              </a:rPr>
              <a:t>What’s on the</a:t>
            </a:r>
            <a:endParaRPr lang="he-IL" sz="3200" b="1" dirty="0">
              <a:latin typeface="David" panose="020E0502060401010101" pitchFamily="34" charset="-79"/>
              <a:ea typeface="Segoe UI" panose="020B0502040204020203" pitchFamily="34" charset="0"/>
              <a:cs typeface="David" panose="020E0502060401010101" pitchFamily="34" charset="-79"/>
            </a:endParaRPr>
          </a:p>
        </p:txBody>
      </p:sp>
      <p:sp>
        <p:nvSpPr>
          <p:cNvPr id="3" name="מלבן 2"/>
          <p:cNvSpPr/>
          <p:nvPr/>
        </p:nvSpPr>
        <p:spPr>
          <a:xfrm>
            <a:off x="5429537" y="879967"/>
            <a:ext cx="1830950" cy="784830"/>
          </a:xfrm>
          <a:prstGeom prst="rect">
            <a:avLst/>
          </a:prstGeom>
        </p:spPr>
        <p:txBody>
          <a:bodyPr wrap="none">
            <a:spAutoFit/>
          </a:bodyPr>
          <a:lstStyle/>
          <a:p>
            <a:pPr lvl="0"/>
            <a:r>
              <a:rPr lang="en-US" sz="1500" b="1" dirty="0" smtClean="0">
                <a:solidFill>
                  <a:schemeClr val="accent6">
                    <a:lumMod val="75000"/>
                  </a:schemeClr>
                </a:solidFill>
                <a:latin typeface="David" panose="020E0502060401010101" pitchFamily="34" charset="-79"/>
                <a:cs typeface="David" panose="020E0502060401010101" pitchFamily="34" charset="-79"/>
              </a:rPr>
              <a:t>Proud of the people,</a:t>
            </a:r>
          </a:p>
          <a:p>
            <a:pPr lvl="0"/>
            <a:r>
              <a:rPr lang="en-US" sz="1500" b="1" dirty="0" smtClean="0">
                <a:solidFill>
                  <a:schemeClr val="accent6">
                    <a:lumMod val="75000"/>
                  </a:schemeClr>
                </a:solidFill>
                <a:latin typeface="David" panose="020E0502060401010101" pitchFamily="34" charset="-79"/>
                <a:cs typeface="David" panose="020E0502060401010101" pitchFamily="34" charset="-79"/>
              </a:rPr>
              <a:t>the capabilities</a:t>
            </a:r>
          </a:p>
          <a:p>
            <a:pPr lvl="0"/>
            <a:r>
              <a:rPr lang="en-US" sz="1500" b="1" dirty="0" smtClean="0">
                <a:solidFill>
                  <a:schemeClr val="accent6">
                    <a:lumMod val="75000"/>
                  </a:schemeClr>
                </a:solidFill>
                <a:latin typeface="David" panose="020E0502060401010101" pitchFamily="34" charset="-79"/>
                <a:cs typeface="David" panose="020E0502060401010101" pitchFamily="34" charset="-79"/>
              </a:rPr>
              <a:t>and willingness</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
        <p:nvSpPr>
          <p:cNvPr id="10" name="מלבן 9"/>
          <p:cNvSpPr/>
          <p:nvPr/>
        </p:nvSpPr>
        <p:spPr>
          <a:xfrm>
            <a:off x="6744153" y="1823707"/>
            <a:ext cx="1330814"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Fear of losing</a:t>
            </a:r>
          </a:p>
          <a:p>
            <a:r>
              <a:rPr lang="en-US" sz="1500" b="1" dirty="0" smtClean="0">
                <a:solidFill>
                  <a:srgbClr val="C00000"/>
                </a:solidFill>
                <a:latin typeface="David" panose="020E0502060401010101" pitchFamily="34" charset="-79"/>
                <a:cs typeface="David" panose="020E0502060401010101" pitchFamily="34" charset="-79"/>
              </a:rPr>
              <a:t>the good ones</a:t>
            </a:r>
            <a:endParaRPr lang="he-IL" sz="1500" b="1" dirty="0">
              <a:solidFill>
                <a:srgbClr val="C00000"/>
              </a:solidFill>
              <a:latin typeface="David" panose="020E0502060401010101" pitchFamily="34" charset="-79"/>
              <a:cs typeface="David" panose="020E0502060401010101" pitchFamily="34" charset="-79"/>
            </a:endParaRPr>
          </a:p>
        </p:txBody>
      </p:sp>
      <p:sp>
        <p:nvSpPr>
          <p:cNvPr id="17" name="מלבן 16"/>
          <p:cNvSpPr/>
          <p:nvPr/>
        </p:nvSpPr>
        <p:spPr>
          <a:xfrm>
            <a:off x="7243311" y="2484671"/>
            <a:ext cx="1768433"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Lacking the tools</a:t>
            </a:r>
          </a:p>
          <a:p>
            <a:r>
              <a:rPr lang="en-US" sz="1500" b="1" dirty="0" smtClean="0">
                <a:solidFill>
                  <a:srgbClr val="C00000"/>
                </a:solidFill>
                <a:latin typeface="David" panose="020E0502060401010101" pitchFamily="34" charset="-79"/>
                <a:cs typeface="David" panose="020E0502060401010101" pitchFamily="34" charset="-79"/>
              </a:rPr>
              <a:t>to harness personal</a:t>
            </a:r>
            <a:endParaRPr lang="he-IL" sz="1500" b="1" dirty="0">
              <a:solidFill>
                <a:srgbClr val="C00000"/>
              </a:solidFill>
              <a:latin typeface="David" panose="020E0502060401010101" pitchFamily="34" charset="-79"/>
              <a:cs typeface="David" panose="020E0502060401010101" pitchFamily="34" charset="-79"/>
            </a:endParaRPr>
          </a:p>
        </p:txBody>
      </p:sp>
      <p:sp>
        <p:nvSpPr>
          <p:cNvPr id="18" name="מלבן 17"/>
          <p:cNvSpPr/>
          <p:nvPr/>
        </p:nvSpPr>
        <p:spPr>
          <a:xfrm>
            <a:off x="6911029" y="3678047"/>
            <a:ext cx="2031325"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Organizational fatigue</a:t>
            </a:r>
          </a:p>
          <a:p>
            <a:r>
              <a:rPr lang="en-US" sz="1500" b="1" dirty="0" smtClean="0">
                <a:solidFill>
                  <a:srgbClr val="C00000"/>
                </a:solidFill>
                <a:latin typeface="David" panose="020E0502060401010101" pitchFamily="34" charset="-79"/>
                <a:cs typeface="David" panose="020E0502060401010101" pitchFamily="34" charset="-79"/>
              </a:rPr>
              <a:t>“hollow organization”</a:t>
            </a:r>
            <a:endParaRPr lang="he-IL" sz="1500" b="1" dirty="0">
              <a:solidFill>
                <a:srgbClr val="C00000"/>
              </a:solidFill>
              <a:latin typeface="David" panose="020E0502060401010101" pitchFamily="34" charset="-79"/>
              <a:cs typeface="David" panose="020E0502060401010101" pitchFamily="34" charset="-79"/>
            </a:endParaRPr>
          </a:p>
        </p:txBody>
      </p:sp>
      <p:sp>
        <p:nvSpPr>
          <p:cNvPr id="12" name="מלבן 11"/>
          <p:cNvSpPr/>
          <p:nvPr/>
        </p:nvSpPr>
        <p:spPr>
          <a:xfrm rot="2530708">
            <a:off x="7444956" y="1321658"/>
            <a:ext cx="1617752" cy="507831"/>
          </a:xfrm>
          <a:prstGeom prst="rect">
            <a:avLst/>
          </a:prstGeom>
        </p:spPr>
        <p:txBody>
          <a:bodyPr wrap="none">
            <a:spAutoFit/>
          </a:bodyPr>
          <a:lstStyle/>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Personal</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19" name="מלבן 18"/>
          <p:cNvSpPr/>
          <p:nvPr/>
        </p:nvSpPr>
        <p:spPr>
          <a:xfrm>
            <a:off x="4243147" y="5794677"/>
            <a:ext cx="1794081" cy="553998"/>
          </a:xfrm>
          <a:prstGeom prst="rect">
            <a:avLst/>
          </a:prstGeom>
        </p:spPr>
        <p:txBody>
          <a:bodyPr wrap="none">
            <a:spAutoFit/>
          </a:bodyPr>
          <a:lstStyle/>
          <a:p>
            <a:r>
              <a:rPr lang="en-US" sz="1500" b="1" dirty="0" smtClean="0">
                <a:latin typeface="David" panose="020E0502060401010101" pitchFamily="34" charset="-79"/>
                <a:cs typeface="David" panose="020E0502060401010101" pitchFamily="34" charset="-79"/>
              </a:rPr>
              <a:t>Localized flexibility</a:t>
            </a:r>
          </a:p>
          <a:p>
            <a:r>
              <a:rPr lang="en-US" sz="1500" b="1" dirty="0" smtClean="0">
                <a:latin typeface="David" panose="020E0502060401010101" pitchFamily="34" charset="-79"/>
                <a:cs typeface="David" panose="020E0502060401010101" pitchFamily="34" charset="-79"/>
              </a:rPr>
              <a:t> Vs. conformity</a:t>
            </a:r>
            <a:endParaRPr lang="he-IL" sz="1500" b="1" dirty="0">
              <a:latin typeface="David" panose="020E0502060401010101" pitchFamily="34" charset="-79"/>
              <a:cs typeface="David" panose="020E0502060401010101" pitchFamily="34" charset="-79"/>
            </a:endParaRPr>
          </a:p>
        </p:txBody>
      </p:sp>
      <p:sp>
        <p:nvSpPr>
          <p:cNvPr id="20" name="מלבן 19"/>
          <p:cNvSpPr/>
          <p:nvPr/>
        </p:nvSpPr>
        <p:spPr>
          <a:xfrm>
            <a:off x="2690579" y="5378432"/>
            <a:ext cx="1877123" cy="784830"/>
          </a:xfrm>
          <a:prstGeom prst="rect">
            <a:avLst/>
          </a:prstGeom>
        </p:spPr>
        <p:txBody>
          <a:bodyPr wrap="square">
            <a:spAutoFit/>
          </a:bodyPr>
          <a:lstStyle/>
          <a:p>
            <a:r>
              <a:rPr lang="en-US" sz="1500" b="1" dirty="0" smtClean="0">
                <a:solidFill>
                  <a:srgbClr val="C00000"/>
                </a:solidFill>
                <a:latin typeface="David" panose="020E0502060401010101" pitchFamily="34" charset="-79"/>
                <a:cs typeface="David" panose="020E0502060401010101" pitchFamily="34" charset="-79"/>
              </a:rPr>
              <a:t>Digital transformation is needed</a:t>
            </a:r>
            <a:endParaRPr lang="he-IL" sz="1500" b="1" dirty="0">
              <a:solidFill>
                <a:srgbClr val="C00000"/>
              </a:solidFill>
              <a:latin typeface="David" panose="020E0502060401010101" pitchFamily="34" charset="-79"/>
              <a:cs typeface="David" panose="020E0502060401010101" pitchFamily="34" charset="-79"/>
            </a:endParaRPr>
          </a:p>
        </p:txBody>
      </p:sp>
      <p:sp>
        <p:nvSpPr>
          <p:cNvPr id="21" name="מלבן 20"/>
          <p:cNvSpPr/>
          <p:nvPr/>
        </p:nvSpPr>
        <p:spPr>
          <a:xfrm>
            <a:off x="636319" y="2183251"/>
            <a:ext cx="2845651"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The need to bring all capabilities</a:t>
            </a:r>
          </a:p>
          <a:p>
            <a:r>
              <a:rPr lang="en-US" sz="1500" b="1" dirty="0" smtClean="0">
                <a:solidFill>
                  <a:srgbClr val="C00000"/>
                </a:solidFill>
                <a:latin typeface="David" panose="020E0502060401010101" pitchFamily="34" charset="-79"/>
                <a:cs typeface="David" panose="020E0502060401010101" pitchFamily="34" charset="-79"/>
              </a:rPr>
              <a:t>to the blue side</a:t>
            </a:r>
            <a:endParaRPr lang="he-IL" sz="1500" b="1" dirty="0">
              <a:solidFill>
                <a:srgbClr val="C00000"/>
              </a:solidFill>
              <a:latin typeface="David" panose="020E0502060401010101" pitchFamily="34" charset="-79"/>
              <a:cs typeface="David" panose="020E0502060401010101" pitchFamily="34" charset="-79"/>
            </a:endParaRPr>
          </a:p>
        </p:txBody>
      </p:sp>
      <p:sp>
        <p:nvSpPr>
          <p:cNvPr id="22" name="מלבן 21"/>
          <p:cNvSpPr/>
          <p:nvPr/>
        </p:nvSpPr>
        <p:spPr>
          <a:xfrm>
            <a:off x="5330549" y="4665800"/>
            <a:ext cx="2588926" cy="553998"/>
          </a:xfrm>
          <a:prstGeom prst="rect">
            <a:avLst/>
          </a:prstGeom>
        </p:spPr>
        <p:txBody>
          <a:bodyPr wrap="square">
            <a:spAutoFit/>
          </a:bodyPr>
          <a:lstStyle/>
          <a:p>
            <a:r>
              <a:rPr lang="en-US" sz="1500" b="1" dirty="0" smtClean="0">
                <a:solidFill>
                  <a:srgbClr val="C00000"/>
                </a:solidFill>
                <a:latin typeface="David" panose="020E0502060401010101" pitchFamily="34" charset="-79"/>
                <a:cs typeface="David" panose="020E0502060401010101" pitchFamily="34" charset="-79"/>
              </a:rPr>
              <a:t>We have to think in a more differential manner</a:t>
            </a:r>
            <a:endParaRPr lang="he-IL" sz="1500" b="1" dirty="0">
              <a:solidFill>
                <a:srgbClr val="C00000"/>
              </a:solidFill>
              <a:latin typeface="David" panose="020E0502060401010101" pitchFamily="34" charset="-79"/>
              <a:cs typeface="David" panose="020E0502060401010101" pitchFamily="34" charset="-79"/>
            </a:endParaRPr>
          </a:p>
        </p:txBody>
      </p:sp>
      <p:sp>
        <p:nvSpPr>
          <p:cNvPr id="23" name="מלבן 22"/>
          <p:cNvSpPr/>
          <p:nvPr/>
        </p:nvSpPr>
        <p:spPr>
          <a:xfrm>
            <a:off x="2353464" y="866612"/>
            <a:ext cx="2706190" cy="553998"/>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Self perception of an initiating,</a:t>
            </a:r>
          </a:p>
          <a:p>
            <a:r>
              <a:rPr lang="en-US" sz="1500" b="1" dirty="0" smtClean="0">
                <a:solidFill>
                  <a:schemeClr val="accent6">
                    <a:lumMod val="75000"/>
                  </a:schemeClr>
                </a:solidFill>
                <a:latin typeface="David" panose="020E0502060401010101" pitchFamily="34" charset="-79"/>
                <a:cs typeface="David" panose="020E0502060401010101" pitchFamily="34" charset="-79"/>
              </a:rPr>
              <a:t>offensive military</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
        <p:nvSpPr>
          <p:cNvPr id="24" name="מלבן 23"/>
          <p:cNvSpPr/>
          <p:nvPr/>
        </p:nvSpPr>
        <p:spPr>
          <a:xfrm>
            <a:off x="87865" y="2768788"/>
            <a:ext cx="3156633" cy="323165"/>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A</a:t>
            </a:r>
            <a:r>
              <a:rPr lang="en-US" sz="1500" b="1" dirty="0">
                <a:solidFill>
                  <a:srgbClr val="C00000"/>
                </a:solidFill>
                <a:latin typeface="David" panose="020E0502060401010101" pitchFamily="34" charset="-79"/>
                <a:cs typeface="David" panose="020E0502060401010101" pitchFamily="34" charset="-79"/>
              </a:rPr>
              <a:t> </a:t>
            </a:r>
            <a:r>
              <a:rPr lang="en-US" sz="1500" b="1" dirty="0" smtClean="0">
                <a:solidFill>
                  <a:srgbClr val="C00000"/>
                </a:solidFill>
                <a:latin typeface="David" panose="020E0502060401010101" pitchFamily="34" charset="-79"/>
                <a:cs typeface="David" panose="020E0502060401010101" pitchFamily="34" charset="-79"/>
              </a:rPr>
              <a:t>concept of decisiveness is required</a:t>
            </a:r>
            <a:endParaRPr lang="he-IL" sz="1500" b="1" dirty="0">
              <a:solidFill>
                <a:srgbClr val="C00000"/>
              </a:solidFill>
              <a:latin typeface="David" panose="020E0502060401010101" pitchFamily="34" charset="-79"/>
              <a:cs typeface="David" panose="020E0502060401010101" pitchFamily="34" charset="-79"/>
            </a:endParaRPr>
          </a:p>
        </p:txBody>
      </p:sp>
      <p:sp>
        <p:nvSpPr>
          <p:cNvPr id="25" name="מלבן 24"/>
          <p:cNvSpPr/>
          <p:nvPr/>
        </p:nvSpPr>
        <p:spPr>
          <a:xfrm>
            <a:off x="1582745" y="1585808"/>
            <a:ext cx="2194832"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Lack of confidence</a:t>
            </a:r>
          </a:p>
          <a:p>
            <a:r>
              <a:rPr lang="en-US" sz="1500" b="1" dirty="0">
                <a:solidFill>
                  <a:srgbClr val="C00000"/>
                </a:solidFill>
                <a:latin typeface="David" panose="020E0502060401010101" pitchFamily="34" charset="-79"/>
                <a:cs typeface="David" panose="020E0502060401010101" pitchFamily="34" charset="-79"/>
              </a:rPr>
              <a:t>i</a:t>
            </a:r>
            <a:r>
              <a:rPr lang="en-US" sz="1500" b="1" dirty="0" smtClean="0">
                <a:solidFill>
                  <a:srgbClr val="C00000"/>
                </a:solidFill>
                <a:latin typeface="David" panose="020E0502060401010101" pitchFamily="34" charset="-79"/>
                <a:cs typeface="David" panose="020E0502060401010101" pitchFamily="34" charset="-79"/>
              </a:rPr>
              <a:t>n the current maneuver</a:t>
            </a:r>
            <a:endParaRPr lang="he-IL" sz="1500" b="1" dirty="0">
              <a:solidFill>
                <a:srgbClr val="C00000"/>
              </a:solidFill>
              <a:latin typeface="David" panose="020E0502060401010101" pitchFamily="34" charset="-79"/>
              <a:cs typeface="David" panose="020E0502060401010101" pitchFamily="34" charset="-79"/>
            </a:endParaRPr>
          </a:p>
        </p:txBody>
      </p:sp>
      <p:sp>
        <p:nvSpPr>
          <p:cNvPr id="26" name="מלבן 25"/>
          <p:cNvSpPr/>
          <p:nvPr/>
        </p:nvSpPr>
        <p:spPr>
          <a:xfrm>
            <a:off x="3860541" y="1645239"/>
            <a:ext cx="2459328" cy="553998"/>
          </a:xfrm>
          <a:prstGeom prst="rect">
            <a:avLst/>
          </a:prstGeom>
        </p:spPr>
        <p:txBody>
          <a:bodyPr wrap="none">
            <a:spAutoFit/>
          </a:bodyPr>
          <a:lstStyle/>
          <a:p>
            <a:r>
              <a:rPr lang="en-US" sz="1500" b="1" dirty="0" smtClean="0">
                <a:latin typeface="David" panose="020E0502060401010101" pitchFamily="34" charset="-79"/>
                <a:cs typeface="David" panose="020E0502060401010101" pitchFamily="34" charset="-79"/>
              </a:rPr>
              <a:t>The need to talk about </a:t>
            </a:r>
          </a:p>
          <a:p>
            <a:r>
              <a:rPr lang="en-US" sz="1500" b="1" dirty="0" smtClean="0">
                <a:latin typeface="David" panose="020E0502060401010101" pitchFamily="34" charset="-79"/>
                <a:cs typeface="David" panose="020E0502060401010101" pitchFamily="34" charset="-79"/>
              </a:rPr>
              <a:t>the intrinsic value of service</a:t>
            </a:r>
            <a:endParaRPr lang="he-IL" sz="1500" b="1" dirty="0">
              <a:latin typeface="David" panose="020E0502060401010101" pitchFamily="34" charset="-79"/>
              <a:cs typeface="David" panose="020E0502060401010101" pitchFamily="34" charset="-79"/>
            </a:endParaRPr>
          </a:p>
        </p:txBody>
      </p:sp>
      <p:sp>
        <p:nvSpPr>
          <p:cNvPr id="27" name="מלבן 26"/>
          <p:cNvSpPr/>
          <p:nvPr/>
        </p:nvSpPr>
        <p:spPr>
          <a:xfrm>
            <a:off x="5510489" y="4027091"/>
            <a:ext cx="1669047"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Revulsion</a:t>
            </a:r>
          </a:p>
          <a:p>
            <a:r>
              <a:rPr lang="en-US" sz="1500" b="1" dirty="0" smtClean="0">
                <a:solidFill>
                  <a:srgbClr val="C00000"/>
                </a:solidFill>
                <a:latin typeface="David" panose="020E0502060401010101" pitchFamily="34" charset="-79"/>
                <a:cs typeface="David" panose="020E0502060401010101" pitchFamily="34" charset="-79"/>
              </a:rPr>
              <a:t>from bureaucracy</a:t>
            </a:r>
            <a:endParaRPr lang="he-IL" sz="1500" b="1" dirty="0">
              <a:solidFill>
                <a:srgbClr val="C00000"/>
              </a:solidFill>
              <a:latin typeface="David" panose="020E0502060401010101" pitchFamily="34" charset="-79"/>
              <a:cs typeface="David" panose="020E0502060401010101" pitchFamily="34" charset="-79"/>
            </a:endParaRPr>
          </a:p>
        </p:txBody>
      </p:sp>
      <p:sp>
        <p:nvSpPr>
          <p:cNvPr id="28" name="מלבן 27"/>
          <p:cNvSpPr/>
          <p:nvPr/>
        </p:nvSpPr>
        <p:spPr>
          <a:xfrm>
            <a:off x="4268046" y="5264583"/>
            <a:ext cx="2868093"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The importance of strengthening</a:t>
            </a:r>
          </a:p>
          <a:p>
            <a:r>
              <a:rPr lang="en-US" sz="1500" b="1" dirty="0" smtClean="0">
                <a:solidFill>
                  <a:srgbClr val="C00000"/>
                </a:solidFill>
                <a:latin typeface="David" panose="020E0502060401010101" pitchFamily="34" charset="-79"/>
                <a:cs typeface="David" panose="020E0502060401010101" pitchFamily="34" charset="-79"/>
              </a:rPr>
              <a:t>inter-service capabilities</a:t>
            </a:r>
            <a:endParaRPr lang="he-IL" sz="1500" b="1" dirty="0">
              <a:solidFill>
                <a:srgbClr val="C00000"/>
              </a:solidFill>
              <a:latin typeface="David" panose="020E0502060401010101" pitchFamily="34" charset="-79"/>
              <a:cs typeface="David" panose="020E0502060401010101" pitchFamily="34" charset="-79"/>
            </a:endParaRPr>
          </a:p>
        </p:txBody>
      </p:sp>
      <p:sp>
        <p:nvSpPr>
          <p:cNvPr id="29" name="מלבן 28"/>
          <p:cNvSpPr/>
          <p:nvPr/>
        </p:nvSpPr>
        <p:spPr>
          <a:xfrm>
            <a:off x="1582745" y="4770292"/>
            <a:ext cx="2794355" cy="553998"/>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Islands of innovations </a:t>
            </a:r>
          </a:p>
          <a:p>
            <a:r>
              <a:rPr lang="en-US" sz="1500" b="1" dirty="0" smtClean="0">
                <a:solidFill>
                  <a:srgbClr val="FF0000"/>
                </a:solidFill>
                <a:latin typeface="David" panose="020E0502060401010101" pitchFamily="34" charset="-79"/>
                <a:cs typeface="David" panose="020E0502060401010101" pitchFamily="34" charset="-79"/>
              </a:rPr>
              <a:t>within an ocean of conservatism</a:t>
            </a:r>
            <a:endParaRPr lang="he-IL" sz="1500" b="1" dirty="0">
              <a:solidFill>
                <a:srgbClr val="FF0000"/>
              </a:solidFill>
              <a:latin typeface="David" panose="020E0502060401010101" pitchFamily="34" charset="-79"/>
              <a:cs typeface="David" panose="020E0502060401010101" pitchFamily="34" charset="-79"/>
            </a:endParaRPr>
          </a:p>
        </p:txBody>
      </p:sp>
      <p:sp>
        <p:nvSpPr>
          <p:cNvPr id="30" name="מלבן 29"/>
          <p:cNvSpPr/>
          <p:nvPr/>
        </p:nvSpPr>
        <p:spPr>
          <a:xfrm>
            <a:off x="869799" y="3194376"/>
            <a:ext cx="1861407" cy="784830"/>
          </a:xfrm>
          <a:prstGeom prst="rect">
            <a:avLst/>
          </a:prstGeom>
        </p:spPr>
        <p:txBody>
          <a:bodyPr wrap="none">
            <a:spAutoFit/>
          </a:bodyPr>
          <a:lstStyle/>
          <a:p>
            <a:r>
              <a:rPr lang="en-US" sz="1500" b="1" dirty="0" smtClean="0">
                <a:latin typeface="David" panose="020E0502060401010101" pitchFamily="34" charset="-79"/>
                <a:cs typeface="David" panose="020E0502060401010101" pitchFamily="34" charset="-79"/>
              </a:rPr>
              <a:t>High expectation for</a:t>
            </a:r>
          </a:p>
          <a:p>
            <a:r>
              <a:rPr lang="en-US" sz="1500" b="1" dirty="0" smtClean="0">
                <a:latin typeface="David" panose="020E0502060401010101" pitchFamily="34" charset="-79"/>
                <a:cs typeface="David" panose="020E0502060401010101" pitchFamily="34" charset="-79"/>
              </a:rPr>
              <a:t>change along the</a:t>
            </a:r>
          </a:p>
          <a:p>
            <a:r>
              <a:rPr lang="en-US" sz="1500" b="1" dirty="0" smtClean="0">
                <a:latin typeface="David" panose="020E0502060401010101" pitchFamily="34" charset="-79"/>
                <a:cs typeface="David" panose="020E0502060401010101" pitchFamily="34" charset="-79"/>
              </a:rPr>
              <a:t>need for stability</a:t>
            </a:r>
            <a:endParaRPr lang="he-IL" sz="1500" b="1" dirty="0">
              <a:latin typeface="David" panose="020E0502060401010101" pitchFamily="34" charset="-79"/>
              <a:cs typeface="David" panose="020E0502060401010101" pitchFamily="34" charset="-79"/>
            </a:endParaRPr>
          </a:p>
        </p:txBody>
      </p:sp>
      <p:sp>
        <p:nvSpPr>
          <p:cNvPr id="31" name="מלבן 30"/>
          <p:cNvSpPr/>
          <p:nvPr/>
        </p:nvSpPr>
        <p:spPr>
          <a:xfrm>
            <a:off x="1275069" y="4084479"/>
            <a:ext cx="1555234"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Unadjusted rate </a:t>
            </a:r>
          </a:p>
          <a:p>
            <a:r>
              <a:rPr lang="en-US" sz="1500" b="1" dirty="0" smtClean="0">
                <a:solidFill>
                  <a:srgbClr val="C00000"/>
                </a:solidFill>
                <a:latin typeface="David" panose="020E0502060401010101" pitchFamily="34" charset="-79"/>
                <a:cs typeface="David" panose="020E0502060401010101" pitchFamily="34" charset="-79"/>
              </a:rPr>
              <a:t>of change</a:t>
            </a:r>
            <a:endParaRPr lang="he-IL" sz="1500" b="1" dirty="0">
              <a:solidFill>
                <a:srgbClr val="C00000"/>
              </a:solidFill>
              <a:latin typeface="David" panose="020E0502060401010101" pitchFamily="34" charset="-79"/>
              <a:cs typeface="David" panose="020E0502060401010101" pitchFamily="34" charset="-79"/>
            </a:endParaRPr>
          </a:p>
        </p:txBody>
      </p:sp>
      <p:sp>
        <p:nvSpPr>
          <p:cNvPr id="40" name="מלבן 39"/>
          <p:cNvSpPr/>
          <p:nvPr/>
        </p:nvSpPr>
        <p:spPr>
          <a:xfrm rot="19136620">
            <a:off x="-1112126" y="262478"/>
            <a:ext cx="3555900" cy="1709100"/>
          </a:xfrm>
          <a:prstGeom prst="rect">
            <a:avLst/>
          </a:prstGeom>
          <a:solidFill>
            <a:srgbClr val="1193A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11" name="מלבן 10"/>
          <p:cNvSpPr/>
          <p:nvPr/>
        </p:nvSpPr>
        <p:spPr>
          <a:xfrm rot="19072335">
            <a:off x="21732" y="652301"/>
            <a:ext cx="2173993" cy="934871"/>
          </a:xfrm>
          <a:prstGeom prst="rect">
            <a:avLst/>
          </a:prstGeom>
        </p:spPr>
        <p:txBody>
          <a:bodyPr wrap="none">
            <a:spAutoFit/>
          </a:bodyPr>
          <a:lstStyle/>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Operational</a:t>
            </a:r>
          </a:p>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aspects</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41" name="מלבן 40"/>
          <p:cNvSpPr/>
          <p:nvPr/>
        </p:nvSpPr>
        <p:spPr>
          <a:xfrm rot="19136620">
            <a:off x="6768695" y="4687032"/>
            <a:ext cx="3555900" cy="170910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14" name="מלבן 13"/>
          <p:cNvSpPr/>
          <p:nvPr/>
        </p:nvSpPr>
        <p:spPr>
          <a:xfrm rot="19112264">
            <a:off x="6920776" y="5138516"/>
            <a:ext cx="2666114" cy="934871"/>
          </a:xfrm>
          <a:prstGeom prst="rect">
            <a:avLst/>
          </a:prstGeom>
        </p:spPr>
        <p:txBody>
          <a:bodyPr wrap="none">
            <a:spAutoFit/>
          </a:bodyPr>
          <a:lstStyle/>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Organizational</a:t>
            </a:r>
          </a:p>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aspects</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42" name="מלבן 41"/>
          <p:cNvSpPr/>
          <p:nvPr/>
        </p:nvSpPr>
        <p:spPr>
          <a:xfrm rot="2492872">
            <a:off x="-1106011" y="4665680"/>
            <a:ext cx="3554839" cy="170784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16" name="מלבן 15"/>
          <p:cNvSpPr/>
          <p:nvPr/>
        </p:nvSpPr>
        <p:spPr>
          <a:xfrm rot="2543911">
            <a:off x="-218724" y="5138518"/>
            <a:ext cx="2746265" cy="934871"/>
          </a:xfrm>
          <a:prstGeom prst="rect">
            <a:avLst/>
          </a:prstGeom>
        </p:spPr>
        <p:txBody>
          <a:bodyPr wrap="none">
            <a:spAutoFit/>
          </a:bodyPr>
          <a:lstStyle/>
          <a:p>
            <a:pP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Technology</a:t>
            </a:r>
            <a:endParaRPr lang="en-US"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a:p>
            <a:pP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and adaptation</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35" name="מלבן 34"/>
          <p:cNvSpPr/>
          <p:nvPr/>
        </p:nvSpPr>
        <p:spPr>
          <a:xfrm>
            <a:off x="3054180" y="4027091"/>
            <a:ext cx="2396810"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A missing General staff </a:t>
            </a:r>
          </a:p>
          <a:p>
            <a:r>
              <a:rPr lang="en-US" sz="1500" b="1" dirty="0" smtClean="0">
                <a:solidFill>
                  <a:srgbClr val="C00000"/>
                </a:solidFill>
                <a:latin typeface="David" panose="020E0502060401010101" pitchFamily="34" charset="-79"/>
                <a:cs typeface="David" panose="020E0502060401010101" pitchFamily="34" charset="-79"/>
              </a:rPr>
              <a:t>Mid-level in force buildup </a:t>
            </a:r>
            <a:endParaRPr lang="he-IL" sz="1500" b="1" dirty="0">
              <a:solidFill>
                <a:srgbClr val="C00000"/>
              </a:solidFill>
              <a:latin typeface="David" panose="020E0502060401010101" pitchFamily="34" charset="-79"/>
              <a:cs typeface="David" panose="020E0502060401010101" pitchFamily="34" charset="-79"/>
            </a:endParaRPr>
          </a:p>
        </p:txBody>
      </p:sp>
      <p:sp>
        <p:nvSpPr>
          <p:cNvPr id="36" name="מלבן 35"/>
          <p:cNvSpPr/>
          <p:nvPr/>
        </p:nvSpPr>
        <p:spPr>
          <a:xfrm>
            <a:off x="6221465" y="3073713"/>
            <a:ext cx="1829347" cy="553998"/>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A clear normative</a:t>
            </a:r>
          </a:p>
          <a:p>
            <a:r>
              <a:rPr lang="en-US" sz="1500" b="1" dirty="0" smtClean="0">
                <a:solidFill>
                  <a:schemeClr val="accent6">
                    <a:lumMod val="75000"/>
                  </a:schemeClr>
                </a:solidFill>
                <a:latin typeface="David" panose="020E0502060401010101" pitchFamily="34" charset="-79"/>
                <a:cs typeface="David" panose="020E0502060401010101" pitchFamily="34" charset="-79"/>
              </a:rPr>
              <a:t>organizational code</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
        <p:nvSpPr>
          <p:cNvPr id="37" name="מלבן 36"/>
          <p:cNvSpPr/>
          <p:nvPr/>
        </p:nvSpPr>
        <p:spPr>
          <a:xfrm>
            <a:off x="5771778" y="2464284"/>
            <a:ext cx="1146468" cy="323165"/>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Public trust</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xmlns="" val="3712091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748286" y="985080"/>
            <a:ext cx="2236510" cy="646331"/>
          </a:xfrm>
          <a:prstGeom prst="rect">
            <a:avLst/>
          </a:prstGeom>
        </p:spPr>
        <p:txBody>
          <a:bodyPr wrap="none">
            <a:spAutoFit/>
          </a:bodyPr>
          <a:lstStyle/>
          <a:p>
            <a:pPr rtl="0"/>
            <a:r>
              <a:rPr lang="en-US" sz="3600" dirty="0" smtClean="0">
                <a:latin typeface="David" panose="020E0502060401010101" pitchFamily="34" charset="-79"/>
                <a:ea typeface="Segoe UI" panose="020B0502040204020203" pitchFamily="34" charset="0"/>
                <a:cs typeface="David" panose="020E0502060401010101" pitchFamily="34" charset="-79"/>
              </a:rPr>
              <a:t>Six aspects</a:t>
            </a:r>
            <a:endParaRPr lang="he-IL" sz="3600" dirty="0">
              <a:latin typeface="David" panose="020E0502060401010101" pitchFamily="34" charset="-79"/>
              <a:ea typeface="Segoe UI" panose="020B0502040204020203" pitchFamily="34" charset="0"/>
              <a:cs typeface="David" panose="020E0502060401010101" pitchFamily="34" charset="-79"/>
            </a:endParaRPr>
          </a:p>
        </p:txBody>
      </p:sp>
      <p:grpSp>
        <p:nvGrpSpPr>
          <p:cNvPr id="38" name="קבוצה 37"/>
          <p:cNvGrpSpPr/>
          <p:nvPr/>
        </p:nvGrpSpPr>
        <p:grpSpPr>
          <a:xfrm>
            <a:off x="959081" y="1587447"/>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04439" y="1052404"/>
            <a:ext cx="543847" cy="511684"/>
          </a:xfrm>
          <a:prstGeom prst="rect">
            <a:avLst/>
          </a:prstGeom>
          <a:ln w="12700">
            <a:miter lim="400000"/>
          </a:ln>
        </p:spPr>
      </p:pic>
      <p:graphicFrame>
        <p:nvGraphicFramePr>
          <p:cNvPr id="4" name="דיאגרמה 3"/>
          <p:cNvGraphicFramePr/>
          <p:nvPr>
            <p:extLst>
              <p:ext uri="{D42A27DB-BD31-4B8C-83A1-F6EECF244321}">
                <p14:modId xmlns:p14="http://schemas.microsoft.com/office/powerpoint/2010/main" xmlns="" val="604917850"/>
              </p:ext>
            </p:extLst>
          </p:nvPr>
        </p:nvGraphicFramePr>
        <p:xfrm>
          <a:off x="975170" y="2129788"/>
          <a:ext cx="7334139" cy="29841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261072137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744716" y="563240"/>
            <a:ext cx="3801041" cy="646331"/>
          </a:xfrm>
          <a:prstGeom prst="rect">
            <a:avLst/>
          </a:prstGeom>
        </p:spPr>
        <p:txBody>
          <a:bodyPr wrap="none">
            <a:spAutoFit/>
          </a:bodyPr>
          <a:lstStyle/>
          <a:p>
            <a:pPr rtl="0"/>
            <a:r>
              <a:rPr lang="en-US" sz="3600" dirty="0" smtClean="0">
                <a:solidFill>
                  <a:srgbClr val="16A085"/>
                </a:solidFill>
                <a:latin typeface="David" panose="020E0502060401010101" pitchFamily="34" charset="-79"/>
                <a:ea typeface="Segoe UI" panose="020B0502040204020203" pitchFamily="34" charset="0"/>
                <a:cs typeface="David" panose="020E0502060401010101" pitchFamily="34" charset="-79"/>
              </a:rPr>
              <a:t>Operational aspects</a:t>
            </a:r>
            <a:endParaRPr lang="he-IL" sz="3600" dirty="0">
              <a:solidFill>
                <a:srgbClr val="16A085"/>
              </a:solidFill>
              <a:latin typeface="David" panose="020E0502060401010101" pitchFamily="34" charset="-79"/>
              <a:ea typeface="Segoe UI" panose="020B0502040204020203" pitchFamily="34" charset="0"/>
              <a:cs typeface="David" panose="020E0502060401010101" pitchFamily="34" charset="-79"/>
            </a:endParaRPr>
          </a:p>
        </p:txBody>
      </p:sp>
      <p:grpSp>
        <p:nvGrpSpPr>
          <p:cNvPr id="38" name="קבוצה 37"/>
          <p:cNvGrpSpPr/>
          <p:nvPr/>
        </p:nvGrpSpPr>
        <p:grpSpPr>
          <a:xfrm>
            <a:off x="744716" y="1220672"/>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00869" y="603359"/>
            <a:ext cx="543847" cy="511684"/>
          </a:xfrm>
          <a:prstGeom prst="rect">
            <a:avLst/>
          </a:prstGeom>
          <a:ln w="12700">
            <a:miter lim="400000"/>
          </a:ln>
        </p:spPr>
      </p:pic>
      <p:sp>
        <p:nvSpPr>
          <p:cNvPr id="19" name="מלבן 18"/>
          <p:cNvSpPr/>
          <p:nvPr/>
        </p:nvSpPr>
        <p:spPr>
          <a:xfrm>
            <a:off x="744716" y="1349537"/>
            <a:ext cx="3243191" cy="323165"/>
          </a:xfrm>
          <a:prstGeom prst="rect">
            <a:avLst/>
          </a:prstGeom>
        </p:spPr>
        <p:txBody>
          <a:bodyPr wrap="square">
            <a:spAutoFit/>
          </a:bodyPr>
          <a:lstStyle/>
          <a:p>
            <a:pPr rtl="0"/>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
        <p:nvSpPr>
          <p:cNvPr id="23" name="מלבן 22"/>
          <p:cNvSpPr/>
          <p:nvPr/>
        </p:nvSpPr>
        <p:spPr>
          <a:xfrm>
            <a:off x="31400" y="3068516"/>
            <a:ext cx="4469683" cy="3898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The ground maneuver – essence and future</a:t>
            </a:r>
            <a:endParaRPr lang="en-US" dirty="0">
              <a:solidFill>
                <a:srgbClr val="16A085"/>
              </a:solidFill>
              <a:latin typeface="David" panose="020E0502060401010101" pitchFamily="34" charset="-79"/>
              <a:cs typeface="David" panose="020E0502060401010101" pitchFamily="34" charset="-79"/>
            </a:endParaRPr>
          </a:p>
        </p:txBody>
      </p:sp>
      <p:sp>
        <p:nvSpPr>
          <p:cNvPr id="24" name="מלבן 23"/>
          <p:cNvSpPr/>
          <p:nvPr/>
        </p:nvSpPr>
        <p:spPr>
          <a:xfrm>
            <a:off x="31400" y="3575781"/>
            <a:ext cx="4469683" cy="458096"/>
          </a:xfrm>
          <a:prstGeom prst="rect">
            <a:avLst/>
          </a:prstGeom>
          <a:noFill/>
          <a:ln>
            <a:gradFill>
              <a:gsLst>
                <a:gs pos="0">
                  <a:srgbClr val="FF0000"/>
                </a:gs>
                <a:gs pos="55000">
                  <a:srgbClr val="16A085"/>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Multi-service capabilities at the operational edge</a:t>
            </a:r>
            <a:endParaRPr lang="en-US" sz="2100" dirty="0">
              <a:solidFill>
                <a:srgbClr val="16A085"/>
              </a:solidFill>
              <a:latin typeface="David" panose="020E0502060401010101" pitchFamily="34" charset="-79"/>
              <a:ea typeface="Calibri" panose="020F0502020204030204" pitchFamily="34" charset="0"/>
              <a:cs typeface="David" panose="020E0502060401010101" pitchFamily="34" charset="-79"/>
            </a:endParaRPr>
          </a:p>
        </p:txBody>
      </p:sp>
      <p:sp>
        <p:nvSpPr>
          <p:cNvPr id="25" name="מלבן 24"/>
          <p:cNvSpPr/>
          <p:nvPr/>
        </p:nvSpPr>
        <p:spPr>
          <a:xfrm>
            <a:off x="31400" y="4168607"/>
            <a:ext cx="4483866" cy="4213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Organizing border security</a:t>
            </a:r>
            <a:endParaRPr lang="en-US" sz="1500" dirty="0">
              <a:solidFill>
                <a:srgbClr val="16A085"/>
              </a:solidFill>
              <a:latin typeface="David" panose="020E0502060401010101" pitchFamily="34" charset="-79"/>
              <a:cs typeface="David" panose="020E0502060401010101" pitchFamily="34" charset="-79"/>
            </a:endParaRPr>
          </a:p>
        </p:txBody>
      </p:sp>
      <p:sp>
        <p:nvSpPr>
          <p:cNvPr id="7" name="מלבן 6"/>
          <p:cNvSpPr/>
          <p:nvPr/>
        </p:nvSpPr>
        <p:spPr>
          <a:xfrm>
            <a:off x="0" y="1932231"/>
            <a:ext cx="2123768" cy="507831"/>
          </a:xfrm>
          <a:prstGeom prst="rect">
            <a:avLst/>
          </a:prstGeom>
        </p:spPr>
        <p:txBody>
          <a:bodyPr wrap="square">
            <a:spAutoFit/>
          </a:bodyPr>
          <a:lstStyle/>
          <a:p>
            <a:pPr>
              <a:lnSpc>
                <a:spcPct val="150000"/>
              </a:lnSpc>
            </a:pPr>
            <a:r>
              <a:rPr lang="en-US" b="1" dirty="0" smtClean="0">
                <a:solidFill>
                  <a:srgbClr val="16A085"/>
                </a:solidFill>
                <a:latin typeface="David" panose="020E0502060401010101" pitchFamily="34" charset="-79"/>
                <a:cs typeface="David" panose="020E0502060401010101" pitchFamily="34" charset="-79"/>
              </a:rPr>
              <a:t>Ready! For what?</a:t>
            </a:r>
            <a:endParaRPr lang="he-IL" b="1" dirty="0">
              <a:solidFill>
                <a:srgbClr val="16A085"/>
              </a:solidFill>
              <a:latin typeface="David" panose="020E0502060401010101" pitchFamily="34" charset="-79"/>
              <a:cs typeface="David" panose="020E0502060401010101" pitchFamily="34" charset="-79"/>
            </a:endParaRPr>
          </a:p>
        </p:txBody>
      </p:sp>
      <p:sp>
        <p:nvSpPr>
          <p:cNvPr id="18" name="מלבן 17"/>
          <p:cNvSpPr/>
          <p:nvPr/>
        </p:nvSpPr>
        <p:spPr>
          <a:xfrm>
            <a:off x="31400" y="4734402"/>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425" dirty="0" smtClean="0">
                <a:solidFill>
                  <a:srgbClr val="16A085"/>
                </a:solidFill>
                <a:latin typeface="David" panose="020E0502060401010101" pitchFamily="34" charset="-79"/>
                <a:cs typeface="David" panose="020E0502060401010101" pitchFamily="34" charset="-79"/>
              </a:rPr>
              <a:t>The campaign between wars</a:t>
            </a:r>
            <a:endParaRPr lang="en-US" dirty="0">
              <a:solidFill>
                <a:srgbClr val="16A085"/>
              </a:solidFill>
              <a:latin typeface="David" panose="020E0502060401010101" pitchFamily="34" charset="-79"/>
              <a:cs typeface="David" panose="020E0502060401010101" pitchFamily="34" charset="-79"/>
            </a:endParaRPr>
          </a:p>
        </p:txBody>
      </p:sp>
      <p:sp>
        <p:nvSpPr>
          <p:cNvPr id="2" name="מלבן 1"/>
          <p:cNvSpPr/>
          <p:nvPr/>
        </p:nvSpPr>
        <p:spPr>
          <a:xfrm>
            <a:off x="4605891" y="5899741"/>
            <a:ext cx="4309768"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solidFill>
                  <a:schemeClr val="tx1"/>
                </a:solidFill>
                <a:latin typeface="David" panose="020E0502060401010101" pitchFamily="34" charset="-79"/>
                <a:cs typeface="David" panose="020E0502060401010101" pitchFamily="34" charset="-79"/>
              </a:rPr>
              <a:t>“The campaign between wars concept is a major power for the IDF at this time period, it allows for continued influence under the threshold of war” (COL, J2) </a:t>
            </a:r>
            <a:endParaRPr lang="he-IL" sz="1200" i="1" dirty="0">
              <a:solidFill>
                <a:schemeClr val="tx1"/>
              </a:solidFill>
              <a:latin typeface="David" panose="020E0502060401010101" pitchFamily="34" charset="-79"/>
              <a:cs typeface="David" panose="020E0502060401010101" pitchFamily="34" charset="-79"/>
            </a:endParaRPr>
          </a:p>
        </p:txBody>
      </p:sp>
      <p:sp>
        <p:nvSpPr>
          <p:cNvPr id="4" name="מלבן 3"/>
          <p:cNvSpPr/>
          <p:nvPr/>
        </p:nvSpPr>
        <p:spPr>
          <a:xfrm>
            <a:off x="4586420" y="5022461"/>
            <a:ext cx="4329239"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solidFill>
                  <a:schemeClr val="tx1"/>
                </a:solidFill>
                <a:latin typeface="David" panose="020E0502060401010101" pitchFamily="34" charset="-79"/>
                <a:cs typeface="David" panose="020E0502060401010101" pitchFamily="34" charset="-79"/>
              </a:rPr>
              <a:t>“We’re based on battalions that are intended to maneuver behind enemy terrain for border protection, a mission that requires specific capabilities and skills. (COL, Ground forces)</a:t>
            </a:r>
            <a:endParaRPr lang="he-IL" sz="1200" i="1" dirty="0">
              <a:solidFill>
                <a:schemeClr val="tx1"/>
              </a:solidFill>
              <a:latin typeface="David" panose="020E0502060401010101" pitchFamily="34" charset="-79"/>
              <a:cs typeface="David" panose="020E0502060401010101" pitchFamily="34" charset="-79"/>
            </a:endParaRPr>
          </a:p>
        </p:txBody>
      </p:sp>
      <p:sp>
        <p:nvSpPr>
          <p:cNvPr id="21" name="מלבן 20"/>
          <p:cNvSpPr/>
          <p:nvPr/>
        </p:nvSpPr>
        <p:spPr>
          <a:xfrm>
            <a:off x="31400" y="5306271"/>
            <a:ext cx="4469683" cy="492947"/>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Reserve duty – a required capability</a:t>
            </a:r>
            <a:endParaRPr lang="en-US" sz="1500" dirty="0">
              <a:solidFill>
                <a:srgbClr val="16A085"/>
              </a:solidFill>
              <a:latin typeface="David" panose="020E0502060401010101" pitchFamily="34" charset="-79"/>
              <a:cs typeface="David" panose="020E0502060401010101" pitchFamily="34" charset="-79"/>
            </a:endParaRPr>
          </a:p>
        </p:txBody>
      </p:sp>
      <p:sp>
        <p:nvSpPr>
          <p:cNvPr id="26" name="מלבן 25"/>
          <p:cNvSpPr/>
          <p:nvPr/>
        </p:nvSpPr>
        <p:spPr>
          <a:xfrm>
            <a:off x="31400" y="2501403"/>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425" dirty="0" smtClean="0">
                <a:solidFill>
                  <a:srgbClr val="16A085"/>
                </a:solidFill>
                <a:latin typeface="David" panose="020E0502060401010101" pitchFamily="34" charset="-79"/>
                <a:cs typeface="David" panose="020E0502060401010101" pitchFamily="34" charset="-79"/>
              </a:rPr>
              <a:t>Feeling capable and with high motivation</a:t>
            </a:r>
            <a:endParaRPr lang="en-US" dirty="0">
              <a:solidFill>
                <a:srgbClr val="16A085"/>
              </a:solidFill>
              <a:latin typeface="David" panose="020E0502060401010101" pitchFamily="34" charset="-79"/>
              <a:cs typeface="David" panose="020E0502060401010101" pitchFamily="34" charset="-79"/>
            </a:endParaRPr>
          </a:p>
        </p:txBody>
      </p:sp>
      <p:sp>
        <p:nvSpPr>
          <p:cNvPr id="27" name="מלבן 26"/>
          <p:cNvSpPr/>
          <p:nvPr/>
        </p:nvSpPr>
        <p:spPr>
          <a:xfrm>
            <a:off x="4586419" y="3943484"/>
            <a:ext cx="4329239" cy="1015663"/>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latin typeface="David" panose="020E0502060401010101" pitchFamily="34" charset="-79"/>
                <a:cs typeface="David" panose="020E0502060401010101" pitchFamily="34" charset="-79"/>
              </a:rPr>
              <a:t>“we have made changes with the concept of integrated combat capabilities and provided accessibility of various operational capabilities (Intel, fire, communications etc.) down to the platoon commander level, all for tactical superiority but we are still not good enough. (COL Ground forces)     </a:t>
            </a:r>
            <a:endParaRPr lang="en-US" sz="1200" dirty="0">
              <a:latin typeface="David" panose="020E0502060401010101" pitchFamily="34" charset="-79"/>
              <a:cs typeface="David" panose="020E0502060401010101" pitchFamily="34" charset="-79"/>
            </a:endParaRPr>
          </a:p>
        </p:txBody>
      </p:sp>
      <p:sp>
        <p:nvSpPr>
          <p:cNvPr id="28" name="מלבן 27"/>
          <p:cNvSpPr/>
          <p:nvPr/>
        </p:nvSpPr>
        <p:spPr>
          <a:xfrm>
            <a:off x="4586418" y="2945706"/>
            <a:ext cx="4329239" cy="830997"/>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solidFill>
                  <a:schemeClr val="tx1"/>
                </a:solidFill>
                <a:latin typeface="David" panose="020E0502060401010101" pitchFamily="34" charset="-79"/>
                <a:cs typeface="David" panose="020E0502060401010101" pitchFamily="34" charset="-79"/>
              </a:rPr>
              <a:t>“The substantial ground conflict will not lead to a considerable success, the current operational method will not achieve it’s objective… people can close their eyes for the sake of old beliefs” (Intel officer in the command and staff course)</a:t>
            </a:r>
            <a:endParaRPr lang="he-IL" sz="1200" dirty="0">
              <a:solidFill>
                <a:schemeClr val="tx1"/>
              </a:solidFill>
              <a:latin typeface="David" panose="020E0502060401010101" pitchFamily="34" charset="-79"/>
              <a:cs typeface="David" panose="020E0502060401010101" pitchFamily="34" charset="-79"/>
            </a:endParaRPr>
          </a:p>
        </p:txBody>
      </p:sp>
      <p:sp>
        <p:nvSpPr>
          <p:cNvPr id="29" name="מלבן 28"/>
          <p:cNvSpPr/>
          <p:nvPr/>
        </p:nvSpPr>
        <p:spPr>
          <a:xfrm>
            <a:off x="4605890" y="1777170"/>
            <a:ext cx="4309768" cy="1015663"/>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200" dirty="0" smtClean="0">
                <a:solidFill>
                  <a:schemeClr val="tx1"/>
                </a:solidFill>
                <a:latin typeface="David" panose="020E0502060401010101" pitchFamily="34" charset="-79"/>
                <a:cs typeface="David" panose="020E0502060401010101" pitchFamily="34" charset="-79"/>
              </a:rPr>
              <a:t>When I served as a platoon commander (during defensive shield) and the generals came to visit, I  could see the fire in their eyes, in Nebulas  I felt like I was the solution for their problems in Tel Aviv. Today, I feel as if in Tel Aviv they could live without us’ “here are those that flip jeeps and discharge bullets” (COL, Ground forces)   </a:t>
            </a:r>
            <a:endParaRPr lang="en-US" sz="1200"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xmlns="" val="1137052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מדור מפקדים בסיסי">
  <a:themeElements>
    <a:clrScheme name="מותאם עדי">
      <a:dk1>
        <a:srgbClr val="17365D"/>
      </a:dk1>
      <a:lt1>
        <a:sysClr val="window" lastClr="FFFFFF"/>
      </a:lt1>
      <a:dk2>
        <a:srgbClr val="244061"/>
      </a:dk2>
      <a:lt2>
        <a:srgbClr val="EEECE1"/>
      </a:lt2>
      <a:accent1>
        <a:srgbClr val="4F81BD"/>
      </a:accent1>
      <a:accent2>
        <a:srgbClr val="FFC000"/>
      </a:accent2>
      <a:accent3>
        <a:srgbClr val="9BBB59"/>
      </a:accent3>
      <a:accent4>
        <a:srgbClr val="8064A2"/>
      </a:accent4>
      <a:accent5>
        <a:srgbClr val="4BACC6"/>
      </a:accent5>
      <a:accent6>
        <a:srgbClr val="953734"/>
      </a:accent6>
      <a:hlink>
        <a:srgbClr val="0000FF"/>
      </a:hlink>
      <a:folHlink>
        <a:srgbClr val="800080"/>
      </a:folHlink>
    </a:clrScheme>
    <a:fontScheme name="התאמה אישית 1">
      <a:majorFont>
        <a:latin typeface="Calibri"/>
        <a:ea typeface=""/>
        <a:cs typeface="Guttman Hatzvi"/>
      </a:majorFont>
      <a:minorFont>
        <a:latin typeface="Calibri"/>
        <a:ea typeface=""/>
        <a:cs typeface="Guttman Hatzv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מדור מפקדים בסיסי" id="{06311C04-E55E-4424-BE05-BC9406D355C1}" vid="{88C6392B-395E-4329-9CE1-F8F2B0A1E0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18189</TotalTime>
  <Words>5902</Words>
  <Application>Microsoft Office PowerPoint</Application>
  <PresentationFormat>‫הצגה על המסך (4:3)</PresentationFormat>
  <Paragraphs>511</Paragraphs>
  <Slides>23</Slides>
  <Notes>20</Notes>
  <HiddenSlides>0</HiddenSlides>
  <MMClips>0</MMClips>
  <ScaleCrop>false</ScaleCrop>
  <HeadingPairs>
    <vt:vector size="4" baseType="variant">
      <vt:variant>
        <vt:lpstr>ערכת נושא</vt:lpstr>
      </vt:variant>
      <vt:variant>
        <vt:i4>1</vt:i4>
      </vt:variant>
      <vt:variant>
        <vt:lpstr>כותרות שקופיות</vt:lpstr>
      </vt:variant>
      <vt:variant>
        <vt:i4>23</vt:i4>
      </vt:variant>
    </vt:vector>
  </HeadingPairs>
  <TitlesOfParts>
    <vt:vector size="24" baseType="lpstr">
      <vt:lpstr>מדור מפקדים בסיסי</vt:lpstr>
      <vt:lpstr>שקופית 1</vt:lpstr>
      <vt:lpstr>שקופית 2</vt:lpstr>
      <vt:lpstr>שקופית 3</vt:lpstr>
      <vt:lpstr>שקופית 4</vt:lpstr>
      <vt:lpstr>שקופית 5</vt:lpstr>
      <vt:lpstr>שקופית 6</vt:lpstr>
      <vt:lpstr>שקופית 7</vt:lpstr>
      <vt:lpstr>שקופית 8</vt:lpstr>
      <vt:lpstr>שקופית 9</vt:lpstr>
      <vt:lpstr>שקופית 10</vt:lpstr>
      <vt:lpstr>Satisfaction and pride from service enlisted personal survey 2018  </vt:lpstr>
      <vt:lpstr>Utilization of time during a position</vt:lpstr>
      <vt:lpstr>שקופית 13</vt:lpstr>
      <vt:lpstr>שקופית 14</vt:lpstr>
      <vt:lpstr>שקופית 15</vt:lpstr>
      <vt:lpstr>שקופית 16</vt:lpstr>
      <vt:lpstr>שקופית 17</vt:lpstr>
      <vt:lpstr>שקופית 18</vt:lpstr>
      <vt:lpstr>שקופית 19</vt:lpstr>
      <vt:lpstr>שקופית 20</vt:lpstr>
      <vt:lpstr>שקופית 21</vt:lpstr>
      <vt:lpstr>שקופית 22</vt:lpstr>
      <vt:lpstr>שקופית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רפורמה בזרוע היבשה - וירוב</dc:title>
  <dc:creator>יזהר יצחקי</dc:creator>
  <cp:keywords>יזהר; בניין כוח; צבא; חדשנות</cp:keywords>
  <cp:lastModifiedBy>u45414</cp:lastModifiedBy>
  <cp:revision>430</cp:revision>
  <cp:lastPrinted>2018-12-17T11:03:36Z</cp:lastPrinted>
  <dcterms:created xsi:type="dcterms:W3CDTF">2018-11-08T15:03:29Z</dcterms:created>
  <dcterms:modified xsi:type="dcterms:W3CDTF">2019-04-17T08:59:17Z</dcterms:modified>
</cp:coreProperties>
</file>