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7" r:id="rId4"/>
    <p:sldId id="258" r:id="rId5"/>
    <p:sldId id="264" r:id="rId6"/>
    <p:sldId id="274" r:id="rId7"/>
    <p:sldId id="275" r:id="rId8"/>
    <p:sldId id="265" r:id="rId9"/>
    <p:sldId id="277" r:id="rId10"/>
    <p:sldId id="267" r:id="rId11"/>
    <p:sldId id="278" r:id="rId12"/>
    <p:sldId id="268" r:id="rId13"/>
    <p:sldId id="272" r:id="rId14"/>
    <p:sldId id="270" r:id="rId15"/>
    <p:sldId id="271" r:id="rId16"/>
    <p:sldId id="273" r:id="rId17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>
      <p:cViewPr>
        <p:scale>
          <a:sx n="66" d="100"/>
          <a:sy n="66" d="100"/>
        </p:scale>
        <p:origin x="-121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66B685-6B30-4FD8-81FB-BA019EE365C2}" type="datetimeFigureOut">
              <a:rPr lang="he-IL" smtClean="0"/>
              <a:t>י'/ניסן/תשע"ח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D4EDF7-36D3-47A6-BEDB-9EC294F8E7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95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51012" y="1491285"/>
            <a:ext cx="8689976" cy="2509213"/>
          </a:xfrm>
        </p:spPr>
        <p:txBody>
          <a:bodyPr>
            <a:normAutofit/>
          </a:bodyPr>
          <a:lstStyle/>
          <a:p>
            <a:r>
              <a:rPr lang="he-IL" sz="6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סיור הודו</a:t>
            </a:r>
            <a:endParaRPr lang="he-IL" sz="6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51012" y="4095750"/>
            <a:ext cx="8689976" cy="1371599"/>
          </a:xfrm>
        </p:spPr>
        <p:txBody>
          <a:bodyPr/>
          <a:lstStyle/>
          <a:p>
            <a:r>
              <a:rPr lang="he-I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מחזור מ"ה</a:t>
            </a:r>
          </a:p>
          <a:p>
            <a:r>
              <a:rPr lang="he-I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22-26 אפריל 18</a:t>
            </a:r>
            <a:endParaRPr lang="he-IL" dirty="0">
              <a:solidFill>
                <a:schemeClr val="tx1">
                  <a:lumMod val="85000"/>
                  <a:lumOff val="15000"/>
                </a:schemeClr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AutoShape 2" descr="תוצאת תמונה עבור הודו ישרא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תוצאת תמונה עבור הודו ישרא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469900"/>
            <a:ext cx="7886700" cy="24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כותרת 1"/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r>
              <a:rPr lang="he-IL" alt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סקיצת לו"ז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0684811"/>
              </p:ext>
            </p:extLst>
          </p:nvPr>
        </p:nvGraphicFramePr>
        <p:xfrm>
          <a:off x="0" y="11400"/>
          <a:ext cx="12192000" cy="77724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28850"/>
                <a:gridCol w="2647950"/>
                <a:gridCol w="2438400"/>
                <a:gridCol w="2438400"/>
                <a:gridCol w="2438400"/>
              </a:tblGrid>
              <a:tr h="606818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א' 22/4</a:t>
                      </a:r>
                    </a:p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הגעה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20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לדלהי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–הכרות עם הודו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ב' 23/4</a:t>
                      </a:r>
                    </a:p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אתגרי ביטחון, </a:t>
                      </a:r>
                    </a:p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פוליטי/מדיני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200" dirty="0" smtClean="0">
                          <a:cs typeface="Guttman Hatzvi" panose="02010401010101010101" pitchFamily="2" charset="-79"/>
                        </a:rPr>
                        <a:t> NDC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ג24/4</a:t>
                      </a:r>
                    </a:p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יחסי ישראל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הודו -תרבות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ד' 25/4</a:t>
                      </a:r>
                    </a:p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אתגרי גבולות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ה' 26/4</a:t>
                      </a:r>
                    </a:p>
                    <a:p>
                      <a:pPr algn="ct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אתגרים במרחב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הימי</a:t>
                      </a:r>
                    </a:p>
                    <a:p>
                      <a:pPr algn="ctr" rtl="1"/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וכלכלת הודו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</a:tr>
              <a:tr h="682014"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12:30 </a:t>
                      </a:r>
                    </a:p>
                    <a:p>
                      <a:pPr algn="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</a:t>
                      </a:r>
                    </a:p>
                    <a:p>
                      <a:pPr algn="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14:00</a:t>
                      </a:r>
                    </a:p>
                    <a:p>
                      <a:pPr algn="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הגעה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למלון</a:t>
                      </a:r>
                      <a:endParaRPr lang="he-IL" sz="12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algn="r" rtl="1"/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07:45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בוקר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09:30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וסקירה על ידי שגריר ישראל  -מר' דני כרמון.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 על ידי שגריר הודו בישראל וארה"ב לשעבר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08:00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בוקר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09:00 </a:t>
                      </a:r>
                      <a:endParaRPr lang="he-IL" sz="1200" baseline="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יציאה ל- 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BSF</a:t>
                      </a:r>
                      <a:endParaRPr lang="en-US" sz="1200" baseline="0" dirty="0" smtClean="0">
                        <a:latin typeface="David" panose="020E0502060401010101" pitchFamily="34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 rowSpan="4"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08:00 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בוקר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08:45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יציאה לפיקוד המערבי של ה- 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NAVY</a:t>
                      </a:r>
                    </a:p>
                    <a:p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09:00- 13:00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פיקוד מערבי 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NAVY</a:t>
                      </a:r>
                      <a:endParaRPr lang="he-IL" sz="12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במספנה – ייצור ספינות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וצוללות.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פגישות נימוסין עם מפקד הפיקוד.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 על האתגרים הימיים של הודו.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בספינה וצוללת.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צהריים.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17:00 -14:00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בבורסה של מומביי.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גורם ראשי ממשרד השר הראשי או האקדמיה או מחברה גדולה.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17:30 -17:00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סיכום ביקור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18:00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יציאה לשדה בדרך ביקור במכבסה.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20:00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הגעה לשדה</a:t>
                      </a:r>
                    </a:p>
                  </a:txBody>
                  <a:tcPr marL="91452" marR="91452" marT="45723" marB="45723"/>
                </a:tc>
              </a:tr>
              <a:tr h="510405"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15:00</a:t>
                      </a:r>
                    </a:p>
                    <a:p>
                      <a:pPr algn="r" rtl="1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תדריך וסקירה על הודו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08:30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יציאה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למטה הצבא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11:00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לשדה התעופה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13:00 – טיסה </a:t>
                      </a:r>
                      <a:r>
                        <a:rPr lang="he-IL" sz="120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לארמיצר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 rowSpan="3">
                  <a:txBody>
                    <a:bodyPr/>
                    <a:lstStyle/>
                    <a:p>
                      <a:r>
                        <a:rPr lang="en-US" sz="1200" dirty="0" smtClean="0">
                          <a:cs typeface="Guttman Hatzvi" panose="02010401010101010101" pitchFamily="2" charset="-79"/>
                        </a:rPr>
                        <a:t>09:30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על ידי מפקד הגזרה של ה- 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BSF</a:t>
                      </a:r>
                      <a:endParaRPr lang="he-IL" sz="12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11:00 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יציאה לשדה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13:30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 למומביי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18:00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הגעה למלון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18:30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 על פיגועי </a:t>
                      </a:r>
                      <a:r>
                        <a:rPr lang="he-IL" sz="120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ממוביי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2008</a:t>
                      </a:r>
                      <a:endParaRPr lang="en-US" sz="1200" dirty="0" smtClean="0">
                        <a:latin typeface="David" panose="020E0502060401010101" pitchFamily="34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</a:tr>
              <a:tr h="947890">
                <a:tc>
                  <a:txBody>
                    <a:bodyPr/>
                    <a:lstStyle/>
                    <a:p>
                      <a:pPr algn="r"/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16:30</a:t>
                      </a:r>
                      <a:endParaRPr lang="he-IL" sz="12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algn="r"/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תרבות בדלהי</a:t>
                      </a:r>
                      <a:endParaRPr lang="he-IL" sz="12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algn="r" rtl="1"/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09:00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פגישות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נימוסין עם ראש המודיעין </a:t>
                      </a:r>
                      <a:r>
                        <a:rPr lang="he-IL" sz="120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והקש"ח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 IDS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OGDIA</a:t>
                      </a:r>
                      <a:endParaRPr lang="en-US" sz="1200" baseline="0" dirty="0" smtClean="0">
                        <a:latin typeface="David" panose="020E0502060401010101" pitchFamily="34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15:00</a:t>
                      </a:r>
                      <a:endParaRPr lang="he-IL" sz="12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צהרים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16:00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הגעה ל- </a:t>
                      </a:r>
                      <a:r>
                        <a:rPr lang="en-US" sz="1200" baseline="0" dirty="0" err="1" smtClean="0">
                          <a:cs typeface="Guttman Hatzvi" panose="02010401010101010101" pitchFamily="2" charset="-79"/>
                        </a:rPr>
                        <a:t>waga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 border 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וצפייה בטקס חילופי המשמר המסורתי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</a:tr>
              <a:tr h="3426975">
                <a:tc>
                  <a:txBody>
                    <a:bodyPr/>
                    <a:lstStyle/>
                    <a:p>
                      <a:pPr algn="r"/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cs typeface="Guttman Hatzvi" panose="02010401010101010101" pitchFamily="2" charset="-79"/>
                        </a:rPr>
                        <a:t>09:30-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 10:30</a:t>
                      </a:r>
                      <a:endParaRPr lang="he-IL" sz="12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 על אתגרי הביטחון של הודו.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10:30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ל- 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NDC</a:t>
                      </a:r>
                    </a:p>
                    <a:p>
                      <a:r>
                        <a:rPr lang="en-US" sz="1200" dirty="0" smtClean="0">
                          <a:cs typeface="Guttman Hatzvi" panose="02010401010101010101" pitchFamily="2" charset="-79"/>
                        </a:rPr>
                        <a:t>11:00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 – 14:00</a:t>
                      </a:r>
                    </a:p>
                    <a:p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NDC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 על </a:t>
                      </a:r>
                      <a:r>
                        <a:rPr lang="en-US" sz="1200" baseline="0" dirty="0" smtClean="0">
                          <a:cs typeface="Guttman Hatzvi" panose="02010401010101010101" pitchFamily="2" charset="-79"/>
                        </a:rPr>
                        <a:t>NDC</a:t>
                      </a:r>
                      <a:endParaRPr lang="he-IL" sz="12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במקום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השתתפות בחלק השני של ההרצאות (אופציונלי)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צהריים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14:30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בפרלמנט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15:30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נציגה בכירה.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20:00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ערב בבית הנספח.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cs typeface="Guttman Hatzvi" panose="02010401010101010101" pitchFamily="2" charset="-79"/>
                      </a:endParaRPr>
                    </a:p>
                    <a:p>
                      <a:endParaRPr lang="he-IL" sz="12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endParaRPr lang="he-IL" sz="12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endParaRPr lang="he-IL" sz="12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endParaRPr lang="en-US" sz="1200" baseline="0" dirty="0" smtClean="0">
                        <a:latin typeface="David" panose="020E0502060401010101" pitchFamily="34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19:00</a:t>
                      </a:r>
                    </a:p>
                    <a:p>
                      <a:r>
                        <a:rPr lang="he-IL" sz="12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</a:t>
                      </a:r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במקדש הזהב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21:00</a:t>
                      </a:r>
                    </a:p>
                    <a:p>
                      <a:r>
                        <a:rPr lang="he-IL" sz="12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ערב במלון</a:t>
                      </a:r>
                      <a:endParaRPr lang="he-IL" sz="12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 marL="91452" marR="91452" marT="45723" marB="45723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0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להחלטה</a:t>
            </a:r>
            <a:endParaRPr lang="he-IL" sz="6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אישור </a:t>
            </a:r>
            <a:r>
              <a:rPr lang="he-IL" sz="4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הלו"ז</a:t>
            </a:r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העקרוני</a:t>
            </a:r>
          </a:p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אישור ליווי ס</a:t>
            </a:r>
            <a:r>
              <a:rPr lang="he-IL" sz="440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' נספח</a:t>
            </a:r>
            <a:endParaRPr lang="he-IL" sz="44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קוד לבוש</a:t>
            </a:r>
          </a:p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קיום טקס (קהילה יהודית / בית קברות)?</a:t>
            </a:r>
          </a:p>
          <a:p>
            <a:endParaRPr lang="he-IL" sz="4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67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41301"/>
            <a:ext cx="10364451" cy="736599"/>
          </a:xfrm>
        </p:spPr>
        <p:txBody>
          <a:bodyPr/>
          <a:lstStyle/>
          <a:p>
            <a:r>
              <a:rPr lang="he-IL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תוכנית</a:t>
            </a: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הסיור</a:t>
            </a: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774" y="1270000"/>
            <a:ext cx="10363826" cy="6121400"/>
          </a:xfrm>
        </p:spPr>
        <p:txBody>
          <a:bodyPr>
            <a:normAutofit/>
          </a:bodyPr>
          <a:lstStyle/>
          <a:p>
            <a:r>
              <a:rPr lang="he-IL" sz="2800" b="1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מוצ"ש 21.4: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המראת המשלחת מישראל</a:t>
            </a:r>
          </a:p>
          <a:p>
            <a:r>
              <a:rPr lang="he-IL" sz="2800" b="1" u="sng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</a:t>
            </a:r>
            <a:r>
              <a:rPr lang="he-IL" sz="2800" b="1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א' 22.4</a:t>
            </a:r>
            <a:r>
              <a:rPr lang="he-IL" sz="28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(נושא - תרבות והכרות כללית עם הודו):</a:t>
            </a:r>
          </a:p>
          <a:p>
            <a:pPr lvl="1"/>
            <a:r>
              <a:rPr lang="he-IL" sz="2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נחיתה בשעה 12:20</a:t>
            </a:r>
            <a:r>
              <a:rPr lang="he-IL" sz="2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</a:t>
            </a:r>
            <a:endParaRPr lang="he-IL" sz="26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1"/>
            <a:r>
              <a:rPr lang="he-IL" sz="2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תדריך </a:t>
            </a:r>
            <a:r>
              <a:rPr lang="he-IL" sz="2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לביקור וסקירה שלנו על הודו.</a:t>
            </a:r>
          </a:p>
          <a:p>
            <a:pPr lvl="1"/>
            <a:r>
              <a:rPr lang="he-IL" sz="2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סיור </a:t>
            </a:r>
            <a:r>
              <a:rPr lang="he-IL" sz="2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תרבות </a:t>
            </a:r>
            <a:r>
              <a:rPr lang="he-IL" sz="2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בניו דלהי. </a:t>
            </a:r>
          </a:p>
          <a:p>
            <a:pPr lvl="2"/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הגעת </a:t>
            </a: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שומרי </a:t>
            </a: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השבת 23:15, איסוף והבאה למלון.</a:t>
            </a:r>
            <a:endParaRPr lang="he-IL" sz="2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endParaRPr lang="he-IL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7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0969" y="523267"/>
            <a:ext cx="11221127" cy="651483"/>
          </a:xfrm>
        </p:spPr>
        <p:txBody>
          <a:bodyPr/>
          <a:lstStyle/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לו"ז ביקור – לפי 4 עמודי הביטחון הלאומי</a:t>
            </a: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381000" y="1174750"/>
            <a:ext cx="11220450" cy="5473700"/>
          </a:xfrm>
        </p:spPr>
        <p:txBody>
          <a:bodyPr>
            <a:noAutofit/>
          </a:bodyPr>
          <a:lstStyle/>
          <a:p>
            <a:r>
              <a:rPr lang="he-IL" sz="2800" b="1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יום ב' 23.4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(נושא – אתגרי ביטחון, פוליטי/מדיני):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ביקור במפקדת הצבא – פגישת נימוסים עם המארחים (כנראה ראש המודיעין </a:t>
            </a:r>
            <a:r>
              <a:rPr lang="he-IL" sz="28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והקש"ח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)</a:t>
            </a:r>
            <a:endParaRPr lang="en-US" sz="2800" dirty="0">
              <a:latin typeface="Gisha" panose="020B0502040204020203" pitchFamily="34" charset="-79"/>
              <a:cs typeface="Guttman Hatzvi" panose="02010401010101010101" pitchFamily="2" charset="-79"/>
            </a:endParaRPr>
          </a:p>
          <a:p>
            <a:r>
              <a:rPr lang="en-US" sz="2800" dirty="0">
                <a:latin typeface="Gisha" panose="020B0502040204020203" pitchFamily="34" charset="-79"/>
                <a:cs typeface="Guttman Hatzvi" panose="02010401010101010101" pitchFamily="2" charset="-79"/>
              </a:rPr>
              <a:t>-          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סקירה על אתגרי הביטחון בראיית הצבא.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ביקור ב-</a:t>
            </a:r>
            <a:r>
              <a:rPr lang="en-US" sz="2800" dirty="0">
                <a:latin typeface="Gisha" panose="020B0502040204020203" pitchFamily="34" charset="-79"/>
                <a:cs typeface="Guttman Hatzvi" panose="02010401010101010101" pitchFamily="2" charset="-79"/>
              </a:rPr>
              <a:t>NDC  )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המקבילה של </a:t>
            </a:r>
            <a:r>
              <a:rPr lang="he-IL" sz="28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מב"ל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) כולל ארוחת צהרים.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ביקור בפרלמנט.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פגישה עם גורם פוליטי וסקירה על הפוליטיקה ההודית.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בערב ארוחת ערב בבית הנספח.</a:t>
            </a:r>
          </a:p>
          <a:p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0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364451" cy="825499"/>
          </a:xfrm>
        </p:spPr>
        <p:txBody>
          <a:bodyPr/>
          <a:lstStyle/>
          <a:p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לו"ז ביקור – לפי 4 עמודי הביטחון הלאומי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774" y="1397000"/>
            <a:ext cx="10363826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e-IL" sz="11200" b="1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יום ג' 24.4</a:t>
            </a:r>
            <a:r>
              <a:rPr lang="he-IL" sz="11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</a:t>
            </a:r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(נושא - השלמות צבאי ומדיני, תרבות):</a:t>
            </a:r>
          </a:p>
          <a:p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יש לנו שעתיים בבוקר להשלמות – צבא, מכון מחקר, </a:t>
            </a:r>
            <a:r>
              <a:rPr lang="en-US" sz="11200" dirty="0">
                <a:latin typeface="Gisha" panose="020B0502040204020203" pitchFamily="34" charset="-79"/>
                <a:cs typeface="Guttman Hatzvi" panose="02010401010101010101" pitchFamily="2" charset="-79"/>
              </a:rPr>
              <a:t>NSA, </a:t>
            </a:r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פוליטיקאי, עיתונאי </a:t>
            </a:r>
            <a:r>
              <a:rPr lang="he-IL" sz="112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וכו</a:t>
            </a:r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'.</a:t>
            </a:r>
          </a:p>
          <a:p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11:00 – יציאה לשדה.</a:t>
            </a:r>
          </a:p>
          <a:p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13:30 – טיסה </a:t>
            </a:r>
            <a:r>
              <a:rPr lang="he-IL" sz="112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לאמריצר</a:t>
            </a:r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.</a:t>
            </a:r>
          </a:p>
          <a:p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אחה"צ – </a:t>
            </a:r>
            <a:r>
              <a:rPr lang="en-US" sz="11200" dirty="0">
                <a:latin typeface="Gisha" panose="020B0502040204020203" pitchFamily="34" charset="-79"/>
                <a:cs typeface="Guttman Hatzvi" panose="02010401010101010101" pitchFamily="2" charset="-79"/>
              </a:rPr>
              <a:t>WAGAH BORDER – </a:t>
            </a:r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ביקור במעבר הגבול עם פקיסטאן וצפייה בטקס החלפת המשמר (אירוע הזוי ומרתק תסתכל עליו </a:t>
            </a:r>
            <a:r>
              <a:rPr lang="he-IL" sz="112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ביוטיוב</a:t>
            </a:r>
            <a:r>
              <a:rPr lang="he-IL" sz="112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).</a:t>
            </a:r>
          </a:p>
          <a:p>
            <a:r>
              <a:rPr lang="he-IL" sz="1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ערב – סיור במקדש הזהב – המקדש החשוב ביותר לסיקים. מקום מאוד יפה ומעניין.</a:t>
            </a:r>
          </a:p>
          <a:p>
            <a:pPr marL="0" indent="0">
              <a:buNone/>
            </a:pPr>
            <a:endParaRPr lang="he-IL" sz="112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endParaRPr lang="he-IL" sz="80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r>
              <a:rPr lang="he-IL" sz="8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</a:t>
            </a:r>
            <a:endParaRPr lang="he-IL" sz="80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6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5" y="161317"/>
            <a:ext cx="10364451" cy="841983"/>
          </a:xfrm>
        </p:spPr>
        <p:txBody>
          <a:bodyPr/>
          <a:lstStyle/>
          <a:p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לו"ז ביקור – לפי 4 עמודי הביטחון הלאומי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774" y="901700"/>
            <a:ext cx="10363826" cy="54991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- </a:t>
            </a:r>
            <a:r>
              <a:rPr lang="he-IL" sz="2800" b="1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יום ד' 25.4: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סקירה של ה-</a:t>
            </a:r>
            <a:r>
              <a:rPr lang="en-US" sz="2800" dirty="0">
                <a:latin typeface="Gisha" panose="020B0502040204020203" pitchFamily="34" charset="-79"/>
                <a:cs typeface="Guttman Hatzvi" panose="02010401010101010101" pitchFamily="2" charset="-79"/>
              </a:rPr>
              <a:t>BSF (Border Security Force) 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על אתגרי הגנת הגבולות בהודו.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אופציה לסיור/תערוכה עם ה-</a:t>
            </a:r>
            <a:r>
              <a:rPr lang="en-US" sz="2800" dirty="0">
                <a:latin typeface="Gisha" panose="020B0502040204020203" pitchFamily="34" charset="-79"/>
                <a:cs typeface="Guttman Hatzvi" panose="02010401010101010101" pitchFamily="2" charset="-79"/>
              </a:rPr>
              <a:t>BSF.</a:t>
            </a:r>
          </a:p>
          <a:p>
            <a:r>
              <a:rPr lang="en-US" sz="2800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1300</a:t>
            </a:r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טיסה 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למומביי (נחיתה סביב 16:30. הגעה למלון בערך ב18:30).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</a:t>
            </a:r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סיור 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קצר והסבר על פיגועי מומביי </a:t>
            </a:r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באזור 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המלון ו</a:t>
            </a:r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ערב חופשי.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27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5" y="27967"/>
            <a:ext cx="10364451" cy="956283"/>
          </a:xfrm>
        </p:spPr>
        <p:txBody>
          <a:bodyPr/>
          <a:lstStyle/>
          <a:p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לו"ז ביקור – לפי 4 עמודי הביטחון הלאומי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133350" y="984250"/>
            <a:ext cx="11830049" cy="5283200"/>
          </a:xfrm>
        </p:spPr>
        <p:txBody>
          <a:bodyPr>
            <a:noAutofit/>
          </a:bodyPr>
          <a:lstStyle/>
          <a:p>
            <a:r>
              <a:rPr lang="he-IL" sz="2800" b="1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יום ה' 26.4</a:t>
            </a:r>
            <a:r>
              <a:rPr lang="he-IL" sz="28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(נושא - כלכלה, אתגרי המרחב הימי):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סיור בפיקוד הדרומי של </a:t>
            </a:r>
            <a:r>
              <a:rPr lang="he-IL" sz="28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הנייבי</a:t>
            </a:r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 – ביקור בפיקוד, ביקור בספינה, סקירה על האתגרים במרחב האוקיינוס ההודי.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ארוחת צהריים </a:t>
            </a:r>
            <a:r>
              <a:rPr lang="he-IL" sz="28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בנייבי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פגישה/ביקור עם גורם כלכלי בכיר מאחת מתעשיות הענק בהודו.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אם יישאר זמן, סיור במקום מעניין בדרך לשדה ("המכבסה").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 סיכום הביקור.</a:t>
            </a:r>
          </a:p>
          <a:p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        טיסה ב-23:00 לארץ</a:t>
            </a:r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.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42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להחלטה</a:t>
            </a:r>
            <a:endParaRPr lang="he-IL" sz="6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אישור </a:t>
            </a:r>
            <a:r>
              <a:rPr lang="he-IL" sz="4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הלו"ז</a:t>
            </a:r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העקרוני</a:t>
            </a:r>
          </a:p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אישור ליווי ס</a:t>
            </a:r>
            <a:r>
              <a:rPr lang="he-IL" sz="440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' נספח</a:t>
            </a:r>
            <a:endParaRPr lang="he-IL" sz="44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קוד לבוש</a:t>
            </a:r>
          </a:p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קיום טקס (קהילה יהודית / בית קברות)?</a:t>
            </a:r>
          </a:p>
          <a:p>
            <a:endParaRPr lang="he-IL" sz="4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24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היעד</a:t>
            </a:r>
            <a:endParaRPr lang="he-IL" sz="6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sz="4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הכרת הודו מעמדה ותפיסת האסטרטגיה שלה כמעצמה מרכזית ומתפתחת במערכת הבינ"ל, מדינה בעלת השפעה רבה על הממדים השונים בביטחון הלאומי הישראלי</a:t>
            </a:r>
            <a:endParaRPr lang="he-IL" sz="4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65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680" y="267809"/>
            <a:ext cx="11792661" cy="994383"/>
          </a:xfrm>
        </p:spPr>
        <p:txBody>
          <a:bodyPr/>
          <a:lstStyle/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מטרות הסיור </a:t>
            </a: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0" y="1262192"/>
            <a:ext cx="11791950" cy="4770308"/>
          </a:xfrm>
        </p:spPr>
        <p:txBody>
          <a:bodyPr>
            <a:no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היכרות עם תרבות מגוונת, מורכבת ושורשים עמוקים.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דמוקרטיה מורכבת- כיצד מצליחים לנהל מדינה דמוקרטית עם לאומים ודתות שונות.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חברה- פערים עצומים בחברה, עוני קשה לצד מעמדות גבוהים.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חזון מדיני- כיצד תוספת הודו את עצמה במבנה העולמי המתהווה והעתידי.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גבולות מאתגרים לרבות עם מעצמות (סין) – כיצד מתמודדים עם האתגר.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מדינת גרעין החיה בגבול עם מדינת גרעין (פקיסטן) – הכיצד?</a:t>
            </a:r>
          </a:p>
          <a:p>
            <a:endParaRPr lang="he-IL" sz="28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endParaRPr lang="he-IL" sz="28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54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5" y="27967"/>
            <a:ext cx="10364451" cy="1596177"/>
          </a:xfrm>
        </p:spPr>
        <p:txBody>
          <a:bodyPr/>
          <a:lstStyle/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מטרות הסיור</a:t>
            </a: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774" y="1200150"/>
            <a:ext cx="10363826" cy="4902200"/>
          </a:xfrm>
        </p:spPr>
        <p:txBody>
          <a:bodyPr>
            <a:normAutofit lnSpcReduction="10000"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כלכלה: מה האתגרים הלאומיים הכלכליים, שיעורי הצמיחה, כלכלה של מעמדות?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מעמד האישה .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תרבות אסטרטגית לצד תרבות הודית מסורתית- האם יכולים לגור בכפיפה אחת?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מדיניות חוץ: מהי האוריינטציה ?להתקרב למערב? להתקרב למזרח?</a:t>
            </a:r>
          </a:p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היחס לישראל- קרבה לצד פזילה וחברות עם מדינות ערב והצבעות נגד ישראל באו"ם.</a:t>
            </a:r>
          </a:p>
          <a:p>
            <a:endParaRPr lang="he-IL" sz="28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0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15375" y="-457199"/>
            <a:ext cx="10364451" cy="2514599"/>
          </a:xfrm>
        </p:spPr>
        <p:txBody>
          <a:bodyPr/>
          <a:lstStyle/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29907"/>
              </p:ext>
            </p:extLst>
          </p:nvPr>
        </p:nvGraphicFramePr>
        <p:xfrm>
          <a:off x="3541486" y="1128593"/>
          <a:ext cx="8529493" cy="5507355"/>
        </p:xfrm>
        <a:graphic>
          <a:graphicData uri="http://schemas.openxmlformats.org/drawingml/2006/table">
            <a:tbl>
              <a:tblPr rtl="1"/>
              <a:tblGrid>
                <a:gridCol w="1622539"/>
                <a:gridCol w="1548111"/>
                <a:gridCol w="1786281"/>
                <a:gridCol w="1786281"/>
                <a:gridCol w="1786281"/>
              </a:tblGrid>
              <a:tr h="249726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שם-עברית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r>
                        <a:rPr lang="he-IL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יציאה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 חזרה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ויזה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כשרות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7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משה יהלומי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אל"ם יונתן סיידה-מרום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רס"ן עידו </a:t>
                      </a:r>
                      <a:r>
                        <a:rPr lang="he-I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סוציאנו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LTC Ryan Hoyle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46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Douglas Brock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LTC Tim Hullman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27/4/18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צורך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46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Guido Cerioni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27/4/18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גב' תמר רחמימוב-הוניג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צורך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אל"ם שי שטאדלר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יעקב </a:t>
                      </a:r>
                      <a:r>
                        <a:rPr lang="he-I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שנרב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</a:p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23:00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27/4/18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אל"ם יעקב אלמליח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אל"ם שמואל בן-עזרא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</a:p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23:00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27/4/18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אל"ם זיו רום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מאבטח</a:t>
                      </a:r>
                      <a:r>
                        <a:rPr lang="he-I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  <a:r>
                        <a:rPr lang="he-IL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גריגורי</a:t>
                      </a:r>
                      <a:r>
                        <a:rPr lang="he-I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שפירא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27/4/18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</a:t>
                      </a:r>
                      <a:r>
                        <a:rPr lang="he-I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צורך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0" y="1139375"/>
            <a:ext cx="3367319" cy="5321300"/>
          </a:xfrm>
        </p:spPr>
        <p:txBody>
          <a:bodyPr>
            <a:noAutofit/>
          </a:bodyPr>
          <a:lstStyle/>
          <a:p>
            <a:r>
              <a:rPr lang="he-IL" sz="1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טיסה ראשית  21.04 (21:00):</a:t>
            </a:r>
          </a:p>
          <a:p>
            <a:pPr lvl="1"/>
            <a:r>
              <a:rPr lang="en-US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LY071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מת"א </a:t>
            </a:r>
            <a:r>
              <a:rPr lang="he-IL" sz="1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למומבאי</a:t>
            </a:r>
            <a:r>
              <a:rPr lang="he-IL" sz="1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(נחיתה 22.04 07:30)</a:t>
            </a:r>
          </a:p>
          <a:p>
            <a:pPr lvl="1"/>
            <a:r>
              <a:rPr lang="en-US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9W307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1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ממומבאי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1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לדלהי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(11:00-13:20)</a:t>
            </a:r>
            <a:endParaRPr lang="he-IL" sz="14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r>
              <a:rPr lang="he-IL" sz="1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טיסה מאוחרת  21.04 (23:00):</a:t>
            </a:r>
          </a:p>
          <a:p>
            <a:pPr lvl="1"/>
            <a:r>
              <a:rPr lang="en-US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LY081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מת"א </a:t>
            </a:r>
            <a:r>
              <a:rPr lang="he-IL" sz="1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לבנקוק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(נחיתה 22.04</a:t>
            </a:r>
            <a:r>
              <a:rPr lang="en-US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14:30)</a:t>
            </a:r>
          </a:p>
          <a:p>
            <a:pPr lvl="1"/>
            <a:r>
              <a:rPr lang="en-US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TG315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1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מבנקוק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1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לדלהי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(17:55-20:55)</a:t>
            </a:r>
          </a:p>
          <a:p>
            <a:r>
              <a:rPr lang="he-IL" sz="1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חזרה 27.04 (22:45):</a:t>
            </a:r>
          </a:p>
          <a:p>
            <a:pPr lvl="1"/>
            <a:r>
              <a:rPr lang="en-US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LY072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1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ממומבאי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לת"א (נחיתה 28.04 04:00)</a:t>
            </a:r>
          </a:p>
          <a:p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חזרה </a:t>
            </a:r>
            <a:r>
              <a:rPr lang="he-IL" sz="1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30.04 (11:40):</a:t>
            </a: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1"/>
            <a:r>
              <a:rPr lang="en-US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LY074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14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ממומבאי</a:t>
            </a:r>
            <a:r>
              <a:rPr lang="he-IL" sz="1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 לת"א (נחיתה </a:t>
            </a:r>
            <a:r>
              <a:rPr lang="en-US" sz="140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16:45</a:t>
            </a:r>
            <a:r>
              <a:rPr lang="he-IL" sz="140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)</a:t>
            </a:r>
            <a:endParaRPr lang="he-IL" sz="1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sz="18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93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15375" y="-457199"/>
            <a:ext cx="10364451" cy="2514599"/>
          </a:xfrm>
        </p:spPr>
        <p:txBody>
          <a:bodyPr/>
          <a:lstStyle/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774" y="1168400"/>
            <a:ext cx="10363826" cy="5321300"/>
          </a:xfrm>
        </p:spPr>
        <p:txBody>
          <a:bodyPr>
            <a:noAutofit/>
          </a:bodyPr>
          <a:lstStyle/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מלונות (8 חדרי יחיד + 2 חדרים זוגיים) :</a:t>
            </a:r>
            <a:r>
              <a:rPr lang="en-US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endParaRPr lang="he-IL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1"/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ניו דלהי (</a:t>
            </a:r>
            <a:r>
              <a:rPr lang="en-US" sz="2000" dirty="0" smtClean="0">
                <a:latin typeface="Calibri" panose="020F0502020204030204" pitchFamily="34" charset="0"/>
                <a:cs typeface="Guttman Hatzvi" panose="02010401010101010101" pitchFamily="2" charset="-79"/>
              </a:rPr>
              <a:t>Taj Palace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) – </a:t>
            </a:r>
            <a:r>
              <a:rPr lang="en-US" sz="2000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105,000INR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(1600 $)</a:t>
            </a:r>
          </a:p>
          <a:p>
            <a:pPr lvl="1"/>
            <a:r>
              <a:rPr lang="he-IL" sz="20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ארמיצר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(</a:t>
            </a:r>
            <a:r>
              <a:rPr lang="en-US" sz="2000" dirty="0" smtClean="0">
                <a:latin typeface="Calibri" panose="020F0502020204030204" pitchFamily="34" charset="0"/>
                <a:cs typeface="Guttman Hatzvi" panose="02010401010101010101" pitchFamily="2" charset="-79"/>
              </a:rPr>
              <a:t>Taj SWARNA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) – </a:t>
            </a:r>
            <a:r>
              <a:rPr lang="en-US" sz="2000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130,000INR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(</a:t>
            </a:r>
            <a:r>
              <a:rPr lang="en-US" sz="2000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2000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20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$)</a:t>
            </a:r>
            <a:endParaRPr lang="he-IL" sz="20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1"/>
            <a:r>
              <a:rPr lang="he-IL" sz="20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מומבאי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(</a:t>
            </a:r>
            <a:r>
              <a:rPr lang="en-US" sz="2000" dirty="0" smtClean="0">
                <a:latin typeface="Calibri" panose="020F0502020204030204" pitchFamily="34" charset="0"/>
                <a:cs typeface="Guttman Hatzvi" panose="02010401010101010101" pitchFamily="2" charset="-79"/>
              </a:rPr>
              <a:t>Taj </a:t>
            </a:r>
            <a:r>
              <a:rPr lang="en-US" sz="2000" dirty="0" err="1" smtClean="0">
                <a:latin typeface="Calibri" panose="020F0502020204030204" pitchFamily="34" charset="0"/>
                <a:cs typeface="Guttman Hatzvi" panose="02010401010101010101" pitchFamily="2" charset="-79"/>
              </a:rPr>
              <a:t>mahal</a:t>
            </a:r>
            <a:r>
              <a:rPr lang="en-US" sz="2000" dirty="0" smtClean="0">
                <a:latin typeface="Calibri" panose="020F0502020204030204" pitchFamily="34" charset="0"/>
                <a:cs typeface="Guttman Hatzvi" panose="02010401010101010101" pitchFamily="2" charset="-79"/>
              </a:rPr>
              <a:t> palace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) – </a:t>
            </a:r>
            <a:r>
              <a:rPr lang="en-US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sz="2000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140,000INR</a:t>
            </a:r>
            <a:r>
              <a:rPr lang="he-IL" sz="2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(</a:t>
            </a:r>
            <a:r>
              <a:rPr lang="en-US" sz="2600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2150</a:t>
            </a:r>
            <a:r>
              <a:rPr lang="he-IL" sz="2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$)</a:t>
            </a:r>
          </a:p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טיסות פנים:</a:t>
            </a:r>
          </a:p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דלהי  - </a:t>
            </a:r>
            <a:r>
              <a:rPr lang="he-IL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ארמיצר</a:t>
            </a: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dirty="0">
                <a:latin typeface="Gisha" panose="020B0502040204020203" pitchFamily="34" charset="-79"/>
                <a:cs typeface="Guttman Hatzvi" panose="02010401010101010101" pitchFamily="2" charset="-79"/>
              </a:rPr>
              <a:t>75,000INR</a:t>
            </a: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  1200$</a:t>
            </a:r>
            <a:endParaRPr lang="en-US" dirty="0" smtClean="0">
              <a:latin typeface="Gisha" panose="020B0502040204020203" pitchFamily="34" charset="-79"/>
              <a:cs typeface="Guttman Hatzvi" panose="02010401010101010101" pitchFamily="2" charset="-79"/>
            </a:endParaRPr>
          </a:p>
          <a:p>
            <a:r>
              <a:rPr lang="he-IL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ארמיצר</a:t>
            </a: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– מומביי </a:t>
            </a:r>
            <a:r>
              <a:rPr lang="en-US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97,500INr</a:t>
            </a: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1500$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r>
              <a:rPr lang="he-IL" sz="1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ביטחון:</a:t>
            </a:r>
          </a:p>
          <a:p>
            <a:pPr lvl="1"/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מאבטח – </a:t>
            </a:r>
            <a:r>
              <a:rPr lang="he-IL" sz="20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גריגורי</a:t>
            </a:r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שפירא</a:t>
            </a:r>
          </a:p>
          <a:p>
            <a:pPr lvl="1"/>
            <a:r>
              <a:rPr lang="he-IL" sz="20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דרישות אבטחה – מאבטח חמוש (בתיאום מול קב"ט שגרירות הודו)</a:t>
            </a:r>
            <a:endParaRPr lang="he-IL" sz="20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77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15375" y="-457199"/>
            <a:ext cx="10364451" cy="2514599"/>
          </a:xfrm>
        </p:spPr>
        <p:txBody>
          <a:bodyPr/>
          <a:lstStyle/>
          <a:p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774" y="1168400"/>
            <a:ext cx="10363826" cy="5321300"/>
          </a:xfrm>
        </p:spPr>
        <p:txBody>
          <a:bodyPr>
            <a:no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אוטובוס:</a:t>
            </a:r>
          </a:p>
          <a:p>
            <a:pPr lvl="1"/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חברת </a:t>
            </a:r>
            <a:r>
              <a:rPr lang="en-US" sz="2400" dirty="0" smtClean="0">
                <a:latin typeface="Gisha" panose="020B0502040204020203" pitchFamily="34" charset="-79"/>
                <a:cs typeface="Guttman Hatzvi" panose="02010401010101010101" pitchFamily="2" charset="-79"/>
              </a:rPr>
              <a:t>KTC</a:t>
            </a:r>
            <a:endParaRPr lang="he-IL" sz="24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1"/>
            <a:r>
              <a:rPr lang="en-US" sz="2400" dirty="0" err="1" smtClean="0">
                <a:latin typeface="Gisha" panose="020B0502040204020203" pitchFamily="34" charset="-79"/>
                <a:cs typeface="Guttman Hatzvi" panose="02010401010101010101" pitchFamily="2" charset="-79"/>
              </a:rPr>
              <a:t>WiFi</a:t>
            </a:r>
            <a:endParaRPr lang="en-US" sz="2400" dirty="0" smtClean="0">
              <a:latin typeface="Gisha" panose="020B0502040204020203" pitchFamily="34" charset="-79"/>
              <a:cs typeface="Guttman Hatzvi" panose="02010401010101010101" pitchFamily="2" charset="-79"/>
            </a:endParaRPr>
          </a:p>
          <a:p>
            <a:r>
              <a:rPr lang="he-IL" sz="2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רפואה:</a:t>
            </a:r>
          </a:p>
          <a:p>
            <a:pPr lvl="1"/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חיסונים –תואמו לתאריך 08.04.17 בשעה 14:30</a:t>
            </a:r>
          </a:p>
          <a:p>
            <a:pPr lvl="1"/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ביה"ח הקרוב ביותר:</a:t>
            </a:r>
          </a:p>
          <a:p>
            <a:pPr lvl="2"/>
            <a:r>
              <a:rPr lang="he-IL" sz="22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ניו דלהי – </a:t>
            </a:r>
          </a:p>
          <a:p>
            <a:pPr lvl="2"/>
            <a:r>
              <a:rPr lang="he-IL" sz="22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ארמיצר</a:t>
            </a:r>
            <a:r>
              <a:rPr lang="he-IL" sz="22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– </a:t>
            </a:r>
          </a:p>
          <a:p>
            <a:pPr lvl="2"/>
            <a:r>
              <a:rPr lang="he-IL" sz="22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מומבאי</a:t>
            </a:r>
            <a:r>
              <a:rPr lang="he-IL" sz="22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– </a:t>
            </a:r>
          </a:p>
          <a:p>
            <a:pPr marL="457200" lvl="1" indent="0">
              <a:buNone/>
            </a:pP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ביטוח – בטיפול </a:t>
            </a:r>
            <a:r>
              <a:rPr lang="he-IL" sz="24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משהב"ט</a:t>
            </a:r>
            <a:endParaRPr lang="he-IL" sz="2400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2"/>
            <a:endParaRPr lang="en-US" sz="2200" dirty="0" smtClean="0">
              <a:latin typeface="Gisha" panose="020B0502040204020203" pitchFamily="34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86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1706" r="11315" b="6250"/>
          <a:stretch/>
        </p:blipFill>
        <p:spPr bwMode="auto">
          <a:xfrm>
            <a:off x="1226457" y="428171"/>
            <a:ext cx="9739087" cy="60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906822"/>
      </p:ext>
    </p:extLst>
  </p:cSld>
  <p:clrMapOvr>
    <a:masterClrMapping/>
  </p:clrMapOvr>
</p:sld>
</file>

<file path=ppt/theme/theme1.xml><?xml version="1.0" encoding="utf-8"?>
<a:theme xmlns:a="http://schemas.openxmlformats.org/drawingml/2006/main" name="טיפה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4435</TotalTime>
  <Words>799</Words>
  <Application>Microsoft Office PowerPoint</Application>
  <PresentationFormat>מותאם אישית</PresentationFormat>
  <Paragraphs>254</Paragraphs>
  <Slides>16</Slides>
  <Notes>0</Notes>
  <HiddenSlides>5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טיפה</vt:lpstr>
      <vt:lpstr>סיור הודו</vt:lpstr>
      <vt:lpstr>להחלטה</vt:lpstr>
      <vt:lpstr>היעד</vt:lpstr>
      <vt:lpstr>מטרות הסיור </vt:lpstr>
      <vt:lpstr>מטרות הסיור</vt:lpstr>
      <vt:lpstr>מנהלות</vt:lpstr>
      <vt:lpstr>מנהלות</vt:lpstr>
      <vt:lpstr>מנהלות</vt:lpstr>
      <vt:lpstr>מצגת של PowerPoint</vt:lpstr>
      <vt:lpstr>סקיצת לו"ז</vt:lpstr>
      <vt:lpstr>להחלטה</vt:lpstr>
      <vt:lpstr>תוכנית הסיור</vt:lpstr>
      <vt:lpstr>לו"ז ביקור – לפי 4 עמודי הביטחון הלאומי</vt:lpstr>
      <vt:lpstr>לו"ז ביקור – לפי 4 עמודי הביטחון הלאומי</vt:lpstr>
      <vt:lpstr>לו"ז ביקור – לפי 4 עמודי הביטחון הלאומי</vt:lpstr>
      <vt:lpstr>לו"ז ביקור – לפי 4 עמודי הביטחון הלאומי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הודו</dc:title>
  <dc:creator>u26688</dc:creator>
  <cp:lastModifiedBy>User</cp:lastModifiedBy>
  <cp:revision>61</cp:revision>
  <cp:lastPrinted>2018-03-16T09:42:40Z</cp:lastPrinted>
  <dcterms:created xsi:type="dcterms:W3CDTF">2018-01-06T14:18:10Z</dcterms:created>
  <dcterms:modified xsi:type="dcterms:W3CDTF">2018-03-26T18:53:28Z</dcterms:modified>
</cp:coreProperties>
</file>