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4"/>
  </p:notesMasterIdLst>
  <p:sldIdLst>
    <p:sldId id="256" r:id="rId2"/>
    <p:sldId id="259" r:id="rId3"/>
    <p:sldId id="258" r:id="rId4"/>
    <p:sldId id="308" r:id="rId5"/>
    <p:sldId id="264" r:id="rId6"/>
    <p:sldId id="310" r:id="rId7"/>
    <p:sldId id="306" r:id="rId8"/>
    <p:sldId id="309" r:id="rId9"/>
    <p:sldId id="330" r:id="rId10"/>
    <p:sldId id="336" r:id="rId11"/>
    <p:sldId id="335" r:id="rId12"/>
    <p:sldId id="343" r:id="rId13"/>
    <p:sldId id="338" r:id="rId14"/>
    <p:sldId id="339" r:id="rId15"/>
    <p:sldId id="341" r:id="rId16"/>
    <p:sldId id="342" r:id="rId17"/>
    <p:sldId id="347" r:id="rId18"/>
    <p:sldId id="345" r:id="rId19"/>
    <p:sldId id="349" r:id="rId20"/>
    <p:sldId id="351" r:id="rId21"/>
    <p:sldId id="344" r:id="rId22"/>
    <p:sldId id="350" r:id="rId23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F6969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041" autoAdjust="0"/>
    <p:restoredTop sz="82696" autoAdjust="0"/>
  </p:normalViewPr>
  <p:slideViewPr>
    <p:cSldViewPr snapToGrid="0">
      <p:cViewPr varScale="1">
        <p:scale>
          <a:sx n="57" d="100"/>
          <a:sy n="57" d="100"/>
        </p:scale>
        <p:origin x="1014" y="4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21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CBA390-BAF1-425D-A878-AAE75BBA26E3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756F2BE9-A18D-48C8-B59B-C232A1DBF5A3}">
      <dgm:prSet phldrT="[טקסט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rgbClr val="FF33CC">
            <a:alpha val="50000"/>
          </a:srgbClr>
        </a:solidFill>
        <a:ln>
          <a:noFill/>
        </a:ln>
      </dgm:spPr>
      <dgm:t>
        <a:bodyPr anchor="t" anchorCtr="0"/>
        <a:lstStyle/>
        <a:p>
          <a:pPr rtl="1"/>
          <a:r>
            <a:rPr lang="he-IL" sz="2400" b="1" dirty="0" smtClean="0">
              <a:solidFill>
                <a:schemeClr val="tx1"/>
              </a:solidFill>
            </a:rPr>
            <a:t>בזירה האזורית</a:t>
          </a:r>
        </a:p>
        <a:p>
          <a:pPr rtl="1"/>
          <a:endParaRPr lang="he-IL" sz="2400" dirty="0" smtClean="0">
            <a:solidFill>
              <a:schemeClr val="tx1"/>
            </a:solidFill>
          </a:endParaRPr>
        </a:p>
        <a:p>
          <a:pPr rtl="1"/>
          <a:r>
            <a:rPr lang="he-IL" sz="2200" dirty="0" smtClean="0">
              <a:solidFill>
                <a:schemeClr val="tx1"/>
              </a:solidFill>
            </a:rPr>
            <a:t>- הכרה </a:t>
          </a:r>
        </a:p>
        <a:p>
          <a:pPr rtl="1"/>
          <a:r>
            <a:rPr lang="he-IL" sz="2200" dirty="0" smtClean="0">
              <a:solidFill>
                <a:schemeClr val="tx1"/>
              </a:solidFill>
            </a:rPr>
            <a:t>- חיזוק והוצאה לאור של היחסים עם ירדן ומצריים</a:t>
          </a:r>
        </a:p>
        <a:p>
          <a:pPr rtl="1"/>
          <a:r>
            <a:rPr lang="he-IL" sz="2200" dirty="0" smtClean="0">
              <a:solidFill>
                <a:schemeClr val="tx1"/>
              </a:solidFill>
            </a:rPr>
            <a:t>- יחסים עם המתונות </a:t>
          </a:r>
        </a:p>
        <a:p>
          <a:pPr rtl="1"/>
          <a:r>
            <a:rPr lang="he-IL" sz="2200" dirty="0" smtClean="0">
              <a:solidFill>
                <a:schemeClr val="tx1"/>
              </a:solidFill>
            </a:rPr>
            <a:t>- הסכם כלכלי אזורי</a:t>
          </a:r>
          <a:endParaRPr lang="he-IL" sz="2200" dirty="0"/>
        </a:p>
      </dgm:t>
    </dgm:pt>
    <dgm:pt modelId="{E1107E63-6367-4892-8FA9-E0F6D082752D}" type="parTrans" cxnId="{1CD10DBB-57B7-4B7C-848F-3447F92C65CF}">
      <dgm:prSet/>
      <dgm:spPr/>
      <dgm:t>
        <a:bodyPr/>
        <a:lstStyle/>
        <a:p>
          <a:pPr rtl="1"/>
          <a:endParaRPr lang="he-IL"/>
        </a:p>
      </dgm:t>
    </dgm:pt>
    <dgm:pt modelId="{6EE13048-FB65-4039-A077-B5EBC1F90977}" type="sibTrans" cxnId="{1CD10DBB-57B7-4B7C-848F-3447F92C65CF}">
      <dgm:prSet/>
      <dgm:spPr>
        <a:solidFill>
          <a:schemeClr val="bg1"/>
        </a:solidFill>
        <a:ln>
          <a:solidFill>
            <a:schemeClr val="bg1"/>
          </a:solidFill>
        </a:ln>
      </dgm:spPr>
      <dgm:t>
        <a:bodyPr/>
        <a:lstStyle/>
        <a:p>
          <a:pPr rtl="1"/>
          <a:endParaRPr lang="he-IL"/>
        </a:p>
      </dgm:t>
    </dgm:pt>
    <dgm:pt modelId="{E1D80421-7CC4-4A44-8FF0-62B5E50A6A37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 anchor="t" anchorCtr="0"/>
        <a:lstStyle/>
        <a:p>
          <a:pPr algn="ctr" rtl="1"/>
          <a:r>
            <a:rPr lang="he-IL" sz="2400" b="1" dirty="0" smtClean="0">
              <a:solidFill>
                <a:schemeClr val="tx1"/>
              </a:solidFill>
            </a:rPr>
            <a:t>בזירה הבינ"ל</a:t>
          </a:r>
        </a:p>
        <a:p>
          <a:pPr algn="ctr" rtl="1"/>
          <a:endParaRPr lang="he-IL" sz="2400" dirty="0" smtClean="0">
            <a:solidFill>
              <a:schemeClr val="tx1"/>
            </a:solidFill>
          </a:endParaRPr>
        </a:p>
        <a:p>
          <a:pPr algn="ctr" rtl="1"/>
          <a:r>
            <a:rPr lang="he-IL" sz="2200" dirty="0" smtClean="0">
              <a:solidFill>
                <a:schemeClr val="tx1"/>
              </a:solidFill>
            </a:rPr>
            <a:t>- הסכמות נגד טרור</a:t>
          </a:r>
        </a:p>
        <a:p>
          <a:pPr algn="ctr" rtl="1"/>
          <a:r>
            <a:rPr lang="he-IL" sz="2200" b="0" dirty="0" smtClean="0">
              <a:solidFill>
                <a:schemeClr val="tx1"/>
              </a:solidFill>
            </a:rPr>
            <a:t>- סיוע אמריקאי</a:t>
          </a:r>
        </a:p>
        <a:p>
          <a:pPr algn="ctr" rtl="1"/>
          <a:r>
            <a:rPr lang="he-IL" sz="2200" b="0" dirty="0" smtClean="0">
              <a:solidFill>
                <a:schemeClr val="tx1"/>
              </a:solidFill>
            </a:rPr>
            <a:t>- מיצוב ישראל כמוכנה לפתרון הסכסוך, חיזוק מעמד</a:t>
          </a:r>
        </a:p>
        <a:p>
          <a:pPr algn="ctr" rtl="1"/>
          <a:r>
            <a:rPr lang="he-IL" sz="2200" b="0" dirty="0" smtClean="0">
              <a:solidFill>
                <a:schemeClr val="tx1"/>
              </a:solidFill>
            </a:rPr>
            <a:t>- שימור המצב מול רוסיה בזירה הצפונית</a:t>
          </a:r>
          <a:r>
            <a:rPr lang="he-IL" sz="2400" b="0" dirty="0" smtClean="0">
              <a:solidFill>
                <a:schemeClr val="tx1"/>
              </a:solidFill>
            </a:rPr>
            <a:t>?</a:t>
          </a:r>
        </a:p>
        <a:p>
          <a:pPr algn="ctr" rtl="1"/>
          <a:endParaRPr lang="he-IL" sz="2100" b="0" dirty="0" smtClean="0">
            <a:solidFill>
              <a:schemeClr val="tx1"/>
            </a:solidFill>
          </a:endParaRPr>
        </a:p>
        <a:p>
          <a:pPr algn="ctr" rtl="1"/>
          <a:endParaRPr lang="he-IL" sz="2100" b="1" dirty="0">
            <a:solidFill>
              <a:schemeClr val="tx1"/>
            </a:solidFill>
          </a:endParaRPr>
        </a:p>
      </dgm:t>
    </dgm:pt>
    <dgm:pt modelId="{62C2B244-5924-4477-8F13-8AC89B51EE82}" type="parTrans" cxnId="{D51C95F1-4D17-45F5-9E42-CCDB52C86AEB}">
      <dgm:prSet/>
      <dgm:spPr/>
      <dgm:t>
        <a:bodyPr/>
        <a:lstStyle/>
        <a:p>
          <a:pPr rtl="1"/>
          <a:endParaRPr lang="he-IL"/>
        </a:p>
      </dgm:t>
    </dgm:pt>
    <dgm:pt modelId="{26BDB7F5-F5A4-4343-84C0-EF5628F86D46}" type="sibTrans" cxnId="{D51C95F1-4D17-45F5-9E42-CCDB52C86AEB}">
      <dgm:prSet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>
          <a:noFill/>
        </a:ln>
      </dgm:spPr>
      <dgm:t>
        <a:bodyPr/>
        <a:lstStyle/>
        <a:p>
          <a:pPr rtl="1"/>
          <a:endParaRPr lang="he-IL"/>
        </a:p>
      </dgm:t>
    </dgm:pt>
    <dgm:pt modelId="{6F040DA2-2D0B-4D42-8A89-A1F6761B107E}">
      <dgm:prSet phldrT="[טקסט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rgbClr val="00B050">
            <a:alpha val="50000"/>
          </a:srgbClr>
        </a:solidFill>
        <a:ln>
          <a:noFill/>
        </a:ln>
      </dgm:spPr>
      <dgm:t>
        <a:bodyPr anchor="t" anchorCtr="0"/>
        <a:lstStyle/>
        <a:p>
          <a:pPr rtl="1">
            <a:lnSpc>
              <a:spcPct val="90000"/>
            </a:lnSpc>
          </a:pPr>
          <a:r>
            <a:rPr lang="he-IL" sz="2300" b="1" dirty="0" smtClean="0">
              <a:solidFill>
                <a:schemeClr val="tx1"/>
              </a:solidFill>
            </a:rPr>
            <a:t>סכסוך ישראלי פלסטיני</a:t>
          </a:r>
        </a:p>
        <a:p>
          <a:pPr rtl="1">
            <a:lnSpc>
              <a:spcPct val="100000"/>
            </a:lnSpc>
          </a:pPr>
          <a:endParaRPr lang="he-IL" sz="2200" dirty="0" smtClean="0">
            <a:solidFill>
              <a:schemeClr val="tx1"/>
            </a:solidFill>
          </a:endParaRPr>
        </a:p>
        <a:p>
          <a:pPr rtl="1">
            <a:lnSpc>
              <a:spcPct val="90000"/>
            </a:lnSpc>
          </a:pPr>
          <a:r>
            <a:rPr lang="he-IL" sz="2200" dirty="0" smtClean="0">
              <a:solidFill>
                <a:schemeClr val="tx1"/>
              </a:solidFill>
            </a:rPr>
            <a:t>- התקדמות</a:t>
          </a:r>
        </a:p>
        <a:p>
          <a:pPr rtl="1">
            <a:lnSpc>
              <a:spcPct val="90000"/>
            </a:lnSpc>
          </a:pPr>
          <a:r>
            <a:rPr lang="he-IL" sz="2200" dirty="0" smtClean="0">
              <a:solidFill>
                <a:schemeClr val="tx1"/>
              </a:solidFill>
            </a:rPr>
            <a:t>- הסכם עקרונות</a:t>
          </a:r>
        </a:p>
        <a:p>
          <a:pPr rtl="1">
            <a:lnSpc>
              <a:spcPct val="90000"/>
            </a:lnSpc>
          </a:pPr>
          <a:r>
            <a:rPr lang="he-IL" sz="2200" dirty="0" smtClean="0">
              <a:solidFill>
                <a:schemeClr val="tx1"/>
              </a:solidFill>
            </a:rPr>
            <a:t>- שמירת סטטוס קוו באגן הקדוש</a:t>
          </a:r>
        </a:p>
        <a:p>
          <a:pPr rtl="1">
            <a:lnSpc>
              <a:spcPct val="90000"/>
            </a:lnSpc>
          </a:pPr>
          <a:r>
            <a:rPr lang="he-IL" sz="2200" dirty="0" smtClean="0">
              <a:solidFill>
                <a:schemeClr val="tx1"/>
              </a:solidFill>
            </a:rPr>
            <a:t>- הסכם החלפת שבויים</a:t>
          </a:r>
        </a:p>
        <a:p>
          <a:pPr rtl="1">
            <a:lnSpc>
              <a:spcPct val="90000"/>
            </a:lnSpc>
          </a:pPr>
          <a:r>
            <a:rPr lang="he-IL" sz="2200" dirty="0" smtClean="0">
              <a:solidFill>
                <a:schemeClr val="tx1"/>
              </a:solidFill>
            </a:rPr>
            <a:t>- הסכם כלכלי אזורי</a:t>
          </a:r>
        </a:p>
        <a:p>
          <a:pPr rtl="1">
            <a:lnSpc>
              <a:spcPct val="90000"/>
            </a:lnSpc>
          </a:pPr>
          <a:r>
            <a:rPr lang="he-IL" sz="2200" dirty="0" smtClean="0">
              <a:solidFill>
                <a:schemeClr val="tx1"/>
              </a:solidFill>
            </a:rPr>
            <a:t>- </a:t>
          </a:r>
          <a:r>
            <a:rPr lang="he-IL" sz="2200" dirty="0" smtClean="0">
              <a:solidFill>
                <a:schemeClr val="tx1"/>
              </a:solidFill>
            </a:rPr>
            <a:t>הורדת פוטנציאל האלימות הפלסטינית באמצעות ייצוב ושיפור המצב</a:t>
          </a:r>
          <a:endParaRPr lang="he-IL" sz="2200" dirty="0">
            <a:solidFill>
              <a:schemeClr val="tx1"/>
            </a:solidFill>
          </a:endParaRPr>
        </a:p>
      </dgm:t>
    </dgm:pt>
    <dgm:pt modelId="{CE00A244-DB22-4C2F-8CDE-234BF134C148}" type="parTrans" cxnId="{F3CF8D83-ABB9-488D-9D6A-C89383FB1815}">
      <dgm:prSet/>
      <dgm:spPr/>
      <dgm:t>
        <a:bodyPr/>
        <a:lstStyle/>
        <a:p>
          <a:pPr rtl="1"/>
          <a:endParaRPr lang="he-IL"/>
        </a:p>
      </dgm:t>
    </dgm:pt>
    <dgm:pt modelId="{4D9D60BC-1490-4D7E-8FCD-83307F021FE6}" type="sibTrans" cxnId="{F3CF8D83-ABB9-488D-9D6A-C89383FB1815}">
      <dgm:prSet/>
      <dgm:spPr/>
      <dgm:t>
        <a:bodyPr/>
        <a:lstStyle/>
        <a:p>
          <a:pPr rtl="1"/>
          <a:endParaRPr lang="he-IL"/>
        </a:p>
      </dgm:t>
    </dgm:pt>
    <dgm:pt modelId="{5ADB5A1D-48BF-4CEE-8D3C-49550DC12288}" type="pres">
      <dgm:prSet presAssocID="{9CCBA390-BAF1-425D-A878-AAE75BBA26E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44939F2E-773D-480A-B876-ECF9D567986D}" type="pres">
      <dgm:prSet presAssocID="{E1D80421-7CC4-4A44-8FF0-62B5E50A6A37}" presName="node" presStyleLbl="node1" presStyleIdx="0" presStyleCnt="3" custScaleX="246933" custScaleY="583414" custLinFactNeighborX="-7758" custLinFactNeighborY="74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3983C40-E0CE-4CF1-B82B-AB80A45B5517}" type="pres">
      <dgm:prSet presAssocID="{26BDB7F5-F5A4-4343-84C0-EF5628F86D46}" presName="sibTrans" presStyleLbl="sibTrans2D1" presStyleIdx="0" presStyleCnt="2" custAng="10801740" custScaleX="135393"/>
      <dgm:spPr>
        <a:prstGeom prst="leftRightArrow">
          <a:avLst/>
        </a:prstGeom>
      </dgm:spPr>
      <dgm:t>
        <a:bodyPr/>
        <a:lstStyle/>
        <a:p>
          <a:pPr rtl="1"/>
          <a:endParaRPr lang="he-IL"/>
        </a:p>
      </dgm:t>
    </dgm:pt>
    <dgm:pt modelId="{716DEC4B-4EC1-477C-84E7-0216A3E49AE1}" type="pres">
      <dgm:prSet presAssocID="{26BDB7F5-F5A4-4343-84C0-EF5628F86D46}" presName="connectorText" presStyleLbl="sibTrans2D1" presStyleIdx="0" presStyleCnt="2"/>
      <dgm:spPr/>
      <dgm:t>
        <a:bodyPr/>
        <a:lstStyle/>
        <a:p>
          <a:pPr rtl="1"/>
          <a:endParaRPr lang="he-IL"/>
        </a:p>
      </dgm:t>
    </dgm:pt>
    <dgm:pt modelId="{D5FF3C02-1558-47E5-BCC3-C72D074AD108}" type="pres">
      <dgm:prSet presAssocID="{756F2BE9-A18D-48C8-B59B-C232A1DBF5A3}" presName="node" presStyleLbl="node1" presStyleIdx="1" presStyleCnt="3" custScaleX="240821" custScaleY="584316" custLinFactNeighborX="1413" custLinFactNeighborY="-402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3C87CB4-4E82-4B79-A56D-5E8357F75C59}" type="pres">
      <dgm:prSet presAssocID="{6EE13048-FB65-4039-A077-B5EBC1F90977}" presName="sibTrans" presStyleLbl="sibTrans2D1" presStyleIdx="1" presStyleCnt="2"/>
      <dgm:spPr/>
      <dgm:t>
        <a:bodyPr/>
        <a:lstStyle/>
        <a:p>
          <a:pPr rtl="1"/>
          <a:endParaRPr lang="he-IL"/>
        </a:p>
      </dgm:t>
    </dgm:pt>
    <dgm:pt modelId="{D4EA961C-5350-422F-8169-E4B3E988E547}" type="pres">
      <dgm:prSet presAssocID="{6EE13048-FB65-4039-A077-B5EBC1F90977}" presName="connectorText" presStyleLbl="sibTrans2D1" presStyleIdx="1" presStyleCnt="2"/>
      <dgm:spPr/>
      <dgm:t>
        <a:bodyPr/>
        <a:lstStyle/>
        <a:p>
          <a:pPr rtl="1"/>
          <a:endParaRPr lang="he-IL"/>
        </a:p>
      </dgm:t>
    </dgm:pt>
    <dgm:pt modelId="{44FF1851-B521-46F0-9A66-B3E353F6A7E9}" type="pres">
      <dgm:prSet presAssocID="{6F040DA2-2D0B-4D42-8A89-A1F6761B107E}" presName="node" presStyleLbl="node1" presStyleIdx="2" presStyleCnt="3" custScaleX="241416" custScaleY="584622" custLinFactNeighborX="15117" custLinFactNeighborY="13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AE51D37E-9C8D-45A5-977A-676EBADAD2A5}" type="presOf" srcId="{E1D80421-7CC4-4A44-8FF0-62B5E50A6A37}" destId="{44939F2E-773D-480A-B876-ECF9D567986D}" srcOrd="0" destOrd="0" presId="urn:microsoft.com/office/officeart/2005/8/layout/process5"/>
    <dgm:cxn modelId="{BD20D410-4B64-4048-8F48-0E5ED0E2B476}" type="presOf" srcId="{6EE13048-FB65-4039-A077-B5EBC1F90977}" destId="{D4EA961C-5350-422F-8169-E4B3E988E547}" srcOrd="1" destOrd="0" presId="urn:microsoft.com/office/officeart/2005/8/layout/process5"/>
    <dgm:cxn modelId="{91DAA448-BBF5-47C2-881F-ABDE46262FAE}" type="presOf" srcId="{756F2BE9-A18D-48C8-B59B-C232A1DBF5A3}" destId="{D5FF3C02-1558-47E5-BCC3-C72D074AD108}" srcOrd="0" destOrd="0" presId="urn:microsoft.com/office/officeart/2005/8/layout/process5"/>
    <dgm:cxn modelId="{F3CF8D83-ABB9-488D-9D6A-C89383FB1815}" srcId="{9CCBA390-BAF1-425D-A878-AAE75BBA26E3}" destId="{6F040DA2-2D0B-4D42-8A89-A1F6761B107E}" srcOrd="2" destOrd="0" parTransId="{CE00A244-DB22-4C2F-8CDE-234BF134C148}" sibTransId="{4D9D60BC-1490-4D7E-8FCD-83307F021FE6}"/>
    <dgm:cxn modelId="{8181DA9F-2AF5-4DD9-8165-2BAFF8B009DE}" type="presOf" srcId="{6EE13048-FB65-4039-A077-B5EBC1F90977}" destId="{23C87CB4-4E82-4B79-A56D-5E8357F75C59}" srcOrd="0" destOrd="0" presId="urn:microsoft.com/office/officeart/2005/8/layout/process5"/>
    <dgm:cxn modelId="{D51C95F1-4D17-45F5-9E42-CCDB52C86AEB}" srcId="{9CCBA390-BAF1-425D-A878-AAE75BBA26E3}" destId="{E1D80421-7CC4-4A44-8FF0-62B5E50A6A37}" srcOrd="0" destOrd="0" parTransId="{62C2B244-5924-4477-8F13-8AC89B51EE82}" sibTransId="{26BDB7F5-F5A4-4343-84C0-EF5628F86D46}"/>
    <dgm:cxn modelId="{F6A7BD4B-C22C-41C0-BF7A-0A7EF46AE664}" type="presOf" srcId="{6F040DA2-2D0B-4D42-8A89-A1F6761B107E}" destId="{44FF1851-B521-46F0-9A66-B3E353F6A7E9}" srcOrd="0" destOrd="0" presId="urn:microsoft.com/office/officeart/2005/8/layout/process5"/>
    <dgm:cxn modelId="{53895818-AAFE-4118-88DD-408FB09DB8D3}" type="presOf" srcId="{9CCBA390-BAF1-425D-A878-AAE75BBA26E3}" destId="{5ADB5A1D-48BF-4CEE-8D3C-49550DC12288}" srcOrd="0" destOrd="0" presId="urn:microsoft.com/office/officeart/2005/8/layout/process5"/>
    <dgm:cxn modelId="{08B0D858-8476-4D6A-8384-5EDBA9C52F1B}" type="presOf" srcId="{26BDB7F5-F5A4-4343-84C0-EF5628F86D46}" destId="{716DEC4B-4EC1-477C-84E7-0216A3E49AE1}" srcOrd="1" destOrd="0" presId="urn:microsoft.com/office/officeart/2005/8/layout/process5"/>
    <dgm:cxn modelId="{F2E45EDC-DFCE-43F8-B1D7-D0094BF6F72C}" type="presOf" srcId="{26BDB7F5-F5A4-4343-84C0-EF5628F86D46}" destId="{63983C40-E0CE-4CF1-B82B-AB80A45B5517}" srcOrd="0" destOrd="0" presId="urn:microsoft.com/office/officeart/2005/8/layout/process5"/>
    <dgm:cxn modelId="{1CD10DBB-57B7-4B7C-848F-3447F92C65CF}" srcId="{9CCBA390-BAF1-425D-A878-AAE75BBA26E3}" destId="{756F2BE9-A18D-48C8-B59B-C232A1DBF5A3}" srcOrd="1" destOrd="0" parTransId="{E1107E63-6367-4892-8FA9-E0F6D082752D}" sibTransId="{6EE13048-FB65-4039-A077-B5EBC1F90977}"/>
    <dgm:cxn modelId="{12EE8C8D-E9E2-42B1-BB00-1F6DCD4928F6}" type="presParOf" srcId="{5ADB5A1D-48BF-4CEE-8D3C-49550DC12288}" destId="{44939F2E-773D-480A-B876-ECF9D567986D}" srcOrd="0" destOrd="0" presId="urn:microsoft.com/office/officeart/2005/8/layout/process5"/>
    <dgm:cxn modelId="{F00D65D7-96BE-4C84-A46B-1519C3904096}" type="presParOf" srcId="{5ADB5A1D-48BF-4CEE-8D3C-49550DC12288}" destId="{63983C40-E0CE-4CF1-B82B-AB80A45B5517}" srcOrd="1" destOrd="0" presId="urn:microsoft.com/office/officeart/2005/8/layout/process5"/>
    <dgm:cxn modelId="{D26A1686-2219-4B8E-AD75-FB3FD9D9D8B4}" type="presParOf" srcId="{63983C40-E0CE-4CF1-B82B-AB80A45B5517}" destId="{716DEC4B-4EC1-477C-84E7-0216A3E49AE1}" srcOrd="0" destOrd="0" presId="urn:microsoft.com/office/officeart/2005/8/layout/process5"/>
    <dgm:cxn modelId="{089C7D98-07BC-4D3E-B6C1-73F13191B370}" type="presParOf" srcId="{5ADB5A1D-48BF-4CEE-8D3C-49550DC12288}" destId="{D5FF3C02-1558-47E5-BCC3-C72D074AD108}" srcOrd="2" destOrd="0" presId="urn:microsoft.com/office/officeart/2005/8/layout/process5"/>
    <dgm:cxn modelId="{8EFE4D63-A1EB-40DD-B637-D7555AEE14DA}" type="presParOf" srcId="{5ADB5A1D-48BF-4CEE-8D3C-49550DC12288}" destId="{23C87CB4-4E82-4B79-A56D-5E8357F75C59}" srcOrd="3" destOrd="0" presId="urn:microsoft.com/office/officeart/2005/8/layout/process5"/>
    <dgm:cxn modelId="{8801D776-4C3B-4EDD-BB4A-ECA6546AA0C1}" type="presParOf" srcId="{23C87CB4-4E82-4B79-A56D-5E8357F75C59}" destId="{D4EA961C-5350-422F-8169-E4B3E988E547}" srcOrd="0" destOrd="0" presId="urn:microsoft.com/office/officeart/2005/8/layout/process5"/>
    <dgm:cxn modelId="{52153080-F6A1-492B-A002-D8B848E4BA89}" type="presParOf" srcId="{5ADB5A1D-48BF-4CEE-8D3C-49550DC12288}" destId="{44FF1851-B521-46F0-9A66-B3E353F6A7E9}" srcOrd="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CBA390-BAF1-425D-A878-AAE75BBA26E3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756F2BE9-A18D-48C8-B59B-C232A1DBF5A3}">
      <dgm:prSet phldrT="[טקסט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rgbClr val="00B050">
            <a:alpha val="50000"/>
          </a:srgbClr>
        </a:solidFill>
        <a:ln>
          <a:noFill/>
        </a:ln>
      </dgm:spPr>
      <dgm:t>
        <a:bodyPr anchor="t" anchorCtr="0"/>
        <a:lstStyle/>
        <a:p>
          <a:pPr rtl="1"/>
          <a:r>
            <a:rPr lang="he-IL" sz="2400" b="1" dirty="0" smtClean="0">
              <a:solidFill>
                <a:schemeClr val="tx1"/>
              </a:solidFill>
            </a:rPr>
            <a:t>אסטרטגיה/מערכה</a:t>
          </a:r>
        </a:p>
        <a:p>
          <a:pPr rtl="1"/>
          <a:endParaRPr lang="he-IL" sz="2400" dirty="0" smtClean="0">
            <a:solidFill>
              <a:schemeClr val="tx1"/>
            </a:solidFill>
          </a:endParaRPr>
        </a:p>
        <a:p>
          <a:pPr rtl="1"/>
          <a:r>
            <a:rPr lang="he-IL" sz="2400" dirty="0" smtClean="0">
              <a:solidFill>
                <a:schemeClr val="tx1"/>
              </a:solidFill>
            </a:rPr>
            <a:t>- עקרון אסטרטגי ותרחיש לאורו פועלים</a:t>
          </a:r>
        </a:p>
        <a:p>
          <a:pPr rtl="1"/>
          <a:r>
            <a:rPr lang="he-IL" sz="2400" dirty="0" smtClean="0">
              <a:solidFill>
                <a:schemeClr val="tx1"/>
              </a:solidFill>
            </a:rPr>
            <a:t>- עקרונות מערכה </a:t>
          </a:r>
          <a:r>
            <a:rPr lang="he-IL" sz="2400" dirty="0" err="1" smtClean="0">
              <a:solidFill>
                <a:schemeClr val="tx1"/>
              </a:solidFill>
            </a:rPr>
            <a:t>מותאמי</a:t>
          </a:r>
          <a:r>
            <a:rPr lang="he-IL" sz="2400" dirty="0" smtClean="0">
              <a:solidFill>
                <a:schemeClr val="tx1"/>
              </a:solidFill>
            </a:rPr>
            <a:t> שחקנים וקווי מאמץ</a:t>
          </a:r>
        </a:p>
        <a:p>
          <a:pPr rtl="1"/>
          <a:r>
            <a:rPr lang="he-IL" sz="2400" dirty="0" smtClean="0">
              <a:solidFill>
                <a:schemeClr val="tx1"/>
              </a:solidFill>
            </a:rPr>
            <a:t>- ניסיון לצפות הפתעות וקשיים ולהיערך אליהם עם מענה מראש</a:t>
          </a:r>
        </a:p>
        <a:p>
          <a:pPr rtl="1"/>
          <a:r>
            <a:rPr lang="he-IL" sz="2400" dirty="0" smtClean="0">
              <a:solidFill>
                <a:schemeClr val="tx1"/>
              </a:solidFill>
            </a:rPr>
            <a:t>- מדיניות תקשורתית</a:t>
          </a:r>
        </a:p>
        <a:p>
          <a:pPr rtl="1"/>
          <a:endParaRPr lang="he-IL" sz="2500" dirty="0"/>
        </a:p>
      </dgm:t>
    </dgm:pt>
    <dgm:pt modelId="{E1107E63-6367-4892-8FA9-E0F6D082752D}" type="parTrans" cxnId="{1CD10DBB-57B7-4B7C-848F-3447F92C65CF}">
      <dgm:prSet/>
      <dgm:spPr/>
      <dgm:t>
        <a:bodyPr/>
        <a:lstStyle/>
        <a:p>
          <a:pPr rtl="1"/>
          <a:endParaRPr lang="he-IL"/>
        </a:p>
      </dgm:t>
    </dgm:pt>
    <dgm:pt modelId="{6EE13048-FB65-4039-A077-B5EBC1F90977}" type="sibTrans" cxnId="{1CD10DBB-57B7-4B7C-848F-3447F92C65CF}">
      <dgm:prSet/>
      <dgm:spPr/>
      <dgm:t>
        <a:bodyPr/>
        <a:lstStyle/>
        <a:p>
          <a:pPr rtl="1"/>
          <a:endParaRPr lang="he-IL"/>
        </a:p>
      </dgm:t>
    </dgm:pt>
    <dgm:pt modelId="{E1D80421-7CC4-4A44-8FF0-62B5E50A6A37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 anchor="t" anchorCtr="0"/>
        <a:lstStyle/>
        <a:p>
          <a:pPr algn="ctr" rtl="1"/>
          <a:r>
            <a:rPr lang="he-IL" sz="2400" b="1" dirty="0" smtClean="0">
              <a:solidFill>
                <a:schemeClr val="tx1"/>
              </a:solidFill>
            </a:rPr>
            <a:t>מציאות/תובנות</a:t>
          </a:r>
        </a:p>
        <a:p>
          <a:pPr algn="ctr" rtl="1"/>
          <a:endParaRPr lang="he-IL" sz="2400" dirty="0" smtClean="0">
            <a:solidFill>
              <a:schemeClr val="tx1"/>
            </a:solidFill>
          </a:endParaRPr>
        </a:p>
        <a:p>
          <a:pPr algn="ctr" rtl="1"/>
          <a:r>
            <a:rPr lang="he-IL" sz="2400" dirty="0" smtClean="0">
              <a:solidFill>
                <a:schemeClr val="tx1"/>
              </a:solidFill>
            </a:rPr>
            <a:t>- פתרון הוא אפשרי, אך הקושי טמון בפוליטיקה </a:t>
          </a:r>
          <a:r>
            <a:rPr lang="he-IL" sz="2400" dirty="0" smtClean="0">
              <a:solidFill>
                <a:schemeClr val="tx1"/>
              </a:solidFill>
            </a:rPr>
            <a:t>הפנימית בשני הצדדים</a:t>
          </a:r>
          <a:endParaRPr lang="he-IL" sz="2400" dirty="0" smtClean="0">
            <a:solidFill>
              <a:schemeClr val="tx1"/>
            </a:solidFill>
          </a:endParaRPr>
        </a:p>
        <a:p>
          <a:pPr algn="ctr" rtl="1"/>
          <a:r>
            <a:rPr lang="he-IL" sz="2400" b="0" dirty="0" smtClean="0">
              <a:solidFill>
                <a:schemeClr val="tx1"/>
              </a:solidFill>
            </a:rPr>
            <a:t>- פתיחות, קשב, מלחמה בקיבעונות, ויתור על אגו</a:t>
          </a:r>
        </a:p>
        <a:p>
          <a:pPr algn="ctr" rtl="1"/>
          <a:r>
            <a:rPr lang="he-IL" sz="2400" b="0" dirty="0" smtClean="0">
              <a:solidFill>
                <a:schemeClr val="tx1"/>
              </a:solidFill>
            </a:rPr>
            <a:t>- חשיבות השיח גם ללא הסכמות, אפילו ברמת הגדרת המחלוקת</a:t>
          </a:r>
        </a:p>
        <a:p>
          <a:pPr algn="ctr" rtl="1"/>
          <a:r>
            <a:rPr lang="he-IL" sz="2400" b="0" dirty="0" smtClean="0">
              <a:solidFill>
                <a:schemeClr val="tx1"/>
              </a:solidFill>
            </a:rPr>
            <a:t>- סגנון אחיד לאורך התהליך</a:t>
          </a:r>
        </a:p>
        <a:p>
          <a:pPr algn="ctr" rtl="1"/>
          <a:endParaRPr lang="he-IL" sz="2200" b="1" dirty="0">
            <a:solidFill>
              <a:schemeClr val="tx1"/>
            </a:solidFill>
          </a:endParaRPr>
        </a:p>
      </dgm:t>
    </dgm:pt>
    <dgm:pt modelId="{62C2B244-5924-4477-8F13-8AC89B51EE82}" type="parTrans" cxnId="{D51C95F1-4D17-45F5-9E42-CCDB52C86AEB}">
      <dgm:prSet/>
      <dgm:spPr/>
      <dgm:t>
        <a:bodyPr/>
        <a:lstStyle/>
        <a:p>
          <a:pPr rtl="1"/>
          <a:endParaRPr lang="he-IL"/>
        </a:p>
      </dgm:t>
    </dgm:pt>
    <dgm:pt modelId="{26BDB7F5-F5A4-4343-84C0-EF5628F86D46}" type="sibTrans" cxnId="{D51C95F1-4D17-45F5-9E42-CCDB52C86AEB}">
      <dgm:prSet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>
          <a:noFill/>
        </a:ln>
      </dgm:spPr>
      <dgm:t>
        <a:bodyPr/>
        <a:lstStyle/>
        <a:p>
          <a:pPr rtl="1"/>
          <a:endParaRPr lang="he-IL"/>
        </a:p>
      </dgm:t>
    </dgm:pt>
    <dgm:pt modelId="{5ADB5A1D-48BF-4CEE-8D3C-49550DC12288}" type="pres">
      <dgm:prSet presAssocID="{9CCBA390-BAF1-425D-A878-AAE75BBA26E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44939F2E-773D-480A-B876-ECF9D567986D}" type="pres">
      <dgm:prSet presAssocID="{E1D80421-7CC4-4A44-8FF0-62B5E50A6A37}" presName="node" presStyleLbl="node1" presStyleIdx="0" presStyleCnt="2" custScaleX="149757" custScaleY="266672" custLinFactNeighborX="-7758" custLinFactNeighborY="74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3983C40-E0CE-4CF1-B82B-AB80A45B5517}" type="pres">
      <dgm:prSet presAssocID="{26BDB7F5-F5A4-4343-84C0-EF5628F86D46}" presName="sibTrans" presStyleLbl="sibTrans2D1" presStyleIdx="0" presStyleCnt="1" custAng="10801740" custScaleX="135393"/>
      <dgm:spPr>
        <a:prstGeom prst="leftRightArrow">
          <a:avLst/>
        </a:prstGeom>
      </dgm:spPr>
      <dgm:t>
        <a:bodyPr/>
        <a:lstStyle/>
        <a:p>
          <a:pPr rtl="1"/>
          <a:endParaRPr lang="he-IL"/>
        </a:p>
      </dgm:t>
    </dgm:pt>
    <dgm:pt modelId="{716DEC4B-4EC1-477C-84E7-0216A3E49AE1}" type="pres">
      <dgm:prSet presAssocID="{26BDB7F5-F5A4-4343-84C0-EF5628F86D46}" presName="connectorText" presStyleLbl="sibTrans2D1" presStyleIdx="0" presStyleCnt="1"/>
      <dgm:spPr/>
      <dgm:t>
        <a:bodyPr/>
        <a:lstStyle/>
        <a:p>
          <a:pPr rtl="1"/>
          <a:endParaRPr lang="he-IL"/>
        </a:p>
      </dgm:t>
    </dgm:pt>
    <dgm:pt modelId="{D5FF3C02-1558-47E5-BCC3-C72D074AD108}" type="pres">
      <dgm:prSet presAssocID="{756F2BE9-A18D-48C8-B59B-C232A1DBF5A3}" presName="node" presStyleLbl="node1" presStyleIdx="1" presStyleCnt="2" custScaleX="152582" custScaleY="266672" custLinFactNeighborX="15117" custLinFactNeighborY="13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53895818-AAFE-4118-88DD-408FB09DB8D3}" type="presOf" srcId="{9CCBA390-BAF1-425D-A878-AAE75BBA26E3}" destId="{5ADB5A1D-48BF-4CEE-8D3C-49550DC12288}" srcOrd="0" destOrd="0" presId="urn:microsoft.com/office/officeart/2005/8/layout/process5"/>
    <dgm:cxn modelId="{08B0D858-8476-4D6A-8384-5EDBA9C52F1B}" type="presOf" srcId="{26BDB7F5-F5A4-4343-84C0-EF5628F86D46}" destId="{716DEC4B-4EC1-477C-84E7-0216A3E49AE1}" srcOrd="1" destOrd="0" presId="urn:microsoft.com/office/officeart/2005/8/layout/process5"/>
    <dgm:cxn modelId="{91DAA448-BBF5-47C2-881F-ABDE46262FAE}" type="presOf" srcId="{756F2BE9-A18D-48C8-B59B-C232A1DBF5A3}" destId="{D5FF3C02-1558-47E5-BCC3-C72D074AD108}" srcOrd="0" destOrd="0" presId="urn:microsoft.com/office/officeart/2005/8/layout/process5"/>
    <dgm:cxn modelId="{D51C95F1-4D17-45F5-9E42-CCDB52C86AEB}" srcId="{9CCBA390-BAF1-425D-A878-AAE75BBA26E3}" destId="{E1D80421-7CC4-4A44-8FF0-62B5E50A6A37}" srcOrd="0" destOrd="0" parTransId="{62C2B244-5924-4477-8F13-8AC89B51EE82}" sibTransId="{26BDB7F5-F5A4-4343-84C0-EF5628F86D46}"/>
    <dgm:cxn modelId="{1CD10DBB-57B7-4B7C-848F-3447F92C65CF}" srcId="{9CCBA390-BAF1-425D-A878-AAE75BBA26E3}" destId="{756F2BE9-A18D-48C8-B59B-C232A1DBF5A3}" srcOrd="1" destOrd="0" parTransId="{E1107E63-6367-4892-8FA9-E0F6D082752D}" sibTransId="{6EE13048-FB65-4039-A077-B5EBC1F90977}"/>
    <dgm:cxn modelId="{AE51D37E-9C8D-45A5-977A-676EBADAD2A5}" type="presOf" srcId="{E1D80421-7CC4-4A44-8FF0-62B5E50A6A37}" destId="{44939F2E-773D-480A-B876-ECF9D567986D}" srcOrd="0" destOrd="0" presId="urn:microsoft.com/office/officeart/2005/8/layout/process5"/>
    <dgm:cxn modelId="{F2E45EDC-DFCE-43F8-B1D7-D0094BF6F72C}" type="presOf" srcId="{26BDB7F5-F5A4-4343-84C0-EF5628F86D46}" destId="{63983C40-E0CE-4CF1-B82B-AB80A45B5517}" srcOrd="0" destOrd="0" presId="urn:microsoft.com/office/officeart/2005/8/layout/process5"/>
    <dgm:cxn modelId="{12EE8C8D-E9E2-42B1-BB00-1F6DCD4928F6}" type="presParOf" srcId="{5ADB5A1D-48BF-4CEE-8D3C-49550DC12288}" destId="{44939F2E-773D-480A-B876-ECF9D567986D}" srcOrd="0" destOrd="0" presId="urn:microsoft.com/office/officeart/2005/8/layout/process5"/>
    <dgm:cxn modelId="{F00D65D7-96BE-4C84-A46B-1519C3904096}" type="presParOf" srcId="{5ADB5A1D-48BF-4CEE-8D3C-49550DC12288}" destId="{63983C40-E0CE-4CF1-B82B-AB80A45B5517}" srcOrd="1" destOrd="0" presId="urn:microsoft.com/office/officeart/2005/8/layout/process5"/>
    <dgm:cxn modelId="{D26A1686-2219-4B8E-AD75-FB3FD9D9D8B4}" type="presParOf" srcId="{63983C40-E0CE-4CF1-B82B-AB80A45B5517}" destId="{716DEC4B-4EC1-477C-84E7-0216A3E49AE1}" srcOrd="0" destOrd="0" presId="urn:microsoft.com/office/officeart/2005/8/layout/process5"/>
    <dgm:cxn modelId="{089C7D98-07BC-4D3E-B6C1-73F13191B370}" type="presParOf" srcId="{5ADB5A1D-48BF-4CEE-8D3C-49550DC12288}" destId="{D5FF3C02-1558-47E5-BCC3-C72D074AD108}" srcOrd="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CCBA390-BAF1-425D-A878-AAE75BBA26E3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756F2BE9-A18D-48C8-B59B-C232A1DBF5A3}">
      <dgm:prSet phldrT="[טקסט]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rgbClr val="00B050">
            <a:alpha val="50000"/>
          </a:srgbClr>
        </a:solidFill>
        <a:ln>
          <a:noFill/>
        </a:ln>
      </dgm:spPr>
      <dgm:t>
        <a:bodyPr anchor="t" anchorCtr="0"/>
        <a:lstStyle/>
        <a:p>
          <a:pPr lvl="0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b="1" dirty="0" smtClean="0">
              <a:solidFill>
                <a:schemeClr val="tx1"/>
              </a:solidFill>
            </a:rPr>
            <a:t>לשימור</a:t>
          </a:r>
        </a:p>
        <a:p>
          <a:pPr lvl="0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dirty="0" smtClean="0">
            <a:solidFill>
              <a:schemeClr val="tx1"/>
            </a:solidFill>
          </a:endParaRPr>
        </a:p>
        <a:p>
          <a:pPr lvl="0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dirty="0" smtClean="0">
              <a:solidFill>
                <a:schemeClr val="tx1"/>
              </a:solidFill>
            </a:rPr>
            <a:t>- חשיבות שלב הלמידה והמחשב בתהליך סדור</a:t>
          </a:r>
        </a:p>
        <a:p>
          <a:pPr lvl="0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dirty="0" smtClean="0">
              <a:solidFill>
                <a:schemeClr val="tx1"/>
              </a:solidFill>
            </a:rPr>
            <a:t>- אינטרסים לאומיים וחזון כמגדלור בתהליך</a:t>
          </a:r>
        </a:p>
        <a:p>
          <a:pPr lvl="0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dirty="0" smtClean="0">
              <a:solidFill>
                <a:schemeClr val="tx1"/>
              </a:solidFill>
            </a:rPr>
            <a:t>- הגדרת עקרונות וקווים אדומים "מצפן ברור" שאפשר עצמאות ושיקול דעת</a:t>
          </a:r>
        </a:p>
        <a:p>
          <a:pPr lvl="0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dirty="0" smtClean="0">
              <a:solidFill>
                <a:schemeClr val="tx1"/>
              </a:solidFill>
            </a:rPr>
            <a:t>- חיתוכי מצב עיתיים ועדכונים לצורך המשך השיח בשפה אחת</a:t>
          </a:r>
        </a:p>
        <a:p>
          <a:pPr lvl="0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dirty="0"/>
        </a:p>
      </dgm:t>
    </dgm:pt>
    <dgm:pt modelId="{E1107E63-6367-4892-8FA9-E0F6D082752D}" type="parTrans" cxnId="{1CD10DBB-57B7-4B7C-848F-3447F92C65CF}">
      <dgm:prSet/>
      <dgm:spPr/>
      <dgm:t>
        <a:bodyPr/>
        <a:lstStyle/>
        <a:p>
          <a:pPr rtl="1"/>
          <a:endParaRPr lang="he-IL"/>
        </a:p>
      </dgm:t>
    </dgm:pt>
    <dgm:pt modelId="{6EE13048-FB65-4039-A077-B5EBC1F90977}" type="sibTrans" cxnId="{1CD10DBB-57B7-4B7C-848F-3447F92C65CF}">
      <dgm:prSet/>
      <dgm:spPr/>
      <dgm:t>
        <a:bodyPr/>
        <a:lstStyle/>
        <a:p>
          <a:pPr rtl="1"/>
          <a:endParaRPr lang="he-IL"/>
        </a:p>
      </dgm:t>
    </dgm:pt>
    <dgm:pt modelId="{E1D80421-7CC4-4A44-8FF0-62B5E50A6A37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 anchor="t" anchorCtr="0"/>
        <a:lstStyle/>
        <a:p>
          <a:pPr algn="ctr" rtl="1"/>
          <a:r>
            <a:rPr lang="he-IL" b="1" dirty="0" smtClean="0">
              <a:solidFill>
                <a:schemeClr val="tx1"/>
              </a:solidFill>
            </a:rPr>
            <a:t>לשיפור</a:t>
          </a:r>
        </a:p>
        <a:p>
          <a:pPr algn="ctr" rtl="1"/>
          <a:endParaRPr lang="he-IL" b="1" dirty="0" smtClean="0">
            <a:solidFill>
              <a:schemeClr val="tx1"/>
            </a:solidFill>
          </a:endParaRPr>
        </a:p>
        <a:p>
          <a:pPr algn="ctr" rtl="1"/>
          <a:r>
            <a:rPr lang="he-IL" dirty="0" smtClean="0">
              <a:solidFill>
                <a:schemeClr val="tx1"/>
              </a:solidFill>
            </a:rPr>
            <a:t>- חשיבות סיוע מוקדי ידע/ מומחי תוכן בשלבי לימוד ועיצוב</a:t>
          </a:r>
        </a:p>
        <a:p>
          <a:pPr algn="ctr" rtl="1"/>
          <a:r>
            <a:rPr lang="he-IL" dirty="0" smtClean="0">
              <a:solidFill>
                <a:schemeClr val="tx1"/>
              </a:solidFill>
            </a:rPr>
            <a:t>- חידוד פער הרזולוציות</a:t>
          </a:r>
        </a:p>
        <a:p>
          <a:pPr algn="ctr" rtl="1"/>
          <a:r>
            <a:rPr lang="he-IL" b="1" dirty="0" smtClean="0">
              <a:solidFill>
                <a:schemeClr val="tx1"/>
              </a:solidFill>
            </a:rPr>
            <a:t>- </a:t>
          </a:r>
          <a:r>
            <a:rPr lang="he-IL" dirty="0" smtClean="0">
              <a:solidFill>
                <a:schemeClr val="tx1"/>
              </a:solidFill>
            </a:rPr>
            <a:t>שיתוף משתתפים בינ"ל בקבוצות נוספות</a:t>
          </a:r>
          <a:endParaRPr lang="he-IL" b="1" dirty="0">
            <a:solidFill>
              <a:schemeClr val="tx1"/>
            </a:solidFill>
          </a:endParaRPr>
        </a:p>
      </dgm:t>
    </dgm:pt>
    <dgm:pt modelId="{62C2B244-5924-4477-8F13-8AC89B51EE82}" type="parTrans" cxnId="{D51C95F1-4D17-45F5-9E42-CCDB52C86AEB}">
      <dgm:prSet/>
      <dgm:spPr/>
      <dgm:t>
        <a:bodyPr/>
        <a:lstStyle/>
        <a:p>
          <a:pPr rtl="1"/>
          <a:endParaRPr lang="he-IL"/>
        </a:p>
      </dgm:t>
    </dgm:pt>
    <dgm:pt modelId="{26BDB7F5-F5A4-4343-84C0-EF5628F86D46}" type="sibTrans" cxnId="{D51C95F1-4D17-45F5-9E42-CCDB52C86AEB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>
          <a:noFill/>
        </a:ln>
      </dgm:spPr>
      <dgm:t>
        <a:bodyPr/>
        <a:lstStyle/>
        <a:p>
          <a:pPr rtl="1"/>
          <a:endParaRPr lang="he-IL"/>
        </a:p>
      </dgm:t>
    </dgm:pt>
    <dgm:pt modelId="{5ADB5A1D-48BF-4CEE-8D3C-49550DC12288}" type="pres">
      <dgm:prSet presAssocID="{9CCBA390-BAF1-425D-A878-AAE75BBA26E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44939F2E-773D-480A-B876-ECF9D567986D}" type="pres">
      <dgm:prSet presAssocID="{E1D80421-7CC4-4A44-8FF0-62B5E50A6A37}" presName="node" presStyleLbl="node1" presStyleIdx="0" presStyleCnt="2" custScaleX="142696" custScaleY="273511" custLinFactNeighborX="-21561" custLinFactNeighborY="1600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3983C40-E0CE-4CF1-B82B-AB80A45B5517}" type="pres">
      <dgm:prSet presAssocID="{26BDB7F5-F5A4-4343-84C0-EF5628F86D46}" presName="sibTrans" presStyleLbl="sibTrans2D1" presStyleIdx="0" presStyleCnt="1" custAng="10801740" custScaleX="135393"/>
      <dgm:spPr>
        <a:prstGeom prst="leftRightArrow">
          <a:avLst/>
        </a:prstGeom>
      </dgm:spPr>
      <dgm:t>
        <a:bodyPr/>
        <a:lstStyle/>
        <a:p>
          <a:pPr rtl="1"/>
          <a:endParaRPr lang="he-IL"/>
        </a:p>
      </dgm:t>
    </dgm:pt>
    <dgm:pt modelId="{716DEC4B-4EC1-477C-84E7-0216A3E49AE1}" type="pres">
      <dgm:prSet presAssocID="{26BDB7F5-F5A4-4343-84C0-EF5628F86D46}" presName="connectorText" presStyleLbl="sibTrans2D1" presStyleIdx="0" presStyleCnt="1"/>
      <dgm:spPr/>
      <dgm:t>
        <a:bodyPr/>
        <a:lstStyle/>
        <a:p>
          <a:pPr rtl="1"/>
          <a:endParaRPr lang="he-IL"/>
        </a:p>
      </dgm:t>
    </dgm:pt>
    <dgm:pt modelId="{D5FF3C02-1558-47E5-BCC3-C72D074AD108}" type="pres">
      <dgm:prSet presAssocID="{756F2BE9-A18D-48C8-B59B-C232A1DBF5A3}" presName="node" presStyleLbl="node1" presStyleIdx="1" presStyleCnt="2" custScaleX="139737" custScaleY="272224" custLinFactNeighborX="15117" custLinFactNeighborY="13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53895818-AAFE-4118-88DD-408FB09DB8D3}" type="presOf" srcId="{9CCBA390-BAF1-425D-A878-AAE75BBA26E3}" destId="{5ADB5A1D-48BF-4CEE-8D3C-49550DC12288}" srcOrd="0" destOrd="0" presId="urn:microsoft.com/office/officeart/2005/8/layout/process5"/>
    <dgm:cxn modelId="{08B0D858-8476-4D6A-8384-5EDBA9C52F1B}" type="presOf" srcId="{26BDB7F5-F5A4-4343-84C0-EF5628F86D46}" destId="{716DEC4B-4EC1-477C-84E7-0216A3E49AE1}" srcOrd="1" destOrd="0" presId="urn:microsoft.com/office/officeart/2005/8/layout/process5"/>
    <dgm:cxn modelId="{91DAA448-BBF5-47C2-881F-ABDE46262FAE}" type="presOf" srcId="{756F2BE9-A18D-48C8-B59B-C232A1DBF5A3}" destId="{D5FF3C02-1558-47E5-BCC3-C72D074AD108}" srcOrd="0" destOrd="0" presId="urn:microsoft.com/office/officeart/2005/8/layout/process5"/>
    <dgm:cxn modelId="{D51C95F1-4D17-45F5-9E42-CCDB52C86AEB}" srcId="{9CCBA390-BAF1-425D-A878-AAE75BBA26E3}" destId="{E1D80421-7CC4-4A44-8FF0-62B5E50A6A37}" srcOrd="0" destOrd="0" parTransId="{62C2B244-5924-4477-8F13-8AC89B51EE82}" sibTransId="{26BDB7F5-F5A4-4343-84C0-EF5628F86D46}"/>
    <dgm:cxn modelId="{1CD10DBB-57B7-4B7C-848F-3447F92C65CF}" srcId="{9CCBA390-BAF1-425D-A878-AAE75BBA26E3}" destId="{756F2BE9-A18D-48C8-B59B-C232A1DBF5A3}" srcOrd="1" destOrd="0" parTransId="{E1107E63-6367-4892-8FA9-E0F6D082752D}" sibTransId="{6EE13048-FB65-4039-A077-B5EBC1F90977}"/>
    <dgm:cxn modelId="{AE51D37E-9C8D-45A5-977A-676EBADAD2A5}" type="presOf" srcId="{E1D80421-7CC4-4A44-8FF0-62B5E50A6A37}" destId="{44939F2E-773D-480A-B876-ECF9D567986D}" srcOrd="0" destOrd="0" presId="urn:microsoft.com/office/officeart/2005/8/layout/process5"/>
    <dgm:cxn modelId="{F2E45EDC-DFCE-43F8-B1D7-D0094BF6F72C}" type="presOf" srcId="{26BDB7F5-F5A4-4343-84C0-EF5628F86D46}" destId="{63983C40-E0CE-4CF1-B82B-AB80A45B5517}" srcOrd="0" destOrd="0" presId="urn:microsoft.com/office/officeart/2005/8/layout/process5"/>
    <dgm:cxn modelId="{12EE8C8D-E9E2-42B1-BB00-1F6DCD4928F6}" type="presParOf" srcId="{5ADB5A1D-48BF-4CEE-8D3C-49550DC12288}" destId="{44939F2E-773D-480A-B876-ECF9D567986D}" srcOrd="0" destOrd="0" presId="urn:microsoft.com/office/officeart/2005/8/layout/process5"/>
    <dgm:cxn modelId="{F00D65D7-96BE-4C84-A46B-1519C3904096}" type="presParOf" srcId="{5ADB5A1D-48BF-4CEE-8D3C-49550DC12288}" destId="{63983C40-E0CE-4CF1-B82B-AB80A45B5517}" srcOrd="1" destOrd="0" presId="urn:microsoft.com/office/officeart/2005/8/layout/process5"/>
    <dgm:cxn modelId="{D26A1686-2219-4B8E-AD75-FB3FD9D9D8B4}" type="presParOf" srcId="{63983C40-E0CE-4CF1-B82B-AB80A45B5517}" destId="{716DEC4B-4EC1-477C-84E7-0216A3E49AE1}" srcOrd="0" destOrd="0" presId="urn:microsoft.com/office/officeart/2005/8/layout/process5"/>
    <dgm:cxn modelId="{089C7D98-07BC-4D3E-B6C1-73F13191B370}" type="presParOf" srcId="{5ADB5A1D-48BF-4CEE-8D3C-49550DC12288}" destId="{D5FF3C02-1558-47E5-BCC3-C72D074AD108}" srcOrd="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CCBA390-BAF1-425D-A878-AAE75BBA26E3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756F2BE9-A18D-48C8-B59B-C232A1DBF5A3}">
      <dgm:prSet phldrT="[טקסט]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rgbClr val="00B050">
            <a:alpha val="50000"/>
          </a:srgbClr>
        </a:solidFill>
        <a:ln>
          <a:noFill/>
        </a:ln>
      </dgm:spPr>
      <dgm:t>
        <a:bodyPr anchor="t" anchorCtr="0"/>
        <a:lstStyle/>
        <a:p>
          <a:pPr rtl="1"/>
          <a:r>
            <a:rPr lang="he-IL" b="1" dirty="0" smtClean="0">
              <a:solidFill>
                <a:schemeClr val="tx1"/>
              </a:solidFill>
            </a:rPr>
            <a:t>הסכסוך הישראלי פלסטיני</a:t>
          </a:r>
        </a:p>
        <a:p>
          <a:pPr rtl="1"/>
          <a:endParaRPr lang="he-IL" dirty="0" smtClean="0">
            <a:solidFill>
              <a:schemeClr val="tx1"/>
            </a:solidFill>
          </a:endParaRPr>
        </a:p>
        <a:p>
          <a:pPr rtl="1"/>
          <a:r>
            <a:rPr lang="he-IL" dirty="0" smtClean="0">
              <a:solidFill>
                <a:schemeClr val="tx1"/>
              </a:solidFill>
            </a:rPr>
            <a:t>- הפער בין הדרישה מישראל לותר ויתורים מוחשיים (קרקעות) מול הרצון לזכות בתחושת ביטחון שאינה מוחשית, אלא בנויה על אמון שאינו קיים</a:t>
          </a:r>
        </a:p>
        <a:p>
          <a:pPr rtl="1"/>
          <a:r>
            <a:rPr lang="he-IL" dirty="0" smtClean="0">
              <a:solidFill>
                <a:schemeClr val="tx1"/>
              </a:solidFill>
            </a:rPr>
            <a:t>- שגשוג כלכלי יכול לתת מענה חלקי בהקשר זה</a:t>
          </a:r>
        </a:p>
        <a:p>
          <a:pPr rtl="1"/>
          <a:r>
            <a:rPr lang="he-IL" dirty="0" smtClean="0">
              <a:solidFill>
                <a:schemeClr val="tx1"/>
              </a:solidFill>
            </a:rPr>
            <a:t>- צורך בראייה ופתרון אזורי כולל</a:t>
          </a:r>
          <a:endParaRPr lang="he-IL" dirty="0"/>
        </a:p>
      </dgm:t>
    </dgm:pt>
    <dgm:pt modelId="{E1107E63-6367-4892-8FA9-E0F6D082752D}" type="parTrans" cxnId="{1CD10DBB-57B7-4B7C-848F-3447F92C65CF}">
      <dgm:prSet/>
      <dgm:spPr/>
      <dgm:t>
        <a:bodyPr/>
        <a:lstStyle/>
        <a:p>
          <a:pPr rtl="1"/>
          <a:endParaRPr lang="he-IL"/>
        </a:p>
      </dgm:t>
    </dgm:pt>
    <dgm:pt modelId="{6EE13048-FB65-4039-A077-B5EBC1F90977}" type="sibTrans" cxnId="{1CD10DBB-57B7-4B7C-848F-3447F92C65CF}">
      <dgm:prSet/>
      <dgm:spPr/>
      <dgm:t>
        <a:bodyPr/>
        <a:lstStyle/>
        <a:p>
          <a:pPr rtl="1"/>
          <a:endParaRPr lang="he-IL"/>
        </a:p>
      </dgm:t>
    </dgm:pt>
    <dgm:pt modelId="{E1D80421-7CC4-4A44-8FF0-62B5E50A6A37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 anchor="t" anchorCtr="0"/>
        <a:lstStyle/>
        <a:p>
          <a:pPr algn="ctr" rtl="1"/>
          <a:r>
            <a:rPr lang="he-IL" b="1" dirty="0" smtClean="0">
              <a:solidFill>
                <a:schemeClr val="tx1"/>
              </a:solidFill>
            </a:rPr>
            <a:t>הקונטקסט הרחב</a:t>
          </a:r>
        </a:p>
        <a:p>
          <a:pPr algn="ctr" rtl="1"/>
          <a:endParaRPr lang="he-IL" b="1" dirty="0" smtClean="0">
            <a:solidFill>
              <a:schemeClr val="tx1"/>
            </a:solidFill>
          </a:endParaRPr>
        </a:p>
        <a:p>
          <a:pPr algn="ctr" rtl="1"/>
          <a:r>
            <a:rPr lang="he-IL" dirty="0" smtClean="0">
              <a:solidFill>
                <a:schemeClr val="tx1"/>
              </a:solidFill>
            </a:rPr>
            <a:t>- אירוע מרכזי אך לא בלעדי בזירה הבינ"ל. חלק מתמונה גדולה יותר.</a:t>
          </a:r>
        </a:p>
        <a:p>
          <a:pPr algn="ctr" rtl="1"/>
          <a:r>
            <a:rPr lang="he-IL" dirty="0" smtClean="0">
              <a:solidFill>
                <a:schemeClr val="tx1"/>
              </a:solidFill>
            </a:rPr>
            <a:t>- שחקנים מרכזיים נוספים למעט השחקנים המקומיים</a:t>
          </a:r>
        </a:p>
        <a:p>
          <a:pPr algn="ctr" rtl="1"/>
          <a:endParaRPr lang="he-IL" dirty="0" smtClean="0">
            <a:solidFill>
              <a:schemeClr val="tx1"/>
            </a:solidFill>
          </a:endParaRPr>
        </a:p>
        <a:p>
          <a:pPr algn="ctr" rtl="1"/>
          <a:endParaRPr lang="he-IL" dirty="0" smtClean="0">
            <a:solidFill>
              <a:schemeClr val="tx1"/>
            </a:solidFill>
          </a:endParaRPr>
        </a:p>
        <a:p>
          <a:pPr algn="ctr" rtl="1"/>
          <a:endParaRPr lang="he-IL" b="1" dirty="0">
            <a:solidFill>
              <a:schemeClr val="tx1"/>
            </a:solidFill>
          </a:endParaRPr>
        </a:p>
      </dgm:t>
    </dgm:pt>
    <dgm:pt modelId="{62C2B244-5924-4477-8F13-8AC89B51EE82}" type="parTrans" cxnId="{D51C95F1-4D17-45F5-9E42-CCDB52C86AEB}">
      <dgm:prSet/>
      <dgm:spPr/>
      <dgm:t>
        <a:bodyPr/>
        <a:lstStyle/>
        <a:p>
          <a:pPr rtl="1"/>
          <a:endParaRPr lang="he-IL"/>
        </a:p>
      </dgm:t>
    </dgm:pt>
    <dgm:pt modelId="{26BDB7F5-F5A4-4343-84C0-EF5628F86D46}" type="sibTrans" cxnId="{D51C95F1-4D17-45F5-9E42-CCDB52C86AEB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>
          <a:noFill/>
        </a:ln>
      </dgm:spPr>
      <dgm:t>
        <a:bodyPr/>
        <a:lstStyle/>
        <a:p>
          <a:pPr rtl="1"/>
          <a:endParaRPr lang="he-IL"/>
        </a:p>
      </dgm:t>
    </dgm:pt>
    <dgm:pt modelId="{5ADB5A1D-48BF-4CEE-8D3C-49550DC12288}" type="pres">
      <dgm:prSet presAssocID="{9CCBA390-BAF1-425D-A878-AAE75BBA26E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44939F2E-773D-480A-B876-ECF9D567986D}" type="pres">
      <dgm:prSet presAssocID="{E1D80421-7CC4-4A44-8FF0-62B5E50A6A37}" presName="node" presStyleLbl="node1" presStyleIdx="0" presStyleCnt="2" custScaleX="142696" custScaleY="273511" custLinFactNeighborX="-21561" custLinFactNeighborY="1600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3983C40-E0CE-4CF1-B82B-AB80A45B5517}" type="pres">
      <dgm:prSet presAssocID="{26BDB7F5-F5A4-4343-84C0-EF5628F86D46}" presName="sibTrans" presStyleLbl="sibTrans2D1" presStyleIdx="0" presStyleCnt="1" custAng="10801740" custScaleX="135393"/>
      <dgm:spPr>
        <a:prstGeom prst="leftRightArrow">
          <a:avLst/>
        </a:prstGeom>
      </dgm:spPr>
      <dgm:t>
        <a:bodyPr/>
        <a:lstStyle/>
        <a:p>
          <a:pPr rtl="1"/>
          <a:endParaRPr lang="he-IL"/>
        </a:p>
      </dgm:t>
    </dgm:pt>
    <dgm:pt modelId="{716DEC4B-4EC1-477C-84E7-0216A3E49AE1}" type="pres">
      <dgm:prSet presAssocID="{26BDB7F5-F5A4-4343-84C0-EF5628F86D46}" presName="connectorText" presStyleLbl="sibTrans2D1" presStyleIdx="0" presStyleCnt="1"/>
      <dgm:spPr/>
      <dgm:t>
        <a:bodyPr/>
        <a:lstStyle/>
        <a:p>
          <a:pPr rtl="1"/>
          <a:endParaRPr lang="he-IL"/>
        </a:p>
      </dgm:t>
    </dgm:pt>
    <dgm:pt modelId="{D5FF3C02-1558-47E5-BCC3-C72D074AD108}" type="pres">
      <dgm:prSet presAssocID="{756F2BE9-A18D-48C8-B59B-C232A1DBF5A3}" presName="node" presStyleLbl="node1" presStyleIdx="1" presStyleCnt="2" custScaleX="139737" custScaleY="272224" custLinFactNeighborX="15117" custLinFactNeighborY="13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53895818-AAFE-4118-88DD-408FB09DB8D3}" type="presOf" srcId="{9CCBA390-BAF1-425D-A878-AAE75BBA26E3}" destId="{5ADB5A1D-48BF-4CEE-8D3C-49550DC12288}" srcOrd="0" destOrd="0" presId="urn:microsoft.com/office/officeart/2005/8/layout/process5"/>
    <dgm:cxn modelId="{08B0D858-8476-4D6A-8384-5EDBA9C52F1B}" type="presOf" srcId="{26BDB7F5-F5A4-4343-84C0-EF5628F86D46}" destId="{716DEC4B-4EC1-477C-84E7-0216A3E49AE1}" srcOrd="1" destOrd="0" presId="urn:microsoft.com/office/officeart/2005/8/layout/process5"/>
    <dgm:cxn modelId="{91DAA448-BBF5-47C2-881F-ABDE46262FAE}" type="presOf" srcId="{756F2BE9-A18D-48C8-B59B-C232A1DBF5A3}" destId="{D5FF3C02-1558-47E5-BCC3-C72D074AD108}" srcOrd="0" destOrd="0" presId="urn:microsoft.com/office/officeart/2005/8/layout/process5"/>
    <dgm:cxn modelId="{D51C95F1-4D17-45F5-9E42-CCDB52C86AEB}" srcId="{9CCBA390-BAF1-425D-A878-AAE75BBA26E3}" destId="{E1D80421-7CC4-4A44-8FF0-62B5E50A6A37}" srcOrd="0" destOrd="0" parTransId="{62C2B244-5924-4477-8F13-8AC89B51EE82}" sibTransId="{26BDB7F5-F5A4-4343-84C0-EF5628F86D46}"/>
    <dgm:cxn modelId="{1CD10DBB-57B7-4B7C-848F-3447F92C65CF}" srcId="{9CCBA390-BAF1-425D-A878-AAE75BBA26E3}" destId="{756F2BE9-A18D-48C8-B59B-C232A1DBF5A3}" srcOrd="1" destOrd="0" parTransId="{E1107E63-6367-4892-8FA9-E0F6D082752D}" sibTransId="{6EE13048-FB65-4039-A077-B5EBC1F90977}"/>
    <dgm:cxn modelId="{AE51D37E-9C8D-45A5-977A-676EBADAD2A5}" type="presOf" srcId="{E1D80421-7CC4-4A44-8FF0-62B5E50A6A37}" destId="{44939F2E-773D-480A-B876-ECF9D567986D}" srcOrd="0" destOrd="0" presId="urn:microsoft.com/office/officeart/2005/8/layout/process5"/>
    <dgm:cxn modelId="{F2E45EDC-DFCE-43F8-B1D7-D0094BF6F72C}" type="presOf" srcId="{26BDB7F5-F5A4-4343-84C0-EF5628F86D46}" destId="{63983C40-E0CE-4CF1-B82B-AB80A45B5517}" srcOrd="0" destOrd="0" presId="urn:microsoft.com/office/officeart/2005/8/layout/process5"/>
    <dgm:cxn modelId="{12EE8C8D-E9E2-42B1-BB00-1F6DCD4928F6}" type="presParOf" srcId="{5ADB5A1D-48BF-4CEE-8D3C-49550DC12288}" destId="{44939F2E-773D-480A-B876-ECF9D567986D}" srcOrd="0" destOrd="0" presId="urn:microsoft.com/office/officeart/2005/8/layout/process5"/>
    <dgm:cxn modelId="{F00D65D7-96BE-4C84-A46B-1519C3904096}" type="presParOf" srcId="{5ADB5A1D-48BF-4CEE-8D3C-49550DC12288}" destId="{63983C40-E0CE-4CF1-B82B-AB80A45B5517}" srcOrd="1" destOrd="0" presId="urn:microsoft.com/office/officeart/2005/8/layout/process5"/>
    <dgm:cxn modelId="{D26A1686-2219-4B8E-AD75-FB3FD9D9D8B4}" type="presParOf" srcId="{63983C40-E0CE-4CF1-B82B-AB80A45B5517}" destId="{716DEC4B-4EC1-477C-84E7-0216A3E49AE1}" srcOrd="0" destOrd="0" presId="urn:microsoft.com/office/officeart/2005/8/layout/process5"/>
    <dgm:cxn modelId="{089C7D98-07BC-4D3E-B6C1-73F13191B370}" type="presParOf" srcId="{5ADB5A1D-48BF-4CEE-8D3C-49550DC12288}" destId="{D5FF3C02-1558-47E5-BCC3-C72D074AD108}" srcOrd="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939F2E-773D-480A-B876-ECF9D567986D}">
      <dsp:nvSpPr>
        <dsp:cNvPr id="0" name=""/>
        <dsp:cNvSpPr/>
      </dsp:nvSpPr>
      <dsp:spPr>
        <a:xfrm>
          <a:off x="0" y="11627"/>
          <a:ext cx="3233532" cy="458380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b="1" kern="1200" dirty="0" smtClean="0">
              <a:solidFill>
                <a:schemeClr val="tx1"/>
              </a:solidFill>
            </a:rPr>
            <a:t>בזירה הבינ"ל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400" kern="1200" dirty="0" smtClean="0">
            <a:solidFill>
              <a:schemeClr val="tx1"/>
            </a:solidFill>
          </a:endParaRP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kern="1200" dirty="0" smtClean="0">
              <a:solidFill>
                <a:schemeClr val="tx1"/>
              </a:solidFill>
            </a:rPr>
            <a:t>- הסכמות נגד טרור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b="0" kern="1200" dirty="0" smtClean="0">
              <a:solidFill>
                <a:schemeClr val="tx1"/>
              </a:solidFill>
            </a:rPr>
            <a:t>- סיוע אמריקאי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b="0" kern="1200" dirty="0" smtClean="0">
              <a:solidFill>
                <a:schemeClr val="tx1"/>
              </a:solidFill>
            </a:rPr>
            <a:t>- מיצוב ישראל כמוכנה לפתרון הסכסוך, חיזוק מעמד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b="0" kern="1200" dirty="0" smtClean="0">
              <a:solidFill>
                <a:schemeClr val="tx1"/>
              </a:solidFill>
            </a:rPr>
            <a:t>- שימור המצב מול רוסיה בזירה הצפונית</a:t>
          </a:r>
          <a:r>
            <a:rPr lang="he-IL" sz="2400" b="0" kern="1200" dirty="0" smtClean="0">
              <a:solidFill>
                <a:schemeClr val="tx1"/>
              </a:solidFill>
            </a:rPr>
            <a:t>?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100" b="0" kern="1200" dirty="0" smtClean="0">
            <a:solidFill>
              <a:schemeClr val="tx1"/>
            </a:solidFill>
          </a:endParaRP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100" b="1" kern="1200" dirty="0">
            <a:solidFill>
              <a:schemeClr val="tx1"/>
            </a:solidFill>
          </a:endParaRPr>
        </a:p>
      </dsp:txBody>
      <dsp:txXfrm>
        <a:off x="94707" y="106334"/>
        <a:ext cx="3044118" cy="4394391"/>
      </dsp:txXfrm>
    </dsp:sp>
    <dsp:sp modelId="{63983C40-E0CE-4CF1-B82B-AB80A45B5517}">
      <dsp:nvSpPr>
        <dsp:cNvPr id="0" name=""/>
        <dsp:cNvSpPr/>
      </dsp:nvSpPr>
      <dsp:spPr>
        <a:xfrm rot="10794316">
          <a:off x="3302897" y="2137087"/>
          <a:ext cx="394389" cy="324750"/>
        </a:xfrm>
        <a:prstGeom prst="leftRightArrow">
          <a:avLst/>
        </a:prstGeom>
        <a:solidFill>
          <a:schemeClr val="lt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400" kern="1200"/>
        </a:p>
      </dsp:txBody>
      <dsp:txXfrm>
        <a:off x="3400322" y="2201956"/>
        <a:ext cx="296964" cy="194850"/>
      </dsp:txXfrm>
    </dsp:sp>
    <dsp:sp modelId="{D5FF3C02-1558-47E5-BCC3-C72D074AD108}">
      <dsp:nvSpPr>
        <dsp:cNvPr id="0" name=""/>
        <dsp:cNvSpPr/>
      </dsp:nvSpPr>
      <dsp:spPr>
        <a:xfrm>
          <a:off x="3783139" y="0"/>
          <a:ext cx="3153497" cy="4590892"/>
        </a:xfrm>
        <a:prstGeom prst="roundRect">
          <a:avLst>
            <a:gd name="adj" fmla="val 10000"/>
          </a:avLst>
        </a:prstGeom>
        <a:solidFill>
          <a:srgbClr val="FF33CC">
            <a:alpha val="50000"/>
          </a:srgb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b="1" kern="1200" dirty="0" smtClean="0">
              <a:solidFill>
                <a:schemeClr val="tx1"/>
              </a:solidFill>
            </a:rPr>
            <a:t>בזירה האזורית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400" kern="1200" dirty="0" smtClean="0">
            <a:solidFill>
              <a:schemeClr val="tx1"/>
            </a:solidFill>
          </a:endParaRP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kern="1200" dirty="0" smtClean="0">
              <a:solidFill>
                <a:schemeClr val="tx1"/>
              </a:solidFill>
            </a:rPr>
            <a:t>- הכרה 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kern="1200" dirty="0" smtClean="0">
              <a:solidFill>
                <a:schemeClr val="tx1"/>
              </a:solidFill>
            </a:rPr>
            <a:t>- חיזוק והוצאה לאור של היחסים עם ירדן ומצריים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kern="1200" dirty="0" smtClean="0">
              <a:solidFill>
                <a:schemeClr val="tx1"/>
              </a:solidFill>
            </a:rPr>
            <a:t>- יחסים עם המתונות 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kern="1200" dirty="0" smtClean="0">
              <a:solidFill>
                <a:schemeClr val="tx1"/>
              </a:solidFill>
            </a:rPr>
            <a:t>- הסכם כלכלי אזורי</a:t>
          </a:r>
          <a:endParaRPr lang="he-IL" sz="2200" kern="1200" dirty="0"/>
        </a:p>
      </dsp:txBody>
      <dsp:txXfrm>
        <a:off x="3875502" y="92363"/>
        <a:ext cx="2968771" cy="4406166"/>
      </dsp:txXfrm>
    </dsp:sp>
    <dsp:sp modelId="{23C87CB4-4E82-4B79-A56D-5E8357F75C59}">
      <dsp:nvSpPr>
        <dsp:cNvPr id="0" name=""/>
        <dsp:cNvSpPr/>
      </dsp:nvSpPr>
      <dsp:spPr>
        <a:xfrm rot="3127">
          <a:off x="7049408" y="2134731"/>
          <a:ext cx="271678" cy="324750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>
          <a:solidFill>
            <a:schemeClr val="bg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400" kern="1200"/>
        </a:p>
      </dsp:txBody>
      <dsp:txXfrm>
        <a:off x="7049408" y="2199644"/>
        <a:ext cx="190175" cy="194850"/>
      </dsp:txXfrm>
    </dsp:sp>
    <dsp:sp modelId="{44FF1851-B521-46F0-9A66-B3E353F6A7E9}">
      <dsp:nvSpPr>
        <dsp:cNvPr id="0" name=""/>
        <dsp:cNvSpPr/>
      </dsp:nvSpPr>
      <dsp:spPr>
        <a:xfrm>
          <a:off x="7449237" y="2135"/>
          <a:ext cx="3161288" cy="4593297"/>
        </a:xfrm>
        <a:prstGeom prst="roundRect">
          <a:avLst>
            <a:gd name="adj" fmla="val 10000"/>
          </a:avLst>
        </a:prstGeom>
        <a:solidFill>
          <a:srgbClr val="00B050">
            <a:alpha val="50000"/>
          </a:srgb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b="1" kern="1200" dirty="0" smtClean="0">
              <a:solidFill>
                <a:schemeClr val="tx1"/>
              </a:solidFill>
            </a:rPr>
            <a:t>סכסוך ישראלי פלסטיני</a:t>
          </a:r>
        </a:p>
        <a:p>
          <a:pPr lvl="0" algn="ctr" defTabSz="102235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he-IL" sz="2200" kern="1200" dirty="0" smtClean="0">
            <a:solidFill>
              <a:schemeClr val="tx1"/>
            </a:solidFill>
          </a:endParaRPr>
        </a:p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kern="1200" dirty="0" smtClean="0">
              <a:solidFill>
                <a:schemeClr val="tx1"/>
              </a:solidFill>
            </a:rPr>
            <a:t>- התקדמות</a:t>
          </a:r>
        </a:p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kern="1200" dirty="0" smtClean="0">
              <a:solidFill>
                <a:schemeClr val="tx1"/>
              </a:solidFill>
            </a:rPr>
            <a:t>- הסכם עקרונות</a:t>
          </a:r>
        </a:p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kern="1200" dirty="0" smtClean="0">
              <a:solidFill>
                <a:schemeClr val="tx1"/>
              </a:solidFill>
            </a:rPr>
            <a:t>- שמירת סטטוס קוו באגן הקדוש</a:t>
          </a:r>
        </a:p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kern="1200" dirty="0" smtClean="0">
              <a:solidFill>
                <a:schemeClr val="tx1"/>
              </a:solidFill>
            </a:rPr>
            <a:t>- הסכם החלפת שבויים</a:t>
          </a:r>
        </a:p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kern="1200" dirty="0" smtClean="0">
              <a:solidFill>
                <a:schemeClr val="tx1"/>
              </a:solidFill>
            </a:rPr>
            <a:t>- הסכם כלכלי אזורי</a:t>
          </a:r>
        </a:p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kern="1200" dirty="0" smtClean="0">
              <a:solidFill>
                <a:schemeClr val="tx1"/>
              </a:solidFill>
            </a:rPr>
            <a:t>- </a:t>
          </a:r>
          <a:r>
            <a:rPr lang="he-IL" sz="2200" kern="1200" dirty="0" smtClean="0">
              <a:solidFill>
                <a:schemeClr val="tx1"/>
              </a:solidFill>
            </a:rPr>
            <a:t>הורדת פוטנציאל האלימות הפלסטינית באמצעות ייצוב ושיפור המצב</a:t>
          </a:r>
          <a:endParaRPr lang="he-IL" sz="2200" kern="1200" dirty="0">
            <a:solidFill>
              <a:schemeClr val="tx1"/>
            </a:solidFill>
          </a:endParaRPr>
        </a:p>
      </dsp:txBody>
      <dsp:txXfrm>
        <a:off x="7541828" y="94726"/>
        <a:ext cx="2976106" cy="44081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939F2E-773D-480A-B876-ECF9D567986D}">
      <dsp:nvSpPr>
        <dsp:cNvPr id="0" name=""/>
        <dsp:cNvSpPr/>
      </dsp:nvSpPr>
      <dsp:spPr>
        <a:xfrm>
          <a:off x="169631" y="2973"/>
          <a:ext cx="4298370" cy="459246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b="1" kern="1200" dirty="0" smtClean="0">
              <a:solidFill>
                <a:schemeClr val="tx1"/>
              </a:solidFill>
            </a:rPr>
            <a:t>מציאות/תובנות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400" kern="1200" dirty="0" smtClean="0">
            <a:solidFill>
              <a:schemeClr val="tx1"/>
            </a:solidFill>
          </a:endParaRP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>
              <a:solidFill>
                <a:schemeClr val="tx1"/>
              </a:solidFill>
            </a:rPr>
            <a:t>- פתרון הוא אפשרי, אך הקושי טמון בפוליטיקה </a:t>
          </a:r>
          <a:r>
            <a:rPr lang="he-IL" sz="2400" kern="1200" dirty="0" smtClean="0">
              <a:solidFill>
                <a:schemeClr val="tx1"/>
              </a:solidFill>
            </a:rPr>
            <a:t>הפנימית בשני הצדדים</a:t>
          </a:r>
          <a:endParaRPr lang="he-IL" sz="2400" kern="1200" dirty="0" smtClean="0">
            <a:solidFill>
              <a:schemeClr val="tx1"/>
            </a:solidFill>
          </a:endParaRP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b="0" kern="1200" dirty="0" smtClean="0">
              <a:solidFill>
                <a:schemeClr val="tx1"/>
              </a:solidFill>
            </a:rPr>
            <a:t>- פתיחות, קשב, מלחמה בקיבעונות, ויתור על אגו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b="0" kern="1200" dirty="0" smtClean="0">
              <a:solidFill>
                <a:schemeClr val="tx1"/>
              </a:solidFill>
            </a:rPr>
            <a:t>- חשיבות השיח גם ללא הסכמות, אפילו ברמת הגדרת המחלוקת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b="0" kern="1200" dirty="0" smtClean="0">
              <a:solidFill>
                <a:schemeClr val="tx1"/>
              </a:solidFill>
            </a:rPr>
            <a:t>- סגנון אחיד לאורך התהליך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200" b="1" kern="1200" dirty="0">
            <a:solidFill>
              <a:schemeClr val="tx1"/>
            </a:solidFill>
          </a:endParaRPr>
        </a:p>
      </dsp:txBody>
      <dsp:txXfrm>
        <a:off x="295526" y="128868"/>
        <a:ext cx="4046580" cy="4340670"/>
      </dsp:txXfrm>
    </dsp:sp>
    <dsp:sp modelId="{63983C40-E0CE-4CF1-B82B-AB80A45B5517}">
      <dsp:nvSpPr>
        <dsp:cNvPr id="0" name=""/>
        <dsp:cNvSpPr/>
      </dsp:nvSpPr>
      <dsp:spPr>
        <a:xfrm rot="10801740">
          <a:off x="4690516" y="1943295"/>
          <a:ext cx="1265148" cy="711817"/>
        </a:xfrm>
        <a:prstGeom prst="leftRightArrow">
          <a:avLst/>
        </a:prstGeom>
        <a:solidFill>
          <a:schemeClr val="lt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3200" kern="1200"/>
        </a:p>
      </dsp:txBody>
      <dsp:txXfrm>
        <a:off x="4904061" y="2085712"/>
        <a:ext cx="1051603" cy="427091"/>
      </dsp:txXfrm>
    </dsp:sp>
    <dsp:sp modelId="{D5FF3C02-1558-47E5-BCC3-C72D074AD108}">
      <dsp:nvSpPr>
        <dsp:cNvPr id="0" name=""/>
        <dsp:cNvSpPr/>
      </dsp:nvSpPr>
      <dsp:spPr>
        <a:xfrm>
          <a:off x="6231071" y="2973"/>
          <a:ext cx="4379454" cy="4592460"/>
        </a:xfrm>
        <a:prstGeom prst="roundRect">
          <a:avLst>
            <a:gd name="adj" fmla="val 10000"/>
          </a:avLst>
        </a:prstGeom>
        <a:solidFill>
          <a:srgbClr val="00B050">
            <a:alpha val="50000"/>
          </a:srgb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b="1" kern="1200" dirty="0" smtClean="0">
              <a:solidFill>
                <a:schemeClr val="tx1"/>
              </a:solidFill>
            </a:rPr>
            <a:t>אסטרטגיה/מערכה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400" kern="1200" dirty="0" smtClean="0">
            <a:solidFill>
              <a:schemeClr val="tx1"/>
            </a:solidFill>
          </a:endParaRP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>
              <a:solidFill>
                <a:schemeClr val="tx1"/>
              </a:solidFill>
            </a:rPr>
            <a:t>- עקרון אסטרטגי ותרחיש לאורו פועלים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>
              <a:solidFill>
                <a:schemeClr val="tx1"/>
              </a:solidFill>
            </a:rPr>
            <a:t>- עקרונות מערכה </a:t>
          </a:r>
          <a:r>
            <a:rPr lang="he-IL" sz="2400" kern="1200" dirty="0" err="1" smtClean="0">
              <a:solidFill>
                <a:schemeClr val="tx1"/>
              </a:solidFill>
            </a:rPr>
            <a:t>מותאמי</a:t>
          </a:r>
          <a:r>
            <a:rPr lang="he-IL" sz="2400" kern="1200" dirty="0" smtClean="0">
              <a:solidFill>
                <a:schemeClr val="tx1"/>
              </a:solidFill>
            </a:rPr>
            <a:t> שחקנים וקווי מאמץ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>
              <a:solidFill>
                <a:schemeClr val="tx1"/>
              </a:solidFill>
            </a:rPr>
            <a:t>- ניסיון לצפות הפתעות וקשיים ולהיערך אליהם עם מענה מראש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>
              <a:solidFill>
                <a:schemeClr val="tx1"/>
              </a:solidFill>
            </a:rPr>
            <a:t>- מדיניות תקשורתית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500" kern="1200" dirty="0"/>
        </a:p>
      </dsp:txBody>
      <dsp:txXfrm>
        <a:off x="6359341" y="131243"/>
        <a:ext cx="4122914" cy="43359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939F2E-773D-480A-B876-ECF9D567986D}">
      <dsp:nvSpPr>
        <dsp:cNvPr id="0" name=""/>
        <dsp:cNvSpPr/>
      </dsp:nvSpPr>
      <dsp:spPr>
        <a:xfrm>
          <a:off x="0" y="19748"/>
          <a:ext cx="4694533" cy="539891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b="1" kern="1200" dirty="0" smtClean="0">
              <a:solidFill>
                <a:schemeClr val="tx1"/>
              </a:solidFill>
            </a:rPr>
            <a:t>לשיפור</a:t>
          </a:r>
        </a:p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600" b="1" kern="1200" dirty="0" smtClean="0">
            <a:solidFill>
              <a:schemeClr val="tx1"/>
            </a:solidFill>
          </a:endParaRPr>
        </a:p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kern="1200" dirty="0" smtClean="0">
              <a:solidFill>
                <a:schemeClr val="tx1"/>
              </a:solidFill>
            </a:rPr>
            <a:t>- חשיבות סיוע מוקדי ידע/ מומחי תוכן בשלבי לימוד ועיצוב</a:t>
          </a:r>
        </a:p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kern="1200" dirty="0" smtClean="0">
              <a:solidFill>
                <a:schemeClr val="tx1"/>
              </a:solidFill>
            </a:rPr>
            <a:t>- חידוד פער הרזולוציות</a:t>
          </a:r>
        </a:p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b="1" kern="1200" dirty="0" smtClean="0">
              <a:solidFill>
                <a:schemeClr val="tx1"/>
              </a:solidFill>
            </a:rPr>
            <a:t>- </a:t>
          </a:r>
          <a:r>
            <a:rPr lang="he-IL" sz="2600" kern="1200" dirty="0" smtClean="0">
              <a:solidFill>
                <a:schemeClr val="tx1"/>
              </a:solidFill>
            </a:rPr>
            <a:t>שיתוף משתתפים בינ"ל בקבוצות נוספות</a:t>
          </a:r>
          <a:endParaRPr lang="he-IL" sz="2600" b="1" kern="1200" dirty="0">
            <a:solidFill>
              <a:schemeClr val="tx1"/>
            </a:solidFill>
          </a:endParaRPr>
        </a:p>
      </dsp:txBody>
      <dsp:txXfrm>
        <a:off x="137498" y="157246"/>
        <a:ext cx="4419537" cy="5123922"/>
      </dsp:txXfrm>
    </dsp:sp>
    <dsp:sp modelId="{63983C40-E0CE-4CF1-B82B-AB80A45B5517}">
      <dsp:nvSpPr>
        <dsp:cNvPr id="0" name=""/>
        <dsp:cNvSpPr/>
      </dsp:nvSpPr>
      <dsp:spPr>
        <a:xfrm rot="10797596">
          <a:off x="4860978" y="2307661"/>
          <a:ext cx="946353" cy="815891"/>
        </a:xfrm>
        <a:prstGeom prst="leftRightArrow">
          <a:avLst/>
        </a:prstGeom>
        <a:solidFill>
          <a:schemeClr val="lt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000" kern="1200"/>
        </a:p>
      </dsp:txBody>
      <dsp:txXfrm>
        <a:off x="5105745" y="2470753"/>
        <a:ext cx="701586" cy="489535"/>
      </dsp:txXfrm>
    </dsp:sp>
    <dsp:sp modelId="{D5FF3C02-1558-47E5-BCC3-C72D074AD108}">
      <dsp:nvSpPr>
        <dsp:cNvPr id="0" name=""/>
        <dsp:cNvSpPr/>
      </dsp:nvSpPr>
      <dsp:spPr>
        <a:xfrm>
          <a:off x="6013339" y="25261"/>
          <a:ext cx="4597186" cy="5373513"/>
        </a:xfrm>
        <a:prstGeom prst="roundRect">
          <a:avLst>
            <a:gd name="adj" fmla="val 10000"/>
          </a:avLst>
        </a:prstGeom>
        <a:solidFill>
          <a:srgbClr val="00B050">
            <a:alpha val="50000"/>
          </a:srgb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b="1" kern="1200" dirty="0" smtClean="0">
              <a:solidFill>
                <a:schemeClr val="tx1"/>
              </a:solidFill>
            </a:rPr>
            <a:t>לשימור</a:t>
          </a:r>
        </a:p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500" kern="1200" dirty="0" smtClean="0">
            <a:solidFill>
              <a:schemeClr val="tx1"/>
            </a:solidFill>
          </a:endParaRPr>
        </a:p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 smtClean="0">
              <a:solidFill>
                <a:schemeClr val="tx1"/>
              </a:solidFill>
            </a:rPr>
            <a:t>- חשיבות שלב הלמידה והמחשב בתהליך סדור</a:t>
          </a:r>
        </a:p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 smtClean="0">
              <a:solidFill>
                <a:schemeClr val="tx1"/>
              </a:solidFill>
            </a:rPr>
            <a:t>- אינטרסים לאומיים וחזון כמגדלור בתהליך</a:t>
          </a:r>
        </a:p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 smtClean="0">
              <a:solidFill>
                <a:schemeClr val="tx1"/>
              </a:solidFill>
            </a:rPr>
            <a:t>- הגדרת עקרונות וקווים אדומים "מצפן ברור" שאפשר עצמאות ושיקול דעת</a:t>
          </a:r>
        </a:p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 smtClean="0">
              <a:solidFill>
                <a:schemeClr val="tx1"/>
              </a:solidFill>
            </a:rPr>
            <a:t>- חיתוכי מצב עיתיים ועדכונים לצורך המשך השיח בשפה אחת</a:t>
          </a:r>
        </a:p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500" kern="1200" dirty="0"/>
        </a:p>
      </dsp:txBody>
      <dsp:txXfrm>
        <a:off x="6147986" y="159908"/>
        <a:ext cx="4327892" cy="510421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939F2E-773D-480A-B876-ECF9D567986D}">
      <dsp:nvSpPr>
        <dsp:cNvPr id="0" name=""/>
        <dsp:cNvSpPr/>
      </dsp:nvSpPr>
      <dsp:spPr>
        <a:xfrm>
          <a:off x="0" y="19748"/>
          <a:ext cx="4694533" cy="539891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700" b="1" kern="1200" dirty="0" smtClean="0">
              <a:solidFill>
                <a:schemeClr val="tx1"/>
              </a:solidFill>
            </a:rPr>
            <a:t>הקונטקסט הרחב</a:t>
          </a:r>
        </a:p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700" b="1" kern="1200" dirty="0" smtClean="0">
            <a:solidFill>
              <a:schemeClr val="tx1"/>
            </a:solidFill>
          </a:endParaRPr>
        </a:p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700" kern="1200" dirty="0" smtClean="0">
              <a:solidFill>
                <a:schemeClr val="tx1"/>
              </a:solidFill>
            </a:rPr>
            <a:t>- אירוע מרכזי אך לא בלעדי בזירה הבינ"ל. חלק מתמונה גדולה יותר.</a:t>
          </a:r>
        </a:p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700" kern="1200" dirty="0" smtClean="0">
              <a:solidFill>
                <a:schemeClr val="tx1"/>
              </a:solidFill>
            </a:rPr>
            <a:t>- שחקנים מרכזיים נוספים למעט השחקנים המקומיים</a:t>
          </a:r>
        </a:p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700" kern="1200" dirty="0" smtClean="0">
            <a:solidFill>
              <a:schemeClr val="tx1"/>
            </a:solidFill>
          </a:endParaRPr>
        </a:p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700" kern="1200" dirty="0" smtClean="0">
            <a:solidFill>
              <a:schemeClr val="tx1"/>
            </a:solidFill>
          </a:endParaRPr>
        </a:p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700" b="1" kern="1200" dirty="0">
            <a:solidFill>
              <a:schemeClr val="tx1"/>
            </a:solidFill>
          </a:endParaRPr>
        </a:p>
      </dsp:txBody>
      <dsp:txXfrm>
        <a:off x="137498" y="157246"/>
        <a:ext cx="4419537" cy="5123922"/>
      </dsp:txXfrm>
    </dsp:sp>
    <dsp:sp modelId="{63983C40-E0CE-4CF1-B82B-AB80A45B5517}">
      <dsp:nvSpPr>
        <dsp:cNvPr id="0" name=""/>
        <dsp:cNvSpPr/>
      </dsp:nvSpPr>
      <dsp:spPr>
        <a:xfrm rot="10797596">
          <a:off x="4860978" y="2307661"/>
          <a:ext cx="946353" cy="815891"/>
        </a:xfrm>
        <a:prstGeom prst="leftRightArrow">
          <a:avLst/>
        </a:prstGeom>
        <a:solidFill>
          <a:schemeClr val="lt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100" kern="1200"/>
        </a:p>
      </dsp:txBody>
      <dsp:txXfrm>
        <a:off x="5105745" y="2470753"/>
        <a:ext cx="701586" cy="489535"/>
      </dsp:txXfrm>
    </dsp:sp>
    <dsp:sp modelId="{D5FF3C02-1558-47E5-BCC3-C72D074AD108}">
      <dsp:nvSpPr>
        <dsp:cNvPr id="0" name=""/>
        <dsp:cNvSpPr/>
      </dsp:nvSpPr>
      <dsp:spPr>
        <a:xfrm>
          <a:off x="6013339" y="25261"/>
          <a:ext cx="4597186" cy="5373513"/>
        </a:xfrm>
        <a:prstGeom prst="roundRect">
          <a:avLst>
            <a:gd name="adj" fmla="val 10000"/>
          </a:avLst>
        </a:prstGeom>
        <a:solidFill>
          <a:srgbClr val="00B050">
            <a:alpha val="50000"/>
          </a:srgb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b="1" kern="1200" dirty="0" smtClean="0">
              <a:solidFill>
                <a:schemeClr val="tx1"/>
              </a:solidFill>
            </a:rPr>
            <a:t>הסכסוך הישראלי פלסטיני</a:t>
          </a:r>
        </a:p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600" kern="1200" dirty="0" smtClean="0">
            <a:solidFill>
              <a:schemeClr val="tx1"/>
            </a:solidFill>
          </a:endParaRPr>
        </a:p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kern="1200" dirty="0" smtClean="0">
              <a:solidFill>
                <a:schemeClr val="tx1"/>
              </a:solidFill>
            </a:rPr>
            <a:t>- הפער בין הדרישה מישראל לותר ויתורים מוחשיים (קרקעות) מול הרצון לזכות בתחושת ביטחון שאינה מוחשית, אלא בנויה על אמון שאינו קיים</a:t>
          </a:r>
        </a:p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kern="1200" dirty="0" smtClean="0">
              <a:solidFill>
                <a:schemeClr val="tx1"/>
              </a:solidFill>
            </a:rPr>
            <a:t>- שגשוג כלכלי יכול לתת מענה חלקי בהקשר זה</a:t>
          </a:r>
        </a:p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kern="1200" dirty="0" smtClean="0">
              <a:solidFill>
                <a:schemeClr val="tx1"/>
              </a:solidFill>
            </a:rPr>
            <a:t>- צורך בראייה ופתרון אזורי כולל</a:t>
          </a:r>
          <a:endParaRPr lang="he-IL" sz="2600" kern="1200" dirty="0"/>
        </a:p>
      </dsp:txBody>
      <dsp:txXfrm>
        <a:off x="6147986" y="159908"/>
        <a:ext cx="4327892" cy="51042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4744FF1-C8B7-43E2-BC30-9AC6C0158CCF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DDFC078-0D33-4F04-83DB-1D57B16F13A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88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>
                <a:latin typeface="David" panose="020E0502060401010101" pitchFamily="34" charset="-79"/>
              </a:rPr>
              <a:t>ערביי ישראל – האם יש מקום לשקול העברת שטחים מאוכלסים, מה תהיה </a:t>
            </a:r>
            <a:r>
              <a:rPr lang="he-IL" dirty="0" err="1" smtClean="0">
                <a:latin typeface="David" panose="020E0502060401010101" pitchFamily="34" charset="-79"/>
              </a:rPr>
              <a:t>ההלשכה</a:t>
            </a:r>
            <a:r>
              <a:rPr lang="he-IL" dirty="0" smtClean="0">
                <a:latin typeface="David" panose="020E0502060401010101" pitchFamily="34" charset="-79"/>
              </a:rPr>
              <a:t> של מהלך כזה על יחסי יהודים ערבים במדינת ישראל?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>
                <a:latin typeface="David" panose="020E0502060401010101" pitchFamily="34" charset="-79"/>
              </a:rPr>
              <a:t>חיזוק הכלכלה – סיוע אמריקאי, איחוד, שוק המתונות, רידוד הצורך בהשקעה ביטחונית?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>
                <a:latin typeface="David" panose="020E0502060401010101" pitchFamily="34" charset="-79"/>
              </a:rPr>
              <a:t>חוסן חברתי – 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5071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16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854641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17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985870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מאמץ תקשורתי מותאם</a:t>
            </a:r>
            <a:r>
              <a:rPr lang="he-IL" baseline="0" dirty="0" smtClean="0"/>
              <a:t> בכל הגזרות</a:t>
            </a:r>
          </a:p>
          <a:p>
            <a:r>
              <a:rPr lang="he-IL" baseline="0" dirty="0" smtClean="0"/>
              <a:t>מצפן </a:t>
            </a:r>
            <a:r>
              <a:rPr lang="he-IL" baseline="0" dirty="0" err="1" smtClean="0"/>
              <a:t>ולמולו</a:t>
            </a:r>
            <a:r>
              <a:rPr lang="he-IL" baseline="0" dirty="0" smtClean="0"/>
              <a:t> </a:t>
            </a:r>
            <a:r>
              <a:rPr lang="he-IL" baseline="0" dirty="0" err="1" smtClean="0"/>
              <a:t>תוכנית</a:t>
            </a:r>
            <a:r>
              <a:rPr lang="he-IL" baseline="0" dirty="0" smtClean="0"/>
              <a:t> תודעתית ותקשורתית מתאימה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18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0612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19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18502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he-IL" baseline="0" dirty="0" smtClean="0"/>
              <a:t>קואליציה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e-IL" baseline="0" dirty="0" smtClean="0"/>
              <a:t>ארה"ב כמובילה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e-IL" baseline="0" dirty="0" smtClean="0"/>
              <a:t>תראה מופתע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e-IL" baseline="0" dirty="0" smtClean="0"/>
              <a:t>תגובה רק במקרים מתאימים, ולא תגובה לכל רעש קטן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20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613821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he-IL" dirty="0" smtClean="0"/>
              <a:t>במיוחד לאור הקושי</a:t>
            </a:r>
            <a:r>
              <a:rPr lang="he-IL" baseline="0" dirty="0" smtClean="0"/>
              <a:t> לשחק את עצמך (בהעדר ניתוק רגשי)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e-IL" dirty="0" smtClean="0"/>
              <a:t>שלב</a:t>
            </a:r>
            <a:r>
              <a:rPr lang="he-IL" baseline="0" dirty="0" smtClean="0"/>
              <a:t> המחשב אפשר עקביות בחלק המעשי וללא טעויות ברמת העקרונות והמערכה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e-IL" baseline="0" dirty="0" smtClean="0"/>
              <a:t>דברים לא נפלו בין </a:t>
            </a:r>
            <a:r>
              <a:rPr lang="he-IL" baseline="0" dirty="0" err="1" smtClean="0"/>
              <a:t>הכסאות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21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231711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22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5235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צורך במתן מענה רלוונטי לאינטרסים האסטרטגיים של ישראל, ולא רק לאינטרסים המידיים בכל עת שמתרחשת הסלמה - הגדרת יעדים מדיניים ברורים</a:t>
            </a:r>
            <a:endParaRPr lang="he-IL" dirty="0" smtClean="0"/>
          </a:p>
          <a:p>
            <a:endParaRPr lang="he-IL" dirty="0" smtClean="0"/>
          </a:p>
          <a:p>
            <a:r>
              <a:rPr lang="he-IL" dirty="0" smtClean="0"/>
              <a:t>פיגועים בגדה המערבית ושמירה על הרגיעה ברצועה</a:t>
            </a:r>
          </a:p>
          <a:p>
            <a:endParaRPr lang="he-IL" dirty="0" smtClean="0"/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שחיקת ההרתעה מול חמאס, בעוד הארגון "נהנה" מפירות הרגיעה ברצועה ובמקביל יוזם פיגועי טרור בגדה המערבית</a:t>
            </a:r>
            <a:endParaRPr lang="he-IL" dirty="0" smtClean="0"/>
          </a:p>
          <a:p>
            <a:endParaRPr lang="he-IL" dirty="0" smtClean="0"/>
          </a:p>
          <a:p>
            <a:r>
              <a:rPr lang="he-IL" dirty="0" smtClean="0"/>
              <a:t>פוטנציאל הסלמה</a:t>
            </a:r>
          </a:p>
          <a:p>
            <a:endParaRPr lang="he-IL" dirty="0" smtClean="0"/>
          </a:p>
          <a:p>
            <a:r>
              <a:rPr lang="he-IL" dirty="0" smtClean="0"/>
              <a:t>השלמה עם שלטון חמאס, והחלשת הרשות</a:t>
            </a:r>
          </a:p>
          <a:p>
            <a:endParaRPr lang="he-IL" dirty="0" smtClean="0"/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אין מענה רלוונטי לאינטרסים האסטרטגיים של ישראל במסגרת המו"מ</a:t>
            </a:r>
          </a:p>
          <a:p>
            <a:endParaRPr lang="he-IL" dirty="0" smtClean="0"/>
          </a:p>
          <a:p>
            <a:r>
              <a:rPr lang="he-IL" dirty="0" smtClean="0"/>
              <a:t>לא ניתן להתניע מהלך בינלאומי רחב ומשמעותי של שיקום רצועת עזה ללא מעורבות של הרש"פ</a:t>
            </a:r>
          </a:p>
          <a:p>
            <a:endParaRPr lang="he-IL" dirty="0" smtClean="0"/>
          </a:p>
          <a:p>
            <a:r>
              <a:rPr lang="he-IL" dirty="0" smtClean="0"/>
              <a:t>לא ניתן לגבש הבנות עם חמאס, מבלי לשקלל את ההשפעות של מהלך כזה על הרשות</a:t>
            </a:r>
          </a:p>
          <a:p>
            <a:endParaRPr lang="he-IL" dirty="0" smtClean="0"/>
          </a:p>
          <a:p>
            <a:r>
              <a:rPr lang="he-IL" dirty="0" smtClean="0"/>
              <a:t>מיהו הפרטנר הרצוי לישראל ואיך להתנהל מולו/מול שניהם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215993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ישראל תיצור את התנאים למציאות של שתי מדינות לשני עמים, תסייע לחיזוק הכלכלה,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התשתיות והביטחון ברשות הפלסטינית, תגייס תמיכה בינלאומית ואזורית להשגת הסדר,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ובמקביל תשמור לעצמה את החופש למהלכי היפרדות עצמאיים אם המגעים לא יישאו פרי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inss</a:t>
            </a:r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he-IL" sz="1800" b="1" dirty="0" smtClean="0"/>
              <a:t>פעולה עצמאית</a:t>
            </a:r>
          </a:p>
          <a:p>
            <a:pPr algn="ctr"/>
            <a:r>
              <a:rPr lang="he-IL" dirty="0" smtClean="0"/>
              <a:t>לעצב מציאות אסטרטגית משופרת לישראל גם בהיעדר נכונות פלסטינית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17261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ישראל תיצור את התנאים למציאות של שתי מדינות לשני עמים, תסייע לחיזוק הכלכלה,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התשתיות והביטחון ברשות הפלסטינית, תגייס תמיכה בינלאומית ואזורית להשגת הסדר,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ובמקביל תשמור לעצמה את החופש למהלכי היפרדות עצמאיים אם המגעים לא יישאו פרי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inss</a:t>
            </a:r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he-IL" sz="1800" b="1" dirty="0" smtClean="0"/>
              <a:t>פעולה עצמאית</a:t>
            </a:r>
          </a:p>
          <a:p>
            <a:pPr algn="ctr"/>
            <a:r>
              <a:rPr lang="he-IL" dirty="0" smtClean="0"/>
              <a:t>לעצב מציאות אסטרטגית משופרת לישראל גם בהיעדר נכונות פלסטינית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45513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ישראל תיצור את התנאים למציאות של שתי מדינות לשני עמים, תסייע לחיזוק הכלכלה,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התשתיות והביטחון ברשות הפלסטינית, תגייס תמיכה בינלאומית ואזורית להשגת הסדר,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ובמקביל תשמור לעצמה את החופש למהלכי היפרדות עצמאיים אם המגעים לא יישאו פרי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inss</a:t>
            </a:r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he-IL" sz="1800" b="1" dirty="0" smtClean="0"/>
              <a:t>פעולה עצמאית</a:t>
            </a:r>
          </a:p>
          <a:p>
            <a:pPr algn="ctr"/>
            <a:r>
              <a:rPr lang="he-IL" dirty="0" smtClean="0"/>
              <a:t>לעצב מציאות אסטרטגית משופרת לישראל גם בהיעדר נכונות פלסטינית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935613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ישראל תיצור את התנאים למציאות של שתי מדינות לשני עמים, תסייע לחיזוק הכלכלה,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התשתיות והביטחון ברשות הפלסטינית, תגייס תמיכה בינלאומית ואזורית להשגת הסדר,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ובמקביל תשמור לעצמה את החופש למהלכי היפרדות עצמאיים אם המגעים לא יישאו פרי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inss</a:t>
            </a:r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he-IL" sz="1800" b="1" dirty="0" smtClean="0"/>
              <a:t>פעולה עצמאית</a:t>
            </a:r>
          </a:p>
          <a:p>
            <a:pPr algn="ctr"/>
            <a:r>
              <a:rPr lang="he-IL" dirty="0" smtClean="0"/>
              <a:t>לעצב מציאות אסטרטגית משופרת לישראל גם בהיעדר נכונות פלסטינית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494955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קטאר</a:t>
            </a:r>
            <a:r>
              <a:rPr lang="he-IL" baseline="0" dirty="0" smtClean="0"/>
              <a:t> – שימוש בהמשך 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430294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ישראל תיצור את התנאים למציאות של שתי מדינות לשני עמים, תסייע לחיזוק הכלכלה,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התשתיות והביטחון ברשות הפלסטינית, תגייס תמיכה בינלאומית ואזורית להשגת הסדר,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ובמקביל תשמור לעצמה את החופש למהלכי היפרדות עצמאיים אם המגעים לא יישאו פרי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inss</a:t>
            </a:r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he-IL" sz="1800" b="1" dirty="0" smtClean="0"/>
              <a:t>פעולה עצמאית</a:t>
            </a:r>
          </a:p>
          <a:p>
            <a:pPr algn="ctr"/>
            <a:r>
              <a:rPr lang="he-IL" dirty="0" smtClean="0"/>
              <a:t>לעצב מציאות אסטרטגית משופרת לישראל גם בהיעדר נכונות פלסטינית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14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864020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טבלת קווים אדומים מול עקרונות המתווה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58104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18026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00249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79209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41425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8124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17612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89684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52559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9747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6563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8499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08823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3460254"/>
            <a:ext cx="9144000" cy="104108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e-IL" sz="7200" dirty="0" smtClean="0">
                <a:cs typeface="+mn-cs"/>
              </a:rPr>
              <a:t/>
            </a:r>
            <a:br>
              <a:rPr lang="he-IL" sz="7200" dirty="0" smtClean="0">
                <a:cs typeface="+mn-cs"/>
              </a:rPr>
            </a:br>
            <a:r>
              <a:rPr lang="he-IL" sz="7200" dirty="0">
                <a:cs typeface="+mn-cs"/>
              </a:rPr>
              <a:t/>
            </a:r>
            <a:br>
              <a:rPr lang="he-IL" sz="7200" dirty="0">
                <a:cs typeface="+mn-cs"/>
              </a:rPr>
            </a:br>
            <a:r>
              <a:rPr lang="he-IL" sz="7200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בין אסטרטגיה ומערכה למציאות </a:t>
            </a:r>
            <a:endParaRPr lang="he-IL" sz="7200" dirty="0">
              <a:solidFill>
                <a:schemeClr val="tx2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5010534"/>
            <a:ext cx="9144000" cy="1655762"/>
          </a:xfrm>
        </p:spPr>
        <p:txBody>
          <a:bodyPr/>
          <a:lstStyle/>
          <a:p>
            <a:endParaRPr lang="he-IL" dirty="0" smtClean="0"/>
          </a:p>
          <a:p>
            <a:r>
              <a:rPr lang="he-IL" dirty="0" smtClean="0"/>
              <a:t>סימולציה מדינית ביטחונית</a:t>
            </a:r>
          </a:p>
          <a:p>
            <a:r>
              <a:rPr lang="he-IL" dirty="0" smtClean="0"/>
              <a:t>26 בפברואר 2019</a:t>
            </a: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2987040" y="524114"/>
            <a:ext cx="6217920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8000" dirty="0" smtClean="0">
                <a:solidFill>
                  <a:schemeClr val="tx2">
                    <a:lumMod val="50000"/>
                  </a:schemeClr>
                </a:solidFill>
              </a:rPr>
              <a:t>צוות ישראל</a:t>
            </a:r>
            <a:endParaRPr lang="he-IL" sz="8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68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365125"/>
            <a:ext cx="11136824" cy="680685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עקרונות המערכה</a:t>
            </a:r>
            <a:endParaRPr lang="he-IL" b="1" dirty="0">
              <a:cs typeface="+mn-cs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7879401" y="1399764"/>
            <a:ext cx="37850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/>
              <a:t>חתירה לפתרון הסכסוך</a:t>
            </a:r>
          </a:p>
        </p:txBody>
      </p:sp>
      <p:sp>
        <p:nvSpPr>
          <p:cNvPr id="5" name="מלבן 4"/>
          <p:cNvSpPr/>
          <p:nvPr/>
        </p:nvSpPr>
        <p:spPr>
          <a:xfrm>
            <a:off x="4709944" y="2109092"/>
            <a:ext cx="31694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/>
              <a:t>ביצור היבטי ביטחון</a:t>
            </a:r>
          </a:p>
        </p:txBody>
      </p:sp>
      <p:sp>
        <p:nvSpPr>
          <p:cNvPr id="6" name="מלבן 5"/>
          <p:cNvSpPr/>
          <p:nvPr/>
        </p:nvSpPr>
        <p:spPr>
          <a:xfrm>
            <a:off x="401052" y="2780239"/>
            <a:ext cx="52499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3200" dirty="0"/>
              <a:t>חתירה להשפעה לפני פרסומו של המתווה המוצע</a:t>
            </a:r>
          </a:p>
        </p:txBody>
      </p:sp>
      <p:sp>
        <p:nvSpPr>
          <p:cNvPr id="8" name="מלבן 7"/>
          <p:cNvSpPr/>
          <p:nvPr/>
        </p:nvSpPr>
        <p:spPr>
          <a:xfrm>
            <a:off x="7343574" y="3603368"/>
            <a:ext cx="484842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3200" dirty="0"/>
              <a:t>מדברים ופועלים מול ישות פלסטינית אחת</a:t>
            </a:r>
          </a:p>
        </p:txBody>
      </p:sp>
      <p:sp>
        <p:nvSpPr>
          <p:cNvPr id="9" name="מלבן 8"/>
          <p:cNvSpPr/>
          <p:nvPr/>
        </p:nvSpPr>
        <p:spPr>
          <a:xfrm>
            <a:off x="3980577" y="4228349"/>
            <a:ext cx="3898824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200" dirty="0"/>
              <a:t>עזה כחלק חיוני </a:t>
            </a:r>
            <a:r>
              <a:rPr lang="he-IL" sz="3200" dirty="0" smtClean="0"/>
              <a:t>בהסכם</a:t>
            </a:r>
          </a:p>
          <a:p>
            <a:r>
              <a:rPr lang="he-IL" sz="3200" dirty="0" smtClean="0"/>
              <a:t>עצירת התעצמות חמאס</a:t>
            </a:r>
            <a:endParaRPr lang="he-IL" sz="3200" dirty="0"/>
          </a:p>
        </p:txBody>
      </p:sp>
      <p:pic>
        <p:nvPicPr>
          <p:cNvPr id="11" name="תמונה 10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04800" y="289435"/>
            <a:ext cx="1639804" cy="1234168"/>
          </a:xfrm>
          <a:prstGeom prst="rect">
            <a:avLst/>
          </a:prstGeom>
        </p:spPr>
      </p:pic>
      <p:sp>
        <p:nvSpPr>
          <p:cNvPr id="12" name="מלבן 11"/>
          <p:cNvSpPr/>
          <p:nvPr/>
        </p:nvSpPr>
        <p:spPr>
          <a:xfrm>
            <a:off x="7343574" y="5590087"/>
            <a:ext cx="394285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3200" dirty="0" smtClean="0"/>
              <a:t>חיזוק לגיטימציה ומעמד בינ"ל ואזורי</a:t>
            </a:r>
            <a:endParaRPr lang="he-IL" sz="3200" dirty="0"/>
          </a:p>
        </p:txBody>
      </p:sp>
      <p:sp>
        <p:nvSpPr>
          <p:cNvPr id="13" name="מלבן 12"/>
          <p:cNvSpPr/>
          <p:nvPr/>
        </p:nvSpPr>
        <p:spPr>
          <a:xfrm>
            <a:off x="304800" y="5420899"/>
            <a:ext cx="484842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3200" dirty="0" smtClean="0"/>
              <a:t>בנית ציר ביטחוני מול איראן והטרור במזרח התיכון</a:t>
            </a: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106615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365125"/>
            <a:ext cx="11136824" cy="680685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עקרונות המערכה</a:t>
            </a:r>
            <a:endParaRPr lang="he-IL" b="1" dirty="0">
              <a:cs typeface="+mn-cs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6447294" y="1348353"/>
            <a:ext cx="5501899" cy="52694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r>
              <a:rPr lang="he-IL" sz="3200" b="1" dirty="0" smtClean="0">
                <a:solidFill>
                  <a:schemeClr val="tx1"/>
                </a:solidFill>
              </a:rPr>
              <a:t>מול ארה"ב</a:t>
            </a:r>
          </a:p>
          <a:p>
            <a:pPr algn="ctr"/>
            <a:endParaRPr lang="he-IL" sz="2800" dirty="0">
              <a:solidFill>
                <a:schemeClr val="tx1"/>
              </a:solidFill>
            </a:endParaRP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>
                <a:solidFill>
                  <a:schemeClr val="tx1"/>
                </a:solidFill>
              </a:rPr>
              <a:t>ניסיון להשפיע על עקרונות המתווה מראש </a:t>
            </a:r>
            <a:r>
              <a:rPr lang="he-IL" sz="2800" dirty="0">
                <a:solidFill>
                  <a:schemeClr val="tx1"/>
                </a:solidFill>
                <a:hlinkClick r:id="rId3" action="ppaction://hlinksldjump"/>
              </a:rPr>
              <a:t>(תראה מופתע)</a:t>
            </a:r>
            <a:endParaRPr lang="he-IL" sz="2800" dirty="0">
              <a:solidFill>
                <a:schemeClr val="tx1"/>
              </a:solidFill>
            </a:endParaRP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>
                <a:solidFill>
                  <a:schemeClr val="tx1"/>
                </a:solidFill>
              </a:rPr>
              <a:t>באופן גלוי כיוון חיובי ליוזמה, מבלי להתחייב על העקרונות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>
                <a:solidFill>
                  <a:schemeClr val="tx1"/>
                </a:solidFill>
              </a:rPr>
              <a:t>באופן סמוי – העברת מסרים לגבי האינטרסים שיש להגן עליהם ותזכורת מדוע מדובר באינטרסים </a:t>
            </a:r>
            <a:r>
              <a:rPr lang="he-IL" sz="2800" dirty="0" smtClean="0">
                <a:solidFill>
                  <a:schemeClr val="tx1"/>
                </a:solidFill>
              </a:rPr>
              <a:t>אמריקאים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 smtClean="0">
                <a:solidFill>
                  <a:schemeClr val="tx1"/>
                </a:solidFill>
              </a:rPr>
              <a:t>חיזוק הסיוע</a:t>
            </a:r>
            <a:endParaRPr lang="he-IL" sz="2800" dirty="0">
              <a:solidFill>
                <a:schemeClr val="tx1"/>
              </a:solidFill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245389" y="1348353"/>
            <a:ext cx="5501899" cy="52694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r>
              <a:rPr lang="he-IL" sz="3200" b="1" dirty="0" smtClean="0">
                <a:solidFill>
                  <a:schemeClr val="tx1"/>
                </a:solidFill>
              </a:rPr>
              <a:t>מול ישראל</a:t>
            </a:r>
          </a:p>
          <a:p>
            <a:pPr algn="ctr"/>
            <a:endParaRPr lang="he-IL" sz="2800" dirty="0">
              <a:solidFill>
                <a:schemeClr val="tx1"/>
              </a:solidFill>
            </a:endParaRP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 smtClean="0">
                <a:solidFill>
                  <a:schemeClr val="tx1"/>
                </a:solidFill>
              </a:rPr>
              <a:t>לכאן רצינו להגיע – הזדמנות שלא תחזור אליה מגיעים חזקים מתמיד ועם שותף אסטרטגי</a:t>
            </a:r>
            <a:endParaRPr lang="he-IL" sz="2800" dirty="0">
              <a:solidFill>
                <a:schemeClr val="tx1"/>
              </a:solidFill>
            </a:endParaRP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>
                <a:solidFill>
                  <a:schemeClr val="tx1"/>
                </a:solidFill>
              </a:rPr>
              <a:t>הדגשת הישגים/רווחים שאינם סכום אפס – לא לגרום לפלסטינאים לסגת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>
                <a:solidFill>
                  <a:schemeClr val="tx1"/>
                </a:solidFill>
              </a:rPr>
              <a:t>מול הזירה </a:t>
            </a:r>
            <a:r>
              <a:rPr lang="he-IL" sz="2800" dirty="0" smtClean="0">
                <a:solidFill>
                  <a:schemeClr val="tx1"/>
                </a:solidFill>
              </a:rPr>
              <a:t>הפוליטית – שמירה על יציבות שתאפשר התקדמות</a:t>
            </a:r>
            <a:endParaRPr lang="he-IL" sz="2800" dirty="0">
              <a:solidFill>
                <a:schemeClr val="tx1"/>
              </a:solidFill>
            </a:endParaRPr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04800" y="289435"/>
            <a:ext cx="1639804" cy="1234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8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359" y="0"/>
            <a:ext cx="1219235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48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365125"/>
            <a:ext cx="11136824" cy="680685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עקרונות המערכה</a:t>
            </a:r>
            <a:endParaRPr lang="he-IL" b="1" dirty="0">
              <a:cs typeface="+mn-cs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6447294" y="1348353"/>
            <a:ext cx="5501899" cy="52694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r>
              <a:rPr lang="he-IL" sz="3200" b="1" dirty="0" smtClean="0">
                <a:solidFill>
                  <a:schemeClr val="tx1"/>
                </a:solidFill>
              </a:rPr>
              <a:t>מול הרשות</a:t>
            </a:r>
          </a:p>
          <a:p>
            <a:pPr algn="ctr"/>
            <a:endParaRPr lang="he-IL" sz="2800" dirty="0">
              <a:solidFill>
                <a:schemeClr val="tx1"/>
              </a:solidFill>
            </a:endParaRP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400" dirty="0" smtClean="0">
                <a:solidFill>
                  <a:schemeClr val="tx1"/>
                </a:solidFill>
              </a:rPr>
              <a:t>שימוש </a:t>
            </a:r>
            <a:r>
              <a:rPr lang="he-IL" sz="2400" dirty="0">
                <a:solidFill>
                  <a:schemeClr val="tx1"/>
                </a:solidFill>
              </a:rPr>
              <a:t>במדרגות הקלה במטרה לגייסם להצטרפות לתהליך (תוך סיוע אמריקאי)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400" dirty="0">
                <a:solidFill>
                  <a:schemeClr val="tx1"/>
                </a:solidFill>
              </a:rPr>
              <a:t>מנוף לחצים אם לא יצטרפו ליוזמה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400" dirty="0">
                <a:solidFill>
                  <a:schemeClr val="tx1"/>
                </a:solidFill>
                <a:hlinkClick r:id="rId3" action="ppaction://hlinksldjump"/>
              </a:rPr>
              <a:t>סיר לחץ </a:t>
            </a:r>
            <a:r>
              <a:rPr lang="he-IL" sz="2400" dirty="0">
                <a:solidFill>
                  <a:schemeClr val="tx1"/>
                </a:solidFill>
              </a:rPr>
              <a:t>מול עמדה שלילית גורפת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400" dirty="0">
                <a:solidFill>
                  <a:schemeClr val="tx1"/>
                </a:solidFill>
              </a:rPr>
              <a:t>פנייה לעם/ לגורמים מתונים ברשות</a:t>
            </a:r>
          </a:p>
        </p:txBody>
      </p:sp>
      <p:sp>
        <p:nvSpPr>
          <p:cNvPr id="6" name="מלבן 5"/>
          <p:cNvSpPr/>
          <p:nvPr/>
        </p:nvSpPr>
        <p:spPr>
          <a:xfrm>
            <a:off x="245389" y="1348353"/>
            <a:ext cx="5501899" cy="52694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r>
              <a:rPr lang="he-IL" sz="3200" b="1" dirty="0" smtClean="0">
                <a:solidFill>
                  <a:schemeClr val="tx1"/>
                </a:solidFill>
              </a:rPr>
              <a:t>מול חמאס</a:t>
            </a:r>
          </a:p>
          <a:p>
            <a:pPr algn="ctr"/>
            <a:endParaRPr lang="he-IL" sz="2800" dirty="0">
              <a:solidFill>
                <a:schemeClr val="tx1"/>
              </a:solidFill>
            </a:endParaRP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400" dirty="0">
                <a:solidFill>
                  <a:schemeClr val="tx1"/>
                </a:solidFill>
              </a:rPr>
              <a:t>שימוש במדרגות הקלה במטרה לגייסם להצטרפות לתהליך תחת עיקרון ישות אחת 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400" dirty="0">
                <a:solidFill>
                  <a:schemeClr val="tx1"/>
                </a:solidFill>
              </a:rPr>
              <a:t>מנוף לחצים </a:t>
            </a:r>
            <a:r>
              <a:rPr lang="he-IL" sz="2400" dirty="0" smtClean="0">
                <a:solidFill>
                  <a:schemeClr val="tx1"/>
                </a:solidFill>
              </a:rPr>
              <a:t>מול עמדות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400" dirty="0" smtClean="0">
                <a:solidFill>
                  <a:schemeClr val="tx1"/>
                </a:solidFill>
              </a:rPr>
              <a:t>ניסיון להסתייע בקטאר כגורם משפיע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endParaRPr lang="he-IL" sz="2400" dirty="0" smtClean="0">
              <a:solidFill>
                <a:schemeClr val="tx1"/>
              </a:solidFill>
            </a:endParaRP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endParaRPr lang="he-IL" sz="2400" dirty="0">
              <a:solidFill>
                <a:schemeClr val="tx1"/>
              </a:solidFill>
            </a:endParaRPr>
          </a:p>
        </p:txBody>
      </p:sp>
      <p:pic>
        <p:nvPicPr>
          <p:cNvPr id="7" name="תמונה 6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04800" y="289435"/>
            <a:ext cx="1639804" cy="1234168"/>
          </a:xfrm>
          <a:prstGeom prst="rect">
            <a:avLst/>
          </a:prstGeom>
        </p:spPr>
      </p:pic>
      <p:sp>
        <p:nvSpPr>
          <p:cNvPr id="8" name="מלבן 7"/>
          <p:cNvSpPr/>
          <p:nvPr/>
        </p:nvSpPr>
        <p:spPr>
          <a:xfrm>
            <a:off x="1795220" y="5512629"/>
            <a:ext cx="8601559" cy="11051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r>
              <a:rPr lang="he-IL" sz="3200" b="1" dirty="0" smtClean="0">
                <a:solidFill>
                  <a:schemeClr val="tx1"/>
                </a:solidFill>
              </a:rPr>
              <a:t>מול מדינות ערב</a:t>
            </a:r>
          </a:p>
          <a:p>
            <a:pPr algn="ctr"/>
            <a:endParaRPr lang="he-IL" sz="800" dirty="0">
              <a:solidFill>
                <a:schemeClr val="tx1"/>
              </a:solidFill>
            </a:endParaRPr>
          </a:p>
          <a:p>
            <a:pPr lvl="1" algn="ctr">
              <a:spcBef>
                <a:spcPts val="600"/>
              </a:spcBef>
            </a:pPr>
            <a:r>
              <a:rPr lang="he-IL" sz="2400" dirty="0">
                <a:solidFill>
                  <a:schemeClr val="tx1"/>
                </a:solidFill>
              </a:rPr>
              <a:t>הסתייעות על בסיס </a:t>
            </a:r>
            <a:r>
              <a:rPr lang="he-IL" sz="2400" dirty="0" err="1">
                <a:solidFill>
                  <a:schemeClr val="tx1"/>
                </a:solidFill>
              </a:rPr>
              <a:t>השת"פ</a:t>
            </a:r>
            <a:r>
              <a:rPr lang="he-IL" sz="2400" dirty="0">
                <a:solidFill>
                  <a:schemeClr val="tx1"/>
                </a:solidFill>
              </a:rPr>
              <a:t> הקיים בהפעלת לחץ על הרשות והחמאס</a:t>
            </a:r>
          </a:p>
        </p:txBody>
      </p:sp>
      <p:sp>
        <p:nvSpPr>
          <p:cNvPr id="3" name="TextBox 2"/>
          <p:cNvSpPr txBox="1"/>
          <p:nvPr/>
        </p:nvSpPr>
        <p:spPr>
          <a:xfrm rot="20042130">
            <a:off x="4830950" y="1443008"/>
            <a:ext cx="2278251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dirty="0" smtClean="0">
                <a:solidFill>
                  <a:srgbClr val="FF6969"/>
                </a:solidFill>
              </a:rPr>
              <a:t>עליית המוטיבציה של גורמים קיצוניים לבצע פיגועים – היערכות ביטחונית רחבה</a:t>
            </a:r>
            <a:endParaRPr lang="he-IL" sz="2000" dirty="0">
              <a:solidFill>
                <a:srgbClr val="FF69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1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365125"/>
            <a:ext cx="11136824" cy="680685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דילמת האסיר הפלסטינאי</a:t>
            </a:r>
            <a:endParaRPr lang="he-IL" b="1" dirty="0">
              <a:cs typeface="+mn-cs"/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-407976" y="15096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8" name="מלבן 7"/>
          <p:cNvSpPr/>
          <p:nvPr/>
        </p:nvSpPr>
        <p:spPr>
          <a:xfrm>
            <a:off x="4621077" y="2269047"/>
            <a:ext cx="29498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/>
              <a:t>מה עמדת הרשות</a:t>
            </a:r>
            <a:endParaRPr lang="he-IL" sz="3200" dirty="0"/>
          </a:p>
        </p:txBody>
      </p:sp>
      <p:sp>
        <p:nvSpPr>
          <p:cNvPr id="10" name="מלבן 9"/>
          <p:cNvSpPr/>
          <p:nvPr/>
        </p:nvSpPr>
        <p:spPr>
          <a:xfrm>
            <a:off x="1211673" y="3363322"/>
            <a:ext cx="30492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/>
              <a:t>מה עמדת החמאס</a:t>
            </a:r>
            <a:endParaRPr lang="he-IL" sz="3200" dirty="0"/>
          </a:p>
        </p:txBody>
      </p:sp>
      <p:sp>
        <p:nvSpPr>
          <p:cNvPr id="11" name="מלבן 10"/>
          <p:cNvSpPr/>
          <p:nvPr/>
        </p:nvSpPr>
        <p:spPr>
          <a:xfrm>
            <a:off x="7884360" y="3363323"/>
            <a:ext cx="30492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/>
              <a:t>מה עמדת החמאס</a:t>
            </a:r>
            <a:endParaRPr lang="he-IL" sz="3200" dirty="0"/>
          </a:p>
        </p:txBody>
      </p:sp>
      <p:sp>
        <p:nvSpPr>
          <p:cNvPr id="13" name="מלבן 12"/>
          <p:cNvSpPr/>
          <p:nvPr/>
        </p:nvSpPr>
        <p:spPr>
          <a:xfrm>
            <a:off x="6096000" y="4889988"/>
            <a:ext cx="357763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3200" dirty="0" smtClean="0"/>
              <a:t>סיר לחץ על חמאס והקלות בגדה</a:t>
            </a:r>
            <a:endParaRPr lang="he-IL" sz="3200" dirty="0"/>
          </a:p>
        </p:txBody>
      </p:sp>
      <p:sp>
        <p:nvSpPr>
          <p:cNvPr id="5" name="מלבן 4"/>
          <p:cNvSpPr/>
          <p:nvPr/>
        </p:nvSpPr>
        <p:spPr>
          <a:xfrm>
            <a:off x="370237" y="4889988"/>
            <a:ext cx="168287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3200" dirty="0"/>
              <a:t>סיר לחץ כפול</a:t>
            </a:r>
            <a:endParaRPr lang="en-US" sz="3200" dirty="0"/>
          </a:p>
        </p:txBody>
      </p:sp>
      <p:sp>
        <p:nvSpPr>
          <p:cNvPr id="14" name="מלבן 13"/>
          <p:cNvSpPr/>
          <p:nvPr/>
        </p:nvSpPr>
        <p:spPr>
          <a:xfrm>
            <a:off x="9625263" y="4889988"/>
            <a:ext cx="235842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3200" dirty="0"/>
              <a:t>הקלות בשתי הגזרות</a:t>
            </a:r>
          </a:p>
        </p:txBody>
      </p:sp>
      <p:sp>
        <p:nvSpPr>
          <p:cNvPr id="15" name="מלבן 14"/>
          <p:cNvSpPr/>
          <p:nvPr/>
        </p:nvSpPr>
        <p:spPr>
          <a:xfrm>
            <a:off x="2276942" y="4889988"/>
            <a:ext cx="354685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3200" dirty="0"/>
              <a:t>סיר לחץ </a:t>
            </a:r>
            <a:r>
              <a:rPr lang="he-IL" sz="3200" dirty="0" smtClean="0"/>
              <a:t>על הגדה והקלות לחמאס</a:t>
            </a:r>
            <a:endParaRPr lang="en-US" sz="3200" dirty="0"/>
          </a:p>
        </p:txBody>
      </p:sp>
      <p:cxnSp>
        <p:nvCxnSpPr>
          <p:cNvPr id="17" name="מחבר מרפקי 16"/>
          <p:cNvCxnSpPr>
            <a:stCxn id="8" idx="3"/>
            <a:endCxn id="11" idx="0"/>
          </p:cNvCxnSpPr>
          <p:nvPr/>
        </p:nvCxnSpPr>
        <p:spPr>
          <a:xfrm>
            <a:off x="7570923" y="2561435"/>
            <a:ext cx="1838054" cy="801888"/>
          </a:xfrm>
          <a:prstGeom prst="bentConnector2">
            <a:avLst/>
          </a:prstGeom>
          <a:ln w="22225">
            <a:solidFill>
              <a:schemeClr val="bg1">
                <a:lumMod val="6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מחבר מרפקי 17"/>
          <p:cNvCxnSpPr>
            <a:stCxn id="8" idx="1"/>
            <a:endCxn id="10" idx="0"/>
          </p:cNvCxnSpPr>
          <p:nvPr/>
        </p:nvCxnSpPr>
        <p:spPr>
          <a:xfrm rot="10800000" flipV="1">
            <a:off x="2736291" y="2561434"/>
            <a:ext cx="1884787" cy="801887"/>
          </a:xfrm>
          <a:prstGeom prst="bentConnector2">
            <a:avLst/>
          </a:prstGeom>
          <a:ln w="22225">
            <a:solidFill>
              <a:schemeClr val="bg1">
                <a:lumMod val="6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מחבר מרפקי 20"/>
          <p:cNvCxnSpPr>
            <a:stCxn id="11" idx="2"/>
            <a:endCxn id="13" idx="0"/>
          </p:cNvCxnSpPr>
          <p:nvPr/>
        </p:nvCxnSpPr>
        <p:spPr>
          <a:xfrm rot="5400000">
            <a:off x="8175952" y="3656963"/>
            <a:ext cx="941890" cy="1524160"/>
          </a:xfrm>
          <a:prstGeom prst="bentConnector3">
            <a:avLst>
              <a:gd name="adj1" fmla="val 50000"/>
            </a:avLst>
          </a:prstGeom>
          <a:ln w="22225">
            <a:solidFill>
              <a:schemeClr val="bg1">
                <a:lumMod val="6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מחבר מרפקי 23"/>
          <p:cNvCxnSpPr>
            <a:stCxn id="11" idx="2"/>
            <a:endCxn id="14" idx="0"/>
          </p:cNvCxnSpPr>
          <p:nvPr/>
        </p:nvCxnSpPr>
        <p:spPr>
          <a:xfrm rot="16200000" flipH="1">
            <a:off x="9635780" y="3721294"/>
            <a:ext cx="941890" cy="1395497"/>
          </a:xfrm>
          <a:prstGeom prst="bentConnector3">
            <a:avLst>
              <a:gd name="adj1" fmla="val 50000"/>
            </a:avLst>
          </a:prstGeom>
          <a:ln w="22225">
            <a:solidFill>
              <a:schemeClr val="bg1">
                <a:lumMod val="6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מחבר מרפקי 26"/>
          <p:cNvCxnSpPr>
            <a:stCxn id="10" idx="2"/>
            <a:endCxn id="15" idx="0"/>
          </p:cNvCxnSpPr>
          <p:nvPr/>
        </p:nvCxnSpPr>
        <p:spPr>
          <a:xfrm rot="16200000" flipH="1">
            <a:off x="2922384" y="3762002"/>
            <a:ext cx="941891" cy="1314079"/>
          </a:xfrm>
          <a:prstGeom prst="bentConnector3">
            <a:avLst>
              <a:gd name="adj1" fmla="val 50000"/>
            </a:avLst>
          </a:prstGeom>
          <a:ln w="22225">
            <a:solidFill>
              <a:schemeClr val="bg1">
                <a:lumMod val="6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מחבר מרפקי 29"/>
          <p:cNvCxnSpPr>
            <a:stCxn id="10" idx="2"/>
            <a:endCxn id="5" idx="0"/>
          </p:cNvCxnSpPr>
          <p:nvPr/>
        </p:nvCxnSpPr>
        <p:spPr>
          <a:xfrm rot="5400000">
            <a:off x="1503037" y="3656734"/>
            <a:ext cx="941891" cy="1524617"/>
          </a:xfrm>
          <a:prstGeom prst="bentConnector3">
            <a:avLst>
              <a:gd name="adj1" fmla="val 50000"/>
            </a:avLst>
          </a:prstGeom>
          <a:ln w="22225">
            <a:solidFill>
              <a:schemeClr val="bg1">
                <a:lumMod val="6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מלבן 32"/>
          <p:cNvSpPr/>
          <p:nvPr/>
        </p:nvSpPr>
        <p:spPr>
          <a:xfrm>
            <a:off x="2188063" y="2656267"/>
            <a:ext cx="5004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לא</a:t>
            </a:r>
            <a:endParaRPr lang="he-IL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4" name="מלבן 33"/>
          <p:cNvSpPr/>
          <p:nvPr/>
        </p:nvSpPr>
        <p:spPr>
          <a:xfrm>
            <a:off x="9448793" y="2604061"/>
            <a:ext cx="4026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כן</a:t>
            </a:r>
            <a:endParaRPr lang="he-IL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" name="מלבן 34"/>
          <p:cNvSpPr/>
          <p:nvPr/>
        </p:nvSpPr>
        <p:spPr>
          <a:xfrm>
            <a:off x="7280532" y="4329514"/>
            <a:ext cx="5004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לא</a:t>
            </a:r>
            <a:endParaRPr lang="he-IL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מלבן 35"/>
          <p:cNvSpPr/>
          <p:nvPr/>
        </p:nvSpPr>
        <p:spPr>
          <a:xfrm>
            <a:off x="10855377" y="4306674"/>
            <a:ext cx="4026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כן</a:t>
            </a:r>
            <a:endParaRPr lang="he-IL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7" name="מלבן 36"/>
          <p:cNvSpPr/>
          <p:nvPr/>
        </p:nvSpPr>
        <p:spPr>
          <a:xfrm>
            <a:off x="551944" y="4328053"/>
            <a:ext cx="5004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לא</a:t>
            </a:r>
            <a:endParaRPr lang="he-IL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8" name="מלבן 37"/>
          <p:cNvSpPr/>
          <p:nvPr/>
        </p:nvSpPr>
        <p:spPr>
          <a:xfrm>
            <a:off x="4126789" y="4305213"/>
            <a:ext cx="4026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כן</a:t>
            </a:r>
            <a:endParaRPr lang="he-IL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9" name="תמונה 38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8370" y="780277"/>
            <a:ext cx="1084985" cy="1128677"/>
          </a:xfrm>
          <a:prstGeom prst="rect">
            <a:avLst/>
          </a:prstGeom>
        </p:spPr>
      </p:pic>
      <p:pic>
        <p:nvPicPr>
          <p:cNvPr id="40" name="תמונה 39"/>
          <p:cNvPicPr>
            <a:picLocks noChangeAspect="1"/>
          </p:cNvPicPr>
          <p:nvPr/>
        </p:nvPicPr>
        <p:blipFill>
          <a:blip r:embed="rId5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205471" y="511665"/>
            <a:ext cx="1938779" cy="153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648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-407976" y="15096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893571"/>
              </p:ext>
            </p:extLst>
          </p:nvPr>
        </p:nvGraphicFramePr>
        <p:xfrm>
          <a:off x="697424" y="495947"/>
          <a:ext cx="10910807" cy="5854401"/>
        </p:xfrm>
        <a:graphic>
          <a:graphicData uri="http://schemas.openxmlformats.org/drawingml/2006/table">
            <a:tbl>
              <a:tblPr rtl="1" firstRow="1" firstCol="1" bandRow="1"/>
              <a:tblGrid>
                <a:gridCol w="449893">
                  <a:extLst>
                    <a:ext uri="{9D8B030D-6E8A-4147-A177-3AD203B41FA5}">
                      <a16:colId xmlns:a16="http://schemas.microsoft.com/office/drawing/2014/main" val="1796728066"/>
                    </a:ext>
                  </a:extLst>
                </a:gridCol>
                <a:gridCol w="10460914">
                  <a:extLst>
                    <a:ext uri="{9D8B030D-6E8A-4147-A177-3AD203B41FA5}">
                      <a16:colId xmlns:a16="http://schemas.microsoft.com/office/drawing/2014/main" val="400697994"/>
                    </a:ext>
                  </a:extLst>
                </a:gridCol>
              </a:tblGrid>
              <a:tr h="542440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הקלות </a:t>
                      </a:r>
                      <a:r>
                        <a:rPr lang="he-IL" sz="2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לפלסטינאים בכניסה </a:t>
                      </a:r>
                      <a:r>
                        <a:rPr lang="he-IL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למו"מ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1912574"/>
                  </a:ext>
                </a:extLst>
              </a:tr>
              <a:tr h="464949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מדרגה </a:t>
                      </a:r>
                      <a:r>
                        <a:rPr lang="en-US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A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2682376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עצירת הריסת בב"חים של הפלסטינאים בכלל איו"ש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9450165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2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עצירת ביצוע חסימות בכניסה לכפרים- יציאה מהכפרים תהיה חופשית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5404294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3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מתן לאשרות עבודה בישראל – הנפקת יותר אשרות עבודה וביטול צווי מניעה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7456923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4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מתן מרחב דיג רחב וגדול יותר לפלסטינאים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1429998"/>
                  </a:ext>
                </a:extLst>
              </a:tr>
              <a:tr h="457892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מדרגה </a:t>
                      </a:r>
                      <a:r>
                        <a:rPr lang="en-US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B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0372612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דילול הכניסה לשטחי 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A</a:t>
                      </a: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לפעילות והעברת פרפרזות לפלסטינאים לפעילות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9412012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2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פעילות של צה"ל רק מול מחבלים עם פוטנציאל פח"ע – החלטת שב"כ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2935653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3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שחרור אסירים קלים עד שנתיים מאסר – רק פח"ע עממי ולא פח"ע רחב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2483391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4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אישור נחיתת מסוק נוסעים ברצועת עזה בפיקוח מצרי בשלב הראשון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015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774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-407976" y="15096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172665"/>
              </p:ext>
            </p:extLst>
          </p:nvPr>
        </p:nvGraphicFramePr>
        <p:xfrm>
          <a:off x="604433" y="88332"/>
          <a:ext cx="10910807" cy="6676680"/>
        </p:xfrm>
        <a:graphic>
          <a:graphicData uri="http://schemas.openxmlformats.org/drawingml/2006/table">
            <a:tbl>
              <a:tblPr rtl="1" firstRow="1" firstCol="1" bandRow="1"/>
              <a:tblGrid>
                <a:gridCol w="449893">
                  <a:extLst>
                    <a:ext uri="{9D8B030D-6E8A-4147-A177-3AD203B41FA5}">
                      <a16:colId xmlns:a16="http://schemas.microsoft.com/office/drawing/2014/main" val="1796728066"/>
                    </a:ext>
                  </a:extLst>
                </a:gridCol>
                <a:gridCol w="10460914">
                  <a:extLst>
                    <a:ext uri="{9D8B030D-6E8A-4147-A177-3AD203B41FA5}">
                      <a16:colId xmlns:a16="http://schemas.microsoft.com/office/drawing/2014/main" val="400697994"/>
                    </a:ext>
                  </a:extLst>
                </a:gridCol>
              </a:tblGrid>
              <a:tr h="495945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הקלות </a:t>
                      </a:r>
                      <a:r>
                        <a:rPr lang="he-IL" sz="2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לפלסטינאים בכניסה </a:t>
                      </a:r>
                      <a:r>
                        <a:rPr lang="he-IL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למו"מ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1912574"/>
                  </a:ext>
                </a:extLst>
              </a:tr>
              <a:tr h="418454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מדרגה </a:t>
                      </a:r>
                      <a:r>
                        <a:rPr lang="en-US" sz="2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C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2682376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פתיחת חנויות ושווקים בחברון באופן מדורג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9450165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העברת סחורות מכל מעבר ולא רק ממעברים מורשים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5404294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עצירת הפעילות מול השב"חים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7456923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פתיחת המצור הימי לרצועת עזה תחת פיקוח בין לאומי בשלב הראשון לכלי שיט המבקשים לעגון בו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1429998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עצירת הבניה ביהודה ושומרון עד לסיום המו"מ ולאחריו ההחלטות תהיינה בכפוף להסכם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558821"/>
                  </a:ext>
                </a:extLst>
              </a:tr>
              <a:tr h="428775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8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מדרגה </a:t>
                      </a:r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D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0372612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שחרור אסירים כבדים כולל פח"ע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9412012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אין כניסה לשטחי 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A</a:t>
                      </a:r>
                      <a:r>
                        <a:rPr lang="he-I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בזמן המו"מ לתקופה מוגבלת </a:t>
                      </a:r>
                      <a:r>
                        <a:rPr lang="he-IL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עד </a:t>
                      </a:r>
                      <a:r>
                        <a:rPr lang="he-I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להגעה להסכם סופי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2935653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כניסה ללא הגבלת זמן למקומות הקדושים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2483391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  <a:tab pos="4480560" algn="l"/>
                        </a:tabLst>
                      </a:pPr>
                      <a:r>
                        <a:rPr lang="he-I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פתיחת השווקים בצורה מדורגת במרחב רחוב השוהדא בחברון	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015399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  <a:tab pos="4480560" algn="l"/>
                        </a:tabLst>
                      </a:pPr>
                      <a:r>
                        <a:rPr lang="he-I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האצת הריסת </a:t>
                      </a:r>
                      <a:r>
                        <a:rPr lang="he-IL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בב"חים</a:t>
                      </a:r>
                      <a:r>
                        <a:rPr lang="he-I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ישראלים בשטחי יהודה ושומרון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8175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160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365125"/>
            <a:ext cx="11136824" cy="680685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עקרונות המערכה</a:t>
            </a:r>
            <a:endParaRPr lang="he-IL" b="1" dirty="0">
              <a:cs typeface="+mn-cs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6447294" y="1599293"/>
            <a:ext cx="5501899" cy="50184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r>
              <a:rPr lang="he-IL" sz="3200" b="1" dirty="0" smtClean="0">
                <a:solidFill>
                  <a:schemeClr val="tx1"/>
                </a:solidFill>
              </a:rPr>
              <a:t>מול רוסיה</a:t>
            </a:r>
          </a:p>
          <a:p>
            <a:pPr algn="ctr"/>
            <a:endParaRPr lang="he-IL" sz="2800" dirty="0">
              <a:solidFill>
                <a:schemeClr val="tx1"/>
              </a:solidFill>
            </a:endParaRP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 smtClean="0">
                <a:solidFill>
                  <a:schemeClr val="tx1"/>
                </a:solidFill>
              </a:rPr>
              <a:t>השתלבות בתהליך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>
                <a:solidFill>
                  <a:schemeClr val="tx1"/>
                </a:solidFill>
              </a:rPr>
              <a:t>הובלה אמריקאית בזירה הפלסטינית 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 smtClean="0">
                <a:solidFill>
                  <a:schemeClr val="tx1"/>
                </a:solidFill>
              </a:rPr>
              <a:t>המשך ההתנהלות הישירה בהקשרי זירה צפונית (מבט לקראת היום שאחרי כפתיח ליציבות אזורית בצפון)</a:t>
            </a:r>
          </a:p>
        </p:txBody>
      </p:sp>
      <p:sp>
        <p:nvSpPr>
          <p:cNvPr id="6" name="מלבן 5"/>
          <p:cNvSpPr/>
          <p:nvPr/>
        </p:nvSpPr>
        <p:spPr>
          <a:xfrm>
            <a:off x="245389" y="1599293"/>
            <a:ext cx="5501899" cy="50184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r>
              <a:rPr lang="he-IL" sz="3200" b="1" dirty="0" smtClean="0">
                <a:solidFill>
                  <a:schemeClr val="tx1"/>
                </a:solidFill>
              </a:rPr>
              <a:t>מול הקהילה הבינ"ל</a:t>
            </a:r>
          </a:p>
          <a:p>
            <a:pPr algn="ctr"/>
            <a:endParaRPr lang="he-IL" sz="2800" dirty="0">
              <a:solidFill>
                <a:schemeClr val="tx1"/>
              </a:solidFill>
            </a:endParaRP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 smtClean="0">
                <a:solidFill>
                  <a:schemeClr val="tx1"/>
                </a:solidFill>
              </a:rPr>
              <a:t>מהלך תודעתי על בסיס הצטרפות ישראל לתהליך המו"מ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 smtClean="0">
                <a:solidFill>
                  <a:schemeClr val="tx1"/>
                </a:solidFill>
              </a:rPr>
              <a:t>השגת תמיכה אל מול סירוב גורמי הרשות וחמאס להצטרף לתהליך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 smtClean="0">
                <a:solidFill>
                  <a:schemeClr val="tx1"/>
                </a:solidFill>
              </a:rPr>
              <a:t>שחקנים בלתי צפויים (תורכיה, קטאר, סוריה) – יכולות השפעה משמעותיות שניתן לנצל</a:t>
            </a:r>
            <a:endParaRPr lang="he-IL" sz="2800" dirty="0">
              <a:solidFill>
                <a:schemeClr val="tx1"/>
              </a:solidFill>
            </a:endParaRPr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04800" y="289435"/>
            <a:ext cx="1639804" cy="1234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83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225834"/>
            <a:ext cx="11136824" cy="680685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עקרונות המערכה </a:t>
            </a:r>
            <a:endParaRPr lang="he-IL" b="1" dirty="0">
              <a:cs typeface="+mn-cs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0" y="970120"/>
            <a:ext cx="12192000" cy="54302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r>
              <a:rPr lang="he-IL" sz="3200" b="1" dirty="0" smtClean="0">
                <a:solidFill>
                  <a:schemeClr val="tx1"/>
                </a:solidFill>
              </a:rPr>
              <a:t>מאמץ תודעתי</a:t>
            </a:r>
          </a:p>
          <a:p>
            <a:pPr algn="ctr"/>
            <a:endParaRPr lang="he-IL" sz="2800" dirty="0">
              <a:solidFill>
                <a:schemeClr val="tx1"/>
              </a:solidFill>
            </a:endParaRPr>
          </a:p>
          <a:p>
            <a:pPr marL="914400" lvl="1" indent="-457200">
              <a:buFontTx/>
              <a:buChar char="-"/>
            </a:pPr>
            <a:r>
              <a:rPr lang="he-IL" sz="2800" dirty="0" smtClean="0">
                <a:solidFill>
                  <a:schemeClr val="tx1"/>
                </a:solidFill>
              </a:rPr>
              <a:t>כלפי </a:t>
            </a:r>
            <a:r>
              <a:rPr lang="he-IL" sz="2800" dirty="0">
                <a:solidFill>
                  <a:schemeClr val="tx1"/>
                </a:solidFill>
              </a:rPr>
              <a:t>פנים – חלון הזדמנויות למקסום האינטרסים של מדינת </a:t>
            </a:r>
            <a:r>
              <a:rPr lang="he-IL" sz="2800" dirty="0" smtClean="0">
                <a:solidFill>
                  <a:schemeClr val="tx1"/>
                </a:solidFill>
              </a:rPr>
              <a:t>ישראל</a:t>
            </a:r>
          </a:p>
          <a:p>
            <a:pPr marL="914400" lvl="1" indent="-457200">
              <a:buFontTx/>
              <a:buChar char="-"/>
            </a:pPr>
            <a:r>
              <a:rPr lang="he-IL" sz="2800" dirty="0">
                <a:solidFill>
                  <a:schemeClr val="tx1"/>
                </a:solidFill>
              </a:rPr>
              <a:t>כלפי ארה"ב – מחויבות לתהליך ולשותפות האסטרטגית עם שתי המפלגות </a:t>
            </a:r>
          </a:p>
          <a:p>
            <a:pPr marL="914400" lvl="1" indent="-457200">
              <a:buFontTx/>
              <a:buChar char="-"/>
            </a:pPr>
            <a:r>
              <a:rPr lang="he-IL" sz="2800" dirty="0" smtClean="0">
                <a:solidFill>
                  <a:schemeClr val="tx1"/>
                </a:solidFill>
              </a:rPr>
              <a:t>כלפי </a:t>
            </a:r>
            <a:r>
              <a:rPr lang="he-IL" sz="2800" dirty="0">
                <a:solidFill>
                  <a:schemeClr val="tx1"/>
                </a:solidFill>
              </a:rPr>
              <a:t>הפלסטינאים – מדינת ישראל רואה ברשות פרטנר להובלת התהליך </a:t>
            </a:r>
            <a:r>
              <a:rPr lang="he-IL" sz="2800" dirty="0" smtClean="0">
                <a:solidFill>
                  <a:schemeClr val="tx1"/>
                </a:solidFill>
              </a:rPr>
              <a:t>מצדם</a:t>
            </a:r>
          </a:p>
          <a:p>
            <a:pPr marL="914400" lvl="1" indent="-457200">
              <a:buFontTx/>
              <a:buChar char="-"/>
            </a:pPr>
            <a:r>
              <a:rPr lang="he-IL" sz="2800" dirty="0">
                <a:solidFill>
                  <a:schemeClr val="tx1"/>
                </a:solidFill>
              </a:rPr>
              <a:t>כלפי רוסיה – רואים ברוסיה </a:t>
            </a:r>
            <a:r>
              <a:rPr lang="he-IL" sz="2800" dirty="0" err="1" smtClean="0">
                <a:solidFill>
                  <a:schemeClr val="tx1"/>
                </a:solidFill>
              </a:rPr>
              <a:t>כח</a:t>
            </a:r>
            <a:r>
              <a:rPr lang="he-IL" sz="2800" dirty="0" smtClean="0">
                <a:solidFill>
                  <a:schemeClr val="tx1"/>
                </a:solidFill>
              </a:rPr>
              <a:t> לעיצוב </a:t>
            </a:r>
            <a:r>
              <a:rPr lang="he-IL" sz="2800" dirty="0">
                <a:solidFill>
                  <a:schemeClr val="tx1"/>
                </a:solidFill>
              </a:rPr>
              <a:t>וייצוב האזור</a:t>
            </a:r>
          </a:p>
          <a:p>
            <a:pPr marL="914400" lvl="1" indent="-457200">
              <a:buFontTx/>
              <a:buChar char="-"/>
            </a:pPr>
            <a:r>
              <a:rPr lang="he-IL" sz="2800" dirty="0" smtClean="0">
                <a:solidFill>
                  <a:schemeClr val="tx1"/>
                </a:solidFill>
              </a:rPr>
              <a:t>כלפי </a:t>
            </a:r>
            <a:r>
              <a:rPr lang="he-IL" sz="2800" dirty="0">
                <a:solidFill>
                  <a:schemeClr val="tx1"/>
                </a:solidFill>
              </a:rPr>
              <a:t>ירדן –ישראל רואה בירדן ממשיכה לאחוז בתפקידה החשוב בשמירה על המקומות </a:t>
            </a:r>
            <a:r>
              <a:rPr lang="he-IL" sz="2800" dirty="0" smtClean="0">
                <a:solidFill>
                  <a:schemeClr val="tx1"/>
                </a:solidFill>
              </a:rPr>
              <a:t>הקדושים</a:t>
            </a:r>
          </a:p>
          <a:p>
            <a:pPr marL="914400" lvl="1" indent="-457200">
              <a:buFontTx/>
              <a:buChar char="-"/>
            </a:pPr>
            <a:r>
              <a:rPr lang="he-IL" sz="2800" dirty="0" smtClean="0">
                <a:solidFill>
                  <a:schemeClr val="tx1"/>
                </a:solidFill>
              </a:rPr>
              <a:t>כלפי </a:t>
            </a:r>
            <a:r>
              <a:rPr lang="he-IL" sz="2800" dirty="0">
                <a:solidFill>
                  <a:schemeClr val="tx1"/>
                </a:solidFill>
              </a:rPr>
              <a:t>מצריים – ישראל רואה במצריים גורם בעל השפעה אזורית ושותפה משמעותית </a:t>
            </a:r>
            <a:r>
              <a:rPr lang="he-IL" sz="2800" dirty="0" smtClean="0">
                <a:solidFill>
                  <a:schemeClr val="tx1"/>
                </a:solidFill>
              </a:rPr>
              <a:t>לתהליך</a:t>
            </a:r>
          </a:p>
          <a:p>
            <a:pPr marL="914400" lvl="1" indent="-457200">
              <a:buFontTx/>
              <a:buChar char="-"/>
            </a:pPr>
            <a:r>
              <a:rPr lang="he-IL" sz="2800" dirty="0" smtClean="0">
                <a:solidFill>
                  <a:schemeClr val="tx1"/>
                </a:solidFill>
              </a:rPr>
              <a:t>כלפי </a:t>
            </a:r>
            <a:r>
              <a:rPr lang="he-IL" sz="2800" dirty="0">
                <a:solidFill>
                  <a:schemeClr val="tx1"/>
                </a:solidFill>
              </a:rPr>
              <a:t>סעודיה – מצפים להפוך לגורם דומיננטי וגלוי בתהליך </a:t>
            </a:r>
            <a:endParaRPr lang="he-IL" sz="2800" dirty="0" smtClean="0">
              <a:solidFill>
                <a:schemeClr val="tx1"/>
              </a:solidFill>
            </a:endParaRPr>
          </a:p>
          <a:p>
            <a:pPr marL="914400" lvl="1" indent="-457200">
              <a:buFontTx/>
              <a:buChar char="-"/>
            </a:pPr>
            <a:r>
              <a:rPr lang="he-IL" sz="2800" dirty="0" smtClean="0">
                <a:solidFill>
                  <a:schemeClr val="tx1"/>
                </a:solidFill>
              </a:rPr>
              <a:t>כלפי הזירה הבינ"ל – מיצוב ישראל כמי שמקדמת את התהליך וחיזוק הקואליציה</a:t>
            </a:r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04800" y="289435"/>
            <a:ext cx="1639804" cy="1234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14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161965"/>
            <a:ext cx="11136824" cy="680685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הישגים</a:t>
            </a:r>
            <a:endParaRPr lang="he-IL" b="1" dirty="0">
              <a:cs typeface="+mn-cs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245389" y="1599293"/>
            <a:ext cx="5501899" cy="50184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endParaRPr lang="he-IL" sz="28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9" name="דיאגרמה 8"/>
          <p:cNvGraphicFramePr/>
          <p:nvPr>
            <p:extLst>
              <p:ext uri="{D42A27DB-BD31-4B8C-83A1-F6EECF244321}">
                <p14:modId xmlns:p14="http://schemas.microsoft.com/office/powerpoint/2010/main" val="3905713848"/>
              </p:ext>
            </p:extLst>
          </p:nvPr>
        </p:nvGraphicFramePr>
        <p:xfrm>
          <a:off x="790737" y="909239"/>
          <a:ext cx="10610526" cy="45954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816212" y="6261316"/>
            <a:ext cx="6559577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he-IL" sz="4000" b="1" dirty="0" smtClean="0">
                <a:latin typeface="+mj-lt"/>
                <a:ea typeface="+mj-ea"/>
              </a:rPr>
              <a:t>מקסום אינטרסים</a:t>
            </a:r>
            <a:endParaRPr lang="he-IL" sz="4000" b="1" dirty="0">
              <a:latin typeface="+mj-lt"/>
              <a:ea typeface="+mj-ea"/>
            </a:endParaRPr>
          </a:p>
        </p:txBody>
      </p:sp>
      <p:sp>
        <p:nvSpPr>
          <p:cNvPr id="4" name="סוגר מסולסל ימני 3"/>
          <p:cNvSpPr/>
          <p:nvPr/>
        </p:nvSpPr>
        <p:spPr>
          <a:xfrm rot="16200000" flipH="1">
            <a:off x="5941152" y="2666605"/>
            <a:ext cx="702970" cy="6379106"/>
          </a:xfrm>
          <a:prstGeom prst="rightBrace">
            <a:avLst>
              <a:gd name="adj1" fmla="val 79868"/>
              <a:gd name="adj2" fmla="val 49204"/>
            </a:avLst>
          </a:prstGeom>
          <a:ln w="28575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5326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9526"/>
          </a:xfrm>
        </p:spPr>
        <p:txBody>
          <a:bodyPr/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בעלי תפקידים בצוות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9036382" y="1691025"/>
            <a:ext cx="212429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ראש המדינה</a:t>
            </a:r>
          </a:p>
          <a:p>
            <a:pPr algn="ctr"/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סא"ל ענבל דה-פז</a:t>
            </a:r>
          </a:p>
        </p:txBody>
      </p:sp>
      <p:sp>
        <p:nvSpPr>
          <p:cNvPr id="14" name="מלבן 13"/>
          <p:cNvSpPr/>
          <p:nvPr/>
        </p:nvSpPr>
        <p:spPr>
          <a:xfrm>
            <a:off x="1031319" y="1691025"/>
            <a:ext cx="212429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שר הביטחון</a:t>
            </a:r>
          </a:p>
          <a:p>
            <a:pPr algn="ctr"/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אל"מ איציק כהן</a:t>
            </a:r>
          </a:p>
        </p:txBody>
      </p:sp>
      <p:sp>
        <p:nvSpPr>
          <p:cNvPr id="16" name="מלבן 15"/>
          <p:cNvSpPr/>
          <p:nvPr/>
        </p:nvSpPr>
        <p:spPr>
          <a:xfrm>
            <a:off x="4497646" y="3416086"/>
            <a:ext cx="319670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שליח ראש הממשלה</a:t>
            </a:r>
          </a:p>
          <a:p>
            <a:pPr algn="ctr"/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אל"מ חן אלמוג</a:t>
            </a:r>
          </a:p>
        </p:txBody>
      </p:sp>
      <p:sp>
        <p:nvSpPr>
          <p:cNvPr id="17" name="מלבן 16"/>
          <p:cNvSpPr/>
          <p:nvPr/>
        </p:nvSpPr>
        <p:spPr>
          <a:xfrm>
            <a:off x="792472" y="3416086"/>
            <a:ext cx="260199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דובר</a:t>
            </a:r>
          </a:p>
          <a:p>
            <a:pPr algn="ctr"/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סא"ל סמואל </a:t>
            </a:r>
            <a:r>
              <a:rPr lang="he-IL" sz="24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בומנדיל</a:t>
            </a:r>
            <a:endParaRPr 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8" name="מלבן 17"/>
          <p:cNvSpPr/>
          <p:nvPr/>
        </p:nvSpPr>
        <p:spPr>
          <a:xfrm>
            <a:off x="9036382" y="3416087"/>
            <a:ext cx="218040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שר החוץ</a:t>
            </a:r>
          </a:p>
          <a:p>
            <a:pPr algn="ctr"/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אל"מ שי חן חנונה</a:t>
            </a:r>
          </a:p>
        </p:txBody>
      </p:sp>
      <p:sp>
        <p:nvSpPr>
          <p:cNvPr id="19" name="מלבן 18"/>
          <p:cNvSpPr/>
          <p:nvPr/>
        </p:nvSpPr>
        <p:spPr>
          <a:xfrm>
            <a:off x="4929655" y="1726598"/>
            <a:ext cx="233269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מזכירת הצוות</a:t>
            </a:r>
          </a:p>
          <a:p>
            <a:pPr algn="ctr"/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גברת רחל שני</a:t>
            </a:r>
          </a:p>
        </p:txBody>
      </p:sp>
      <p:pic>
        <p:nvPicPr>
          <p:cNvPr id="19458" name="Picture 2" descr="×ª××¦××ª ×ª××× × ×¢×××¨ âªteam transparentâ¬â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51" y="5448820"/>
            <a:ext cx="1353135" cy="1275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×ª××¦××ª ×ª××× × ×¢×××¨ âªteam transparentâ¬â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540219" y="5448820"/>
            <a:ext cx="1353135" cy="1275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70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161965"/>
            <a:ext cx="11136824" cy="680685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בין אסטרטגיה ומערכה למציאות</a:t>
            </a:r>
            <a:endParaRPr lang="he-IL" b="1" dirty="0">
              <a:cs typeface="+mn-cs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245389" y="1599293"/>
            <a:ext cx="5501899" cy="50184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endParaRPr lang="he-IL" sz="28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9" name="דיאגרמה 8"/>
          <p:cNvGraphicFramePr/>
          <p:nvPr>
            <p:extLst>
              <p:ext uri="{D42A27DB-BD31-4B8C-83A1-F6EECF244321}">
                <p14:modId xmlns:p14="http://schemas.microsoft.com/office/powerpoint/2010/main" val="2539609314"/>
              </p:ext>
            </p:extLst>
          </p:nvPr>
        </p:nvGraphicFramePr>
        <p:xfrm>
          <a:off x="790737" y="909239"/>
          <a:ext cx="10610526" cy="4595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816212" y="6261316"/>
            <a:ext cx="6559577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he-IL" sz="4000" b="1" dirty="0">
                <a:latin typeface="+mj-lt"/>
                <a:ea typeface="+mj-ea"/>
              </a:rPr>
              <a:t>ללא שינוי באסטרטגיה ומערכה</a:t>
            </a:r>
          </a:p>
        </p:txBody>
      </p:sp>
      <p:sp>
        <p:nvSpPr>
          <p:cNvPr id="4" name="סוגר מסולסל ימני 3"/>
          <p:cNvSpPr/>
          <p:nvPr/>
        </p:nvSpPr>
        <p:spPr>
          <a:xfrm rot="16200000" flipH="1">
            <a:off x="5941152" y="2666605"/>
            <a:ext cx="702970" cy="6379106"/>
          </a:xfrm>
          <a:prstGeom prst="rightBrace">
            <a:avLst>
              <a:gd name="adj1" fmla="val 79868"/>
              <a:gd name="adj2" fmla="val 49204"/>
            </a:avLst>
          </a:prstGeom>
          <a:ln w="28575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7758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365125"/>
            <a:ext cx="11136824" cy="680685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תהליך הלמידה</a:t>
            </a:r>
            <a:endParaRPr lang="he-IL" b="1" dirty="0">
              <a:cs typeface="+mn-cs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245389" y="1599293"/>
            <a:ext cx="5501899" cy="50184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endParaRPr lang="he-IL" sz="28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9" name="דיאגרמה 8"/>
          <p:cNvGraphicFramePr/>
          <p:nvPr>
            <p:extLst>
              <p:ext uri="{D42A27DB-BD31-4B8C-83A1-F6EECF244321}">
                <p14:modId xmlns:p14="http://schemas.microsoft.com/office/powerpoint/2010/main" val="1059192026"/>
              </p:ext>
            </p:extLst>
          </p:nvPr>
        </p:nvGraphicFramePr>
        <p:xfrm>
          <a:off x="914723" y="1199109"/>
          <a:ext cx="10610526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7894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365125"/>
            <a:ext cx="11136824" cy="680685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תובנות</a:t>
            </a:r>
            <a:endParaRPr lang="he-IL" b="1" dirty="0">
              <a:cs typeface="+mn-cs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245389" y="1599293"/>
            <a:ext cx="5501899" cy="50184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endParaRPr lang="he-IL" sz="28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9" name="דיאגרמה 8"/>
          <p:cNvGraphicFramePr/>
          <p:nvPr>
            <p:extLst>
              <p:ext uri="{D42A27DB-BD31-4B8C-83A1-F6EECF244321}">
                <p14:modId xmlns:p14="http://schemas.microsoft.com/office/powerpoint/2010/main" val="614812096"/>
              </p:ext>
            </p:extLst>
          </p:nvPr>
        </p:nvGraphicFramePr>
        <p:xfrm>
          <a:off x="914723" y="1199109"/>
          <a:ext cx="10610526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6634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9526"/>
          </a:xfrm>
        </p:spPr>
        <p:txBody>
          <a:bodyPr/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+mn-cs"/>
              </a:rPr>
              <a:t>אבני דרך בתהליך</a:t>
            </a:r>
            <a:endParaRPr lang="he-IL" b="1" dirty="0">
              <a:latin typeface="David" panose="020E0502060401010101" pitchFamily="34" charset="-79"/>
              <a:cs typeface="+mn-cs"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8335296" y="1874245"/>
            <a:ext cx="23310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</a:rPr>
              <a:t>הכרה עצמית </a:t>
            </a:r>
            <a:endParaRPr lang="he-IL" sz="3200" dirty="0"/>
          </a:p>
        </p:txBody>
      </p:sp>
      <p:sp>
        <p:nvSpPr>
          <p:cNvPr id="5" name="מלבן 4"/>
          <p:cNvSpPr/>
          <p:nvPr/>
        </p:nvSpPr>
        <p:spPr>
          <a:xfrm>
            <a:off x="1292552" y="1876146"/>
            <a:ext cx="39308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</a:rPr>
              <a:t>הכרת שחקנים מרכזיים </a:t>
            </a:r>
            <a:endParaRPr lang="he-IL" sz="3200" dirty="0"/>
          </a:p>
        </p:txBody>
      </p:sp>
      <p:sp>
        <p:nvSpPr>
          <p:cNvPr id="6" name="מלבן 5"/>
          <p:cNvSpPr/>
          <p:nvPr/>
        </p:nvSpPr>
        <p:spPr>
          <a:xfrm>
            <a:off x="6971942" y="3148658"/>
            <a:ext cx="36631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</a:rPr>
              <a:t>הכרת יריבים מרכזיים </a:t>
            </a:r>
            <a:endParaRPr lang="he-IL" sz="3200" dirty="0"/>
          </a:p>
        </p:txBody>
      </p:sp>
      <p:sp>
        <p:nvSpPr>
          <p:cNvPr id="7" name="מלבן 6"/>
          <p:cNvSpPr/>
          <p:nvPr/>
        </p:nvSpPr>
        <p:spPr>
          <a:xfrm>
            <a:off x="1351062" y="3151922"/>
            <a:ext cx="394050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</a:rPr>
              <a:t>עבודה לפי גישת העיצוב</a:t>
            </a:r>
          </a:p>
          <a:p>
            <a:pPr algn="ctr"/>
            <a:r>
              <a:rPr lang="he-IL" sz="2400" dirty="0" smtClean="0">
                <a:latin typeface="David" panose="020E0502060401010101" pitchFamily="34" charset="-79"/>
              </a:rPr>
              <a:t>(</a:t>
            </a:r>
            <a:r>
              <a:rPr lang="he-IL" sz="2400" dirty="0" err="1" smtClean="0">
                <a:latin typeface="David" panose="020E0502060401010101" pitchFamily="34" charset="-79"/>
              </a:rPr>
              <a:t>גנאולוגיה</a:t>
            </a:r>
            <a:r>
              <a:rPr lang="he-IL" sz="2400" dirty="0" smtClean="0">
                <a:latin typeface="David" panose="020E0502060401010101" pitchFamily="34" charset="-79"/>
              </a:rPr>
              <a:t>, היסט, תפיסה)</a:t>
            </a:r>
          </a:p>
        </p:txBody>
      </p:sp>
      <p:sp>
        <p:nvSpPr>
          <p:cNvPr id="9" name="מלבן 8"/>
          <p:cNvSpPr/>
          <p:nvPr/>
        </p:nvSpPr>
        <p:spPr>
          <a:xfrm>
            <a:off x="3462375" y="4506747"/>
            <a:ext cx="5243743" cy="16927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</a:rPr>
              <a:t>אסטרטגיה, מערכה ומפת ידע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he-IL" sz="2400" dirty="0" smtClean="0">
                <a:latin typeface="David" panose="020E0502060401010101" pitchFamily="34" charset="-79"/>
              </a:rPr>
              <a:t>מפה קוגניטיבית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he-IL" sz="2400" dirty="0" smtClean="0">
                <a:latin typeface="David" panose="020E0502060401010101" pitchFamily="34" charset="-79"/>
              </a:rPr>
              <a:t>אינטרסים – עולמיים, אזוריים, מקומיים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he-IL" sz="2400" dirty="0" smtClean="0">
                <a:latin typeface="David" panose="020E0502060401010101" pitchFamily="34" charset="-79"/>
              </a:rPr>
              <a:t>מול הסכסוך הישראלי-פלסטיני והתרחיש</a:t>
            </a:r>
          </a:p>
        </p:txBody>
      </p:sp>
      <p:pic>
        <p:nvPicPr>
          <p:cNvPr id="13314" name="Picture 2" descr="×ª××¦××ª ×ª××× × ×¢×××¨ âªgreen v  transparentâ¬â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7114" y="1652048"/>
            <a:ext cx="696686" cy="80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×ª××¦××ª ×ª××× × ×¢×××¨ âªgreen v  transparentâ¬â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7114" y="2926461"/>
            <a:ext cx="696686" cy="80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×ª××¦××ª ×ª××× × ×¢×××¨ âªgreen v  transparentâ¬â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6911" y="1652048"/>
            <a:ext cx="696686" cy="80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×ª××¦××ª ×ª××× × ×¢×××¨ âªgreen v  transparentâ¬â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6911" y="2926461"/>
            <a:ext cx="696686" cy="80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×ª××¦××ª ×ª××× × ×¢×××¨ âªgreen v  transparentâ¬â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2622" y="4275902"/>
            <a:ext cx="696686" cy="80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077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32013" y="206477"/>
            <a:ext cx="11723426" cy="766917"/>
          </a:xfrm>
        </p:spPr>
        <p:txBody>
          <a:bodyPr>
            <a:normAutofit/>
          </a:bodyPr>
          <a:lstStyle/>
          <a:p>
            <a:pPr algn="ctr"/>
            <a:r>
              <a:rPr lang="he-IL" altLang="he-IL" sz="4800" b="1" dirty="0" smtClean="0">
                <a:latin typeface="David" panose="020E0502060401010101" pitchFamily="34" charset="-79"/>
                <a:cs typeface="+mn-cs"/>
              </a:rPr>
              <a:t>ישראל</a:t>
            </a:r>
            <a:endParaRPr lang="he-IL" sz="4800" b="1" dirty="0">
              <a:cs typeface="+mn-cs"/>
            </a:endParaRPr>
          </a:p>
        </p:txBody>
      </p:sp>
      <p:sp>
        <p:nvSpPr>
          <p:cNvPr id="4" name="כותרת 1"/>
          <p:cNvSpPr txBox="1">
            <a:spLocks/>
          </p:cNvSpPr>
          <p:nvPr/>
        </p:nvSpPr>
        <p:spPr>
          <a:xfrm>
            <a:off x="232013" y="1091822"/>
            <a:ext cx="11723426" cy="726696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e-IL" sz="3200" b="1" dirty="0" smtClean="0">
                <a:latin typeface="David" panose="020E0502060401010101" pitchFamily="34" charset="-79"/>
                <a:cs typeface="+mn-cs"/>
              </a:rPr>
              <a:t>מדינה ישראל, יהודית, דמוקרטית, בטוחה ומוסרית, בגבולות מוכרים, בעלת לגיטימציה בינלאומית המבוססת על רוב יהודי מוצק </a:t>
            </a:r>
            <a:endParaRPr lang="he-IL" sz="3200" b="1" dirty="0">
              <a:latin typeface="David" panose="020E0502060401010101" pitchFamily="34" charset="-79"/>
              <a:cs typeface="+mn-cs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6428096" y="2197289"/>
            <a:ext cx="5527342" cy="44628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r>
              <a:rPr lang="he-IL" sz="2400" b="1" dirty="0" smtClean="0">
                <a:solidFill>
                  <a:schemeClr val="tx1"/>
                </a:solidFill>
                <a:latin typeface="David" panose="020E0502060401010101" pitchFamily="34" charset="-79"/>
              </a:rPr>
              <a:t>מדינה יהודית דמוקרטית</a:t>
            </a:r>
          </a:p>
          <a:p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</a:rPr>
              <a:t>מחייבת היפרדות מהפלסטינים (שתי מדינות לשני עמים)</a:t>
            </a:r>
          </a:p>
          <a:p>
            <a:pPr>
              <a:spcBef>
                <a:spcPts val="1200"/>
              </a:spcBef>
            </a:pPr>
            <a:r>
              <a:rPr lang="he-IL" sz="2400" b="1" dirty="0">
                <a:solidFill>
                  <a:schemeClr val="tx1"/>
                </a:solidFill>
                <a:latin typeface="David" panose="020E0502060401010101" pitchFamily="34" charset="-79"/>
              </a:rPr>
              <a:t>קץ התביעות</a:t>
            </a:r>
          </a:p>
          <a:p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</a:rPr>
              <a:t>סיום הסכסוך בראיית חזון לדורות, קץ לאלימות </a:t>
            </a:r>
          </a:p>
          <a:p>
            <a:pPr>
              <a:spcBef>
                <a:spcPts val="1800"/>
              </a:spcBef>
            </a:pPr>
            <a:r>
              <a:rPr lang="he-IL" sz="2400" b="1" dirty="0">
                <a:solidFill>
                  <a:schemeClr val="tx1"/>
                </a:solidFill>
                <a:latin typeface="David" panose="020E0502060401010101" pitchFamily="34" charset="-79"/>
              </a:rPr>
              <a:t>הכרה בישראל כמדינת העם היהודי</a:t>
            </a:r>
          </a:p>
          <a:p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</a:rPr>
              <a:t>(על ידי כלל מדינות ערב)</a:t>
            </a:r>
          </a:p>
          <a:p>
            <a:pPr>
              <a:spcBef>
                <a:spcPts val="1800"/>
              </a:spcBef>
            </a:pPr>
            <a:r>
              <a:rPr lang="he-IL" sz="2400" b="1" dirty="0">
                <a:solidFill>
                  <a:schemeClr val="tx1"/>
                </a:solidFill>
                <a:latin typeface="David" panose="020E0502060401010101" pitchFamily="34" charset="-79"/>
              </a:rPr>
              <a:t>פתרון לבעיות הליבה</a:t>
            </a:r>
          </a:p>
          <a:p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</a:rPr>
              <a:t>ירושלים, פליטים, שטחים  </a:t>
            </a:r>
          </a:p>
        </p:txBody>
      </p:sp>
      <p:sp>
        <p:nvSpPr>
          <p:cNvPr id="8" name="מלבן 7"/>
          <p:cNvSpPr/>
          <p:nvPr/>
        </p:nvSpPr>
        <p:spPr>
          <a:xfrm>
            <a:off x="232013" y="2197289"/>
            <a:ext cx="5668370" cy="44628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>
              <a:spcBef>
                <a:spcPts val="1800"/>
              </a:spcBef>
            </a:pPr>
            <a:r>
              <a:rPr lang="he-IL" sz="2400" b="1" dirty="0">
                <a:solidFill>
                  <a:schemeClr val="tx1"/>
                </a:solidFill>
                <a:latin typeface="David" panose="020E0502060401010101" pitchFamily="34" charset="-79"/>
              </a:rPr>
              <a:t>שמירה על אחדות העם</a:t>
            </a:r>
          </a:p>
          <a:p>
            <a:endParaRPr lang="he-IL" dirty="0" smtClean="0">
              <a:solidFill>
                <a:schemeClr val="tx1"/>
              </a:solidFill>
              <a:latin typeface="David" panose="020E0502060401010101" pitchFamily="34" charset="-79"/>
            </a:endParaRPr>
          </a:p>
          <a:p>
            <a:pPr>
              <a:spcBef>
                <a:spcPts val="1800"/>
              </a:spcBef>
            </a:pPr>
            <a:r>
              <a:rPr lang="he-IL" sz="2400" b="1" dirty="0">
                <a:solidFill>
                  <a:schemeClr val="tx1"/>
                </a:solidFill>
                <a:latin typeface="David" panose="020E0502060401010101" pitchFamily="34" charset="-79"/>
              </a:rPr>
              <a:t>ארה"ב ככוח משמעותי באזור</a:t>
            </a:r>
          </a:p>
          <a:p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</a:rPr>
              <a:t>הגברת הנוכחות הפיזית ואיזון לכוח הרוסי</a:t>
            </a:r>
          </a:p>
          <a:p>
            <a:pPr>
              <a:spcBef>
                <a:spcPts val="1800"/>
              </a:spcBef>
            </a:pPr>
            <a:r>
              <a:rPr lang="he-IL" sz="2400" b="1" dirty="0">
                <a:solidFill>
                  <a:schemeClr val="tx1"/>
                </a:solidFill>
                <a:latin typeface="David" panose="020E0502060401010101" pitchFamily="34" charset="-79"/>
              </a:rPr>
              <a:t>שינוי המציאות האזורית </a:t>
            </a:r>
          </a:p>
          <a:p>
            <a:endParaRPr lang="he-IL" dirty="0" smtClean="0">
              <a:solidFill>
                <a:schemeClr val="tx1"/>
              </a:solidFill>
              <a:latin typeface="David" panose="020E0502060401010101" pitchFamily="34" charset="-79"/>
            </a:endParaRPr>
          </a:p>
          <a:p>
            <a:pPr>
              <a:spcBef>
                <a:spcPts val="1800"/>
              </a:spcBef>
            </a:pPr>
            <a:r>
              <a:rPr lang="he-IL" sz="2400" b="1" dirty="0">
                <a:solidFill>
                  <a:schemeClr val="tx1"/>
                </a:solidFill>
                <a:latin typeface="David" panose="020E0502060401010101" pitchFamily="34" charset="-79"/>
              </a:rPr>
              <a:t>ייצוב הרשות </a:t>
            </a:r>
            <a:r>
              <a:rPr lang="he-IL" sz="2400" b="1" dirty="0" smtClean="0">
                <a:solidFill>
                  <a:schemeClr val="tx1"/>
                </a:solidFill>
                <a:latin typeface="David" panose="020E0502060401010101" pitchFamily="34" charset="-79"/>
              </a:rPr>
              <a:t>הפלסטינית משילות וכלכלה </a:t>
            </a:r>
            <a:endParaRPr lang="he-IL" sz="2400" b="1" dirty="0">
              <a:solidFill>
                <a:schemeClr val="tx1"/>
              </a:solidFill>
              <a:latin typeface="David" panose="020E0502060401010101" pitchFamily="34" charset="-79"/>
            </a:endParaRPr>
          </a:p>
          <a:p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</a:rPr>
              <a:t>לצורך הסרת האיום שעל גבול המדינה</a:t>
            </a:r>
          </a:p>
        </p:txBody>
      </p:sp>
      <p:sp>
        <p:nvSpPr>
          <p:cNvPr id="9" name="מלבן 8"/>
          <p:cNvSpPr/>
          <p:nvPr/>
        </p:nvSpPr>
        <p:spPr>
          <a:xfrm>
            <a:off x="3050275" y="5759903"/>
            <a:ext cx="676928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he-IL" sz="2400" b="1" dirty="0" smtClean="0">
                <a:solidFill>
                  <a:schemeClr val="tx1"/>
                </a:solidFill>
                <a:latin typeface="David" panose="020E0502060401010101" pitchFamily="34" charset="-79"/>
              </a:rPr>
              <a:t>ביטחון לאומי על כלל רבדיו</a:t>
            </a:r>
          </a:p>
          <a:p>
            <a:pPr algn="ctr"/>
            <a:r>
              <a:rPr lang="he-IL" dirty="0" smtClean="0">
                <a:solidFill>
                  <a:schemeClr val="tx1"/>
                </a:solidFill>
                <a:latin typeface="David" panose="020E0502060401010101" pitchFamily="34" charset="-79"/>
              </a:rPr>
              <a:t>ביצור ההגנה הלאומית, חיזוק כלכלה, התעצמות מדינית, חוסן חברתי</a:t>
            </a:r>
            <a:endParaRPr lang="he-IL" dirty="0">
              <a:solidFill>
                <a:schemeClr val="tx1"/>
              </a:solidFill>
              <a:latin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0301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53838" y="197399"/>
            <a:ext cx="10515600" cy="621464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היסט מול שחקנים </a:t>
            </a:r>
            <a:endParaRPr lang="he-IL" b="1" dirty="0">
              <a:cs typeface="+mn-cs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5163118" y="1004190"/>
            <a:ext cx="1869744" cy="4230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i="1" dirty="0" smtClean="0">
                <a:solidFill>
                  <a:schemeClr val="tx1"/>
                </a:solidFill>
              </a:rPr>
              <a:t>ארה"ב</a:t>
            </a:r>
            <a:endParaRPr lang="he-IL" sz="2800" i="1" dirty="0">
              <a:solidFill>
                <a:schemeClr val="tx1"/>
              </a:solidFill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6305550" y="1591848"/>
            <a:ext cx="5585914" cy="780795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קבלת גישת השלבים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הישענות על טיעוני צדק היסטורי וערכים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300535" y="1587898"/>
            <a:ext cx="5617191" cy="784745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סיום הסכסוך בפתרון כולל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עמדות מבוססות אינטרסים ולגיטימיות מעשית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40" name="מלבן 39"/>
          <p:cNvSpPr/>
          <p:nvPr/>
        </p:nvSpPr>
        <p:spPr>
          <a:xfrm>
            <a:off x="5176766" y="2426518"/>
            <a:ext cx="1869744" cy="4230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i="1" dirty="0" smtClean="0">
                <a:solidFill>
                  <a:schemeClr val="tx1"/>
                </a:solidFill>
              </a:rPr>
              <a:t>רשות</a:t>
            </a:r>
            <a:endParaRPr lang="he-IL" sz="2800" i="1" dirty="0">
              <a:solidFill>
                <a:schemeClr val="tx1"/>
              </a:solidFill>
            </a:endParaRPr>
          </a:p>
        </p:txBody>
      </p:sp>
      <p:sp>
        <p:nvSpPr>
          <p:cNvPr id="41" name="מלבן 40"/>
          <p:cNvSpPr/>
          <p:nvPr/>
        </p:nvSpPr>
        <p:spPr>
          <a:xfrm>
            <a:off x="6305550" y="2903382"/>
            <a:ext cx="5585914" cy="78043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אין פרטנר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סירוב ליוזמות או הפסקת </a:t>
            </a:r>
            <a:r>
              <a:rPr lang="he-IL" sz="2000" dirty="0" err="1" smtClean="0">
                <a:solidFill>
                  <a:schemeClr val="tx1"/>
                </a:solidFill>
              </a:rPr>
              <a:t>המו"ם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42" name="מלבן 41"/>
          <p:cNvSpPr/>
          <p:nvPr/>
        </p:nvSpPr>
        <p:spPr>
          <a:xfrm>
            <a:off x="300535" y="2903382"/>
            <a:ext cx="5617191" cy="776485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מיצוי חלון ההזדמנויות במסגרת המו"מ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קבלת חיזוק מול חמאס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44" name="מלבן 43"/>
          <p:cNvSpPr/>
          <p:nvPr/>
        </p:nvSpPr>
        <p:spPr>
          <a:xfrm>
            <a:off x="5116773" y="3766602"/>
            <a:ext cx="1869744" cy="4230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i="1" dirty="0" smtClean="0">
                <a:solidFill>
                  <a:schemeClr val="tx1"/>
                </a:solidFill>
              </a:rPr>
              <a:t>חמאס</a:t>
            </a:r>
            <a:endParaRPr lang="he-IL" sz="2800" i="1" dirty="0">
              <a:solidFill>
                <a:schemeClr val="tx1"/>
              </a:solidFill>
            </a:endParaRPr>
          </a:p>
        </p:txBody>
      </p:sp>
      <p:sp>
        <p:nvSpPr>
          <p:cNvPr id="45" name="מלבן 44"/>
          <p:cNvSpPr/>
          <p:nvPr/>
        </p:nvSpPr>
        <p:spPr>
          <a:xfrm>
            <a:off x="6305550" y="4272467"/>
            <a:ext cx="5585914" cy="74775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לא שותף פוטנציאלי/ אין פרטנר להסדר כולל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רש"פ כיריב פוליטי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46" name="מלבן 45"/>
          <p:cNvSpPr/>
          <p:nvPr/>
        </p:nvSpPr>
        <p:spPr>
          <a:xfrm>
            <a:off x="300535" y="4272467"/>
            <a:ext cx="5617191" cy="74380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רצון שלא להישאר מאחור/ מנוף לשיפור מעמד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רש"פ כמוצא אפשרי 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48" name="מלבן 47"/>
          <p:cNvSpPr/>
          <p:nvPr/>
        </p:nvSpPr>
        <p:spPr>
          <a:xfrm>
            <a:off x="5116773" y="5124549"/>
            <a:ext cx="1869744" cy="4230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i="1" dirty="0" smtClean="0">
                <a:solidFill>
                  <a:schemeClr val="tx1"/>
                </a:solidFill>
              </a:rPr>
              <a:t>רוסיה</a:t>
            </a:r>
            <a:endParaRPr lang="he-IL" sz="2800" i="1" dirty="0">
              <a:solidFill>
                <a:schemeClr val="tx1"/>
              </a:solidFill>
            </a:endParaRPr>
          </a:p>
        </p:txBody>
      </p:sp>
      <p:sp>
        <p:nvSpPr>
          <p:cNvPr id="49" name="מלבן 48"/>
          <p:cNvSpPr/>
          <p:nvPr/>
        </p:nvSpPr>
        <p:spPr>
          <a:xfrm>
            <a:off x="6245557" y="5608868"/>
            <a:ext cx="5585914" cy="74775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מונעת מאינטרסים כלכליים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בעלת השפעה על השיעיות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50" name="מלבן 49"/>
          <p:cNvSpPr/>
          <p:nvPr/>
        </p:nvSpPr>
        <p:spPr>
          <a:xfrm>
            <a:off x="240542" y="5608869"/>
            <a:ext cx="5617191" cy="74380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ארה"ב אינה בת ברית ושחקן מרכזי יחיד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בעלת השפעה על תורכיה כמחבר לחמאס</a:t>
            </a:r>
            <a:endParaRPr lang="he-IL" sz="2000" dirty="0">
              <a:solidFill>
                <a:schemeClr val="tx1"/>
              </a:solidFill>
            </a:endParaRPr>
          </a:p>
        </p:txBody>
      </p:sp>
      <p:cxnSp>
        <p:nvCxnSpPr>
          <p:cNvPr id="53" name="מחבר חץ ישר 52"/>
          <p:cNvCxnSpPr>
            <a:stCxn id="5" idx="1"/>
            <a:endCxn id="6" idx="3"/>
          </p:cNvCxnSpPr>
          <p:nvPr/>
        </p:nvCxnSpPr>
        <p:spPr>
          <a:xfrm flipH="1" flipV="1">
            <a:off x="5917726" y="1980271"/>
            <a:ext cx="387824" cy="197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מחבר חץ ישר 53"/>
          <p:cNvCxnSpPr>
            <a:stCxn id="41" idx="1"/>
            <a:endCxn id="42" idx="3"/>
          </p:cNvCxnSpPr>
          <p:nvPr/>
        </p:nvCxnSpPr>
        <p:spPr>
          <a:xfrm flipH="1" flipV="1">
            <a:off x="5917726" y="3291625"/>
            <a:ext cx="387824" cy="197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מחבר חץ ישר 56"/>
          <p:cNvCxnSpPr>
            <a:stCxn id="45" idx="1"/>
            <a:endCxn id="46" idx="3"/>
          </p:cNvCxnSpPr>
          <p:nvPr/>
        </p:nvCxnSpPr>
        <p:spPr>
          <a:xfrm flipH="1" flipV="1">
            <a:off x="5917726" y="4644368"/>
            <a:ext cx="387824" cy="1976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מחבר חץ ישר 60"/>
          <p:cNvCxnSpPr>
            <a:stCxn id="49" idx="1"/>
            <a:endCxn id="50" idx="3"/>
          </p:cNvCxnSpPr>
          <p:nvPr/>
        </p:nvCxnSpPr>
        <p:spPr>
          <a:xfrm flipH="1" flipV="1">
            <a:off x="5857733" y="5980770"/>
            <a:ext cx="387824" cy="197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789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53838" y="197399"/>
            <a:ext cx="10515600" cy="621464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היסט מול שחקנים </a:t>
            </a:r>
            <a:endParaRPr lang="he-IL" b="1" dirty="0">
              <a:cs typeface="+mn-cs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5163118" y="1004190"/>
            <a:ext cx="1869744" cy="4230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i="1" dirty="0" smtClean="0">
                <a:solidFill>
                  <a:schemeClr val="tx1"/>
                </a:solidFill>
              </a:rPr>
              <a:t>מצריים</a:t>
            </a:r>
            <a:endParaRPr lang="he-IL" sz="2800" i="1" dirty="0">
              <a:solidFill>
                <a:schemeClr val="tx1"/>
              </a:solidFill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6305550" y="1591848"/>
            <a:ext cx="5585914" cy="780795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בעלת </a:t>
            </a:r>
            <a:r>
              <a:rPr lang="he-IL" sz="2000" dirty="0">
                <a:solidFill>
                  <a:schemeClr val="tx1"/>
                </a:solidFill>
              </a:rPr>
              <a:t>אינטרס כלכלי "ליישר קו עם ארצות הברית</a:t>
            </a:r>
            <a:r>
              <a:rPr lang="he-IL" sz="2000" dirty="0" smtClean="0">
                <a:solidFill>
                  <a:schemeClr val="tx1"/>
                </a:solidFill>
              </a:rPr>
              <a:t>"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מגשר </a:t>
            </a:r>
            <a:r>
              <a:rPr lang="he-IL" sz="2000" dirty="0">
                <a:solidFill>
                  <a:schemeClr val="tx1"/>
                </a:solidFill>
              </a:rPr>
              <a:t>רלוונטי ואפקטיבי בין רש"פ לחמאס</a:t>
            </a:r>
          </a:p>
        </p:txBody>
      </p:sp>
      <p:sp>
        <p:nvSpPr>
          <p:cNvPr id="6" name="מלבן 5"/>
          <p:cNvSpPr/>
          <p:nvPr/>
        </p:nvSpPr>
        <p:spPr>
          <a:xfrm>
            <a:off x="300535" y="1603612"/>
            <a:ext cx="5617191" cy="784745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chemeClr val="tx1"/>
                </a:solidFill>
              </a:rPr>
              <a:t>בעל </a:t>
            </a:r>
            <a:r>
              <a:rPr lang="he-IL" dirty="0">
                <a:solidFill>
                  <a:schemeClr val="tx1"/>
                </a:solidFill>
              </a:rPr>
              <a:t>אינטרסים עצמאיים, בעיקר לאור תחרות מול </a:t>
            </a:r>
            <a:r>
              <a:rPr lang="he-IL" dirty="0" smtClean="0">
                <a:solidFill>
                  <a:schemeClr val="tx1"/>
                </a:solidFill>
              </a:rPr>
              <a:t>סעודיה על המעמד מול ארה"ב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chemeClr val="tx1"/>
                </a:solidFill>
              </a:rPr>
              <a:t>יכולת </a:t>
            </a:r>
            <a:r>
              <a:rPr lang="he-IL" dirty="0">
                <a:solidFill>
                  <a:schemeClr val="tx1"/>
                </a:solidFill>
              </a:rPr>
              <a:t>גישור מוגבלת לאור מתח מול חמאס</a:t>
            </a:r>
          </a:p>
        </p:txBody>
      </p:sp>
      <p:sp>
        <p:nvSpPr>
          <p:cNvPr id="40" name="מלבן 39"/>
          <p:cNvSpPr/>
          <p:nvPr/>
        </p:nvSpPr>
        <p:spPr>
          <a:xfrm>
            <a:off x="5176766" y="2426518"/>
            <a:ext cx="1869744" cy="4230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i="1" dirty="0" smtClean="0">
                <a:solidFill>
                  <a:schemeClr val="tx1"/>
                </a:solidFill>
              </a:rPr>
              <a:t>ירדן</a:t>
            </a:r>
            <a:endParaRPr lang="he-IL" sz="2800" i="1" dirty="0">
              <a:solidFill>
                <a:schemeClr val="tx1"/>
              </a:solidFill>
            </a:endParaRPr>
          </a:p>
        </p:txBody>
      </p:sp>
      <p:sp>
        <p:nvSpPr>
          <p:cNvPr id="41" name="מלבן 40"/>
          <p:cNvSpPr/>
          <p:nvPr/>
        </p:nvSpPr>
        <p:spPr>
          <a:xfrm>
            <a:off x="6305550" y="2903382"/>
            <a:ext cx="5585914" cy="78043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פרו ישראלים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גורם בעל השפעה על הרשות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42" name="מלבן 41"/>
          <p:cNvSpPr/>
          <p:nvPr/>
        </p:nvSpPr>
        <p:spPr>
          <a:xfrm>
            <a:off x="300535" y="2903382"/>
            <a:ext cx="5617191" cy="776485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בעלי אינטרסים עצמאיים (לא עובדים בשבילנו)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עוצמת השפעה הולכת ופוחתת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44" name="מלבן 43"/>
          <p:cNvSpPr/>
          <p:nvPr/>
        </p:nvSpPr>
        <p:spPr>
          <a:xfrm>
            <a:off x="5116773" y="3766602"/>
            <a:ext cx="1869744" cy="4230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i="1" dirty="0" smtClean="0">
                <a:solidFill>
                  <a:schemeClr val="tx1"/>
                </a:solidFill>
              </a:rPr>
              <a:t>תורכיה</a:t>
            </a:r>
            <a:endParaRPr lang="he-IL" sz="2800" i="1" dirty="0">
              <a:solidFill>
                <a:schemeClr val="tx1"/>
              </a:solidFill>
            </a:endParaRPr>
          </a:p>
        </p:txBody>
      </p:sp>
      <p:sp>
        <p:nvSpPr>
          <p:cNvPr id="45" name="מלבן 44"/>
          <p:cNvSpPr/>
          <p:nvPr/>
        </p:nvSpPr>
        <p:spPr>
          <a:xfrm>
            <a:off x="6305550" y="4272467"/>
            <a:ext cx="5585914" cy="74775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שחקן שולי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בעל השפעה מתונה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46" name="מלבן 45"/>
          <p:cNvSpPr/>
          <p:nvPr/>
        </p:nvSpPr>
        <p:spPr>
          <a:xfrm>
            <a:off x="300535" y="4272467"/>
            <a:ext cx="5617191" cy="74380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עוצמת הרצון לקחת חלק בתהליך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השפעה על חמאס, רשות וסוניות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48" name="מלבן 47"/>
          <p:cNvSpPr/>
          <p:nvPr/>
        </p:nvSpPr>
        <p:spPr>
          <a:xfrm>
            <a:off x="4577021" y="5101028"/>
            <a:ext cx="3069233" cy="4230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i="1" dirty="0" smtClean="0">
                <a:solidFill>
                  <a:schemeClr val="tx1"/>
                </a:solidFill>
              </a:rPr>
              <a:t>או"ם/איחוד אירופאי</a:t>
            </a:r>
            <a:endParaRPr lang="he-IL" sz="2800" i="1" dirty="0">
              <a:solidFill>
                <a:schemeClr val="tx1"/>
              </a:solidFill>
            </a:endParaRPr>
          </a:p>
        </p:txBody>
      </p:sp>
      <p:sp>
        <p:nvSpPr>
          <p:cNvPr id="49" name="מלבן 48"/>
          <p:cNvSpPr/>
          <p:nvPr/>
        </p:nvSpPr>
        <p:spPr>
          <a:xfrm>
            <a:off x="6305550" y="5604918"/>
            <a:ext cx="5585914" cy="74775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מלחמה בהחלטות </a:t>
            </a:r>
            <a:r>
              <a:rPr lang="he-IL" sz="2000" dirty="0" err="1" smtClean="0">
                <a:solidFill>
                  <a:schemeClr val="tx1"/>
                </a:solidFill>
              </a:rPr>
              <a:t>מועבי"ט</a:t>
            </a:r>
            <a:endParaRPr lang="he-IL" sz="20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התנגדות למדיניות ישראל בשטחים והמשך הבניה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50" name="מלבן 49"/>
          <p:cNvSpPr/>
          <p:nvPr/>
        </p:nvSpPr>
        <p:spPr>
          <a:xfrm>
            <a:off x="240542" y="5608869"/>
            <a:ext cx="5617191" cy="74380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לא יתנגדו למהלך שמקדם שתי מדינות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גיוס כספים לצורך השקעות בצד הפלסטיני</a:t>
            </a:r>
            <a:endParaRPr lang="he-IL" sz="2000" dirty="0">
              <a:solidFill>
                <a:schemeClr val="tx1"/>
              </a:solidFill>
            </a:endParaRPr>
          </a:p>
        </p:txBody>
      </p:sp>
      <p:cxnSp>
        <p:nvCxnSpPr>
          <p:cNvPr id="53" name="מחבר חץ ישר 52"/>
          <p:cNvCxnSpPr>
            <a:stCxn id="5" idx="1"/>
            <a:endCxn id="6" idx="3"/>
          </p:cNvCxnSpPr>
          <p:nvPr/>
        </p:nvCxnSpPr>
        <p:spPr>
          <a:xfrm flipH="1">
            <a:off x="5917726" y="1982246"/>
            <a:ext cx="387824" cy="13739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מחבר חץ ישר 53"/>
          <p:cNvCxnSpPr>
            <a:stCxn id="41" idx="1"/>
            <a:endCxn id="42" idx="3"/>
          </p:cNvCxnSpPr>
          <p:nvPr/>
        </p:nvCxnSpPr>
        <p:spPr>
          <a:xfrm flipH="1" flipV="1">
            <a:off x="5917726" y="3291625"/>
            <a:ext cx="387824" cy="197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מחבר חץ ישר 56"/>
          <p:cNvCxnSpPr>
            <a:stCxn id="45" idx="1"/>
            <a:endCxn id="46" idx="3"/>
          </p:cNvCxnSpPr>
          <p:nvPr/>
        </p:nvCxnSpPr>
        <p:spPr>
          <a:xfrm flipH="1" flipV="1">
            <a:off x="5917726" y="4644368"/>
            <a:ext cx="387824" cy="1976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מחבר חץ ישר 60"/>
          <p:cNvCxnSpPr>
            <a:stCxn id="49" idx="1"/>
            <a:endCxn id="50" idx="3"/>
          </p:cNvCxnSpPr>
          <p:nvPr/>
        </p:nvCxnSpPr>
        <p:spPr>
          <a:xfrm flipH="1">
            <a:off x="5857733" y="5978795"/>
            <a:ext cx="447817" cy="197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781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88232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/>
              <a:t>Relevancy gap or grand master plan?</a:t>
            </a:r>
            <a:endParaRPr lang="he-IL" b="1" dirty="0"/>
          </a:p>
        </p:txBody>
      </p:sp>
      <p:cxnSp>
        <p:nvCxnSpPr>
          <p:cNvPr id="5" name="מחבר חץ ישר 4"/>
          <p:cNvCxnSpPr/>
          <p:nvPr/>
        </p:nvCxnSpPr>
        <p:spPr>
          <a:xfrm flipV="1">
            <a:off x="4748981" y="2433484"/>
            <a:ext cx="0" cy="3288890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מחבר ישר 7"/>
          <p:cNvCxnSpPr/>
          <p:nvPr/>
        </p:nvCxnSpPr>
        <p:spPr>
          <a:xfrm>
            <a:off x="4616245" y="5722374"/>
            <a:ext cx="3229897" cy="0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מחבר ישר 9"/>
          <p:cNvCxnSpPr/>
          <p:nvPr/>
        </p:nvCxnSpPr>
        <p:spPr>
          <a:xfrm>
            <a:off x="4616245" y="4365523"/>
            <a:ext cx="3229897" cy="1940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מחבר ישר 12"/>
          <p:cNvCxnSpPr/>
          <p:nvPr/>
        </p:nvCxnSpPr>
        <p:spPr>
          <a:xfrm>
            <a:off x="4616244" y="3010612"/>
            <a:ext cx="3229897" cy="1940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188173" y="5535768"/>
            <a:ext cx="142807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2007-2008</a:t>
            </a:r>
            <a:endParaRPr lang="he-I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40508" y="4180857"/>
            <a:ext cx="127573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2013-2014</a:t>
            </a:r>
            <a:endParaRPr lang="he-I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49316" y="2825946"/>
            <a:ext cx="10669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2019</a:t>
            </a:r>
            <a:endParaRPr lang="he-I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17543" y="1269185"/>
            <a:ext cx="3569329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ln/>
              </a:rPr>
              <a:t>-"סטטוס קוו"</a:t>
            </a:r>
          </a:p>
          <a:p>
            <a:r>
              <a:rPr lang="he-IL" b="1" dirty="0">
                <a:ln/>
              </a:rPr>
              <a:t>-ניהול הסכסוך בחזיתות נפרדות </a:t>
            </a:r>
          </a:p>
          <a:p>
            <a:r>
              <a:rPr lang="he-IL" b="1" dirty="0">
                <a:ln/>
              </a:rPr>
              <a:t>-מענה במצבי הסלמה/ מאמץ סיכולי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38200" y="2843439"/>
            <a:ext cx="314017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>
                <a:solidFill>
                  <a:schemeClr val="bg1">
                    <a:lumMod val="50000"/>
                  </a:schemeClr>
                </a:solidFill>
              </a:rPr>
              <a:t>"מעולם מצבנו לא היה טוב יותר"?</a:t>
            </a:r>
            <a:endParaRPr lang="he-I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33253" y="4180857"/>
            <a:ext cx="26321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>
                <a:solidFill>
                  <a:schemeClr val="bg1">
                    <a:lumMod val="50000"/>
                  </a:schemeClr>
                </a:solidFill>
              </a:rPr>
              <a:t>אין פרטנר/ גישת השלבים</a:t>
            </a:r>
          </a:p>
        </p:txBody>
      </p:sp>
      <p:sp>
        <p:nvSpPr>
          <p:cNvPr id="27" name="קשת 26"/>
          <p:cNvSpPr/>
          <p:nvPr/>
        </p:nvSpPr>
        <p:spPr>
          <a:xfrm rot="16200000">
            <a:off x="4846233" y="3178501"/>
            <a:ext cx="4367463" cy="4031686"/>
          </a:xfrm>
          <a:prstGeom prst="arc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9" name="מחבר ישר 28"/>
          <p:cNvCxnSpPr>
            <a:stCxn id="27" idx="0"/>
          </p:cNvCxnSpPr>
          <p:nvPr/>
        </p:nvCxnSpPr>
        <p:spPr>
          <a:xfrm flipH="1">
            <a:off x="5014121" y="5194345"/>
            <a:ext cx="1" cy="526089"/>
          </a:xfrm>
          <a:prstGeom prst="line">
            <a:avLst/>
          </a:prstGeom>
          <a:ln w="34925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865329" y="3134070"/>
            <a:ext cx="164832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rgbClr val="FF6969"/>
                </a:solidFill>
              </a:rPr>
              <a:t>דיל המאה – פתרון כולל</a:t>
            </a:r>
            <a:endParaRPr lang="he-IL" b="1" dirty="0">
              <a:solidFill>
                <a:srgbClr val="FF696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608409" y="1281276"/>
            <a:ext cx="194432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/>
          </a:p>
          <a:p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7978877" y="2271948"/>
            <a:ext cx="3573861" cy="1200329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he-IL" b="1" dirty="0" smtClean="0">
                <a:ln/>
              </a:rPr>
              <a:t>-מציאות </a:t>
            </a:r>
            <a:r>
              <a:rPr lang="he-IL" b="1" dirty="0">
                <a:ln/>
              </a:rPr>
              <a:t>מתעצבת של מדינה </a:t>
            </a:r>
            <a:r>
              <a:rPr lang="he-IL" b="1" dirty="0" smtClean="0">
                <a:ln/>
              </a:rPr>
              <a:t>אחת</a:t>
            </a:r>
            <a:endParaRPr lang="he-IL" b="1" dirty="0">
              <a:ln/>
            </a:endParaRPr>
          </a:p>
          <a:p>
            <a:r>
              <a:rPr lang="he-IL" b="1" dirty="0" smtClean="0">
                <a:ln/>
              </a:rPr>
              <a:t>-קושי </a:t>
            </a:r>
            <a:r>
              <a:rPr lang="he-IL" b="1" dirty="0">
                <a:ln/>
              </a:rPr>
              <a:t>בהפרדה ובידול בין עזה </a:t>
            </a:r>
            <a:r>
              <a:rPr lang="he-IL" b="1" dirty="0" smtClean="0">
                <a:ln/>
              </a:rPr>
              <a:t>לגדה</a:t>
            </a:r>
            <a:endParaRPr lang="he-IL" b="1" dirty="0">
              <a:ln/>
            </a:endParaRPr>
          </a:p>
          <a:p>
            <a:r>
              <a:rPr lang="he-IL" b="1" dirty="0" smtClean="0">
                <a:ln/>
              </a:rPr>
              <a:t>-צורך במענה לאינטרסים אסטרטגיים</a:t>
            </a:r>
          </a:p>
          <a:p>
            <a:endParaRPr lang="he-IL" b="1" dirty="0">
              <a:ln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34442" y="2525156"/>
            <a:ext cx="16118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>
                <a:solidFill>
                  <a:schemeClr val="bg1">
                    <a:lumMod val="50000"/>
                  </a:schemeClr>
                </a:solidFill>
              </a:rPr>
              <a:t>ואקום מדיני</a:t>
            </a:r>
            <a:endParaRPr lang="he-IL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93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365125"/>
            <a:ext cx="11136824" cy="680685"/>
          </a:xfrm>
        </p:spPr>
        <p:txBody>
          <a:bodyPr>
            <a:normAutofit fontScale="90000"/>
          </a:bodyPr>
          <a:lstStyle/>
          <a:p>
            <a:pPr algn="ctr"/>
            <a:r>
              <a:rPr lang="he-IL" dirty="0" smtClean="0">
                <a:cs typeface="+mn-cs"/>
              </a:rPr>
              <a:t>נקיטת יוזמה לעיצוב מציאות עתידית יציבה לישראל</a:t>
            </a:r>
            <a:endParaRPr lang="he-IL" dirty="0">
              <a:cs typeface="+mn-cs"/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2119952" y="1644365"/>
            <a:ext cx="7952096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2800" dirty="0" smtClean="0"/>
              <a:t>"לא איך כל אחד רץ ומנצח, אלא איך </a:t>
            </a:r>
            <a:r>
              <a:rPr lang="he-IL" sz="2800" b="1" dirty="0" smtClean="0"/>
              <a:t>כולם מנצחים ביחד</a:t>
            </a:r>
            <a:r>
              <a:rPr lang="he-IL" sz="2800" dirty="0" smtClean="0"/>
              <a:t>"</a:t>
            </a:r>
          </a:p>
          <a:p>
            <a:pPr algn="ctr"/>
            <a:r>
              <a:rPr lang="he-IL" sz="1100" dirty="0" smtClean="0"/>
              <a:t>(רא"ל אביב כוכבי 14/2/19)</a:t>
            </a:r>
          </a:p>
          <a:p>
            <a:pPr algn="ctr"/>
            <a:endParaRPr lang="he-IL" sz="1100" dirty="0" smtClean="0"/>
          </a:p>
          <a:p>
            <a:pPr algn="ctr">
              <a:buNone/>
            </a:pPr>
            <a:r>
              <a:rPr lang="he-IL" b="1" dirty="0" smtClean="0"/>
              <a:t>קיר ברזל </a:t>
            </a:r>
            <a:r>
              <a:rPr lang="he-IL" dirty="0" smtClean="0"/>
              <a:t>עם ארה"ב-ירדן-מצריים-סעודיה (רוסיה?)  – לייצר הבנה של רשות וחמאס שכדאי להן להצטרף למהלך על מנת למקסם אינטרסים ולהימנע מהמחיר של אי הצטרפות (יצירת תודעת אין ברירה)</a:t>
            </a:r>
          </a:p>
        </p:txBody>
      </p:sp>
      <p:sp>
        <p:nvSpPr>
          <p:cNvPr id="8" name="מלבן 7"/>
          <p:cNvSpPr/>
          <p:nvPr/>
        </p:nvSpPr>
        <p:spPr>
          <a:xfrm>
            <a:off x="4112748" y="4590530"/>
            <a:ext cx="396650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2800" b="1" dirty="0" err="1" smtClean="0"/>
              <a:t>מיקסום</a:t>
            </a:r>
            <a:r>
              <a:rPr lang="he-IL" sz="2800" b="1" dirty="0" smtClean="0"/>
              <a:t> אינטרסים</a:t>
            </a:r>
          </a:p>
          <a:p>
            <a:pPr algn="ctr"/>
            <a:r>
              <a:rPr lang="he-IL" dirty="0" smtClean="0"/>
              <a:t>יוזמה, ניהול המו"מ, ביצור אינטרסים ישראלים אל מול עקרונות המתווה</a:t>
            </a:r>
            <a:endParaRPr lang="he-IL" dirty="0"/>
          </a:p>
        </p:txBody>
      </p:sp>
      <p:sp>
        <p:nvSpPr>
          <p:cNvPr id="4" name="סוגר מסולסל שמאלי 3">
            <a:hlinkClick r:id="rId3" action="ppaction://hlinksldjump"/>
          </p:cNvPr>
          <p:cNvSpPr/>
          <p:nvPr/>
        </p:nvSpPr>
        <p:spPr>
          <a:xfrm rot="16200000">
            <a:off x="5554458" y="2014779"/>
            <a:ext cx="1083084" cy="3456123"/>
          </a:xfrm>
          <a:prstGeom prst="leftBrace">
            <a:avLst>
              <a:gd name="adj1" fmla="val 63506"/>
              <a:gd name="adj2" fmla="val 50000"/>
            </a:avLst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4213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365125"/>
            <a:ext cx="11136824" cy="680685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דילמת האסיר האמריקאי</a:t>
            </a:r>
            <a:endParaRPr lang="he-IL" b="1" dirty="0">
              <a:cs typeface="+mn-cs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7884360" y="142457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aphicFrame>
        <p:nvGraphicFramePr>
          <p:cNvPr id="11" name="טבלה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405252"/>
              </p:ext>
            </p:extLst>
          </p:nvPr>
        </p:nvGraphicFramePr>
        <p:xfrm>
          <a:off x="3574065" y="1738228"/>
          <a:ext cx="5043870" cy="4461238"/>
        </p:xfrm>
        <a:graphic>
          <a:graphicData uri="http://schemas.openxmlformats.org/drawingml/2006/table">
            <a:tbl>
              <a:tblPr rtl="1" firstRow="1" firstCol="1" bandRow="1"/>
              <a:tblGrid>
                <a:gridCol w="886678">
                  <a:extLst>
                    <a:ext uri="{9D8B030D-6E8A-4147-A177-3AD203B41FA5}">
                      <a16:colId xmlns:a16="http://schemas.microsoft.com/office/drawing/2014/main" val="4098371508"/>
                    </a:ext>
                  </a:extLst>
                </a:gridCol>
                <a:gridCol w="2138473">
                  <a:extLst>
                    <a:ext uri="{9D8B030D-6E8A-4147-A177-3AD203B41FA5}">
                      <a16:colId xmlns:a16="http://schemas.microsoft.com/office/drawing/2014/main" val="2393930944"/>
                    </a:ext>
                  </a:extLst>
                </a:gridCol>
                <a:gridCol w="2018719">
                  <a:extLst>
                    <a:ext uri="{9D8B030D-6E8A-4147-A177-3AD203B41FA5}">
                      <a16:colId xmlns:a16="http://schemas.microsoft.com/office/drawing/2014/main" val="1568318122"/>
                    </a:ext>
                  </a:extLst>
                </a:gridCol>
              </a:tblGrid>
              <a:tr h="621620"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17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575" marR="63575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2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+mn-cs"/>
                        </a:rPr>
                        <a:t>ישראל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2170696"/>
                  </a:ext>
                </a:extLst>
              </a:tr>
              <a:tr h="1864859">
                <a:tc rowSpan="2">
                  <a:txBody>
                    <a:bodyPr/>
                    <a:lstStyle/>
                    <a:p>
                      <a:pPr marL="71755" marR="71755" algn="ct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2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+mn-cs"/>
                        </a:rPr>
                        <a:t>פלסטינאים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71755" marR="71755"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17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575" marR="63575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                   </a:t>
                      </a:r>
                      <a:r>
                        <a:rPr lang="he-IL" sz="2400" b="1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+mn-cs"/>
                        </a:rPr>
                        <a:t>כן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algn="r" defTabSz="914400" rtl="1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2400" b="1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+mn-cs"/>
                        </a:rPr>
                        <a:t>כן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gradFill>
                      <a:gsLst>
                        <a:gs pos="0">
                          <a:srgbClr val="92D05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                   </a:t>
                      </a:r>
                      <a:r>
                        <a:rPr lang="he-IL" sz="2400" b="1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+mn-cs"/>
                        </a:rPr>
                        <a:t>לא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algn="r" defTabSz="914400" rtl="1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2400" b="1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+mn-cs"/>
                        </a:rPr>
                        <a:t>כן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gradFill>
                      <a:gsLst>
                        <a:gs pos="0">
                          <a:srgbClr val="FF00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68451947"/>
                  </a:ext>
                </a:extLst>
              </a:tr>
              <a:tr h="1864859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                   </a:t>
                      </a:r>
                      <a:r>
                        <a:rPr lang="he-IL" sz="2400" b="1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+mn-cs"/>
                        </a:rPr>
                        <a:t>לא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algn="r" defTabSz="914400" rtl="1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2400" b="1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+mn-cs"/>
                        </a:rPr>
                        <a:t>לא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gradFill>
                      <a:gsLst>
                        <a:gs pos="0">
                          <a:srgbClr val="FF00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                   </a:t>
                      </a:r>
                      <a:r>
                        <a:rPr lang="he-IL" sz="2400" b="1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+mn-cs"/>
                        </a:rPr>
                        <a:t>כן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algn="r" defTabSz="914400" rtl="1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2400" b="1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+mn-cs"/>
                        </a:rPr>
                        <a:t>לא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gradFill>
                      <a:gsLst>
                        <a:gs pos="0">
                          <a:srgbClr val="00B05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253579865"/>
                  </a:ext>
                </a:extLst>
              </a:tr>
            </a:tbl>
          </a:graphicData>
        </a:graphic>
      </p:graphicFrame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-407976" y="15096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29459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9678</TotalTime>
  <Words>1884</Words>
  <Application>Microsoft Office PowerPoint</Application>
  <PresentationFormat>מסך רחב</PresentationFormat>
  <Paragraphs>376</Paragraphs>
  <Slides>22</Slides>
  <Notes>16</Notes>
  <HiddenSlides>2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David</vt:lpstr>
      <vt:lpstr>Times New Roman</vt:lpstr>
      <vt:lpstr>Wingdings</vt:lpstr>
      <vt:lpstr>ערכת נושא Office</vt:lpstr>
      <vt:lpstr>  בין אסטרטגיה ומערכה למציאות </vt:lpstr>
      <vt:lpstr>בעלי תפקידים בצוות</vt:lpstr>
      <vt:lpstr>אבני דרך בתהליך</vt:lpstr>
      <vt:lpstr>ישראל</vt:lpstr>
      <vt:lpstr>היסט מול שחקנים </vt:lpstr>
      <vt:lpstr>היסט מול שחקנים </vt:lpstr>
      <vt:lpstr>Relevancy gap or grand master plan?</vt:lpstr>
      <vt:lpstr>נקיטת יוזמה לעיצוב מציאות עתידית יציבה לישראל</vt:lpstr>
      <vt:lpstr>דילמת האסיר האמריקאי</vt:lpstr>
      <vt:lpstr>עקרונות המערכה</vt:lpstr>
      <vt:lpstr>עקרונות המערכה</vt:lpstr>
      <vt:lpstr>מצגת של PowerPoint‏</vt:lpstr>
      <vt:lpstr>עקרונות המערכה</vt:lpstr>
      <vt:lpstr>דילמת האסיר הפלסטינאי</vt:lpstr>
      <vt:lpstr>מצגת של PowerPoint‏</vt:lpstr>
      <vt:lpstr>מצגת של PowerPoint‏</vt:lpstr>
      <vt:lpstr>עקרונות המערכה</vt:lpstr>
      <vt:lpstr>עקרונות המערכה </vt:lpstr>
      <vt:lpstr>הישגים</vt:lpstr>
      <vt:lpstr>בין אסטרטגיה ומערכה למציאות</vt:lpstr>
      <vt:lpstr>תהליך הלמידה</vt:lpstr>
      <vt:lpstr>תובנות</vt:lpstr>
    </vt:vector>
  </TitlesOfParts>
  <Company>IDF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u26617</dc:creator>
  <cp:lastModifiedBy>u26617</cp:lastModifiedBy>
  <cp:revision>130</cp:revision>
  <dcterms:created xsi:type="dcterms:W3CDTF">2019-02-13T14:20:39Z</dcterms:created>
  <dcterms:modified xsi:type="dcterms:W3CDTF">2019-02-25T15:10:52Z</dcterms:modified>
</cp:coreProperties>
</file>