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9" r:id="rId4"/>
    <p:sldId id="273" r:id="rId5"/>
    <p:sldId id="274" r:id="rId6"/>
    <p:sldId id="276" r:id="rId7"/>
    <p:sldId id="260" r:id="rId8"/>
    <p:sldId id="277" r:id="rId9"/>
    <p:sldId id="280" r:id="rId10"/>
    <p:sldId id="278" r:id="rId11"/>
    <p:sldId id="262" r:id="rId12"/>
    <p:sldId id="279" r:id="rId13"/>
    <p:sldId id="269" r:id="rId14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סגנון ביניים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סגנון בהיר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A86A54-1AC7-4457-B6F3-A4CA40706A1D}" type="doc">
      <dgm:prSet loTypeId="urn:microsoft.com/office/officeart/2005/8/layout/matrix1" loCatId="matrix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pPr rtl="1"/>
          <a:endParaRPr lang="he-IL"/>
        </a:p>
      </dgm:t>
    </dgm:pt>
    <dgm:pt modelId="{94B60E39-38B2-4AA6-AE39-F5DE4201CC43}">
      <dgm:prSet phldrT="[טקסט]"/>
      <dgm:spPr>
        <a:solidFill>
          <a:schemeClr val="tx1"/>
        </a:solidFill>
      </dgm:spPr>
      <dgm:t>
        <a:bodyPr/>
        <a:lstStyle/>
        <a:p>
          <a:pPr rtl="1"/>
          <a:r>
            <a:rPr lang="he-IL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קורס מזרח תיכון</a:t>
          </a:r>
          <a:endParaRPr lang="he-IL" b="1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9DB7724-962F-45B0-9273-C375635F8E7B}" type="parTrans" cxnId="{492DED7B-61BE-4F42-9EC7-8E2E1626A1BD}">
      <dgm:prSet/>
      <dgm:spPr/>
      <dgm:t>
        <a:bodyPr/>
        <a:lstStyle/>
        <a:p>
          <a:pPr rtl="1"/>
          <a:endParaRPr lang="he-IL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8B021FC-AAEF-4BA2-948D-73FCFBB1F5EA}" type="sibTrans" cxnId="{492DED7B-61BE-4F42-9EC7-8E2E1626A1BD}">
      <dgm:prSet/>
      <dgm:spPr/>
      <dgm:t>
        <a:bodyPr/>
        <a:lstStyle/>
        <a:p>
          <a:pPr rtl="1"/>
          <a:endParaRPr lang="he-IL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08AF23C-D240-4A1F-A3FE-B6D6AFFCF25B}">
      <dgm:prSet phldrT="[טקסט]" custT="1"/>
      <dgm:spPr/>
      <dgm:t>
        <a:bodyPr/>
        <a:lstStyle/>
        <a:p>
          <a:pPr rtl="1"/>
          <a:r>
            <a:rPr lang="he-IL" sz="3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המערכת היריבה וזיקוק האיומים </a:t>
          </a:r>
          <a:endParaRPr lang="he-IL" sz="3200" b="1" u="sng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13DD4A2-D95B-43AE-8A8C-74C32ECCFD63}" type="parTrans" cxnId="{D6B0CA55-836D-43F1-A8EB-02200931E2EB}">
      <dgm:prSet/>
      <dgm:spPr/>
      <dgm:t>
        <a:bodyPr/>
        <a:lstStyle/>
        <a:p>
          <a:pPr rtl="1"/>
          <a:endParaRPr lang="he-IL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08DF4CA-B058-4D21-B653-D5BA3B385D02}" type="sibTrans" cxnId="{D6B0CA55-836D-43F1-A8EB-02200931E2EB}">
      <dgm:prSet/>
      <dgm:spPr/>
      <dgm:t>
        <a:bodyPr/>
        <a:lstStyle/>
        <a:p>
          <a:pPr rtl="1"/>
          <a:endParaRPr lang="he-IL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23806D3-4867-4141-A872-F8877425C0FB}">
      <dgm:prSet phldrT="[טקסט]" custT="1"/>
      <dgm:spPr/>
      <dgm:t>
        <a:bodyPr/>
        <a:lstStyle/>
        <a:p>
          <a:pPr rtl="1"/>
          <a:r>
            <a:rPr lang="he-IL" sz="3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היכרות עם רכיבי ההגנה הלאומית</a:t>
          </a:r>
          <a:endParaRPr lang="he-IL" sz="3200" b="1" u="sng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E77E648-E950-47AF-BA24-C22C5BE654EB}" type="parTrans" cxnId="{15685BCB-6CD6-43C6-9854-6B4E7656E127}">
      <dgm:prSet/>
      <dgm:spPr/>
      <dgm:t>
        <a:bodyPr/>
        <a:lstStyle/>
        <a:p>
          <a:pPr rtl="1"/>
          <a:endParaRPr lang="he-IL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A4C9027-44D5-4D45-B9B8-B7E7C360CAF1}" type="sibTrans" cxnId="{15685BCB-6CD6-43C6-9854-6B4E7656E127}">
      <dgm:prSet/>
      <dgm:spPr/>
      <dgm:t>
        <a:bodyPr/>
        <a:lstStyle/>
        <a:p>
          <a:pPr rtl="1"/>
          <a:endParaRPr lang="he-IL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F394A23-A530-40B8-8D43-A739177543E3}">
      <dgm:prSet phldrT="[טקסט]" custT="1"/>
      <dgm:spPr/>
      <dgm:t>
        <a:bodyPr/>
        <a:lstStyle/>
        <a:p>
          <a:pPr rtl="1"/>
          <a:r>
            <a:rPr lang="he-IL" sz="3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מהו המענה בכלים ויכולות אל מול התפיסות </a:t>
          </a:r>
          <a:endParaRPr lang="he-IL" sz="3200" b="1" u="sng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1A34629-7195-4A3E-848B-5C48AF54CC3C}" type="parTrans" cxnId="{25EEC163-B9FB-4C1B-BA1F-8F21D7D765B2}">
      <dgm:prSet/>
      <dgm:spPr/>
      <dgm:t>
        <a:bodyPr/>
        <a:lstStyle/>
        <a:p>
          <a:pPr rtl="1"/>
          <a:endParaRPr lang="he-IL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020BDB0-614E-4A82-84FD-CC58789C8E75}" type="sibTrans" cxnId="{25EEC163-B9FB-4C1B-BA1F-8F21D7D765B2}">
      <dgm:prSet/>
      <dgm:spPr/>
      <dgm:t>
        <a:bodyPr/>
        <a:lstStyle/>
        <a:p>
          <a:pPr rtl="1"/>
          <a:endParaRPr lang="he-IL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F302554-3D14-402B-B7AE-7A20E7F6BCDD}">
      <dgm:prSet phldrT="[טקסט]" custT="1"/>
      <dgm:spPr/>
      <dgm:t>
        <a:bodyPr/>
        <a:lstStyle/>
        <a:p>
          <a:pPr rtl="1"/>
          <a:r>
            <a:rPr lang="he-IL" sz="3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מהן התפיסות הקיימות כמענה לאיומים</a:t>
          </a:r>
          <a:endParaRPr lang="he-IL" sz="3200" b="1" u="sng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5A57299-BD37-4898-9C06-4CB5FCFD2CFD}" type="parTrans" cxnId="{60AA0469-8E6D-4F3D-80E0-8BB6C32EDF36}">
      <dgm:prSet/>
      <dgm:spPr/>
      <dgm:t>
        <a:bodyPr/>
        <a:lstStyle/>
        <a:p>
          <a:pPr rtl="1"/>
          <a:endParaRPr lang="he-IL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E55B43F-7CE3-4FF1-AF22-4F979F8F2589}" type="sibTrans" cxnId="{60AA0469-8E6D-4F3D-80E0-8BB6C32EDF36}">
      <dgm:prSet/>
      <dgm:spPr/>
      <dgm:t>
        <a:bodyPr/>
        <a:lstStyle/>
        <a:p>
          <a:pPr rtl="1"/>
          <a:endParaRPr lang="he-IL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D842356-D6B4-48B4-A7F1-B438ED25CCD2}" type="pres">
      <dgm:prSet presAssocID="{EAA86A54-1AC7-4457-B6F3-A4CA40706A1D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ADBF1607-7244-4487-812B-C9A9297E4D74}" type="pres">
      <dgm:prSet presAssocID="{EAA86A54-1AC7-4457-B6F3-A4CA40706A1D}" presName="matrix" presStyleCnt="0"/>
      <dgm:spPr/>
    </dgm:pt>
    <dgm:pt modelId="{18138ADB-5B10-4725-92B2-431E2B6B6F34}" type="pres">
      <dgm:prSet presAssocID="{EAA86A54-1AC7-4457-B6F3-A4CA40706A1D}" presName="tile1" presStyleLbl="node1" presStyleIdx="0" presStyleCnt="4"/>
      <dgm:spPr/>
      <dgm:t>
        <a:bodyPr/>
        <a:lstStyle/>
        <a:p>
          <a:pPr rtl="1"/>
          <a:endParaRPr lang="he-IL"/>
        </a:p>
      </dgm:t>
    </dgm:pt>
    <dgm:pt modelId="{9D3C7AF0-F8D2-4770-9608-6B5C0E283A06}" type="pres">
      <dgm:prSet presAssocID="{EAA86A54-1AC7-4457-B6F3-A4CA40706A1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F96B3C3-E981-44EF-8FDE-CDE53E000C29}" type="pres">
      <dgm:prSet presAssocID="{EAA86A54-1AC7-4457-B6F3-A4CA40706A1D}" presName="tile2" presStyleLbl="node1" presStyleIdx="1" presStyleCnt="4" custLinFactNeighborX="5566" custLinFactNeighborY="-14311"/>
      <dgm:spPr/>
      <dgm:t>
        <a:bodyPr/>
        <a:lstStyle/>
        <a:p>
          <a:pPr rtl="1"/>
          <a:endParaRPr lang="he-IL"/>
        </a:p>
      </dgm:t>
    </dgm:pt>
    <dgm:pt modelId="{70CA0757-7B88-431C-982C-A1C3CB04511E}" type="pres">
      <dgm:prSet presAssocID="{EAA86A54-1AC7-4457-B6F3-A4CA40706A1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52243EE-19DA-439A-90D7-111F82FF8E2D}" type="pres">
      <dgm:prSet presAssocID="{EAA86A54-1AC7-4457-B6F3-A4CA40706A1D}" presName="tile3" presStyleLbl="node1" presStyleIdx="2" presStyleCnt="4" custLinFactNeighborX="-4419"/>
      <dgm:spPr/>
      <dgm:t>
        <a:bodyPr/>
        <a:lstStyle/>
        <a:p>
          <a:pPr rtl="1"/>
          <a:endParaRPr lang="he-IL"/>
        </a:p>
      </dgm:t>
    </dgm:pt>
    <dgm:pt modelId="{3B0F0A51-A4AA-4922-8259-78E343AE0E4F}" type="pres">
      <dgm:prSet presAssocID="{EAA86A54-1AC7-4457-B6F3-A4CA40706A1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2C93974-A715-4F0A-8243-54661D3F4D4F}" type="pres">
      <dgm:prSet presAssocID="{EAA86A54-1AC7-4457-B6F3-A4CA40706A1D}" presName="tile4" presStyleLbl="node1" presStyleIdx="3" presStyleCnt="4"/>
      <dgm:spPr/>
      <dgm:t>
        <a:bodyPr/>
        <a:lstStyle/>
        <a:p>
          <a:pPr rtl="1"/>
          <a:endParaRPr lang="he-IL"/>
        </a:p>
      </dgm:t>
    </dgm:pt>
    <dgm:pt modelId="{6972480D-1D65-44BF-A833-3BEAC651C610}" type="pres">
      <dgm:prSet presAssocID="{EAA86A54-1AC7-4457-B6F3-A4CA40706A1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7974C8D-362D-4748-848E-8A707BEA95FE}" type="pres">
      <dgm:prSet presAssocID="{EAA86A54-1AC7-4457-B6F3-A4CA40706A1D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B790D56F-51E7-4071-BE52-E4B372A0BE07}" type="presOf" srcId="{EAA86A54-1AC7-4457-B6F3-A4CA40706A1D}" destId="{9D842356-D6B4-48B4-A7F1-B438ED25CCD2}" srcOrd="0" destOrd="0" presId="urn:microsoft.com/office/officeart/2005/8/layout/matrix1"/>
    <dgm:cxn modelId="{A63AAE9C-4649-490F-B711-306AF6682EAB}" type="presOf" srcId="{3F394A23-A530-40B8-8D43-A739177543E3}" destId="{B52243EE-19DA-439A-90D7-111F82FF8E2D}" srcOrd="0" destOrd="0" presId="urn:microsoft.com/office/officeart/2005/8/layout/matrix1"/>
    <dgm:cxn modelId="{D6B0CA55-836D-43F1-A8EB-02200931E2EB}" srcId="{94B60E39-38B2-4AA6-AE39-F5DE4201CC43}" destId="{108AF23C-D240-4A1F-A3FE-B6D6AFFCF25B}" srcOrd="0" destOrd="0" parTransId="{413DD4A2-D95B-43AE-8A8C-74C32ECCFD63}" sibTransId="{208DF4CA-B058-4D21-B653-D5BA3B385D02}"/>
    <dgm:cxn modelId="{60AA0469-8E6D-4F3D-80E0-8BB6C32EDF36}" srcId="{94B60E39-38B2-4AA6-AE39-F5DE4201CC43}" destId="{CF302554-3D14-402B-B7AE-7A20E7F6BCDD}" srcOrd="3" destOrd="0" parTransId="{15A57299-BD37-4898-9C06-4CB5FCFD2CFD}" sibTransId="{AE55B43F-7CE3-4FF1-AF22-4F979F8F2589}"/>
    <dgm:cxn modelId="{A960A262-CC4E-4A52-8CCD-ABD932E4454E}" type="presOf" srcId="{108AF23C-D240-4A1F-A3FE-B6D6AFFCF25B}" destId="{9D3C7AF0-F8D2-4770-9608-6B5C0E283A06}" srcOrd="1" destOrd="0" presId="urn:microsoft.com/office/officeart/2005/8/layout/matrix1"/>
    <dgm:cxn modelId="{15685BCB-6CD6-43C6-9854-6B4E7656E127}" srcId="{94B60E39-38B2-4AA6-AE39-F5DE4201CC43}" destId="{423806D3-4867-4141-A872-F8877425C0FB}" srcOrd="1" destOrd="0" parTransId="{3E77E648-E950-47AF-BA24-C22C5BE654EB}" sibTransId="{BA4C9027-44D5-4D45-B9B8-B7E7C360CAF1}"/>
    <dgm:cxn modelId="{A56592BF-0543-4E70-A8DA-29856BBF4BDF}" type="presOf" srcId="{CF302554-3D14-402B-B7AE-7A20E7F6BCDD}" destId="{6972480D-1D65-44BF-A833-3BEAC651C610}" srcOrd="1" destOrd="0" presId="urn:microsoft.com/office/officeart/2005/8/layout/matrix1"/>
    <dgm:cxn modelId="{492DED7B-61BE-4F42-9EC7-8E2E1626A1BD}" srcId="{EAA86A54-1AC7-4457-B6F3-A4CA40706A1D}" destId="{94B60E39-38B2-4AA6-AE39-F5DE4201CC43}" srcOrd="0" destOrd="0" parTransId="{C9DB7724-962F-45B0-9273-C375635F8E7B}" sibTransId="{D8B021FC-AAEF-4BA2-948D-73FCFBB1F5EA}"/>
    <dgm:cxn modelId="{7C7E3059-17C0-4132-BF40-3BB847CD87ED}" type="presOf" srcId="{108AF23C-D240-4A1F-A3FE-B6D6AFFCF25B}" destId="{18138ADB-5B10-4725-92B2-431E2B6B6F34}" srcOrd="0" destOrd="0" presId="urn:microsoft.com/office/officeart/2005/8/layout/matrix1"/>
    <dgm:cxn modelId="{25EEC163-B9FB-4C1B-BA1F-8F21D7D765B2}" srcId="{94B60E39-38B2-4AA6-AE39-F5DE4201CC43}" destId="{3F394A23-A530-40B8-8D43-A739177543E3}" srcOrd="2" destOrd="0" parTransId="{71A34629-7195-4A3E-848B-5C48AF54CC3C}" sibTransId="{D020BDB0-614E-4A82-84FD-CC58789C8E75}"/>
    <dgm:cxn modelId="{F883B1F9-84C8-4AF2-8788-AEE1145CEBD8}" type="presOf" srcId="{94B60E39-38B2-4AA6-AE39-F5DE4201CC43}" destId="{67974C8D-362D-4748-848E-8A707BEA95FE}" srcOrd="0" destOrd="0" presId="urn:microsoft.com/office/officeart/2005/8/layout/matrix1"/>
    <dgm:cxn modelId="{D51B58D3-7959-479E-AAA7-4A36D45D76F8}" type="presOf" srcId="{423806D3-4867-4141-A872-F8877425C0FB}" destId="{70CA0757-7B88-431C-982C-A1C3CB04511E}" srcOrd="1" destOrd="0" presId="urn:microsoft.com/office/officeart/2005/8/layout/matrix1"/>
    <dgm:cxn modelId="{EBF472B0-29D0-4A97-AB3D-8FA004F46002}" type="presOf" srcId="{423806D3-4867-4141-A872-F8877425C0FB}" destId="{2F96B3C3-E981-44EF-8FDE-CDE53E000C29}" srcOrd="0" destOrd="0" presId="urn:microsoft.com/office/officeart/2005/8/layout/matrix1"/>
    <dgm:cxn modelId="{F4813A25-C42D-4692-A0AC-02C69233068B}" type="presOf" srcId="{3F394A23-A530-40B8-8D43-A739177543E3}" destId="{3B0F0A51-A4AA-4922-8259-78E343AE0E4F}" srcOrd="1" destOrd="0" presId="urn:microsoft.com/office/officeart/2005/8/layout/matrix1"/>
    <dgm:cxn modelId="{B85BEA18-BF28-4EBD-B01F-6B3CB83EA315}" type="presOf" srcId="{CF302554-3D14-402B-B7AE-7A20E7F6BCDD}" destId="{12C93974-A715-4F0A-8243-54661D3F4D4F}" srcOrd="0" destOrd="0" presId="urn:microsoft.com/office/officeart/2005/8/layout/matrix1"/>
    <dgm:cxn modelId="{64A0E17B-6590-40B9-8881-6F9621D2E648}" type="presParOf" srcId="{9D842356-D6B4-48B4-A7F1-B438ED25CCD2}" destId="{ADBF1607-7244-4487-812B-C9A9297E4D74}" srcOrd="0" destOrd="0" presId="urn:microsoft.com/office/officeart/2005/8/layout/matrix1"/>
    <dgm:cxn modelId="{8B26DBD1-3EA6-4A74-BA8F-4721ED04AD58}" type="presParOf" srcId="{ADBF1607-7244-4487-812B-C9A9297E4D74}" destId="{18138ADB-5B10-4725-92B2-431E2B6B6F34}" srcOrd="0" destOrd="0" presId="urn:microsoft.com/office/officeart/2005/8/layout/matrix1"/>
    <dgm:cxn modelId="{B2697DBF-F036-401B-BAB7-8572D30093C2}" type="presParOf" srcId="{ADBF1607-7244-4487-812B-C9A9297E4D74}" destId="{9D3C7AF0-F8D2-4770-9608-6B5C0E283A06}" srcOrd="1" destOrd="0" presId="urn:microsoft.com/office/officeart/2005/8/layout/matrix1"/>
    <dgm:cxn modelId="{DC1EC058-A8D4-4E16-ABE3-503EC2D2F3F0}" type="presParOf" srcId="{ADBF1607-7244-4487-812B-C9A9297E4D74}" destId="{2F96B3C3-E981-44EF-8FDE-CDE53E000C29}" srcOrd="2" destOrd="0" presId="urn:microsoft.com/office/officeart/2005/8/layout/matrix1"/>
    <dgm:cxn modelId="{45F661C7-A306-4688-956C-E94E1105CA4A}" type="presParOf" srcId="{ADBF1607-7244-4487-812B-C9A9297E4D74}" destId="{70CA0757-7B88-431C-982C-A1C3CB04511E}" srcOrd="3" destOrd="0" presId="urn:microsoft.com/office/officeart/2005/8/layout/matrix1"/>
    <dgm:cxn modelId="{79BE3227-8AFA-4F89-A563-2DEC9DCAE408}" type="presParOf" srcId="{ADBF1607-7244-4487-812B-C9A9297E4D74}" destId="{B52243EE-19DA-439A-90D7-111F82FF8E2D}" srcOrd="4" destOrd="0" presId="urn:microsoft.com/office/officeart/2005/8/layout/matrix1"/>
    <dgm:cxn modelId="{3E47BF38-9F35-49D6-A3CA-A634E38C37D3}" type="presParOf" srcId="{ADBF1607-7244-4487-812B-C9A9297E4D74}" destId="{3B0F0A51-A4AA-4922-8259-78E343AE0E4F}" srcOrd="5" destOrd="0" presId="urn:microsoft.com/office/officeart/2005/8/layout/matrix1"/>
    <dgm:cxn modelId="{40F6DDAF-2DAB-41B7-93E7-2997147F7B02}" type="presParOf" srcId="{ADBF1607-7244-4487-812B-C9A9297E4D74}" destId="{12C93974-A715-4F0A-8243-54661D3F4D4F}" srcOrd="6" destOrd="0" presId="urn:microsoft.com/office/officeart/2005/8/layout/matrix1"/>
    <dgm:cxn modelId="{874B97BA-13BA-4130-B4FA-138D0B02F307}" type="presParOf" srcId="{ADBF1607-7244-4487-812B-C9A9297E4D74}" destId="{6972480D-1D65-44BF-A833-3BEAC651C610}" srcOrd="7" destOrd="0" presId="urn:microsoft.com/office/officeart/2005/8/layout/matrix1"/>
    <dgm:cxn modelId="{2FCFF6F5-8617-41B4-9468-AFC665A7157F}" type="presParOf" srcId="{9D842356-D6B4-48B4-A7F1-B438ED25CCD2}" destId="{67974C8D-362D-4748-848E-8A707BEA95F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138ADB-5B10-4725-92B2-431E2B6B6F34}">
      <dsp:nvSpPr>
        <dsp:cNvPr id="0" name=""/>
        <dsp:cNvSpPr/>
      </dsp:nvSpPr>
      <dsp:spPr>
        <a:xfrm rot="16200000">
          <a:off x="558482" y="-558482"/>
          <a:ext cx="2193374" cy="3310339"/>
        </a:xfrm>
        <a:prstGeom prst="round1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200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המערכת היריבה וזיקוק האיומים </a:t>
          </a:r>
          <a:endParaRPr lang="he-IL" sz="3200" b="1" u="sng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5400000">
        <a:off x="0" y="0"/>
        <a:ext cx="3310339" cy="1645030"/>
      </dsp:txXfrm>
    </dsp:sp>
    <dsp:sp modelId="{2F96B3C3-E981-44EF-8FDE-CDE53E000C29}">
      <dsp:nvSpPr>
        <dsp:cNvPr id="0" name=""/>
        <dsp:cNvSpPr/>
      </dsp:nvSpPr>
      <dsp:spPr>
        <a:xfrm>
          <a:off x="3310339" y="0"/>
          <a:ext cx="3310339" cy="2193374"/>
        </a:xfrm>
        <a:prstGeom prst="round1Rect">
          <a:avLst/>
        </a:prstGeom>
        <a:solidFill>
          <a:schemeClr val="accent3">
            <a:shade val="50000"/>
            <a:hueOff val="0"/>
            <a:satOff val="0"/>
            <a:lumOff val="17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2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היכרות עם רכיבי ההגנה הלאומית</a:t>
          </a:r>
          <a:endParaRPr lang="he-IL" sz="3200" b="1" u="sng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310339" y="0"/>
        <a:ext cx="3310339" cy="1645030"/>
      </dsp:txXfrm>
    </dsp:sp>
    <dsp:sp modelId="{B52243EE-19DA-439A-90D7-111F82FF8E2D}">
      <dsp:nvSpPr>
        <dsp:cNvPr id="0" name=""/>
        <dsp:cNvSpPr/>
      </dsp:nvSpPr>
      <dsp:spPr>
        <a:xfrm rot="10800000">
          <a:off x="0" y="2193374"/>
          <a:ext cx="3310339" cy="2193374"/>
        </a:xfrm>
        <a:prstGeom prst="round1Rect">
          <a:avLst/>
        </a:prstGeom>
        <a:solidFill>
          <a:schemeClr val="accent3">
            <a:shade val="50000"/>
            <a:hueOff val="0"/>
            <a:satOff val="0"/>
            <a:lumOff val="359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2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מהו המענה בכלים ויכולות אל מול התפיסות </a:t>
          </a:r>
          <a:endParaRPr lang="he-IL" sz="3200" b="1" u="sng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10800000">
        <a:off x="0" y="2741718"/>
        <a:ext cx="3310339" cy="1645030"/>
      </dsp:txXfrm>
    </dsp:sp>
    <dsp:sp modelId="{12C93974-A715-4F0A-8243-54661D3F4D4F}">
      <dsp:nvSpPr>
        <dsp:cNvPr id="0" name=""/>
        <dsp:cNvSpPr/>
      </dsp:nvSpPr>
      <dsp:spPr>
        <a:xfrm rot="5400000">
          <a:off x="3868822" y="1634891"/>
          <a:ext cx="2193374" cy="3310339"/>
        </a:xfrm>
        <a:prstGeom prst="round1Rect">
          <a:avLst/>
        </a:prstGeom>
        <a:solidFill>
          <a:schemeClr val="accent3">
            <a:shade val="50000"/>
            <a:hueOff val="0"/>
            <a:satOff val="0"/>
            <a:lumOff val="17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2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מהן התפיסות הקיימות כמענה לאיומים</a:t>
          </a:r>
          <a:endParaRPr lang="he-IL" sz="3200" b="1" u="sng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3310340" y="2741717"/>
        <a:ext cx="3310339" cy="1645030"/>
      </dsp:txXfrm>
    </dsp:sp>
    <dsp:sp modelId="{67974C8D-362D-4748-848E-8A707BEA95FE}">
      <dsp:nvSpPr>
        <dsp:cNvPr id="0" name=""/>
        <dsp:cNvSpPr/>
      </dsp:nvSpPr>
      <dsp:spPr>
        <a:xfrm>
          <a:off x="2317237" y="1645030"/>
          <a:ext cx="1986204" cy="1096687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קורס מזרח תיכון</a:t>
          </a:r>
          <a:endParaRPr lang="he-IL" sz="2400" b="1" kern="1200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70773" y="1698566"/>
        <a:ext cx="1879132" cy="9896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t>ל'/שבט/תשע"ט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BE08-A517-4344-920D-662F75373C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88706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t>ל'/שבט/תשע"ט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BE08-A517-4344-920D-662F75373C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59054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t>ל'/שבט/תשע"ט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BE08-A517-4344-920D-662F75373C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41675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t>ל'/שבט/תשע"ט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BE08-A517-4344-920D-662F75373C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44171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t>ל'/שבט/תשע"ט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BE08-A517-4344-920D-662F75373C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91988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t>ל'/שבט/תשע"ט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BE08-A517-4344-920D-662F75373C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85604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t>ל'/שבט/תשע"ט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BE08-A517-4344-920D-662F75373C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90753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t>ל'/שבט/תשע"ט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BE08-A517-4344-920D-662F75373C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52538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t>ל'/שבט/תשע"ט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BE08-A517-4344-920D-662F75373C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73128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t>ל'/שבט/תשע"ט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BE08-A517-4344-920D-662F75373C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98232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t>ל'/שבט/תשע"ט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BE08-A517-4344-920D-662F75373C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12764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B71DF-5B99-49B1-9D37-0B1A929D2354}" type="datetimeFigureOut">
              <a:rPr lang="he-IL" smtClean="0"/>
              <a:t>ל'/שבט/תשע"ט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9BE08-A517-4344-920D-662F75373C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6731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 txBox="1">
            <a:spLocks noGrp="1"/>
          </p:cNvSpPr>
          <p:nvPr>
            <p:ph type="ctrTitle"/>
          </p:nvPr>
        </p:nvSpPr>
        <p:spPr>
          <a:xfrm>
            <a:off x="3829197" y="2863632"/>
            <a:ext cx="4533613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4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ציר הגנה לאומית</a:t>
            </a:r>
            <a:endParaRPr lang="he-IL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42821" y="3509963"/>
            <a:ext cx="4506362" cy="181588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endParaRPr lang="he-IL" sz="28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he-IL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ספטמבר  2018</a:t>
            </a:r>
          </a:p>
          <a:p>
            <a:pPr algn="ctr"/>
            <a:endParaRPr lang="he-IL" sz="28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he-IL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שי </a:t>
            </a:r>
            <a:r>
              <a:rPr lang="he-IL" sz="28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פאיראיזן</a:t>
            </a:r>
            <a:r>
              <a:rPr lang="he-IL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(מדריך צוות 4)</a:t>
            </a:r>
            <a:endParaRPr lang="he-IL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907" y="237359"/>
            <a:ext cx="814421" cy="103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75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41938" y="168177"/>
            <a:ext cx="10515600" cy="1325563"/>
          </a:xfrm>
        </p:spPr>
        <p:txBody>
          <a:bodyPr>
            <a:normAutofit/>
          </a:bodyPr>
          <a:lstStyle/>
          <a:p>
            <a:r>
              <a:rPr lang="he-IL" sz="4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קורס מזרח תיכון </a:t>
            </a:r>
            <a:endParaRPr lang="he-IL" sz="4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1772530" y="1636982"/>
            <a:ext cx="1018501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עליית מדינות הלאום במזרח תיכון. </a:t>
            </a:r>
          </a:p>
          <a:p>
            <a:endParaRPr lang="he-IL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e-I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"התעוררות" האסלאם הסוני במזרח התיכון</a:t>
            </a:r>
            <a:r>
              <a:rPr lang="he-IL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r>
              <a:rPr lang="he-IL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e-I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התנגשות בתוך האסלאם (</a:t>
            </a:r>
            <a:r>
              <a:rPr lang="he-IL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מהאח"ס</a:t>
            </a:r>
            <a:r>
              <a:rPr lang="he-I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ועד </a:t>
            </a:r>
            <a:r>
              <a:rPr lang="he-IL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דאע"ש</a:t>
            </a:r>
            <a:r>
              <a:rPr lang="he-I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</a:p>
          <a:p>
            <a:endParaRPr lang="he-IL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e-I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עליית הסהר השיעי במזה"ת: המהפכה האיראנית והאביב הערבי</a:t>
            </a:r>
            <a:r>
              <a:rPr lang="he-IL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he-I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he-I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he-IL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e-I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הטרור ההשראתי במערב: הסייבר כזירת הנעה.</a:t>
            </a:r>
            <a:br>
              <a:rPr lang="he-I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he-IL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e-I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איומים והזדמנויות במזרח התיכון – ישראל חסון.</a:t>
            </a:r>
            <a:br>
              <a:rPr lang="he-I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he-IL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e-I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תמונת מצב איומים והזדמנויות במזרח התיכון (אמ"ן/ שב"כ) – משתתפים.</a:t>
            </a: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62" y="168177"/>
            <a:ext cx="4048095" cy="25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82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4" name="כותרת 3"/>
          <p:cNvSpPr txBox="1">
            <a:spLocks/>
          </p:cNvSpPr>
          <p:nvPr/>
        </p:nvSpPr>
        <p:spPr>
          <a:xfrm>
            <a:off x="5170104" y="245872"/>
            <a:ext cx="1851789" cy="646331"/>
          </a:xfrm>
          <a:prstGeom prst="rect">
            <a:avLst/>
          </a:prstGeom>
          <a:noFill/>
        </p:spPr>
        <p:txBody>
          <a:bodyPr vert="horz" wrap="none" lIns="91440" tIns="45720" rIns="91440" bIns="45720" rtlCol="1" anchor="ctr"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4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סיורים</a:t>
            </a:r>
            <a:endParaRPr lang="he-IL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0460" y="892203"/>
            <a:ext cx="855714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סיור ירדן , סיור אמ"ן, סיור מוסד, סיור </a:t>
            </a:r>
            <a:r>
              <a:rPr lang="he-IL" sz="20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בט"פ</a:t>
            </a:r>
            <a:r>
              <a:rPr lang="he-IL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סיור שב"כ</a:t>
            </a:r>
            <a:endParaRPr lang="he-IL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55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4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השתתפות בציר </a:t>
            </a:r>
            <a:endParaRPr lang="he-IL" sz="4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e-I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חומרי קריאה כהכנה להרצאות.</a:t>
            </a:r>
          </a:p>
          <a:p>
            <a:endParaRPr lang="he-IL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e-I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השתתפות בהרצאות.</a:t>
            </a:r>
          </a:p>
          <a:p>
            <a:endParaRPr lang="he-IL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e-I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סיורי </a:t>
            </a:r>
            <a:r>
              <a:rPr lang="he-IL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בטל"מ</a:t>
            </a:r>
            <a:r>
              <a:rPr lang="he-I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רכיבי ההגנה הלאומית בעת הנוכחית.</a:t>
            </a:r>
          </a:p>
          <a:p>
            <a:endParaRPr lang="he-IL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e-I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מטלות משתתפים : תמונת איומים, הצגת תפיסת ההפעלה, הכנה לסיורים.</a:t>
            </a:r>
          </a:p>
          <a:p>
            <a:endParaRPr lang="he-IL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e-I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סיורים – ירדן, </a:t>
            </a:r>
            <a:r>
              <a:rPr lang="he-IL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אמ"ן</a:t>
            </a:r>
            <a:r>
              <a:rPr lang="he-I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מוסד, </a:t>
            </a:r>
            <a:r>
              <a:rPr lang="he-IL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בט"פ</a:t>
            </a:r>
            <a:r>
              <a:rPr lang="he-I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שב"כ.</a:t>
            </a:r>
          </a:p>
          <a:p>
            <a:endParaRPr lang="he-IL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e-I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סדנת סייבר.</a:t>
            </a:r>
          </a:p>
          <a:p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23" y="429150"/>
            <a:ext cx="4327174" cy="249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10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00" b="31000"/>
          <a:stretch/>
        </p:blipFill>
        <p:spPr bwMode="auto">
          <a:xfrm>
            <a:off x="0" y="5486400"/>
            <a:ext cx="38100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99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842000" cy="6858000"/>
          </a:xfrm>
          <a:prstGeom prst="rect">
            <a:avLst/>
          </a:prstGeom>
        </p:spPr>
      </p:pic>
      <p:sp>
        <p:nvSpPr>
          <p:cNvPr id="2" name="מלבן 1"/>
          <p:cNvSpPr/>
          <p:nvPr/>
        </p:nvSpPr>
        <p:spPr>
          <a:xfrm>
            <a:off x="6476999" y="2366697"/>
            <a:ext cx="535764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לימוד נדבך ההגנה הלאומית כרכיב משמעותי בביטחון הלאומי</a:t>
            </a:r>
            <a:r>
              <a:rPr lang="he-IL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he-IL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he-IL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e-IL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כיצד </a:t>
            </a:r>
            <a:r>
              <a:rPr lang="he-IL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באים לידי ביטוי רכיבי ההגנה הלאומית בגופי </a:t>
            </a:r>
            <a:r>
              <a:rPr lang="he-IL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הביטחון ומשרדי </a:t>
            </a:r>
            <a:r>
              <a:rPr lang="he-IL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הממשלה.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75300" y="444500"/>
            <a:ext cx="4927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מטרות הציר</a:t>
            </a:r>
            <a:endParaRPr lang="he-IL" sz="4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49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 txBox="1">
            <a:spLocks/>
          </p:cNvSpPr>
          <p:nvPr/>
        </p:nvSpPr>
        <p:spPr>
          <a:xfrm>
            <a:off x="1284218" y="242039"/>
            <a:ext cx="9409182" cy="1200329"/>
          </a:xfrm>
          <a:prstGeom prst="rect">
            <a:avLst/>
          </a:prstGeom>
          <a:noFill/>
        </p:spPr>
        <p:txBody>
          <a:bodyPr vert="horz" wrap="square" lIns="91440" tIns="45720" rIns="91440" bIns="45720" rtlCol="1" anchor="ctr"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4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ישראל 2018</a:t>
            </a:r>
          </a:p>
          <a:p>
            <a:pPr algn="ctr"/>
            <a:r>
              <a:rPr lang="he-IL" sz="4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סביבה מורכבת ומשתנה</a:t>
            </a:r>
            <a:endParaRPr lang="he-IL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51500" y="2006600"/>
            <a:ext cx="5956300" cy="42473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האביב הערבי</a:t>
            </a:r>
          </a:p>
          <a:p>
            <a:endParaRPr lang="he-IL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e-IL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סונה </a:t>
            </a: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VS</a:t>
            </a:r>
            <a:r>
              <a:rPr lang="he-IL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שיעה </a:t>
            </a:r>
          </a:p>
          <a:p>
            <a:endParaRPr lang="he-IL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e-IL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עתיד מדינות הלאום</a:t>
            </a:r>
          </a:p>
          <a:p>
            <a:endParaRPr lang="he-IL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e-IL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הרוסים באים ... (כבר פה...) </a:t>
            </a:r>
          </a:p>
          <a:p>
            <a:endParaRPr lang="he-IL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e-IL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הר הבית </a:t>
            </a:r>
          </a:p>
          <a:p>
            <a:endParaRPr lang="he-IL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e-IL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הרשות הפלסטינית  </a:t>
            </a:r>
          </a:p>
          <a:p>
            <a:endParaRPr lang="he-IL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e-IL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עזה </a:t>
            </a:r>
          </a:p>
          <a:p>
            <a:endParaRPr lang="he-IL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e-IL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ועוד... </a:t>
            </a: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42368"/>
            <a:ext cx="5651499" cy="541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52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4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התפתחות עולם המלחמה </a:t>
            </a:r>
            <a:endParaRPr lang="he-IL" sz="4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45534" y="2010777"/>
            <a:ext cx="1700931" cy="3831223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368" y="2010777"/>
            <a:ext cx="1292464" cy="1926503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5692" y="2010776"/>
            <a:ext cx="1377815" cy="1926503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145" y="2010776"/>
            <a:ext cx="1255885" cy="19265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81600" y="4114800"/>
            <a:ext cx="1816100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מלחמה קונבנציונאלית </a:t>
            </a:r>
          </a:p>
          <a:p>
            <a:endParaRPr lang="he-IL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he-IL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e-IL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צבא נגד צבא</a:t>
            </a:r>
            <a:endParaRPr lang="he-IL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71675" y="4267200"/>
            <a:ext cx="1658689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מלחמה על קונבנציונאלית</a:t>
            </a:r>
          </a:p>
          <a:p>
            <a:endParaRPr lang="he-IL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e-IL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מדינה משמידה מדינה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27200" y="4267200"/>
            <a:ext cx="1629305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מלחמה תת קונבנציונאלית</a:t>
            </a:r>
          </a:p>
          <a:p>
            <a:endParaRPr lang="he-IL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he-IL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e-IL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ארגון מול </a:t>
            </a:r>
            <a:r>
              <a:rPr lang="he-IL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אוכלוסיה</a:t>
            </a:r>
            <a:endParaRPr lang="he-IL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1600" y="4267200"/>
            <a:ext cx="1510429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מלחמת סייבר</a:t>
            </a:r>
          </a:p>
          <a:p>
            <a:r>
              <a:rPr lang="he-IL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ארגון/מדינה כנגד אוכלוסייה צבא ומדינה</a:t>
            </a:r>
            <a:endParaRPr lang="he-IL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תמונה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7015" y="735428"/>
            <a:ext cx="1066892" cy="1444877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93793" y="1742529"/>
            <a:ext cx="2085013" cy="2194750"/>
          </a:xfrm>
          <a:prstGeom prst="rect">
            <a:avLst/>
          </a:prstGeom>
        </p:spPr>
      </p:pic>
      <p:sp>
        <p:nvSpPr>
          <p:cNvPr id="14" name="מלבן 13"/>
          <p:cNvSpPr/>
          <p:nvPr/>
        </p:nvSpPr>
        <p:spPr>
          <a:xfrm>
            <a:off x="9993793" y="4359533"/>
            <a:ext cx="2030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"אינני יודע כיצד ילחמו במלחמת העולם השלישית, אבל הרביעית תתנהל במקלות ובאבנים"</a:t>
            </a:r>
          </a:p>
        </p:txBody>
      </p:sp>
    </p:spTree>
    <p:extLst>
      <p:ext uri="{BB962C8B-B14F-4D97-AF65-F5344CB8AC3E}">
        <p14:creationId xmlns:p14="http://schemas.microsoft.com/office/powerpoint/2010/main" val="429297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4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אסטרטגיית צה"ל וציר הגנה לאומית </a:t>
            </a:r>
            <a:endParaRPr lang="he-IL" sz="4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 smtClean="0"/>
          </a:p>
          <a:p>
            <a:pPr marL="0" indent="0">
              <a:buNone/>
            </a:pPr>
            <a:r>
              <a:rPr lang="he-IL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היעדים הלאומיים – הבטחת קיומה של מדינת ישראל, הגנת 				   שלמותה 	הטריטוריאלית ובטחון אזרחיה 				   ותושביה.</a:t>
            </a:r>
          </a:p>
          <a:p>
            <a:pPr marL="0" indent="0">
              <a:buNone/>
            </a:pPr>
            <a:endParaRPr lang="he-IL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he-IL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גורמי האיום        - האיומים על מדינת ישראל הם אלה: </a:t>
            </a:r>
          </a:p>
          <a:p>
            <a:pPr marL="0" indent="0">
              <a:buNone/>
            </a:pPr>
            <a:r>
              <a:rPr lang="he-I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he-IL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  מדינות...ארגונים תת מדינתיים... אירגוני טרור  			  ללא זיקה 	למדינה או לקהילה מסוימת</a:t>
            </a:r>
            <a:r>
              <a:rPr lang="he-I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907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4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אסטרטגיית צה"ל וציר הגנה לאומית </a:t>
            </a:r>
            <a:endParaRPr lang="he-IL" sz="4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e-IL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עקרונות תפיסת </a:t>
            </a:r>
            <a:r>
              <a:rPr lang="he-I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הביטחון הלאומי </a:t>
            </a:r>
            <a:r>
              <a:rPr lang="he-IL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</a:p>
          <a:p>
            <a:pPr marL="0" indent="0">
              <a:buNone/>
            </a:pPr>
            <a:r>
              <a:rPr lang="he-I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he-IL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הישענות על אסטרטגיה ביטחונית הגנתית.</a:t>
            </a:r>
          </a:p>
          <a:p>
            <a:pPr marL="0" indent="0">
              <a:buNone/>
            </a:pPr>
            <a:r>
              <a:rPr lang="he-I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he-IL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תפיסת צבאית התקפית</a:t>
            </a:r>
          </a:p>
          <a:p>
            <a:pPr marL="0" indent="0">
              <a:buNone/>
            </a:pPr>
            <a:r>
              <a:rPr lang="he-I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he-IL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שמירת היתרון היחסי.       	</a:t>
            </a:r>
          </a:p>
          <a:p>
            <a:pPr marL="0" indent="0">
              <a:buNone/>
            </a:pPr>
            <a:endParaRPr lang="he-IL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he-IL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העיקרון המסדר של תפיסת הביטחון והיעדים הלאומיים –</a:t>
            </a:r>
          </a:p>
          <a:p>
            <a:pPr marL="0" indent="0">
              <a:buNone/>
            </a:pPr>
            <a:r>
              <a:rPr lang="he-I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he-IL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       	קיום תקופות רגיעה ארוכות.</a:t>
            </a:r>
          </a:p>
          <a:p>
            <a:pPr marL="0" indent="0">
              <a:buNone/>
            </a:pPr>
            <a:r>
              <a:rPr lang="he-I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he-IL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יצירת הרתעה אל מול הסביבה האזורית ומול גורמים העלולים 			לחולל איומים.</a:t>
            </a:r>
          </a:p>
          <a:p>
            <a:pPr marL="0" indent="0">
              <a:buNone/>
            </a:pPr>
            <a:r>
              <a:rPr lang="he-I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he-IL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בשגרה-</a:t>
            </a:r>
            <a:r>
              <a:rPr lang="he-I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מימוש והעמקה ותחזוקה של ההרתעה על ידי בניין </a:t>
            </a:r>
            <a:r>
              <a:rPr lang="he-IL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כוח </a:t>
            </a:r>
            <a:r>
              <a:rPr lang="he-I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ויצירת </a:t>
            </a:r>
            <a:r>
              <a:rPr lang="he-IL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איום אמין.</a:t>
            </a:r>
          </a:p>
          <a:p>
            <a:pPr marL="0" indent="0">
              <a:buNone/>
            </a:pPr>
            <a:r>
              <a:rPr lang="he-I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he-IL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בחירום ומלחמה- </a:t>
            </a:r>
            <a:r>
              <a:rPr lang="he-I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הסרה מהירה של האיום תוך צמצום הנזק </a:t>
            </a:r>
            <a:r>
              <a:rPr lang="he-IL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למדינת  ישראל.</a:t>
            </a:r>
            <a:endParaRPr lang="he-IL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he-I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99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 txBox="1">
            <a:spLocks/>
          </p:cNvSpPr>
          <p:nvPr/>
        </p:nvSpPr>
        <p:spPr>
          <a:xfrm>
            <a:off x="4165606" y="450799"/>
            <a:ext cx="3868367" cy="646331"/>
          </a:xfrm>
          <a:prstGeom prst="rect">
            <a:avLst/>
          </a:prstGeom>
          <a:noFill/>
        </p:spPr>
        <p:txBody>
          <a:bodyPr vert="horz" wrap="none" lIns="91440" tIns="45720" rIns="91440" bIns="45720" rtlCol="1" anchor="ctr"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4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הרעיון המסדר</a:t>
            </a:r>
            <a:endParaRPr lang="he-IL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044" y="1615230"/>
            <a:ext cx="10516511" cy="484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3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 txBox="1">
            <a:spLocks/>
          </p:cNvSpPr>
          <p:nvPr/>
        </p:nvSpPr>
        <p:spPr>
          <a:xfrm>
            <a:off x="4165606" y="450799"/>
            <a:ext cx="3868367" cy="646331"/>
          </a:xfrm>
          <a:prstGeom prst="rect">
            <a:avLst/>
          </a:prstGeom>
          <a:noFill/>
        </p:spPr>
        <p:txBody>
          <a:bodyPr vert="horz" wrap="none" lIns="91440" tIns="45720" rIns="91440" bIns="45720" rtlCol="1" anchor="ctr"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40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הרעיון המסדר</a:t>
            </a:r>
            <a:endParaRPr lang="he-IL" sz="40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דיאגרמה 1"/>
          <p:cNvGraphicFramePr/>
          <p:nvPr>
            <p:extLst>
              <p:ext uri="{D42A27DB-BD31-4B8C-83A1-F6EECF244321}">
                <p14:modId xmlns:p14="http://schemas.microsoft.com/office/powerpoint/2010/main" val="544846723"/>
              </p:ext>
            </p:extLst>
          </p:nvPr>
        </p:nvGraphicFramePr>
        <p:xfrm>
          <a:off x="2789450" y="1433014"/>
          <a:ext cx="6620680" cy="4386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מחבר חץ ישר 5"/>
          <p:cNvCxnSpPr/>
          <p:nvPr/>
        </p:nvCxnSpPr>
        <p:spPr>
          <a:xfrm>
            <a:off x="2238233" y="6155647"/>
            <a:ext cx="6960358" cy="40438"/>
          </a:xfrm>
          <a:prstGeom prst="straightConnector1">
            <a:avLst/>
          </a:prstGeom>
          <a:ln w="508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חץ ישר 6"/>
          <p:cNvCxnSpPr/>
          <p:nvPr/>
        </p:nvCxnSpPr>
        <p:spPr>
          <a:xfrm flipH="1" flipV="1">
            <a:off x="2224585" y="1282890"/>
            <a:ext cx="13648" cy="4913195"/>
          </a:xfrm>
          <a:prstGeom prst="straightConnector1">
            <a:avLst/>
          </a:prstGeom>
          <a:ln w="508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כותרת 3"/>
          <p:cNvSpPr txBox="1">
            <a:spLocks/>
          </p:cNvSpPr>
          <p:nvPr/>
        </p:nvSpPr>
        <p:spPr>
          <a:xfrm>
            <a:off x="5953494" y="6274013"/>
            <a:ext cx="1018228" cy="369332"/>
          </a:xfrm>
          <a:prstGeom prst="rect">
            <a:avLst/>
          </a:prstGeom>
          <a:noFill/>
        </p:spPr>
        <p:txBody>
          <a:bodyPr vert="horz" wrap="none" lIns="91440" tIns="45720" rIns="91440" bIns="45720" rtlCol="1" anchor="ctr"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0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סיורים</a:t>
            </a:r>
            <a:endParaRPr lang="he-IL" sz="20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כותרת 3"/>
          <p:cNvSpPr txBox="1">
            <a:spLocks/>
          </p:cNvSpPr>
          <p:nvPr/>
        </p:nvSpPr>
        <p:spPr>
          <a:xfrm rot="16200000">
            <a:off x="906063" y="3441722"/>
            <a:ext cx="2085828" cy="369332"/>
          </a:xfrm>
          <a:prstGeom prst="rect">
            <a:avLst/>
          </a:prstGeom>
          <a:noFill/>
        </p:spPr>
        <p:txBody>
          <a:bodyPr vert="horz" wrap="none" lIns="91440" tIns="45720" rIns="91440" bIns="45720" rtlCol="1" anchor="ctr"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0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הרצאת בכירים</a:t>
            </a:r>
            <a:endParaRPr lang="he-IL" sz="20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74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4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אופן לימוד הציר </a:t>
            </a:r>
            <a:endParaRPr lang="he-IL" sz="4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56542" y="1927274"/>
            <a:ext cx="1856935" cy="332398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r>
              <a:rPr lang="he-IL" sz="2400" dirty="0" smtClean="0">
                <a:solidFill>
                  <a:schemeClr val="bg1"/>
                </a:solidFill>
              </a:rPr>
              <a:t>היכרות עם רכיבי ההגנה הלאומית </a:t>
            </a:r>
          </a:p>
          <a:p>
            <a:endParaRPr lang="he-IL" sz="2400" dirty="0">
              <a:solidFill>
                <a:schemeClr val="bg1"/>
              </a:solidFill>
            </a:endParaRPr>
          </a:p>
          <a:p>
            <a:endParaRPr lang="he-IL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 smtClean="0">
                <a:solidFill>
                  <a:schemeClr val="bg1"/>
                </a:solidFill>
              </a:rPr>
              <a:t>הרצאות בכירים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 smtClean="0">
                <a:solidFill>
                  <a:schemeClr val="bg1"/>
                </a:solidFill>
              </a:rPr>
              <a:t>תשתית </a:t>
            </a:r>
            <a:r>
              <a:rPr lang="he-IL" dirty="0" err="1" smtClean="0">
                <a:solidFill>
                  <a:schemeClr val="bg1"/>
                </a:solidFill>
              </a:rPr>
              <a:t>הבטל"מ</a:t>
            </a:r>
            <a:endParaRPr lang="he-IL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 smtClean="0">
                <a:solidFill>
                  <a:schemeClr val="bg1"/>
                </a:solidFill>
              </a:rPr>
              <a:t>מפגשי צוות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 smtClean="0">
                <a:solidFill>
                  <a:schemeClr val="bg1"/>
                </a:solidFill>
              </a:rPr>
              <a:t>חומרי קריאה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84499" y="1927272"/>
            <a:ext cx="1856935" cy="332398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r>
              <a:rPr lang="he-IL" sz="2400" dirty="0" smtClean="0">
                <a:solidFill>
                  <a:schemeClr val="bg1"/>
                </a:solidFill>
              </a:rPr>
              <a:t>הבנת הסביבה החיצונית</a:t>
            </a:r>
          </a:p>
          <a:p>
            <a:endParaRPr lang="he-IL" sz="2400" dirty="0">
              <a:solidFill>
                <a:schemeClr val="bg1"/>
              </a:solidFill>
            </a:endParaRPr>
          </a:p>
          <a:p>
            <a:endParaRPr lang="he-IL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 smtClean="0">
                <a:solidFill>
                  <a:schemeClr val="bg1"/>
                </a:solidFill>
              </a:rPr>
              <a:t>קורס מזרח תיכון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 smtClean="0">
                <a:solidFill>
                  <a:schemeClr val="bg1"/>
                </a:solidFill>
              </a:rPr>
              <a:t>סייבר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 smtClean="0">
                <a:solidFill>
                  <a:schemeClr val="bg1"/>
                </a:solidFill>
              </a:rPr>
              <a:t>סיורי </a:t>
            </a:r>
            <a:r>
              <a:rPr lang="he-IL" dirty="0" err="1" smtClean="0">
                <a:solidFill>
                  <a:schemeClr val="bg1"/>
                </a:solidFill>
              </a:rPr>
              <a:t>בטל"מ</a:t>
            </a:r>
            <a:endParaRPr lang="he-IL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 smtClean="0">
                <a:solidFill>
                  <a:schemeClr val="bg1"/>
                </a:solidFill>
              </a:rPr>
              <a:t>זיקוק האיומים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42117" y="1927272"/>
            <a:ext cx="1927274" cy="332398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r>
              <a:rPr lang="he-IL" sz="2400" dirty="0" smtClean="0">
                <a:solidFill>
                  <a:schemeClr val="bg1"/>
                </a:solidFill>
              </a:rPr>
              <a:t>התפיסות הקיימות כמענה לאיומים</a:t>
            </a:r>
          </a:p>
          <a:p>
            <a:endParaRPr lang="he-IL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 smtClean="0">
                <a:solidFill>
                  <a:schemeClr val="bg1"/>
                </a:solidFill>
              </a:rPr>
              <a:t>הרצאות במליאה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 smtClean="0">
                <a:solidFill>
                  <a:schemeClr val="bg1"/>
                </a:solidFill>
              </a:rPr>
              <a:t>עיבודים בצוותים.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 smtClean="0">
                <a:solidFill>
                  <a:schemeClr val="bg1"/>
                </a:solidFill>
              </a:rPr>
              <a:t>הצגות משתתפים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76291" y="1927272"/>
            <a:ext cx="1856935" cy="332398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r>
              <a:rPr lang="he-IL" sz="2400" dirty="0" smtClean="0">
                <a:solidFill>
                  <a:schemeClr val="bg1"/>
                </a:solidFill>
              </a:rPr>
              <a:t>המענה בכלים וביכולות </a:t>
            </a:r>
            <a:endParaRPr lang="he-IL" sz="2400" dirty="0">
              <a:solidFill>
                <a:schemeClr val="bg1"/>
              </a:solidFill>
            </a:endParaRPr>
          </a:p>
          <a:p>
            <a:endParaRPr lang="he-IL" sz="2400" dirty="0" smtClean="0">
              <a:solidFill>
                <a:schemeClr val="bg1"/>
              </a:solidFill>
            </a:endParaRPr>
          </a:p>
          <a:p>
            <a:endParaRPr lang="he-IL" sz="2400" dirty="0">
              <a:solidFill>
                <a:schemeClr val="bg1"/>
              </a:solidFill>
            </a:endParaRPr>
          </a:p>
          <a:p>
            <a:endParaRPr lang="he-IL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 smtClean="0">
                <a:solidFill>
                  <a:schemeClr val="bg1"/>
                </a:solidFill>
              </a:rPr>
              <a:t>הרצאות בכירים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 smtClean="0">
                <a:solidFill>
                  <a:schemeClr val="bg1"/>
                </a:solidFill>
              </a:rPr>
              <a:t>סיור בארגונים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 smtClean="0">
                <a:solidFill>
                  <a:schemeClr val="bg1"/>
                </a:solidFill>
              </a:rPr>
              <a:t>סיורי </a:t>
            </a:r>
            <a:r>
              <a:rPr lang="he-IL" dirty="0" err="1" smtClean="0">
                <a:solidFill>
                  <a:schemeClr val="bg1"/>
                </a:solidFill>
              </a:rPr>
              <a:t>בטל"מ</a:t>
            </a:r>
            <a:endParaRPr lang="he-IL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dirty="0" smtClean="0">
              <a:solidFill>
                <a:schemeClr val="bg1"/>
              </a:solidFill>
            </a:endParaRPr>
          </a:p>
        </p:txBody>
      </p:sp>
      <p:sp>
        <p:nvSpPr>
          <p:cNvPr id="11" name="חץ מעוקל שמאלה 10"/>
          <p:cNvSpPr/>
          <p:nvPr/>
        </p:nvSpPr>
        <p:spPr>
          <a:xfrm rot="5400000">
            <a:off x="8073342" y="4598627"/>
            <a:ext cx="1360557" cy="286277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pic>
        <p:nvPicPr>
          <p:cNvPr id="12" name="תמונה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638" y="5349736"/>
            <a:ext cx="2853175" cy="1377815"/>
          </a:xfrm>
          <a:prstGeom prst="rect">
            <a:avLst/>
          </a:prstGeom>
        </p:spPr>
      </p:pic>
      <p:sp>
        <p:nvSpPr>
          <p:cNvPr id="13" name="חץ מעוקל למעלה 12"/>
          <p:cNvSpPr/>
          <p:nvPr/>
        </p:nvSpPr>
        <p:spPr>
          <a:xfrm rot="10800000">
            <a:off x="4867421" y="825527"/>
            <a:ext cx="2799470" cy="9144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309856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6084</TotalTime>
  <Words>304</Words>
  <Application>Microsoft Office PowerPoint</Application>
  <PresentationFormat>מסך רחב</PresentationFormat>
  <Paragraphs>119</Paragraphs>
  <Slides>13</Slides>
  <Notes>0</Notes>
  <HiddenSlides>12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Tahoma</vt:lpstr>
      <vt:lpstr>Times New Roman</vt:lpstr>
      <vt:lpstr>ערכת נושא Office</vt:lpstr>
      <vt:lpstr>ציר הגנה לאומית</vt:lpstr>
      <vt:lpstr>מצגת של PowerPoint‏</vt:lpstr>
      <vt:lpstr>מצגת של PowerPoint‏</vt:lpstr>
      <vt:lpstr>התפתחות עולם המלחמה </vt:lpstr>
      <vt:lpstr>אסטרטגיית צה"ל וציר הגנה לאומית </vt:lpstr>
      <vt:lpstr>אסטרטגיית צה"ל וציר הגנה לאומית </vt:lpstr>
      <vt:lpstr>מצגת של PowerPoint‏</vt:lpstr>
      <vt:lpstr>מצגת של PowerPoint‏</vt:lpstr>
      <vt:lpstr>אופן לימוד הציר </vt:lpstr>
      <vt:lpstr>קורס מזרח תיכון </vt:lpstr>
      <vt:lpstr>מצגת של PowerPoint‏</vt:lpstr>
      <vt:lpstr>השתתפות בציר 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הציר הכלכלי- אישור תכוניות</dc:title>
  <dc:creator>u26688</dc:creator>
  <cp:lastModifiedBy>u23920</cp:lastModifiedBy>
  <cp:revision>42</cp:revision>
  <dcterms:created xsi:type="dcterms:W3CDTF">2018-08-24T08:19:52Z</dcterms:created>
  <dcterms:modified xsi:type="dcterms:W3CDTF">2019-02-05T10:56:33Z</dcterms:modified>
</cp:coreProperties>
</file>