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73" r:id="rId3"/>
    <p:sldId id="258" r:id="rId4"/>
    <p:sldId id="271" r:id="rId5"/>
    <p:sldId id="259" r:id="rId6"/>
    <p:sldId id="260" r:id="rId7"/>
    <p:sldId id="261" r:id="rId8"/>
    <p:sldId id="267" r:id="rId9"/>
    <p:sldId id="266" r:id="rId10"/>
    <p:sldId id="265" r:id="rId11"/>
    <p:sldId id="264" r:id="rId12"/>
    <p:sldId id="262" r:id="rId13"/>
    <p:sldId id="268" r:id="rId14"/>
    <p:sldId id="269" r:id="rId15"/>
    <p:sldId id="270" r:id="rId16"/>
    <p:sldId id="272"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כ"ג/שבט/תשע"ט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4283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כ"ג/שבט/תשע"ט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8091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כ"ג/שבט/תשע"ט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0319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כ"ג/שבט/תשע"ט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9841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כ"ג/שבט/תשע"ט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7349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כ"ג/שבט/תשע"ט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כותרת תחתונה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מציין מיקום של מספר שקופית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2785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כ"ג/שבט/תשע"ט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8" name="מציין מיקום של כותרת תחתונה 7"/>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9" name="מציין מיקום של מספר שקופית 8"/>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35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כ"ג/שבט/תשע"ט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מציין מיקום של כותרת תחתונה 3"/>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מספר שקופית 4"/>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266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כ"ג/שבט/תשע"ט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3" name="מציין מיקום של כותרת תחתונה 2"/>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מציין מיקום של מספר שקופית 3"/>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2248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כ"ג/שבט/תשע"ט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כותרת תחתונה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מציין מיקום של מספר שקופית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352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כ"ג/שבט/תשע"ט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כותרת תחתונה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מציין מיקום של מספר שקופית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5147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כ"ג/שבט/תשע"ט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09572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ctrTitle"/>
          </p:nvPr>
        </p:nvSpPr>
        <p:spPr>
          <a:xfrm>
            <a:off x="3087013" y="1905030"/>
            <a:ext cx="6017994" cy="3416320"/>
          </a:xfrm>
          <a:prstGeom prst="rect">
            <a:avLst/>
          </a:prstGeom>
          <a:noFill/>
        </p:spPr>
        <p:txBody>
          <a:bodyPr wrap="none" rtlCol="1">
            <a:spAutoFit/>
          </a:body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כלכלה גלובלית </a:t>
            </a:r>
            <a:b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בהובלת מר דוד ברודט</a:t>
            </a:r>
            <a:b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907" y="237359"/>
            <a:ext cx="814421" cy="1037986"/>
          </a:xfrm>
          <a:prstGeom prst="rect">
            <a:avLst/>
          </a:prstGeom>
        </p:spPr>
      </p:pic>
      <p:sp>
        <p:nvSpPr>
          <p:cNvPr id="7" name="כותרת 3"/>
          <p:cNvSpPr txBox="1">
            <a:spLocks/>
          </p:cNvSpPr>
          <p:nvPr/>
        </p:nvSpPr>
        <p:spPr>
          <a:xfrm>
            <a:off x="1212570" y="5501860"/>
            <a:ext cx="1380506"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2400" b="0"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ערן קמין</a:t>
            </a:r>
            <a:endParaRPr kumimoji="0" lang="he-IL" sz="2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כותרת 3"/>
          <p:cNvSpPr txBox="1">
            <a:spLocks/>
          </p:cNvSpPr>
          <p:nvPr/>
        </p:nvSpPr>
        <p:spPr>
          <a:xfrm>
            <a:off x="1068843" y="6124523"/>
            <a:ext cx="1628972"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2400" b="0"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ינואר 2018</a:t>
            </a:r>
            <a:endParaRPr kumimoji="0" lang="he-IL" sz="2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43663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32605" r="18229" b="-509"/>
          <a:stretch/>
        </p:blipFill>
        <p:spPr>
          <a:xfrm>
            <a:off x="7184584" y="-1"/>
            <a:ext cx="4990013" cy="6879771"/>
          </a:xfrm>
          <a:prstGeom prst="rect">
            <a:avLst/>
          </a:prstGeom>
        </p:spPr>
      </p:pic>
      <p:sp>
        <p:nvSpPr>
          <p:cNvPr id="3" name="מלבן 2"/>
          <p:cNvSpPr/>
          <p:nvPr/>
        </p:nvSpPr>
        <p:spPr>
          <a:xfrm>
            <a:off x="139344" y="582066"/>
            <a:ext cx="6527409" cy="5693866"/>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קארין אמית: </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ראש תכנית ה </a:t>
            </a:r>
            <a:r>
              <a:rPr lang="en-US"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MA </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בהגירה ושילוב חברתי, במחלקה למנהל עסקים במרכז האקדמי רופין. עוסקת בחקר הגירה משני כוונים מרכזיים: האחד, השתלבות חברתית וכלכלית של מהגרים תוך התמקדות בסוגיות הנוגעות לזהות, אתניות, רווחה סובייקטיבית לצד פרמטרים כלכליים וארגוניים הנוגעים להשתלבות בשוק העבודה. השני, תהליך קבלת ההחלטה להגר ומניעי ההגירה עם דגש על רשתות חברתיות ומנהיגות. </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5636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t="-255" b="-382"/>
          <a:stretch/>
        </p:blipFill>
        <p:spPr>
          <a:xfrm>
            <a:off x="7082984" y="-8709"/>
            <a:ext cx="5080000" cy="6879772"/>
          </a:xfrm>
          <a:prstGeom prst="rect">
            <a:avLst/>
          </a:prstGeom>
        </p:spPr>
      </p:pic>
      <p:sp>
        <p:nvSpPr>
          <p:cNvPr id="3" name="מלבן 2"/>
          <p:cNvSpPr/>
          <p:nvPr/>
        </p:nvSpPr>
        <p:spPr>
          <a:xfrm>
            <a:off x="139344" y="1874728"/>
            <a:ext cx="6527409" cy="3108543"/>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 נעם </a:t>
            </a:r>
            <a:r>
              <a:rPr lang="he-IL" altLang="he-IL"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מנלה</a:t>
            </a: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חוקר השפעת הטכנולוגיה והרשתות החברתיות על אנשים וארגונים. מרצה לתואר שני במנהל עסקים במכללה למנהל כמומחה בתחומו ומלווה ארגונים מובילים בישראל במעבר לחשיבה המתאימה לעידן המחובר והטכנולוגי.</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3400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38961" r="21308" b="9033"/>
          <a:stretch/>
        </p:blipFill>
        <p:spPr>
          <a:xfrm>
            <a:off x="7062655" y="0"/>
            <a:ext cx="5120471" cy="6858000"/>
          </a:xfrm>
          <a:prstGeom prst="rect">
            <a:avLst/>
          </a:prstGeom>
        </p:spPr>
      </p:pic>
      <p:sp>
        <p:nvSpPr>
          <p:cNvPr id="6" name="מלבן 5"/>
          <p:cNvSpPr/>
          <p:nvPr/>
        </p:nvSpPr>
        <p:spPr>
          <a:xfrm>
            <a:off x="139344" y="1012954"/>
            <a:ext cx="6527409" cy="4832092"/>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 דני </a:t>
            </a:r>
            <a:r>
              <a:rPr lang="he-IL" altLang="he-IL"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קטריבס</a:t>
            </a: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ראש אגף סחר חוץ וקשרים בינלאומיים בהתאחדות התעשיינים, ומנהל קשרי החוץ של לשכת התיאום של הארגונים הכלכליים. לפני כן שירת מר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קטריבס</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בשירות הממשלה כ- 25 שנה, ובמהלך שנים אלו מילא תפקידים שונים, בהם: סמנכ"ל משרד האוצר וממונה על האגף הבינלאומי ורשות ההשקעות;  מנהל מחלקת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מז"ת</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וצפון אפריקה במנהל לסחר חוץ במשרד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התמ"ת</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278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11692"/>
          <a:stretch/>
        </p:blipFill>
        <p:spPr>
          <a:xfrm>
            <a:off x="7062650" y="0"/>
            <a:ext cx="5129357" cy="6858000"/>
          </a:xfrm>
          <a:prstGeom prst="rect">
            <a:avLst/>
          </a:prstGeom>
        </p:spPr>
      </p:pic>
      <p:sp>
        <p:nvSpPr>
          <p:cNvPr id="4" name="מלבן 3"/>
          <p:cNvSpPr/>
          <p:nvPr/>
        </p:nvSpPr>
        <p:spPr>
          <a:xfrm>
            <a:off x="139344" y="582067"/>
            <a:ext cx="6527409" cy="5693866"/>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אסם </a:t>
            </a:r>
            <a:r>
              <a:rPr lang="he-IL" altLang="he-IL"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נסטלה</a:t>
            </a: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אסם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נסטלה</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פרופשיונל</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משלבת חשיבה גלובלית עם הבנה של צרכי השוק הישראלי. אנו שואבים ידע, ניסיון ומומחיות המסתמכים על משאבי מחקר בינלאומיים. היותנו חלק מחברת המזון והמשקאות הגדולה בעולם מאפשרת לנו להביא לעסק שלך פתרונות מדויקים היכולים לסייע לך לעמוד באתגרים הניצבים בדרך לניהול עסק מצליח.</a:t>
            </a:r>
          </a:p>
          <a:p>
            <a:endPar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Making More Possible With Our Customers- </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זאת האסטרטגיה שלנו!</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780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546" t="127" r="-546" b="127"/>
          <a:stretch/>
        </p:blipFill>
        <p:spPr>
          <a:xfrm>
            <a:off x="7367461" y="8709"/>
            <a:ext cx="4841965" cy="6862354"/>
          </a:xfrm>
          <a:prstGeom prst="rect">
            <a:avLst/>
          </a:prstGeom>
        </p:spPr>
      </p:pic>
      <p:sp>
        <p:nvSpPr>
          <p:cNvPr id="3" name="מלבן 2"/>
          <p:cNvSpPr/>
          <p:nvPr/>
        </p:nvSpPr>
        <p:spPr>
          <a:xfrm>
            <a:off x="139344" y="797510"/>
            <a:ext cx="6527409" cy="5262979"/>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צ'ק פוינט:</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חברה ישראלית העוסקת בפיתוח תוכנה לאבטחת מידע, אבטחת רשתות ומחשבים, מכשירים ניידים וענן וידועה בעיקר בפיתוח תוכנות חומת אש, </a:t>
            </a:r>
            <a:r>
              <a:rPr lang="en-US"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VPN, </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ואבטחה מתקדמת בפני איומי סייבר.</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נכון לשנת 2018, החברה מעסיקה כ-4,600 עובדים ב-42 מדינות ברחבי העולם. משרדיה הראשיים נמצאים בתל אביב ובסן קרלוס. לחברה מרכזי פיתוח נוספים בארצות הברית, בשוודיה ובבלארוס.</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1917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580" r="193" b="-128"/>
          <a:stretch/>
        </p:blipFill>
        <p:spPr>
          <a:xfrm>
            <a:off x="7280366" y="1"/>
            <a:ext cx="4894229" cy="6836228"/>
          </a:xfrm>
          <a:prstGeom prst="rect">
            <a:avLst/>
          </a:prstGeom>
        </p:spPr>
      </p:pic>
      <p:sp>
        <p:nvSpPr>
          <p:cNvPr id="4" name="מלבן 3"/>
          <p:cNvSpPr/>
          <p:nvPr/>
        </p:nvSpPr>
        <p:spPr>
          <a:xfrm>
            <a:off x="139344" y="735955"/>
            <a:ext cx="7141022" cy="5386090"/>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נושאים לעבודת גמר: </a:t>
            </a:r>
          </a:p>
          <a:p>
            <a:endPar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התפתחות הארגונים הבינלאומיים בתהליך הגלובלי</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הגנת הסביבה – הדילמות של הגלובליזציה</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תנועות התנגדות לגלובליזציה</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ההגירה והגלובליזציה</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שוק ההון</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השינויים במשק האנרגיה בתהליך הגלובלי </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דת ותרבות בתהליך הגלובלי</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הרשתות החברתיות, הצרכניות והבינלאומיות</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הגלובליזציה במזרח הרחוק</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הגלובליזציה במזרח התיכון</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הגלובליזציה באפריקה </a:t>
            </a:r>
          </a:p>
        </p:txBody>
      </p:sp>
    </p:spTree>
    <p:extLst>
      <p:ext uri="{BB962C8B-B14F-4D97-AF65-F5344CB8AC3E}">
        <p14:creationId xmlns:p14="http://schemas.microsoft.com/office/powerpoint/2010/main" val="3237506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93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949233" y="1231265"/>
            <a:ext cx="9614263" cy="4708981"/>
          </a:xfrm>
          <a:prstGeom prst="rect">
            <a:avLst/>
          </a:prstGeom>
        </p:spPr>
        <p:txBody>
          <a:bodyPr wrap="square" anchor="ctr">
            <a:spAutoFit/>
          </a:bodyPr>
          <a:lstStyle/>
          <a:p>
            <a:r>
              <a:rPr lang="he-IL" altLang="he-IL"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להכיר </a:t>
            </a:r>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את מקומה של הכלכלה הישראלית במרחב הכלכלי הגלובלי ואת ההשלכות של המתרחש בכלכלה הגלובלית על הכלכלה הישראלית</a:t>
            </a:r>
          </a:p>
          <a:p>
            <a:endPar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התהליך הכלכלי הגלובלי לאורך השנים.</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מאפייני הגלובליזציה.</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ישראל והגלובליזציה.</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המדיניות המסחרית הבינלאומית כולל ישראל.</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הטכנולוגיה ותעשיית ההייטק.</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כלכלת ה הגירה והשפעתה הגלובלית</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האסטרטגיה הסינית בכלכלה הגלובלית. </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ארגונים כלכליים בינ"ל</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משמעויות הצרכנות הרשתית הגלובלית.</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מרכיבים כלכליים בתפיסת הביטחון הישראלי בעידן הגלובלי.</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5" name="כותרת 3"/>
          <p:cNvSpPr txBox="1">
            <a:spLocks/>
          </p:cNvSpPr>
          <p:nvPr/>
        </p:nvSpPr>
        <p:spPr>
          <a:xfrm>
            <a:off x="3936274" y="249381"/>
            <a:ext cx="5303905" cy="646331"/>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מטרת </a:t>
            </a: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הסמינר</a:t>
            </a:r>
            <a:r>
              <a:rPr 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he-IL"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811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13100" r="42509" b="32308"/>
          <a:stretch/>
        </p:blipFill>
        <p:spPr>
          <a:xfrm flipH="1">
            <a:off x="5728532" y="0"/>
            <a:ext cx="6463468" cy="6858000"/>
          </a:xfrm>
          <a:prstGeom prst="rect">
            <a:avLst/>
          </a:prstGeom>
          <a:noFill/>
          <a:ln>
            <a:solidFill>
              <a:srgbClr val="000000"/>
            </a:solidFill>
          </a:ln>
        </p:spPr>
      </p:pic>
      <p:sp>
        <p:nvSpPr>
          <p:cNvPr id="6" name="מלבן 5"/>
          <p:cNvSpPr/>
          <p:nvPr/>
        </p:nvSpPr>
        <p:spPr>
          <a:xfrm>
            <a:off x="0" y="1659285"/>
            <a:ext cx="6527409" cy="3539430"/>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מר דוד ברודט:</a:t>
            </a:r>
          </a:p>
          <a:p>
            <a:r>
              <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rPr>
              <a:t>בעל תואר ראשון בכלכלה ומדע המדינה ותואר שני בכלכלה, </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מהאוניברסיטה </a:t>
            </a:r>
            <a:r>
              <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rPr>
              <a:t>העברית בירושלים. </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בין תפקידיו הציבוריים: הממונה על התקציבים ומנכ"ל משרד האוצר. כיהן  כיו"ר דירקטוריון בנק מזרחי וכיום יו"ר דירקטוריון בנק לאומי</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9153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849" y="0"/>
            <a:ext cx="5143500" cy="6858000"/>
          </a:xfrm>
          <a:prstGeom prst="rect">
            <a:avLst/>
          </a:prstGeom>
        </p:spPr>
      </p:pic>
      <p:sp>
        <p:nvSpPr>
          <p:cNvPr id="6" name="משולש ישר-זווית 5"/>
          <p:cNvSpPr/>
          <p:nvPr/>
        </p:nvSpPr>
        <p:spPr>
          <a:xfrm rot="10800000" flipH="1">
            <a:off x="7027849" y="0"/>
            <a:ext cx="2851356" cy="3663516"/>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dirty="0"/>
          </a:p>
        </p:txBody>
      </p:sp>
      <p:sp>
        <p:nvSpPr>
          <p:cNvPr id="7" name="מלבן 6"/>
          <p:cNvSpPr/>
          <p:nvPr/>
        </p:nvSpPr>
        <p:spPr>
          <a:xfrm rot="18427459">
            <a:off x="5850625" y="1275490"/>
            <a:ext cx="4720932" cy="338554"/>
          </a:xfrm>
          <a:prstGeom prst="rect">
            <a:avLst/>
          </a:prstGeom>
          <a:noFill/>
        </p:spPr>
        <p:txBody>
          <a:bodyPr wrap="square" lIns="91440" tIns="45720" rIns="91440" bIns="45720">
            <a:spAutoFit/>
          </a:bodyPr>
          <a:lstStyle/>
          <a:p>
            <a:pPr algn="ctr"/>
            <a:r>
              <a:rPr lang="he-IL" sz="1600" b="1" spc="50" dirty="0" smtClean="0">
                <a:ln w="9525" cmpd="sng">
                  <a:solidFill>
                    <a:schemeClr val="accent1"/>
                  </a:solidFill>
                  <a:prstDash val="solid"/>
                </a:ln>
                <a:solidFill>
                  <a:srgbClr val="70AD47">
                    <a:tint val="1000"/>
                  </a:srgbClr>
                </a:solidFill>
                <a:effectLst>
                  <a:glow rad="38100">
                    <a:schemeClr val="accent1">
                      <a:alpha val="40000"/>
                    </a:schemeClr>
                  </a:glow>
                </a:effectLst>
              </a:rPr>
              <a:t>רחוב המרד 29 תל אביב </a:t>
            </a:r>
            <a:endParaRPr lang="he-IL" sz="1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מלבן 7"/>
          <p:cNvSpPr/>
          <p:nvPr/>
        </p:nvSpPr>
        <p:spPr>
          <a:xfrm rot="18427459">
            <a:off x="5471809" y="1033214"/>
            <a:ext cx="4720932" cy="338554"/>
          </a:xfrm>
          <a:prstGeom prst="rect">
            <a:avLst/>
          </a:prstGeom>
          <a:noFill/>
        </p:spPr>
        <p:txBody>
          <a:bodyPr wrap="square" lIns="91440" tIns="45720" rIns="91440" bIns="45720">
            <a:spAutoFit/>
          </a:bodyPr>
          <a:lstStyle/>
          <a:p>
            <a:pPr algn="ctr"/>
            <a:r>
              <a:rPr lang="he-IL" sz="1600" b="1" spc="50" dirty="0" smtClean="0">
                <a:ln w="9525" cmpd="sng">
                  <a:solidFill>
                    <a:schemeClr val="accent1"/>
                  </a:solidFill>
                  <a:prstDash val="solid"/>
                </a:ln>
                <a:solidFill>
                  <a:srgbClr val="70AD47">
                    <a:tint val="1000"/>
                  </a:srgbClr>
                </a:solidFill>
                <a:effectLst>
                  <a:glow rad="38100">
                    <a:schemeClr val="accent1">
                      <a:alpha val="40000"/>
                    </a:schemeClr>
                  </a:glow>
                </a:effectLst>
              </a:rPr>
              <a:t>בית התאחדות התעשיינים</a:t>
            </a:r>
            <a:endParaRPr lang="he-IL" sz="1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2" name="מלבן 11"/>
          <p:cNvSpPr/>
          <p:nvPr/>
        </p:nvSpPr>
        <p:spPr>
          <a:xfrm>
            <a:off x="0" y="2090171"/>
            <a:ext cx="6527409" cy="2677656"/>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מרכז תל אביב – קו ראשון לים</a:t>
            </a:r>
          </a:p>
          <a:p>
            <a:endParaRPr lang="he-IL" altLang="he-IL"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אכסניה אחרת</a:t>
            </a:r>
          </a:p>
          <a:p>
            <a:pPr marL="457200" indent="-457200">
              <a:buFont typeface="Arial" panose="020B0604020202020204" pitchFamily="34" charset="0"/>
              <a:buChar char="•"/>
            </a:pP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בכירות </a:t>
            </a:r>
          </a:p>
          <a:p>
            <a:pPr marL="457200" indent="-457200">
              <a:buFont typeface="Arial" panose="020B0604020202020204" pitchFamily="34" charset="0"/>
              <a:buChar char="•"/>
            </a:pP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עמידה בזמנים</a:t>
            </a:r>
          </a:p>
          <a:p>
            <a:pPr marL="457200" indent="-457200">
              <a:buFont typeface="Arial" panose="020B0604020202020204" pitchFamily="34" charset="0"/>
              <a:buChar char="•"/>
            </a:pP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אין חניה </a:t>
            </a:r>
            <a:endParaRPr lang="he-IL" altLang="he-IL"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5266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2480299437"/>
              </p:ext>
            </p:extLst>
          </p:nvPr>
        </p:nvGraphicFramePr>
        <p:xfrm>
          <a:off x="406327" y="1985553"/>
          <a:ext cx="11331344" cy="4648524"/>
        </p:xfrm>
        <a:graphic>
          <a:graphicData uri="http://schemas.openxmlformats.org/drawingml/2006/table">
            <a:tbl>
              <a:tblPr rtl="1" firstRow="1" bandRow="1">
                <a:tableStyleId>{2D5ABB26-0587-4C30-8999-92F81FD0307C}</a:tableStyleId>
              </a:tblPr>
              <a:tblGrid>
                <a:gridCol w="1878990">
                  <a:extLst>
                    <a:ext uri="{9D8B030D-6E8A-4147-A177-3AD203B41FA5}">
                      <a16:colId xmlns:a16="http://schemas.microsoft.com/office/drawing/2014/main" val="20000"/>
                    </a:ext>
                  </a:extLst>
                </a:gridCol>
                <a:gridCol w="1595520">
                  <a:extLst>
                    <a:ext uri="{9D8B030D-6E8A-4147-A177-3AD203B41FA5}">
                      <a16:colId xmlns:a16="http://schemas.microsoft.com/office/drawing/2014/main" val="20001"/>
                    </a:ext>
                  </a:extLst>
                </a:gridCol>
                <a:gridCol w="3928417">
                  <a:extLst>
                    <a:ext uri="{9D8B030D-6E8A-4147-A177-3AD203B41FA5}">
                      <a16:colId xmlns:a16="http://schemas.microsoft.com/office/drawing/2014/main" val="20002"/>
                    </a:ext>
                  </a:extLst>
                </a:gridCol>
                <a:gridCol w="3928417">
                  <a:extLst>
                    <a:ext uri="{9D8B030D-6E8A-4147-A177-3AD203B41FA5}">
                      <a16:colId xmlns:a16="http://schemas.microsoft.com/office/drawing/2014/main" val="596841213"/>
                    </a:ext>
                  </a:extLst>
                </a:gridCol>
              </a:tblGrid>
              <a:tr h="40375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u="sng" dirty="0" smtClean="0">
                          <a:solidFill>
                            <a:schemeClr val="bg1"/>
                          </a:solidFill>
                          <a:effectLst/>
                        </a:rPr>
                        <a:t>שעה</a:t>
                      </a:r>
                      <a:endParaRPr lang="he-IL" sz="1800" b="0" u="sng"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rowSpan="10">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strike="noStrike" kern="1200" baseline="0" dirty="0" smtClean="0">
                          <a:solidFill>
                            <a:schemeClr val="bg1"/>
                          </a:solidFill>
                        </a:rPr>
                        <a:t>נושא</a:t>
                      </a:r>
                      <a:endParaRPr lang="he-IL" sz="2000" b="0" u="sng"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dirty="0" smtClean="0">
                          <a:solidFill>
                            <a:srgbClr val="FFFF00"/>
                          </a:solidFill>
                        </a:rPr>
                        <a:t>מרצה</a:t>
                      </a:r>
                      <a:endParaRPr lang="he-IL" sz="2000" b="0" u="sng" dirty="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0"/>
                  </a:ext>
                </a:extLst>
              </a:tr>
              <a:tr h="696886">
                <a:tc>
                  <a:txBody>
                    <a:bodyPr/>
                    <a:lstStyle/>
                    <a:p>
                      <a:pPr rtl="1"/>
                      <a:r>
                        <a:rPr lang="he-IL" sz="1800" b="0" dirty="0" smtClean="0">
                          <a:solidFill>
                            <a:schemeClr val="bg1"/>
                          </a:solidFill>
                          <a:effectLst/>
                        </a:rPr>
                        <a:t>08:30-09:30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פתיחה - התהליך ההיסטורי הגלובאלי</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דוד ברודט</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1"/>
                  </a:ext>
                </a:extLst>
              </a:tr>
              <a:tr h="562687">
                <a:tc>
                  <a:txBody>
                    <a:bodyPr/>
                    <a:lstStyle/>
                    <a:p>
                      <a:pPr rtl="1"/>
                      <a:r>
                        <a:rPr lang="he-IL" sz="1800" b="0" dirty="0" smtClean="0">
                          <a:solidFill>
                            <a:schemeClr val="bg1"/>
                          </a:solidFill>
                          <a:effectLst/>
                        </a:rPr>
                        <a:t>09:30-10:30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הייטק והגלובליזציה </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יוסי ורדי</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2"/>
                  </a:ext>
                </a:extLst>
              </a:tr>
              <a:tr h="562687">
                <a:tc>
                  <a:txBody>
                    <a:bodyPr/>
                    <a:lstStyle/>
                    <a:p>
                      <a:pPr rtl="1"/>
                      <a:r>
                        <a:rPr lang="he-IL" sz="1800" b="0" dirty="0" smtClean="0">
                          <a:solidFill>
                            <a:schemeClr val="bg1"/>
                          </a:solidFill>
                          <a:effectLst/>
                        </a:rPr>
                        <a:t>11:00-12:00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כלכלת הגירה</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פרופסור קרין אמית</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3"/>
                  </a:ext>
                </a:extLst>
              </a:tr>
              <a:tr h="403752">
                <a:tc>
                  <a:txBody>
                    <a:bodyPr/>
                    <a:lstStyle/>
                    <a:p>
                      <a:pPr rtl="1"/>
                      <a:r>
                        <a:rPr lang="he-IL" sz="1800" b="0" dirty="0" smtClean="0">
                          <a:solidFill>
                            <a:schemeClr val="bg1"/>
                          </a:solidFill>
                          <a:effectLst/>
                        </a:rPr>
                        <a:t>13:15-14:30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הגלובליזציה והענק הסיני</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מר אילן מאור</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4"/>
                  </a:ext>
                </a:extLst>
              </a:tr>
              <a:tr h="403752">
                <a:tc>
                  <a:txBody>
                    <a:bodyPr/>
                    <a:lstStyle/>
                    <a:p>
                      <a:pPr rtl="1"/>
                      <a:r>
                        <a:rPr lang="he-IL" sz="1800" b="0" dirty="0" smtClean="0">
                          <a:solidFill>
                            <a:schemeClr val="bg1"/>
                          </a:solidFill>
                          <a:effectLst/>
                        </a:rPr>
                        <a:t>14:45-15:45</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כלכלה ורשתות חברתיות </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מר נעם </a:t>
                      </a:r>
                      <a:r>
                        <a:rPr lang="he-IL" sz="1800" b="0" dirty="0" err="1" smtClean="0">
                          <a:solidFill>
                            <a:srgbClr val="FFFF00"/>
                          </a:solidFill>
                          <a:effectLst/>
                        </a:rPr>
                        <a:t>מנלה</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5"/>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6"/>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7"/>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8"/>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9"/>
                  </a:ext>
                </a:extLst>
              </a:tr>
            </a:tbl>
          </a:graphicData>
        </a:graphic>
      </p:graphicFrame>
      <p:sp>
        <p:nvSpPr>
          <p:cNvPr id="5" name="כותרת 3"/>
          <p:cNvSpPr txBox="1">
            <a:spLocks/>
          </p:cNvSpPr>
          <p:nvPr/>
        </p:nvSpPr>
        <p:spPr>
          <a:xfrm>
            <a:off x="3408937" y="55482"/>
            <a:ext cx="7746031" cy="1034129"/>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תכנית הסמינר – היום הראשון</a:t>
            </a:r>
          </a:p>
          <a:p>
            <a:pPr algn="ctr"/>
            <a:r>
              <a:rPr 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(8.4 או 27.5) </a:t>
            </a:r>
            <a:endParaRPr lang="he-IL"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92727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941597057"/>
              </p:ext>
            </p:extLst>
          </p:nvPr>
        </p:nvGraphicFramePr>
        <p:xfrm>
          <a:off x="406327" y="1985553"/>
          <a:ext cx="11331344" cy="4648524"/>
        </p:xfrm>
        <a:graphic>
          <a:graphicData uri="http://schemas.openxmlformats.org/drawingml/2006/table">
            <a:tbl>
              <a:tblPr rtl="1" firstRow="1" bandRow="1">
                <a:tableStyleId>{2D5ABB26-0587-4C30-8999-92F81FD0307C}</a:tableStyleId>
              </a:tblPr>
              <a:tblGrid>
                <a:gridCol w="1878990">
                  <a:extLst>
                    <a:ext uri="{9D8B030D-6E8A-4147-A177-3AD203B41FA5}">
                      <a16:colId xmlns:a16="http://schemas.microsoft.com/office/drawing/2014/main" val="20000"/>
                    </a:ext>
                  </a:extLst>
                </a:gridCol>
                <a:gridCol w="1595520">
                  <a:extLst>
                    <a:ext uri="{9D8B030D-6E8A-4147-A177-3AD203B41FA5}">
                      <a16:colId xmlns:a16="http://schemas.microsoft.com/office/drawing/2014/main" val="20001"/>
                    </a:ext>
                  </a:extLst>
                </a:gridCol>
                <a:gridCol w="3928417">
                  <a:extLst>
                    <a:ext uri="{9D8B030D-6E8A-4147-A177-3AD203B41FA5}">
                      <a16:colId xmlns:a16="http://schemas.microsoft.com/office/drawing/2014/main" val="20002"/>
                    </a:ext>
                  </a:extLst>
                </a:gridCol>
                <a:gridCol w="3928417">
                  <a:extLst>
                    <a:ext uri="{9D8B030D-6E8A-4147-A177-3AD203B41FA5}">
                      <a16:colId xmlns:a16="http://schemas.microsoft.com/office/drawing/2014/main" val="596841213"/>
                    </a:ext>
                  </a:extLst>
                </a:gridCol>
              </a:tblGrid>
              <a:tr h="40375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u="sng" dirty="0" smtClean="0">
                          <a:solidFill>
                            <a:schemeClr val="bg1"/>
                          </a:solidFill>
                          <a:effectLst/>
                        </a:rPr>
                        <a:t>שעה</a:t>
                      </a:r>
                      <a:endParaRPr lang="he-IL" sz="1800" b="0" u="sng"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rowSpan="10">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strike="noStrike" kern="1200" baseline="0" dirty="0" smtClean="0">
                          <a:solidFill>
                            <a:schemeClr val="bg1"/>
                          </a:solidFill>
                        </a:rPr>
                        <a:t>נושא</a:t>
                      </a:r>
                      <a:endParaRPr lang="he-IL" sz="2000" b="0" u="sng"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dirty="0" smtClean="0">
                          <a:solidFill>
                            <a:srgbClr val="FFFF00"/>
                          </a:solidFill>
                        </a:rPr>
                        <a:t>מיקום</a:t>
                      </a:r>
                      <a:endParaRPr lang="he-IL" sz="2000" b="0" u="sng" dirty="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0"/>
                  </a:ext>
                </a:extLst>
              </a:tr>
              <a:tr h="696886">
                <a:tc>
                  <a:txBody>
                    <a:bodyPr/>
                    <a:lstStyle/>
                    <a:p>
                      <a:pPr rtl="1"/>
                      <a:r>
                        <a:rPr lang="he-IL" sz="1800" b="0" dirty="0" smtClean="0">
                          <a:solidFill>
                            <a:schemeClr val="bg1"/>
                          </a:solidFill>
                          <a:effectLst/>
                        </a:rPr>
                        <a:t>10:00-12:00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סיור והרצאת</a:t>
                      </a:r>
                      <a:r>
                        <a:rPr lang="he-IL" sz="1800" b="0" baseline="0" dirty="0" smtClean="0">
                          <a:solidFill>
                            <a:schemeClr val="bg1"/>
                          </a:solidFill>
                          <a:effectLst/>
                        </a:rPr>
                        <a:t> בכיר </a:t>
                      </a:r>
                      <a:r>
                        <a:rPr lang="he-IL" sz="1800" b="0" dirty="0" smtClean="0">
                          <a:solidFill>
                            <a:schemeClr val="bg1"/>
                          </a:solidFill>
                          <a:effectLst/>
                        </a:rPr>
                        <a:t>בחברת אסם </a:t>
                      </a:r>
                      <a:r>
                        <a:rPr lang="he-IL" sz="1800" b="0" dirty="0" err="1" smtClean="0">
                          <a:solidFill>
                            <a:schemeClr val="bg1"/>
                          </a:solidFill>
                          <a:effectLst/>
                        </a:rPr>
                        <a:t>נסטלה</a:t>
                      </a:r>
                      <a:r>
                        <a:rPr lang="he-IL" sz="1800" b="0" dirty="0" smtClean="0">
                          <a:solidFill>
                            <a:schemeClr val="bg1"/>
                          </a:solidFill>
                          <a:effectLst/>
                        </a:rPr>
                        <a:t> </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א.ת שהם</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1"/>
                  </a:ext>
                </a:extLst>
              </a:tr>
              <a:tr h="562687">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2"/>
                  </a:ext>
                </a:extLst>
              </a:tr>
              <a:tr h="562687">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14:00-16:00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סיור והרצאת בכיר בחברת צ'ק פוינט</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תל אביב </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3"/>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4"/>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5"/>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6"/>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7"/>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8"/>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9"/>
                  </a:ext>
                </a:extLst>
              </a:tr>
            </a:tbl>
          </a:graphicData>
        </a:graphic>
      </p:graphicFrame>
      <p:sp>
        <p:nvSpPr>
          <p:cNvPr id="5" name="כותרת 3"/>
          <p:cNvSpPr txBox="1">
            <a:spLocks/>
          </p:cNvSpPr>
          <p:nvPr/>
        </p:nvSpPr>
        <p:spPr>
          <a:xfrm>
            <a:off x="3758391" y="133965"/>
            <a:ext cx="7047121" cy="1643527"/>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תכנית הסמינר – </a:t>
            </a:r>
            <a:r>
              <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rPr>
              <a:t>היום </a:t>
            </a: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השני</a:t>
            </a:r>
          </a:p>
          <a:p>
            <a:pPr algn="ctr"/>
            <a:r>
              <a:rPr 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(10.4 </a:t>
            </a:r>
            <a:r>
              <a:rPr lang="he-IL" sz="2800" b="1" dirty="0">
                <a:solidFill>
                  <a:schemeClr val="bg1"/>
                </a:solidFill>
                <a:latin typeface="Tahoma" panose="020B0604030504040204" pitchFamily="34" charset="0"/>
                <a:ea typeface="Tahoma" panose="020B0604030504040204" pitchFamily="34" charset="0"/>
                <a:cs typeface="Tahoma" panose="020B0604030504040204" pitchFamily="34" charset="0"/>
              </a:rPr>
              <a:t>או </a:t>
            </a:r>
            <a:r>
              <a:rPr 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28.5</a:t>
            </a:r>
            <a:r>
              <a:rPr lang="he-IL"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2101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2995541886"/>
              </p:ext>
            </p:extLst>
          </p:nvPr>
        </p:nvGraphicFramePr>
        <p:xfrm>
          <a:off x="406327" y="1985553"/>
          <a:ext cx="11331344" cy="4648524"/>
        </p:xfrm>
        <a:graphic>
          <a:graphicData uri="http://schemas.openxmlformats.org/drawingml/2006/table">
            <a:tbl>
              <a:tblPr rtl="1" firstRow="1" bandRow="1">
                <a:tableStyleId>{2D5ABB26-0587-4C30-8999-92F81FD0307C}</a:tableStyleId>
              </a:tblPr>
              <a:tblGrid>
                <a:gridCol w="1878990">
                  <a:extLst>
                    <a:ext uri="{9D8B030D-6E8A-4147-A177-3AD203B41FA5}">
                      <a16:colId xmlns:a16="http://schemas.microsoft.com/office/drawing/2014/main" val="20000"/>
                    </a:ext>
                  </a:extLst>
                </a:gridCol>
                <a:gridCol w="1595520">
                  <a:extLst>
                    <a:ext uri="{9D8B030D-6E8A-4147-A177-3AD203B41FA5}">
                      <a16:colId xmlns:a16="http://schemas.microsoft.com/office/drawing/2014/main" val="20001"/>
                    </a:ext>
                  </a:extLst>
                </a:gridCol>
                <a:gridCol w="3928417">
                  <a:extLst>
                    <a:ext uri="{9D8B030D-6E8A-4147-A177-3AD203B41FA5}">
                      <a16:colId xmlns:a16="http://schemas.microsoft.com/office/drawing/2014/main" val="20002"/>
                    </a:ext>
                  </a:extLst>
                </a:gridCol>
                <a:gridCol w="3928417">
                  <a:extLst>
                    <a:ext uri="{9D8B030D-6E8A-4147-A177-3AD203B41FA5}">
                      <a16:colId xmlns:a16="http://schemas.microsoft.com/office/drawing/2014/main" val="596841213"/>
                    </a:ext>
                  </a:extLst>
                </a:gridCol>
              </a:tblGrid>
              <a:tr h="40375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u="sng" dirty="0" smtClean="0">
                          <a:solidFill>
                            <a:schemeClr val="bg1"/>
                          </a:solidFill>
                          <a:effectLst/>
                        </a:rPr>
                        <a:t>שעה</a:t>
                      </a:r>
                      <a:endParaRPr lang="he-IL" sz="1800" b="0" u="sng"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rowSpan="10">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strike="noStrike" kern="1200" baseline="0" dirty="0" smtClean="0">
                          <a:solidFill>
                            <a:schemeClr val="bg1"/>
                          </a:solidFill>
                        </a:rPr>
                        <a:t>נושא</a:t>
                      </a:r>
                      <a:endParaRPr lang="he-IL" sz="2000" b="0" u="sng"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dirty="0" smtClean="0">
                          <a:solidFill>
                            <a:srgbClr val="FFFF00"/>
                          </a:solidFill>
                        </a:rPr>
                        <a:t>מרצה</a:t>
                      </a:r>
                      <a:endParaRPr lang="he-IL" sz="2000" b="0" u="sng" dirty="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0"/>
                  </a:ext>
                </a:extLst>
              </a:tr>
              <a:tr h="696886">
                <a:tc>
                  <a:txBody>
                    <a:bodyPr/>
                    <a:lstStyle/>
                    <a:p>
                      <a:pPr rtl="1"/>
                      <a:r>
                        <a:rPr lang="he-IL" sz="1800" b="0" dirty="0" smtClean="0">
                          <a:solidFill>
                            <a:schemeClr val="bg1"/>
                          </a:solidFill>
                          <a:effectLst/>
                        </a:rPr>
                        <a:t>08:30-10:00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המדיניות המסחרית הבינלאומית של מדינת ישראל</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דני </a:t>
                      </a:r>
                      <a:r>
                        <a:rPr lang="he-IL" sz="1800" b="0" dirty="0" err="1" smtClean="0">
                          <a:solidFill>
                            <a:srgbClr val="FFFF00"/>
                          </a:solidFill>
                          <a:effectLst/>
                        </a:rPr>
                        <a:t>קטריבס</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1"/>
                  </a:ext>
                </a:extLst>
              </a:tr>
              <a:tr h="562687">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10:30-12:00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הגלובליזציה והכלכלה העולמית</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דוד ברודט</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2"/>
                  </a:ext>
                </a:extLst>
              </a:tr>
              <a:tr h="562687">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13:30-14:30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הגלובליזציה – המשך </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דוד ברודט</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3"/>
                  </a:ext>
                </a:extLst>
              </a:tr>
              <a:tr h="403752">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15:00-16:00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סיכום </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דוד ברודט</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4"/>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5"/>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6"/>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7"/>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8"/>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9"/>
                  </a:ext>
                </a:extLst>
              </a:tr>
            </a:tbl>
          </a:graphicData>
        </a:graphic>
      </p:graphicFrame>
      <p:sp>
        <p:nvSpPr>
          <p:cNvPr id="5" name="כותרת 3"/>
          <p:cNvSpPr txBox="1">
            <a:spLocks/>
          </p:cNvSpPr>
          <p:nvPr/>
        </p:nvSpPr>
        <p:spPr>
          <a:xfrm>
            <a:off x="3332799" y="27782"/>
            <a:ext cx="7898316" cy="1089529"/>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תכנית הסמינר – היום השלישי </a:t>
            </a:r>
          </a:p>
          <a:p>
            <a:pPr algn="ctr"/>
            <a:r>
              <a:rPr lang="he-IL"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(11.4 או 29.5)</a:t>
            </a:r>
            <a:endParaRPr lang="he-IL"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9926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9324" r="4629"/>
          <a:stretch/>
        </p:blipFill>
        <p:spPr>
          <a:xfrm>
            <a:off x="6975575" y="0"/>
            <a:ext cx="5268685" cy="6858000"/>
          </a:xfrm>
          <a:prstGeom prst="rect">
            <a:avLst/>
          </a:prstGeom>
        </p:spPr>
      </p:pic>
      <p:sp>
        <p:nvSpPr>
          <p:cNvPr id="5" name="מלבן 4"/>
          <p:cNvSpPr/>
          <p:nvPr/>
        </p:nvSpPr>
        <p:spPr>
          <a:xfrm>
            <a:off x="139344" y="1443840"/>
            <a:ext cx="6527409" cy="3970318"/>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יוסי ורדי: </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הינו איש עסקים, יזם ומשקיע היי טק ישראלי. ורדי הינו אחד מהמשקיעים הבולטים בתחום האינטרנט בישראל, הוא השקיע עד כה ביותר מ-50 חברות אינטרנט צעירות אשר נמכרו או הונפקו. לאחרונה אחראי ורדי על ארגון כנסי היי טק בישראל בשם גראז'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גיקס</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המארחים בכירים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בינלאומים</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מתחום ההיי טק.</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761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51143"/>
          <a:stretch/>
        </p:blipFill>
        <p:spPr>
          <a:xfrm>
            <a:off x="7132321" y="0"/>
            <a:ext cx="5059680" cy="6858000"/>
          </a:xfrm>
          <a:prstGeom prst="rect">
            <a:avLst/>
          </a:prstGeom>
        </p:spPr>
      </p:pic>
      <p:sp>
        <p:nvSpPr>
          <p:cNvPr id="4" name="מלבן 3"/>
          <p:cNvSpPr/>
          <p:nvPr/>
        </p:nvSpPr>
        <p:spPr>
          <a:xfrm>
            <a:off x="139344" y="1443840"/>
            <a:ext cx="6527409" cy="3970318"/>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אילן מאור: </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מנכ"ל (ישראל) של חברת </a:t>
            </a:r>
            <a:r>
              <a:rPr lang="en-US"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SHENG-BDO Ziv Haft</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מוביל את פעילות החברה בתחומים מוטי הטכנולוגיה. קודם להצטרפותו לחברה, שימש אילן כמנהל מחלקה כלכלית ג' במשרד החוץ, המופקדת על פיתוח קשרי הכלכלה והמסחר עם מדינות אסיה,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פאסיפיק</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רוסיה וחבר העמים</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9883696"/>
      </p:ext>
    </p:extLst>
  </p:cSld>
  <p:clrMapOvr>
    <a:masterClrMapping/>
  </p:clrMapOvr>
</p:sld>
</file>

<file path=ppt/theme/theme1.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1311</TotalTime>
  <Words>646</Words>
  <Application>Microsoft Office PowerPoint</Application>
  <PresentationFormat>מסך רחב</PresentationFormat>
  <Paragraphs>107</Paragraphs>
  <Slides>16</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16</vt:i4>
      </vt:variant>
    </vt:vector>
  </HeadingPairs>
  <TitlesOfParts>
    <vt:vector size="22" baseType="lpstr">
      <vt:lpstr>Arial</vt:lpstr>
      <vt:lpstr>Calibri</vt:lpstr>
      <vt:lpstr>Calibri Light</vt:lpstr>
      <vt:lpstr>Tahoma</vt:lpstr>
      <vt:lpstr>Times New Roman</vt:lpstr>
      <vt:lpstr>2_ערכת נושא Office</vt:lpstr>
      <vt:lpstr>סמינר כלכלה גלובלית   בהובלת מר דוד ברודט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סמינר כלכלה גלובלית   בהובלת מר דוד ברודט   </dc:title>
  <dc:creator>Eran</dc:creator>
  <cp:lastModifiedBy>Eran</cp:lastModifiedBy>
  <cp:revision>29</cp:revision>
  <dcterms:created xsi:type="dcterms:W3CDTF">2019-01-28T10:27:00Z</dcterms:created>
  <dcterms:modified xsi:type="dcterms:W3CDTF">2019-01-29T08:39:50Z</dcterms:modified>
</cp:coreProperties>
</file>