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3" r:id="rId1"/>
  </p:sldMasterIdLst>
  <p:notesMasterIdLst>
    <p:notesMasterId r:id="rId21"/>
  </p:notesMasterIdLst>
  <p:handoutMasterIdLst>
    <p:handoutMasterId r:id="rId22"/>
  </p:handoutMasterIdLst>
  <p:sldIdLst>
    <p:sldId id="271" r:id="rId2"/>
    <p:sldId id="270" r:id="rId3"/>
    <p:sldId id="276" r:id="rId4"/>
    <p:sldId id="303" r:id="rId5"/>
    <p:sldId id="269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3335"/>
    <a:srgbClr val="8B9626"/>
    <a:srgbClr val="C5D24A"/>
    <a:srgbClr val="D9E289"/>
    <a:srgbClr val="DB959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38" autoAdjust="0"/>
    <p:restoredTop sz="70674" autoAdjust="0"/>
  </p:normalViewPr>
  <p:slideViewPr>
    <p:cSldViewPr snapToGrid="0">
      <p:cViewPr varScale="1">
        <p:scale>
          <a:sx n="52" d="100"/>
          <a:sy n="52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382EA3-B2B5-4AA5-9D3F-3A66C7EDACDA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1D6914-9ADA-4710-BF29-D93826687D8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940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E16211C-F158-44B8-84BC-703E60DC383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167B9D-F836-420B-BFF1-6B6CAA080C9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176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7586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יש משא ומתן סביב הנחת צינור גז טבעי ממאגר לוויתן לטורקיה. טורקיה מקבלת גז (אליה וכמעבר) מצינור הנמתח מרוסיה.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1327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סונים: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הובילו את המרד כנגד אסד וחיזבאללה (כחלק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מדע"ש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וגם בקבוצות מורדים מתונות), אך כשלו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1174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5129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אסד </a:t>
            </a:r>
            <a:r>
              <a:rPr lang="he-I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מבין שסוריה דתית לא תאפשר לו לשלוט עליה לאורך זמן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574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296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82020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51338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35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האיחוד</a:t>
            </a:r>
            <a:r>
              <a:rPr lang="he-I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אינו מקשה אחת – מדינות מזרח אירופה (בתוספת איטליה כיום) אינן טולרנטיות לפליטים, לאומניות ואנטי איחוד</a:t>
            </a:r>
          </a:p>
          <a:p>
            <a:pPr rtl="1"/>
            <a:r>
              <a:rPr lang="he-IL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האיחוד כיום הוא בעיקר גרמניה וצרפת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6012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7736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2222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065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מערכות מורכבות</a:t>
            </a: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ים</a:t>
            </a:r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התיכון,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כלכלה,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דת,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הגמוניה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עוצמות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הציר השיעי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שיקום סוריה</a:t>
            </a:r>
          </a:p>
          <a:p>
            <a:pPr lvl="1" rtl="1"/>
            <a:endParaRPr lang="he-IL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גודל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קרבה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3129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נפט וכלכלה</a:t>
            </a: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הים התיכון</a:t>
            </a: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דת</a:t>
            </a: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לאומיות</a:t>
            </a: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והגמוניה</a:t>
            </a: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ים</a:t>
            </a:r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התיכון,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כלכלה,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דת,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הגמוניה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עוצמות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הציר השיעי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שיקום סוריה</a:t>
            </a:r>
          </a:p>
          <a:p>
            <a:pPr lvl="1" rtl="1"/>
            <a:endParaRPr lang="he-IL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גודל</a:t>
            </a:r>
          </a:p>
          <a:p>
            <a:pPr lvl="1" rtl="1"/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קרבה</a:t>
            </a:r>
            <a:endParaRPr lang="en-US" sz="9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8084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6569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מעורבותה בסוריה (מדיניות אובמה) היתה בעיקר נגד </a:t>
            </a:r>
            <a:r>
              <a:rPr lang="he-I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דעא"ש</a:t>
            </a:r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וכנגד שימוש בנשק כימי על ידי משטר אסד.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9573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1"/>
            <a:r>
              <a:rPr lang="he-I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אין לה אג'נדה נגד ישראל. כ-5% מהיצוא הישראלי הוא לרוסיה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323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הפצת המהפכה בין השאר באמצעות חיזוק השלוחה הלבנונית – חיזבאללה, אבל גם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החות'ים</a:t>
            </a:r>
            <a:endParaRPr lang="he-IL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1"/>
            <a:endParaRPr lang="he-IL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39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724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7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3517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333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4731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396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24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635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937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77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69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8134"/>
            <a:ext cx="12192000" cy="7856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21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90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188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8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66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t>א'/שבט/תשע"ט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573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7" name="מלבן מעוגל 16"/>
          <p:cNvSpPr/>
          <p:nvPr userDrawn="1"/>
        </p:nvSpPr>
        <p:spPr>
          <a:xfrm>
            <a:off x="9554545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ינואר 2019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7"/>
          <p:cNvSpPr/>
          <p:nvPr userDrawn="1"/>
        </p:nvSpPr>
        <p:spPr>
          <a:xfrm>
            <a:off x="4214143" y="6291945"/>
            <a:ext cx="360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התנסות מס' 1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 userDrawn="1"/>
        </p:nvSpPr>
        <p:spPr>
          <a:xfrm>
            <a:off x="133741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 1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0" name="מחבר ישר 19"/>
          <p:cNvCxnSpPr/>
          <p:nvPr userDrawn="1"/>
        </p:nvCxnSpPr>
        <p:spPr>
          <a:xfrm>
            <a:off x="0" y="6096000"/>
            <a:ext cx="12192000" cy="0"/>
          </a:xfrm>
          <a:prstGeom prst="line">
            <a:avLst/>
          </a:prstGeom>
          <a:ln w="635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502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5.png"/><Relationship Id="rId18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7.png"/><Relationship Id="rId12" Type="http://schemas.openxmlformats.org/officeDocument/2006/relationships/image" Target="../media/image9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4.png"/><Relationship Id="rId5" Type="http://schemas.openxmlformats.org/officeDocument/2006/relationships/image" Target="../media/image13.png"/><Relationship Id="rId15" Type="http://schemas.openxmlformats.org/officeDocument/2006/relationships/image" Target="../media/image12.jp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7.png"/><Relationship Id="rId1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g"/><Relationship Id="rId3" Type="http://schemas.openxmlformats.org/officeDocument/2006/relationships/image" Target="../media/image19.png"/><Relationship Id="rId7" Type="http://schemas.openxmlformats.org/officeDocument/2006/relationships/image" Target="../media/image2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g"/><Relationship Id="rId5" Type="http://schemas.openxmlformats.org/officeDocument/2006/relationships/image" Target="../media/image20.jp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כותרת 1"/>
          <p:cNvSpPr txBox="1">
            <a:spLocks/>
          </p:cNvSpPr>
          <p:nvPr/>
        </p:nvSpPr>
        <p:spPr>
          <a:xfrm>
            <a:off x="1254005" y="1875096"/>
            <a:ext cx="9700136" cy="14890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התנסות </a:t>
            </a:r>
            <a:r>
              <a:rPr lang="he-IL" sz="5400" b="1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צוותית</a:t>
            </a:r>
            <a:endParaRPr lang="he-IL" sz="5400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זירה צפונית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58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מניעת מדינה כורדית עצמאית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 הריבונות התורכית בדרומה ומניעת פליטות וטרור מסוריה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הגדלת ההגמוניה התורכית  במרחב, ומיצובה של תורכיה כמעצמה אזורית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חילוץ המדינה מהמשבר הכלכלי בו היא שרויה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על רקע אידיאולוגי, שמלובים בעיקר דרך הזירה הפלשתינית. בנוסף, יש סוגיות שקשורות באינטרסים כלכליים ומדיניים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באיזורה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(הבריתות של ישראל עם יוון, קפריסין, בולגריה ורומניה) 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תורכיה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מנהיג מחרחר מלחמה שעלול לפגוע בישראל דרך חימום הזירה הפלש'.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ארדואן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סוני, שונא אסד, ומעונין לספח לתורכיה שטחים בצפון סוריה. מאבק אלים שכזה, יגרום לסוריה ותורכיה להילחם האחת בשנייה ופחות לעסוק בנו</a:t>
            </a:r>
          </a:p>
        </p:txBody>
      </p:sp>
      <p:sp>
        <p:nvSpPr>
          <p:cNvPr id="7" name="מלבן 6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5871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1275342"/>
            <a:ext cx="2880000" cy="5220000"/>
          </a:xfrm>
          <a:prstGeom prst="rect">
            <a:avLst/>
          </a:prstGeom>
          <a:gradFill>
            <a:gsLst>
              <a:gs pos="25000">
                <a:srgbClr val="C00000"/>
              </a:gs>
              <a:gs pos="75000">
                <a:srgbClr val="FFFF00"/>
              </a:gs>
              <a:gs pos="70000">
                <a:srgbClr val="FFFF75"/>
              </a:gs>
              <a:gs pos="65000">
                <a:schemeClr val="bg1"/>
              </a:gs>
              <a:gs pos="35000">
                <a:schemeClr val="bg1"/>
              </a:gs>
              <a:gs pos="30000">
                <a:srgbClr val="FFFF00"/>
              </a:gs>
              <a:gs pos="75000">
                <a:srgbClr val="00B050"/>
              </a:gs>
            </a:gsLst>
            <a:lin ang="5400000" scaled="1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1Righ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שיעים</a:t>
            </a: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815392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סונה מול שיעה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9176089" y="1259301"/>
            <a:ext cx="2880000" cy="522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isometricOffAxis2Left"/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5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סונים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2977910" y="1271654"/>
            <a:ext cx="6120000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מאבק דתי שמקבל פרשנות מדינית ולאומית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2977910" y="2903244"/>
            <a:ext cx="6120000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מוסלמים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Vs 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יהודים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אולם בציר הספציפי הזה, ישראל נתפסת כשחקן משני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2977910" y="4534834"/>
            <a:ext cx="6120000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התפרצות אלימה ביש"ע, עלולה לפגוע ביחסי הסוניות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עמדתה הברורה של ישראל נגד איראן והציר השיעי, הזדמנות לפתיחת דף חדש עם הסונים. שימור המתיחות במפרץ תסיט את תשומת הלב מהסכסוך הישראלי-פלשתיני. </a:t>
            </a:r>
          </a:p>
        </p:txBody>
      </p:sp>
    </p:spTree>
    <p:extLst>
      <p:ext uri="{BB962C8B-B14F-4D97-AF65-F5344CB8AC3E}">
        <p14:creationId xmlns:p14="http://schemas.microsoft.com/office/powerpoint/2010/main" val="38791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הגמוניה בלבנון, הגמוניה שיעית-איראנית במזה"ת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יציבות בלבנון בשליטתו (לא מעונין במלחמה) וריבונות (בעיקר ביחס לישראל)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בניית יכולות צבאיות והרתעת ישראל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חופש בניין הכוח הצבאי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הרתעה הדדית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חיזבאללה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ביטחון עצמי בעלייה, ושיפור המיומנות הצבאית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הזדמנויות – ארגון ועדה מורתעים, ששילמו במשך כחמש שנים מחירים כבדים</a:t>
            </a:r>
          </a:p>
        </p:txBody>
      </p:sp>
    </p:spTree>
    <p:extLst>
      <p:ext uri="{BB962C8B-B14F-4D97-AF65-F5344CB8AC3E}">
        <p14:creationId xmlns:p14="http://schemas.microsoft.com/office/powerpoint/2010/main" val="315767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החזרת השליטה במדינה מבחינה ביטחונית ומדינית ושמירה על הריבונות הסורית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שיקום המדינה בטווח הארוך, שמירה על חילוניות סוריה כנגד המגמה האיראנית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 נוכחות רוסית בטווח הקצר וצמצום נוכחות זרה בטווח הארוך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הפגיעה הישראלית המתמשכת בריבונות הסורית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רוצה לקבל חזרה את הגולן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סוריה בשליטת אסד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החוב לאיראן ולחיזבאללה, לפחות בטווח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קצר,מנציח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את סוריה כחוליה מקשרת חשובה בציר השיעי. כמו כן חוסר שליטה מלא במדינה יכול לשמרה כמרחב מקלט לטרור. הזדמנויות – בטווח הארוך הן סוריה והן ישראל רוצים לראות את יציאת איראן וחיזבאללה משטחה.</a:t>
            </a:r>
          </a:p>
        </p:txBody>
      </p:sp>
    </p:spTree>
    <p:extLst>
      <p:ext uri="{BB962C8B-B14F-4D97-AF65-F5344CB8AC3E}">
        <p14:creationId xmlns:p14="http://schemas.microsoft.com/office/powerpoint/2010/main" val="161219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שמירה על הריבונות הלבנונית – מדינית וביטחונית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שימור/שיפור היציבות (לא למלחמה בישראל וסיום מלחמת האזרחים בסוריה)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קידום פיתוחה של המדינה, ההזדמנויות הכלכליות בסוריה המשתקמת</a:t>
            </a:r>
          </a:p>
          <a:p>
            <a:pPr marL="0" lvl="1" algn="ctr" rtl="1"/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מים כלכליים, בדגש על הגז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הקישור שישראל עושה בין חיזבאללה וממשלת לבנון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לבנון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מחד פוגעת בלגיטימציה של ישראל להפעיל כוח,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מאידך שבויה בידי ההרתעה הישראלית – אם חיזבאללה יתקוף כאילו לבנון תקפה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356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בטווח הארוך מדינה פלשתינית, בטווח הקצר להישאר חלק מסדר היום העולמי ולזכות להרבה אמפטיה וסיוע, פעילות מדינית נגד ישראל כדרך להראות "התנגדות"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הסכסוך הישראלי-פלשתיני עם כל המשתמע ממנו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סוגיית עזה (שליטת החמאס, ההיבט הכלכלי, המתיחות מול ישראל)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הרשות הפלשתינית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זירה זו מסיטה את השיח השלילי מאירן לישראל. כל הסלמה בזירה זו פוגעת במאמץ הישראלי למנוע את התבססות איראן בסוריה והתעצמות חיזבאללה.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ההשתייכות למחנה הסוני, הסכסוך הפנימי והתלות בישראל</a:t>
            </a:r>
          </a:p>
        </p:txBody>
      </p:sp>
      <p:sp>
        <p:nvSpPr>
          <p:cNvPr id="7" name="מלבן 6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2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הכורדים בעיראק – מדינה עצמאית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הכורדית בסוריה – אוטונומיה מורחבת (לא חלק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מכורדיסטאן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העיראקית)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גבולות בין השאר תוך הבאה בחשבון של אינטרסים כלכליים (שדות נפט)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מצפים לסיוע ישראלי כמו בשנות ה- 70' וה-80' בעיראק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כמיעוט אל מיעוט מצפים לסיוע מול ארה"ב ומאוכזבים שלא ניתן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כורדים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הקשר איתם עלול להגביר את המתח עם תורכיה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מליציה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שמרתקת את חלק מאויבינו ומהווה פוטנציאל להחרפת מאבקים במעגל הרחוק מבלי ליטול סיכונים מורכבים (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פרוקסי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). </a:t>
            </a:r>
          </a:p>
        </p:txBody>
      </p:sp>
      <p:sp>
        <p:nvSpPr>
          <p:cNvPr id="10" name="מלבן 9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879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עיראק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יציבות וריבונות הן בפן הביטחוני והן בפן של מעורבות גורמים חיצוניים בענייני הפנים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שיקום המדינה – חברתית וכלכלית 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השיעים העיראקים (כיום שולטים) נגד ישראל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השפעה איראנית גוברת במדינה עלולה להפכה לחלק מדרך הטרור השיעית באזור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מעורבות אמריקאית במדינה, והחשש שהולך וגובר מהמעורבות האיראנית, עשויים לדחוק בה לחמם את היחסים עם ישראל (למרות המתח הדתי).</a:t>
            </a:r>
          </a:p>
        </p:txBody>
      </p:sp>
    </p:spTree>
    <p:extLst>
      <p:ext uri="{BB962C8B-B14F-4D97-AF65-F5344CB8AC3E}">
        <p14:creationId xmlns:p14="http://schemas.microsoft.com/office/powerpoint/2010/main" val="13387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יציבות אזורית כחלק מהיציבות העולמית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עצירת גל הפליטות מסוריה, ובטווח הארוך החזרת חלק מהפליטים הסורים לבתיהם 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סביב הסכסוך הישראלי פלשתיני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וסביב פעילותה של ישראל לסיכול הסכם הגרעין עם איראן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האיחוד האירופי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ניסיון לרצות את איראן סביב סוגית הסכם הגרעין, עלול להובילם לשלם מס שתיקה בפעילות האיראנית בסוריה ותמיכתה בחיזבאללה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חשיפה רשמית של המעורבות האיראנית בטרור באירופה עשוי להובילם לנטישת הסכם הגרעין</a:t>
            </a:r>
          </a:p>
        </p:txBody>
      </p:sp>
      <p:sp>
        <p:nvSpPr>
          <p:cNvPr id="10" name="מלבן 9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971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319150" y="962164"/>
            <a:ext cx="3613871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8145196" y="962164"/>
            <a:ext cx="3950289" cy="2304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שמירת הריבונות הישראלית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שמירת ההרתעה וחופש הפעולה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מניעת התפתחויות של איומים עתידיים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שימור לגיטימציה בינ"ל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מעורבות ארה"ב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באיזור</a:t>
            </a:r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שמירה על איזון ויחסים טובים עם רוסיה וסין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8145196" y="3460652"/>
            <a:ext cx="3950289" cy="325916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מדינות וגופים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 – חופש פעולה ישר' בסוריה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 – סוגיית היציאה מסוריה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איראן – התבססות בסוריה, סיוע לטרור וסוגיית הגרעין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לבנון – זיקה לחיזבאללה וגבול ימי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חיזבאללה – התהוות של איום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תורכיה – מתח עקיף ע"ב אידיאולוגי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שיעים – אידיאולוגי והאויב של אויבי</a:t>
            </a:r>
          </a:p>
          <a:p>
            <a:pPr marL="0" lvl="1" algn="just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סוריה – נמל טרור של ציר הרשע</a:t>
            </a:r>
          </a:p>
          <a:p>
            <a:pPr marL="0" lvl="1" algn="just" rtl="1"/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87017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110191" y="959817"/>
            <a:ext cx="3950289" cy="270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פגיעה בחופש הפעולה של צה"ל בסוריה עקב התייצבות המדינה הסורית ועקב המעורבות הרוסית. 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המיקוד של הציר השיעי חוזר אט אט להיות נגד ישראל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110191" y="4019817"/>
            <a:ext cx="3950289" cy="2700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כורדים – יכולת השפעה במעגל הרחוק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סונים – האויב של אויבנו ידידנו, כמו כן מהווים גורם מרסן לפלסטינים.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 בסוריה – מפריעה לאיראן והדבר עלול להוביל להתנגשות עתידית.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איראן – מצב כלכלי רעוע ובעיות מבית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 – ממשל תומך מאוד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סוריה – שיקום </a:t>
            </a:r>
            <a:r>
              <a:rPr lang="he-IL" sz="2000" b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לטווח ארוך. 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אין איום</a:t>
            </a:r>
          </a:p>
        </p:txBody>
      </p:sp>
    </p:spTree>
    <p:extLst>
      <p:ext uri="{BB962C8B-B14F-4D97-AF65-F5344CB8AC3E}">
        <p14:creationId xmlns:p14="http://schemas.microsoft.com/office/powerpoint/2010/main" val="132497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1531134" y="1123631"/>
            <a:ext cx="9000000" cy="720000"/>
          </a:xfrm>
          <a:prstGeom prst="roundRect">
            <a:avLst/>
          </a:prstGeom>
          <a:solidFill>
            <a:srgbClr val="953335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הבניית התהליך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1891134" y="2045015"/>
            <a:ext cx="8280000" cy="720000"/>
          </a:xfrm>
          <a:prstGeom prst="roundRect">
            <a:avLst/>
          </a:prstGeom>
          <a:solidFill>
            <a:srgbClr val="DB9597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המערכת המתהווה – מפה </a:t>
            </a:r>
            <a:r>
              <a:rPr lang="he-IL" sz="24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קוגנטיבית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2251134" y="2966399"/>
            <a:ext cx="7560000" cy="720000"/>
          </a:xfrm>
          <a:prstGeom prst="roundRect">
            <a:avLst/>
          </a:prstGeom>
          <a:solidFill>
            <a:srgbClr val="D9E289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גנאולוגיה</a:t>
            </a:r>
            <a:endParaRPr lang="en-US" sz="2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מעוגל 12"/>
          <p:cNvSpPr/>
          <p:nvPr/>
        </p:nvSpPr>
        <p:spPr>
          <a:xfrm>
            <a:off x="2611134" y="3887783"/>
            <a:ext cx="6840000" cy="720000"/>
          </a:xfrm>
          <a:prstGeom prst="roundRect">
            <a:avLst/>
          </a:prstGeom>
          <a:solidFill>
            <a:srgbClr val="C5D24A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פער הרלוונטיות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2971134" y="4809167"/>
            <a:ext cx="6120000" cy="72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794639" y="17793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הישגים נדרשים</a:t>
            </a:r>
            <a:endParaRPr lang="he-IL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מלבן מעוגל 19"/>
          <p:cNvSpPr/>
          <p:nvPr/>
        </p:nvSpPr>
        <p:spPr>
          <a:xfrm>
            <a:off x="3331134" y="5730550"/>
            <a:ext cx="5400000" cy="720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אסטרטגיה ראשונית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01605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6" presetClass="emph" presetSubtype="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1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77844" t="-28021" r="-70530" b="-40410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מפת השחקנים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אליפסה 6"/>
          <p:cNvSpPr/>
          <p:nvPr/>
        </p:nvSpPr>
        <p:spPr>
          <a:xfrm>
            <a:off x="4989400" y="2495552"/>
            <a:ext cx="1980000" cy="198000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6669748" y="4316591"/>
            <a:ext cx="900000" cy="90000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4136835" y="1567481"/>
            <a:ext cx="900000" cy="900000"/>
          </a:xfrm>
          <a:prstGeom prst="ellipse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אליפסה 10"/>
          <p:cNvSpPr/>
          <p:nvPr/>
        </p:nvSpPr>
        <p:spPr>
          <a:xfrm>
            <a:off x="7248579" y="1567481"/>
            <a:ext cx="900000" cy="900000"/>
          </a:xfrm>
          <a:prstGeom prst="ellipse">
            <a:avLst/>
          </a:prstGeom>
          <a:blipFill dpi="0"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איראן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אליפסה 11"/>
          <p:cNvSpPr/>
          <p:nvPr/>
        </p:nvSpPr>
        <p:spPr>
          <a:xfrm>
            <a:off x="10360322" y="1567481"/>
            <a:ext cx="900000" cy="900000"/>
          </a:xfrm>
          <a:prstGeom prst="ellipse">
            <a:avLst/>
          </a:prstGeom>
          <a:blipFill dpi="0"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לבנון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אליפסה 12"/>
          <p:cNvSpPr/>
          <p:nvPr/>
        </p:nvSpPr>
        <p:spPr>
          <a:xfrm>
            <a:off x="9729108" y="4316591"/>
            <a:ext cx="900000" cy="900000"/>
          </a:xfrm>
          <a:prstGeom prst="ellipse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עיראק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3610388" y="4316591"/>
            <a:ext cx="900000" cy="900000"/>
          </a:xfrm>
          <a:prstGeom prst="ellipse">
            <a:avLst/>
          </a:prstGeom>
          <a:blipFill dpi="0"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תורכיה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8334356" y="2916182"/>
            <a:ext cx="900000" cy="900000"/>
          </a:xfrm>
          <a:prstGeom prst="ellipse">
            <a:avLst/>
          </a:prstGeom>
          <a:blipFill dpi="0"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חזבלה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אליפסה 15"/>
          <p:cNvSpPr/>
          <p:nvPr/>
        </p:nvSpPr>
        <p:spPr>
          <a:xfrm>
            <a:off x="2621877" y="7659103"/>
            <a:ext cx="1080000" cy="1080000"/>
          </a:xfrm>
          <a:prstGeom prst="ellipse">
            <a:avLst/>
          </a:prstGeom>
          <a:blipFill dpi="0"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endParaRPr lang="he-IL" sz="2000" b="1" dirty="0">
              <a:solidFill>
                <a:schemeClr val="tx1">
                  <a:lumMod val="95000"/>
                  <a:lumOff val="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אליפסה 16"/>
          <p:cNvSpPr/>
          <p:nvPr/>
        </p:nvSpPr>
        <p:spPr>
          <a:xfrm>
            <a:off x="2533831" y="2916182"/>
            <a:ext cx="900000" cy="900000"/>
          </a:xfrm>
          <a:prstGeom prst="ellipse">
            <a:avLst/>
          </a:prstGeom>
          <a:blipFill dpi="0"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סוריה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אליפסה 17"/>
          <p:cNvSpPr/>
          <p:nvPr/>
        </p:nvSpPr>
        <p:spPr>
          <a:xfrm>
            <a:off x="1399669" y="7677149"/>
            <a:ext cx="1080000" cy="1080000"/>
          </a:xfrm>
          <a:prstGeom prst="ellipse">
            <a:avLst/>
          </a:prstGeom>
          <a:blipFill dpi="0"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20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האיחוד</a:t>
            </a:r>
            <a:endParaRPr lang="he-IL" sz="20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1025091" y="1567481"/>
            <a:ext cx="900000" cy="900000"/>
          </a:xfrm>
          <a:prstGeom prst="ellipse">
            <a:avLst/>
          </a:prstGeom>
          <a:blipFill dpi="0"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פלסטין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0" name="אליפסה 19"/>
          <p:cNvSpPr/>
          <p:nvPr/>
        </p:nvSpPr>
        <p:spPr>
          <a:xfrm>
            <a:off x="551028" y="4509095"/>
            <a:ext cx="900000" cy="900000"/>
          </a:xfrm>
          <a:prstGeom prst="ellipse">
            <a:avLst/>
          </a:prstGeom>
          <a:blipFill dpi="0"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כורדים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5890641" y="94383"/>
            <a:ext cx="900000" cy="900000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סונים</a:t>
            </a:r>
          </a:p>
        </p:txBody>
      </p:sp>
      <p:sp>
        <p:nvSpPr>
          <p:cNvPr id="23" name="אליפסה 22"/>
          <p:cNvSpPr/>
          <p:nvPr/>
        </p:nvSpPr>
        <p:spPr>
          <a:xfrm>
            <a:off x="4896871" y="5747542"/>
            <a:ext cx="900000" cy="900000"/>
          </a:xfrm>
          <a:prstGeom prst="ellipse">
            <a:avLst/>
          </a:prstGeom>
          <a:gradFill>
            <a:gsLst>
              <a:gs pos="25000">
                <a:srgbClr val="C00000"/>
              </a:gs>
              <a:gs pos="75000">
                <a:srgbClr val="FFFF00"/>
              </a:gs>
              <a:gs pos="70000">
                <a:srgbClr val="FFFF75"/>
              </a:gs>
              <a:gs pos="65000">
                <a:schemeClr val="bg1"/>
              </a:gs>
              <a:gs pos="35000">
                <a:schemeClr val="bg1"/>
              </a:gs>
              <a:gs pos="30000">
                <a:srgbClr val="FFFF00"/>
              </a:gs>
              <a:gs pos="75000">
                <a:srgbClr val="00B050"/>
              </a:gs>
            </a:gsLst>
            <a:lin ang="5400000" scaled="1"/>
          </a:gra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ar-AE" dirty="0">
                <a:solidFill>
                  <a:schemeClr val="tx1"/>
                </a:solidFill>
                <a:latin typeface="David" panose="020E0502060401010101" pitchFamily="34" charset="-79"/>
              </a:rPr>
              <a:t> </a:t>
            </a:r>
            <a:r>
              <a:rPr lang="he-IL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שיעים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03268" y="7643062"/>
            <a:ext cx="1080000" cy="1080000"/>
          </a:xfrm>
          <a:prstGeom prst="ellipse">
            <a:avLst/>
          </a:prstGeom>
          <a:blipFill dpi="0"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או"ם</a:t>
            </a:r>
            <a:endParaRPr lang="he-IL" sz="2000" b="1" dirty="0">
              <a:solidFill>
                <a:schemeClr val="tx1">
                  <a:lumMod val="95000"/>
                  <a:lumOff val="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4097751" y="7667125"/>
            <a:ext cx="1080000" cy="1080000"/>
          </a:xfrm>
          <a:prstGeom prst="ellipse">
            <a:avLst/>
          </a:prstGeom>
          <a:blipFill>
            <a:blip r:embed="rId18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2000" b="1" dirty="0" smtClean="0">
                <a:solidFill>
                  <a:srgbClr val="FFFF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ג'יהאד</a:t>
            </a:r>
            <a:endParaRPr lang="he-IL" sz="2000" b="1" dirty="0">
              <a:solidFill>
                <a:srgbClr val="FFFF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268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אליפסה 12"/>
          <p:cNvSpPr/>
          <p:nvPr/>
        </p:nvSpPr>
        <p:spPr>
          <a:xfrm>
            <a:off x="6210300" y="8096250"/>
            <a:ext cx="1257300" cy="1181100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לבנון</a:t>
            </a:r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אליפסה 18"/>
          <p:cNvSpPr/>
          <p:nvPr/>
        </p:nvSpPr>
        <p:spPr>
          <a:xfrm>
            <a:off x="9456821" y="8248650"/>
            <a:ext cx="1257300" cy="118110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סוריה</a:t>
            </a:r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1" name="אליפסה 20"/>
          <p:cNvSpPr/>
          <p:nvPr/>
        </p:nvSpPr>
        <p:spPr>
          <a:xfrm>
            <a:off x="95250" y="7943850"/>
            <a:ext cx="1257300" cy="118110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פלסטין</a:t>
            </a:r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pSp>
        <p:nvGrpSpPr>
          <p:cNvPr id="4" name="קבוצה 3"/>
          <p:cNvGrpSpPr/>
          <p:nvPr/>
        </p:nvGrpSpPr>
        <p:grpSpPr>
          <a:xfrm>
            <a:off x="5693357" y="1419053"/>
            <a:ext cx="3960000" cy="3960000"/>
            <a:chOff x="5782529" y="1243185"/>
            <a:chExt cx="4675570" cy="4675570"/>
          </a:xfrm>
        </p:grpSpPr>
        <p:sp>
          <p:nvSpPr>
            <p:cNvPr id="5" name="קשת מלאה 4"/>
            <p:cNvSpPr/>
            <p:nvPr/>
          </p:nvSpPr>
          <p:spPr>
            <a:xfrm>
              <a:off x="6320638" y="1781294"/>
              <a:ext cx="3599353" cy="3599353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קשת מלאה 5"/>
            <p:cNvSpPr/>
            <p:nvPr/>
          </p:nvSpPr>
          <p:spPr>
            <a:xfrm>
              <a:off x="6320638" y="1781294"/>
              <a:ext cx="3599353" cy="3599353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קשת מלאה 6"/>
            <p:cNvSpPr/>
            <p:nvPr/>
          </p:nvSpPr>
          <p:spPr>
            <a:xfrm>
              <a:off x="6320638" y="1781294"/>
              <a:ext cx="3599353" cy="3599353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קשת מלאה 11"/>
            <p:cNvSpPr/>
            <p:nvPr/>
          </p:nvSpPr>
          <p:spPr>
            <a:xfrm>
              <a:off x="6320638" y="1781294"/>
              <a:ext cx="3599353" cy="3599353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צורה חופשית 13"/>
            <p:cNvSpPr/>
            <p:nvPr/>
          </p:nvSpPr>
          <p:spPr>
            <a:xfrm>
              <a:off x="7291945" y="2752601"/>
              <a:ext cx="1656738" cy="1656738"/>
            </a:xfrm>
            <a:custGeom>
              <a:avLst/>
              <a:gdLst>
                <a:gd name="connsiteX0" fmla="*/ 0 w 1656738"/>
                <a:gd name="connsiteY0" fmla="*/ 828369 h 1656738"/>
                <a:gd name="connsiteX1" fmla="*/ 828369 w 1656738"/>
                <a:gd name="connsiteY1" fmla="*/ 0 h 1656738"/>
                <a:gd name="connsiteX2" fmla="*/ 1656738 w 1656738"/>
                <a:gd name="connsiteY2" fmla="*/ 828369 h 1656738"/>
                <a:gd name="connsiteX3" fmla="*/ 828369 w 1656738"/>
                <a:gd name="connsiteY3" fmla="*/ 1656738 h 1656738"/>
                <a:gd name="connsiteX4" fmla="*/ 0 w 1656738"/>
                <a:gd name="connsiteY4" fmla="*/ 828369 h 165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738" h="1656738">
                  <a:moveTo>
                    <a:pt x="0" y="828369"/>
                  </a:moveTo>
                  <a:cubicBezTo>
                    <a:pt x="0" y="370873"/>
                    <a:pt x="370873" y="0"/>
                    <a:pt x="828369" y="0"/>
                  </a:cubicBezTo>
                  <a:cubicBezTo>
                    <a:pt x="1285865" y="0"/>
                    <a:pt x="1656738" y="370873"/>
                    <a:pt x="1656738" y="828369"/>
                  </a:cubicBezTo>
                  <a:cubicBezTo>
                    <a:pt x="1656738" y="1285865"/>
                    <a:pt x="1285865" y="1656738"/>
                    <a:pt x="828369" y="1656738"/>
                  </a:cubicBezTo>
                  <a:cubicBezTo>
                    <a:pt x="370873" y="1656738"/>
                    <a:pt x="0" y="1285865"/>
                    <a:pt x="0" y="828369"/>
                  </a:cubicBezTo>
                  <a:close/>
                </a:path>
              </a:pathLst>
            </a:custGeom>
            <a:blipFill dpi="0" rotWithShape="0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184" tIns="278184" rIns="278184" bIns="278184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800" kern="1200" dirty="0"/>
            </a:p>
          </p:txBody>
        </p:sp>
        <p:sp>
          <p:nvSpPr>
            <p:cNvPr id="27" name="צורה חופשית 26"/>
            <p:cNvSpPr/>
            <p:nvPr/>
          </p:nvSpPr>
          <p:spPr>
            <a:xfrm>
              <a:off x="7540456" y="1243185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506" tIns="196506" rIns="196506" bIns="196506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1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28" name="צורה חופשית 27"/>
            <p:cNvSpPr/>
            <p:nvPr/>
          </p:nvSpPr>
          <p:spPr>
            <a:xfrm>
              <a:off x="9298383" y="30011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0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 dirty="0"/>
            </a:p>
          </p:txBody>
        </p:sp>
        <p:sp>
          <p:nvSpPr>
            <p:cNvPr id="29" name="צורה חופשית 28"/>
            <p:cNvSpPr/>
            <p:nvPr/>
          </p:nvSpPr>
          <p:spPr>
            <a:xfrm>
              <a:off x="7540456" y="4759039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/>
            </a:p>
          </p:txBody>
        </p:sp>
        <p:sp>
          <p:nvSpPr>
            <p:cNvPr id="30" name="צורה חופשית 29"/>
            <p:cNvSpPr/>
            <p:nvPr/>
          </p:nvSpPr>
          <p:spPr>
            <a:xfrm>
              <a:off x="5782529" y="30011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506" tIns="196506" rIns="196506" bIns="196506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2715691" y="1408163"/>
            <a:ext cx="3960000" cy="3960000"/>
            <a:chOff x="1428229" y="1395585"/>
            <a:chExt cx="4675570" cy="4675570"/>
          </a:xfrm>
        </p:grpSpPr>
        <p:sp>
          <p:nvSpPr>
            <p:cNvPr id="32" name="קשת מלאה 31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קשת מלאה 32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קשת מלאה 33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קשת מלאה 34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צורה חופשית 35"/>
            <p:cNvSpPr/>
            <p:nvPr/>
          </p:nvSpPr>
          <p:spPr>
            <a:xfrm>
              <a:off x="2937645" y="2905001"/>
              <a:ext cx="1656738" cy="1656738"/>
            </a:xfrm>
            <a:custGeom>
              <a:avLst/>
              <a:gdLst>
                <a:gd name="connsiteX0" fmla="*/ 0 w 1656738"/>
                <a:gd name="connsiteY0" fmla="*/ 828369 h 1656738"/>
                <a:gd name="connsiteX1" fmla="*/ 828369 w 1656738"/>
                <a:gd name="connsiteY1" fmla="*/ 0 h 1656738"/>
                <a:gd name="connsiteX2" fmla="*/ 1656738 w 1656738"/>
                <a:gd name="connsiteY2" fmla="*/ 828369 h 1656738"/>
                <a:gd name="connsiteX3" fmla="*/ 828369 w 1656738"/>
                <a:gd name="connsiteY3" fmla="*/ 1656738 h 1656738"/>
                <a:gd name="connsiteX4" fmla="*/ 0 w 1656738"/>
                <a:gd name="connsiteY4" fmla="*/ 828369 h 165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738" h="1656738">
                  <a:moveTo>
                    <a:pt x="0" y="828369"/>
                  </a:moveTo>
                  <a:cubicBezTo>
                    <a:pt x="0" y="370873"/>
                    <a:pt x="370873" y="0"/>
                    <a:pt x="828369" y="0"/>
                  </a:cubicBezTo>
                  <a:cubicBezTo>
                    <a:pt x="1285865" y="0"/>
                    <a:pt x="1656738" y="370873"/>
                    <a:pt x="1656738" y="828369"/>
                  </a:cubicBezTo>
                  <a:cubicBezTo>
                    <a:pt x="1656738" y="1285865"/>
                    <a:pt x="1285865" y="1656738"/>
                    <a:pt x="828369" y="1656738"/>
                  </a:cubicBezTo>
                  <a:cubicBezTo>
                    <a:pt x="370873" y="1656738"/>
                    <a:pt x="0" y="1285865"/>
                    <a:pt x="0" y="828369"/>
                  </a:cubicBezTo>
                  <a:close/>
                </a:path>
              </a:pathLst>
            </a:custGeom>
            <a:blipFill dpi="0" rotWithShape="1"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184" tIns="278184" rIns="278184" bIns="278184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800" kern="1200" dirty="0"/>
            </a:p>
          </p:txBody>
        </p:sp>
        <p:sp>
          <p:nvSpPr>
            <p:cNvPr id="37" name="צורה חופשית 36"/>
            <p:cNvSpPr/>
            <p:nvPr/>
          </p:nvSpPr>
          <p:spPr>
            <a:xfrm>
              <a:off x="3186156" y="1395585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gradFill>
              <a:gsLst>
                <a:gs pos="25000">
                  <a:srgbClr val="C00000"/>
                </a:gs>
                <a:gs pos="75000">
                  <a:srgbClr val="FFFF00"/>
                </a:gs>
                <a:gs pos="70000">
                  <a:srgbClr val="FFFF75"/>
                </a:gs>
                <a:gs pos="65000">
                  <a:schemeClr val="bg1"/>
                </a:gs>
                <a:gs pos="35000">
                  <a:schemeClr val="bg1"/>
                </a:gs>
                <a:gs pos="30000">
                  <a:srgbClr val="FFFF00"/>
                </a:gs>
                <a:gs pos="75000">
                  <a:srgbClr val="00B050"/>
                </a:gs>
              </a:gsLst>
              <a:lin ang="5400000" scaled="1"/>
            </a:gra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r>
                <a:rPr lang="he-IL" b="1" dirty="0" smtClean="0">
                  <a:solidFill>
                    <a:schemeClr val="tx1"/>
                  </a:solidFill>
                  <a:latin typeface="David" panose="020E0502060401010101" pitchFamily="34" charset="-79"/>
                </a:rPr>
                <a:t>שיעים</a:t>
              </a:r>
              <a:endParaRPr lang="he-IL" b="1" dirty="0">
                <a:solidFill>
                  <a:schemeClr val="tx1"/>
                </a:solidFill>
                <a:latin typeface="David" panose="020E0502060401010101" pitchFamily="34" charset="-79"/>
              </a:endParaRPr>
            </a:p>
          </p:txBody>
        </p:sp>
        <p:sp>
          <p:nvSpPr>
            <p:cNvPr id="38" name="צורה חופשית 37"/>
            <p:cNvSpPr/>
            <p:nvPr/>
          </p:nvSpPr>
          <p:spPr>
            <a:xfrm>
              <a:off x="4944083" y="31535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 dirty="0"/>
            </a:p>
          </p:txBody>
        </p:sp>
        <p:sp>
          <p:nvSpPr>
            <p:cNvPr id="39" name="צורה חופשית 38"/>
            <p:cNvSpPr/>
            <p:nvPr/>
          </p:nvSpPr>
          <p:spPr>
            <a:xfrm>
              <a:off x="3186156" y="4911439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/>
            </a:p>
          </p:txBody>
        </p:sp>
        <p:sp>
          <p:nvSpPr>
            <p:cNvPr id="40" name="צורה חופשית 39"/>
            <p:cNvSpPr/>
            <p:nvPr/>
          </p:nvSpPr>
          <p:spPr>
            <a:xfrm>
              <a:off x="1428229" y="31535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0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506" tIns="196506" rIns="196506" bIns="196506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4216249" y="-80662"/>
            <a:ext cx="3960000" cy="3960000"/>
            <a:chOff x="8629989" y="2908717"/>
            <a:chExt cx="3960000" cy="3960000"/>
          </a:xfrm>
        </p:grpSpPr>
        <p:sp>
          <p:nvSpPr>
            <p:cNvPr id="64" name="קשת מלאה 63"/>
            <p:cNvSpPr/>
            <p:nvPr/>
          </p:nvSpPr>
          <p:spPr>
            <a:xfrm>
              <a:off x="9085743" y="3364471"/>
              <a:ext cx="3048492" cy="3048492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קשת מלאה 64"/>
            <p:cNvSpPr/>
            <p:nvPr/>
          </p:nvSpPr>
          <p:spPr>
            <a:xfrm>
              <a:off x="9085743" y="3364471"/>
              <a:ext cx="3048492" cy="3048492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קשת מלאה 65"/>
            <p:cNvSpPr/>
            <p:nvPr/>
          </p:nvSpPr>
          <p:spPr>
            <a:xfrm>
              <a:off x="9085743" y="3364471"/>
              <a:ext cx="3048492" cy="3048492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קשת מלאה 66"/>
            <p:cNvSpPr/>
            <p:nvPr/>
          </p:nvSpPr>
          <p:spPr>
            <a:xfrm>
              <a:off x="9085743" y="3364471"/>
              <a:ext cx="3048492" cy="3048492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צורה חופשית 67"/>
            <p:cNvSpPr/>
            <p:nvPr/>
          </p:nvSpPr>
          <p:spPr>
            <a:xfrm>
              <a:off x="9908397" y="4187125"/>
              <a:ext cx="1403183" cy="1403183"/>
            </a:xfrm>
            <a:custGeom>
              <a:avLst/>
              <a:gdLst>
                <a:gd name="connsiteX0" fmla="*/ 0 w 1656738"/>
                <a:gd name="connsiteY0" fmla="*/ 828369 h 1656738"/>
                <a:gd name="connsiteX1" fmla="*/ 828369 w 1656738"/>
                <a:gd name="connsiteY1" fmla="*/ 0 h 1656738"/>
                <a:gd name="connsiteX2" fmla="*/ 1656738 w 1656738"/>
                <a:gd name="connsiteY2" fmla="*/ 828369 h 1656738"/>
                <a:gd name="connsiteX3" fmla="*/ 828369 w 1656738"/>
                <a:gd name="connsiteY3" fmla="*/ 1656738 h 1656738"/>
                <a:gd name="connsiteX4" fmla="*/ 0 w 1656738"/>
                <a:gd name="connsiteY4" fmla="*/ 828369 h 165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738" h="1656738">
                  <a:moveTo>
                    <a:pt x="0" y="828369"/>
                  </a:moveTo>
                  <a:cubicBezTo>
                    <a:pt x="0" y="370873"/>
                    <a:pt x="370873" y="0"/>
                    <a:pt x="828369" y="0"/>
                  </a:cubicBezTo>
                  <a:cubicBezTo>
                    <a:pt x="1285865" y="0"/>
                    <a:pt x="1656738" y="370873"/>
                    <a:pt x="1656738" y="828369"/>
                  </a:cubicBezTo>
                  <a:cubicBezTo>
                    <a:pt x="1656738" y="1285865"/>
                    <a:pt x="1285865" y="1656738"/>
                    <a:pt x="828369" y="1656738"/>
                  </a:cubicBezTo>
                  <a:cubicBezTo>
                    <a:pt x="370873" y="1656738"/>
                    <a:pt x="0" y="1285865"/>
                    <a:pt x="0" y="828369"/>
                  </a:cubicBezTo>
                  <a:close/>
                </a:path>
              </a:pathLst>
            </a:custGeom>
            <a:blipFill dpi="0" rotWithShape="1"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184" tIns="278184" rIns="278184" bIns="278184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800" kern="1200" dirty="0"/>
            </a:p>
          </p:txBody>
        </p:sp>
        <p:sp>
          <p:nvSpPr>
            <p:cNvPr id="69" name="צורה חופשית 68"/>
            <p:cNvSpPr/>
            <p:nvPr/>
          </p:nvSpPr>
          <p:spPr>
            <a:xfrm>
              <a:off x="10118875" y="2908717"/>
              <a:ext cx="982228" cy="982228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endParaRPr lang="he-IL" b="1" dirty="0">
                <a:solidFill>
                  <a:schemeClr val="tx1"/>
                </a:solidFill>
                <a:latin typeface="David" panose="020E0502060401010101" pitchFamily="34" charset="-79"/>
              </a:endParaRPr>
            </a:p>
          </p:txBody>
        </p:sp>
        <p:sp>
          <p:nvSpPr>
            <p:cNvPr id="70" name="צורה חופשית 69"/>
            <p:cNvSpPr/>
            <p:nvPr/>
          </p:nvSpPr>
          <p:spPr>
            <a:xfrm>
              <a:off x="11607761" y="4397603"/>
              <a:ext cx="982228" cy="982228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 dirty="0"/>
            </a:p>
          </p:txBody>
        </p:sp>
        <p:sp>
          <p:nvSpPr>
            <p:cNvPr id="71" name="צורה חופשית 70"/>
            <p:cNvSpPr/>
            <p:nvPr/>
          </p:nvSpPr>
          <p:spPr>
            <a:xfrm>
              <a:off x="10118875" y="5886489"/>
              <a:ext cx="982228" cy="982228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/>
            </a:p>
          </p:txBody>
        </p:sp>
        <p:sp>
          <p:nvSpPr>
            <p:cNvPr id="72" name="צורה חופשית 71"/>
            <p:cNvSpPr/>
            <p:nvPr/>
          </p:nvSpPr>
          <p:spPr>
            <a:xfrm>
              <a:off x="8629989" y="4397603"/>
              <a:ext cx="982228" cy="982228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gradFill>
              <a:gsLst>
                <a:gs pos="25000">
                  <a:srgbClr val="C00000"/>
                </a:gs>
                <a:gs pos="75000">
                  <a:srgbClr val="FFFF00"/>
                </a:gs>
                <a:gs pos="70000">
                  <a:srgbClr val="FFFF75"/>
                </a:gs>
                <a:gs pos="65000">
                  <a:schemeClr val="bg1"/>
                </a:gs>
                <a:gs pos="35000">
                  <a:schemeClr val="bg1"/>
                </a:gs>
                <a:gs pos="30000">
                  <a:srgbClr val="FFFF00"/>
                </a:gs>
                <a:gs pos="75000">
                  <a:srgbClr val="00B050"/>
                </a:gs>
              </a:gsLst>
              <a:lin ang="5400000" scaled="1"/>
            </a:gra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r>
                <a:rPr lang="he-IL" b="1">
                  <a:solidFill>
                    <a:schemeClr val="tx1"/>
                  </a:solidFill>
                  <a:latin typeface="David" panose="020E0502060401010101" pitchFamily="34" charset="-79"/>
                </a:rPr>
                <a:t>שיעים</a:t>
              </a:r>
              <a:endParaRPr lang="he-IL" b="1" dirty="0">
                <a:solidFill>
                  <a:schemeClr val="tx1"/>
                </a:solidFill>
                <a:latin typeface="David" panose="020E0502060401010101" pitchFamily="34" charset="-79"/>
              </a:endParaRPr>
            </a:p>
          </p:txBody>
        </p:sp>
      </p:grpSp>
      <p:grpSp>
        <p:nvGrpSpPr>
          <p:cNvPr id="53" name="קבוצה 52"/>
          <p:cNvGrpSpPr/>
          <p:nvPr/>
        </p:nvGrpSpPr>
        <p:grpSpPr>
          <a:xfrm>
            <a:off x="4222106" y="2896997"/>
            <a:ext cx="3960000" cy="3960000"/>
            <a:chOff x="1428229" y="1395585"/>
            <a:chExt cx="4675570" cy="4675570"/>
          </a:xfrm>
        </p:grpSpPr>
        <p:sp>
          <p:nvSpPr>
            <p:cNvPr id="54" name="קשת מלאה 53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10800000"/>
                <a:gd name="adj2" fmla="val 162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קשת מלאה 54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5400000"/>
                <a:gd name="adj2" fmla="val 108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קשת מלאה 55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0"/>
                <a:gd name="adj2" fmla="val 540000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קשת מלאה 56"/>
            <p:cNvSpPr/>
            <p:nvPr/>
          </p:nvSpPr>
          <p:spPr>
            <a:xfrm>
              <a:off x="1966338" y="1933694"/>
              <a:ext cx="3599353" cy="3599353"/>
            </a:xfrm>
            <a:prstGeom prst="blockArc">
              <a:avLst>
                <a:gd name="adj1" fmla="val 16200000"/>
                <a:gd name="adj2" fmla="val 0"/>
                <a:gd name="adj3" fmla="val 4640"/>
              </a:avLst>
            </a:pr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צורה חופשית 57"/>
            <p:cNvSpPr/>
            <p:nvPr/>
          </p:nvSpPr>
          <p:spPr>
            <a:xfrm>
              <a:off x="2937645" y="2905001"/>
              <a:ext cx="1656737" cy="1656737"/>
            </a:xfrm>
            <a:custGeom>
              <a:avLst/>
              <a:gdLst>
                <a:gd name="connsiteX0" fmla="*/ 0 w 1656738"/>
                <a:gd name="connsiteY0" fmla="*/ 828369 h 1656738"/>
                <a:gd name="connsiteX1" fmla="*/ 828369 w 1656738"/>
                <a:gd name="connsiteY1" fmla="*/ 0 h 1656738"/>
                <a:gd name="connsiteX2" fmla="*/ 1656738 w 1656738"/>
                <a:gd name="connsiteY2" fmla="*/ 828369 h 1656738"/>
                <a:gd name="connsiteX3" fmla="*/ 828369 w 1656738"/>
                <a:gd name="connsiteY3" fmla="*/ 1656738 h 1656738"/>
                <a:gd name="connsiteX4" fmla="*/ 0 w 1656738"/>
                <a:gd name="connsiteY4" fmla="*/ 828369 h 1656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6738" h="1656738">
                  <a:moveTo>
                    <a:pt x="0" y="828369"/>
                  </a:moveTo>
                  <a:cubicBezTo>
                    <a:pt x="0" y="370873"/>
                    <a:pt x="370873" y="0"/>
                    <a:pt x="828369" y="0"/>
                  </a:cubicBezTo>
                  <a:cubicBezTo>
                    <a:pt x="1285865" y="0"/>
                    <a:pt x="1656738" y="370873"/>
                    <a:pt x="1656738" y="828369"/>
                  </a:cubicBezTo>
                  <a:cubicBezTo>
                    <a:pt x="1656738" y="1285865"/>
                    <a:pt x="1285865" y="1656738"/>
                    <a:pt x="828369" y="1656738"/>
                  </a:cubicBezTo>
                  <a:cubicBezTo>
                    <a:pt x="370873" y="1656738"/>
                    <a:pt x="0" y="1285865"/>
                    <a:pt x="0" y="828369"/>
                  </a:cubicBezTo>
                  <a:close/>
                </a:path>
              </a:pathLst>
            </a:custGeom>
            <a:blipFill dpi="0" rotWithShape="1"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8184" tIns="278184" rIns="278184" bIns="278184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800" kern="1200" dirty="0"/>
            </a:p>
          </p:txBody>
        </p:sp>
        <p:sp>
          <p:nvSpPr>
            <p:cNvPr id="59" name="צורה חופשית 58"/>
            <p:cNvSpPr/>
            <p:nvPr/>
          </p:nvSpPr>
          <p:spPr>
            <a:xfrm>
              <a:off x="3186156" y="1395585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endParaRPr lang="he-IL" b="1" dirty="0">
                <a:solidFill>
                  <a:schemeClr val="tx1"/>
                </a:solidFill>
                <a:latin typeface="David" panose="020E0502060401010101" pitchFamily="34" charset="-79"/>
              </a:endParaRPr>
            </a:p>
          </p:txBody>
        </p:sp>
        <p:sp>
          <p:nvSpPr>
            <p:cNvPr id="60" name="צורה חופשית 59"/>
            <p:cNvSpPr/>
            <p:nvPr/>
          </p:nvSpPr>
          <p:spPr>
            <a:xfrm>
              <a:off x="4944083" y="31535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 dirty="0"/>
            </a:p>
          </p:txBody>
        </p:sp>
        <p:sp>
          <p:nvSpPr>
            <p:cNvPr id="61" name="צורה חופשית 60"/>
            <p:cNvSpPr/>
            <p:nvPr/>
          </p:nvSpPr>
          <p:spPr>
            <a:xfrm>
              <a:off x="3186156" y="4911439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3966" tIns="193966" rIns="193966" bIns="193966" numCol="1" spcCol="1270" anchor="ctr" anchorCtr="0">
              <a:noAutofit/>
            </a:bodyPr>
            <a:lstStyle/>
            <a:p>
              <a:pPr lvl="0" algn="ctr" defTabSz="8445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900" kern="1200"/>
            </a:p>
          </p:txBody>
        </p:sp>
        <p:sp>
          <p:nvSpPr>
            <p:cNvPr id="62" name="צורה חופשית 61"/>
            <p:cNvSpPr/>
            <p:nvPr/>
          </p:nvSpPr>
          <p:spPr>
            <a:xfrm>
              <a:off x="1428229" y="3153512"/>
              <a:ext cx="1159716" cy="1159716"/>
            </a:xfrm>
            <a:custGeom>
              <a:avLst/>
              <a:gdLst>
                <a:gd name="connsiteX0" fmla="*/ 0 w 1159716"/>
                <a:gd name="connsiteY0" fmla="*/ 579858 h 1159716"/>
                <a:gd name="connsiteX1" fmla="*/ 579858 w 1159716"/>
                <a:gd name="connsiteY1" fmla="*/ 0 h 1159716"/>
                <a:gd name="connsiteX2" fmla="*/ 1159716 w 1159716"/>
                <a:gd name="connsiteY2" fmla="*/ 579858 h 1159716"/>
                <a:gd name="connsiteX3" fmla="*/ 579858 w 1159716"/>
                <a:gd name="connsiteY3" fmla="*/ 1159716 h 1159716"/>
                <a:gd name="connsiteX4" fmla="*/ 0 w 1159716"/>
                <a:gd name="connsiteY4" fmla="*/ 579858 h 1159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9716" h="1159716">
                  <a:moveTo>
                    <a:pt x="0" y="579858"/>
                  </a:moveTo>
                  <a:cubicBezTo>
                    <a:pt x="0" y="259611"/>
                    <a:pt x="259611" y="0"/>
                    <a:pt x="579858" y="0"/>
                  </a:cubicBezTo>
                  <a:cubicBezTo>
                    <a:pt x="900105" y="0"/>
                    <a:pt x="1159716" y="259611"/>
                    <a:pt x="1159716" y="579858"/>
                  </a:cubicBezTo>
                  <a:cubicBezTo>
                    <a:pt x="1159716" y="900105"/>
                    <a:pt x="900105" y="1159716"/>
                    <a:pt x="579858" y="1159716"/>
                  </a:cubicBezTo>
                  <a:cubicBezTo>
                    <a:pt x="259611" y="1159716"/>
                    <a:pt x="0" y="900105"/>
                    <a:pt x="0" y="579858"/>
                  </a:cubicBezTo>
                  <a:close/>
                </a:path>
              </a:pathLst>
            </a:custGeom>
            <a:blipFill dpi="0"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6506" tIns="196506" rIns="196506" bIns="196506" numCol="1" spcCol="1270" anchor="ctr" anchorCtr="0">
              <a:noAutofit/>
            </a:bodyPr>
            <a:lstStyle/>
            <a:p>
              <a:pPr lvl="0" algn="ct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21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4" name="אליפסה 73"/>
          <p:cNvSpPr/>
          <p:nvPr/>
        </p:nvSpPr>
        <p:spPr>
          <a:xfrm>
            <a:off x="9653251" y="4527939"/>
            <a:ext cx="720000" cy="720000"/>
          </a:xfrm>
          <a:prstGeom prst="ellipse">
            <a:avLst/>
          </a:prstGeom>
          <a:blipFill dpi="0"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5" name="אליפסה 74"/>
          <p:cNvSpPr/>
          <p:nvPr/>
        </p:nvSpPr>
        <p:spPr>
          <a:xfrm>
            <a:off x="7882918" y="5752082"/>
            <a:ext cx="720000" cy="720000"/>
          </a:xfrm>
          <a:prstGeom prst="ellipse">
            <a:avLst/>
          </a:prstGeom>
          <a:blipFill dpi="0"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6" name="אליפסה 75"/>
          <p:cNvSpPr/>
          <p:nvPr/>
        </p:nvSpPr>
        <p:spPr>
          <a:xfrm>
            <a:off x="8477603" y="404165"/>
            <a:ext cx="720000" cy="720000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7" name="אליפסה 76"/>
          <p:cNvSpPr/>
          <p:nvPr/>
        </p:nvSpPr>
        <p:spPr>
          <a:xfrm>
            <a:off x="9846200" y="1714947"/>
            <a:ext cx="720000" cy="720000"/>
          </a:xfrm>
          <a:prstGeom prst="ellipse">
            <a:avLst/>
          </a:prstGeom>
          <a:blipFill dpi="0" rotWithShape="1"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8" name="אליפסה 77"/>
          <p:cNvSpPr/>
          <p:nvPr/>
        </p:nvSpPr>
        <p:spPr>
          <a:xfrm>
            <a:off x="2649371" y="4532226"/>
            <a:ext cx="720000" cy="720000"/>
          </a:xfrm>
          <a:prstGeom prst="ellipse">
            <a:avLst/>
          </a:prstGeom>
          <a:blipFill dpi="0" rotWithShape="1"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9" name="אליפסה 78"/>
          <p:cNvSpPr/>
          <p:nvPr/>
        </p:nvSpPr>
        <p:spPr>
          <a:xfrm>
            <a:off x="3957860" y="110785"/>
            <a:ext cx="720000" cy="720000"/>
          </a:xfrm>
          <a:prstGeom prst="ellipse">
            <a:avLst/>
          </a:prstGeom>
          <a:blipFill dpi="0" rotWithShape="1"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1" anchor="ctr"/>
          <a:lstStyle/>
          <a:p>
            <a:pPr algn="ctr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2" name="כותרת 1"/>
          <p:cNvSpPr txBox="1">
            <a:spLocks/>
          </p:cNvSpPr>
          <p:nvPr/>
        </p:nvSpPr>
        <p:spPr>
          <a:xfrm>
            <a:off x="1254005" y="1296601"/>
            <a:ext cx="9700136" cy="14890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מערכות הכוכבים </a:t>
            </a:r>
          </a:p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בתוך הגלקסיה המזרח-תיכונית</a:t>
            </a:r>
          </a:p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וביקורי השביטים 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75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2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8" fill="hold" nodeType="clickEffect">
                                  <p:stCondLst>
                                    <p:cond delay="17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1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1567548" y="3385881"/>
            <a:ext cx="8920064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8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משפחות השיקולים</a:t>
            </a:r>
            <a:endParaRPr lang="he-IL" sz="6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צורה חופשית 4"/>
          <p:cNvSpPr/>
          <p:nvPr/>
        </p:nvSpPr>
        <p:spPr>
          <a:xfrm>
            <a:off x="5076181" y="2844122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solidFill>
            <a:schemeClr val="bg1">
              <a:lumMod val="50000"/>
            </a:schemeClr>
          </a:solidFill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3013" tIns="293013" rIns="293013" bIns="293013" numCol="1" spcCol="1270" anchor="ctr" anchorCtr="0">
            <a:noAutofit/>
          </a:bodyPr>
          <a:lstStyle/>
          <a:p>
            <a:pPr lvl="0" algn="ctr" defTabSz="1111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500" b="1" kern="1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מפת הגורמים המשפיעים</a:t>
            </a:r>
            <a:endParaRPr lang="he-IL" sz="2500" b="1" kern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צורה חופשית 5"/>
          <p:cNvSpPr/>
          <p:nvPr/>
        </p:nvSpPr>
        <p:spPr>
          <a:xfrm rot="16200000">
            <a:off x="5736183" y="2538554"/>
            <a:ext cx="572415" cy="38718"/>
          </a:xfrm>
          <a:custGeom>
            <a:avLst/>
            <a:gdLst>
              <a:gd name="connsiteX0" fmla="*/ 0 w 572415"/>
              <a:gd name="connsiteY0" fmla="*/ 19359 h 38718"/>
              <a:gd name="connsiteX1" fmla="*/ 572415 w 572415"/>
              <a:gd name="connsiteY1" fmla="*/ 19359 h 3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415" h="38718">
                <a:moveTo>
                  <a:pt x="0" y="19359"/>
                </a:moveTo>
                <a:lnTo>
                  <a:pt x="572415" y="19359"/>
                </a:lnTo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matte">
            <a:bevelT/>
          </a:sp3d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597" tIns="5050" rIns="284598" bIns="5048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500" b="1" kern="12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צורה חופשית 6"/>
          <p:cNvSpPr/>
          <p:nvPr/>
        </p:nvSpPr>
        <p:spPr>
          <a:xfrm>
            <a:off x="5076181" y="379286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blipFill dpi="0" rotWithShape="0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MosiaicBubbl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tx1"/>
            </a:solidFill>
          </a:ln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8413" tIns="318413" rIns="318413" bIns="318413" numCol="1" spcCol="1270" anchor="ctr" anchorCtr="0">
            <a:noAutofit/>
          </a:bodyPr>
          <a:lstStyle/>
          <a:p>
            <a:pPr lvl="0" algn="ctr" defTabSz="2889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6500" b="1" kern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צורה חופשית 11"/>
          <p:cNvSpPr/>
          <p:nvPr/>
        </p:nvSpPr>
        <p:spPr>
          <a:xfrm rot="20520000">
            <a:off x="6908282" y="3390134"/>
            <a:ext cx="572415" cy="38718"/>
          </a:xfrm>
          <a:custGeom>
            <a:avLst/>
            <a:gdLst>
              <a:gd name="connsiteX0" fmla="*/ 0 w 572415"/>
              <a:gd name="connsiteY0" fmla="*/ 19359 h 38718"/>
              <a:gd name="connsiteX1" fmla="*/ 572415 w 572415"/>
              <a:gd name="connsiteY1" fmla="*/ 19359 h 3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415" h="38718">
                <a:moveTo>
                  <a:pt x="0" y="19359"/>
                </a:moveTo>
                <a:lnTo>
                  <a:pt x="572415" y="19359"/>
                </a:lnTo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matte">
            <a:bevelT/>
          </a:sp3d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597" tIns="5049" rIns="284597" bIns="5048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500" b="1" kern="12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צורה חופשית 13"/>
          <p:cNvSpPr/>
          <p:nvPr/>
        </p:nvSpPr>
        <p:spPr>
          <a:xfrm>
            <a:off x="7420379" y="2082445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blipFill dpi="0" rotWithShape="0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8413" tIns="318413" rIns="318413" bIns="318413" numCol="1" spcCol="1270" anchor="ctr" anchorCtr="0">
            <a:noAutofit/>
          </a:bodyPr>
          <a:lstStyle/>
          <a:p>
            <a:pPr lvl="0" algn="ctr" defTabSz="2889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6500" b="1" kern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6" name="צורה חופשית 25"/>
          <p:cNvSpPr/>
          <p:nvPr/>
        </p:nvSpPr>
        <p:spPr>
          <a:xfrm rot="3240000">
            <a:off x="6460580" y="4768019"/>
            <a:ext cx="572415" cy="38718"/>
          </a:xfrm>
          <a:custGeom>
            <a:avLst/>
            <a:gdLst>
              <a:gd name="connsiteX0" fmla="*/ 0 w 572415"/>
              <a:gd name="connsiteY0" fmla="*/ 19359 h 38718"/>
              <a:gd name="connsiteX1" fmla="*/ 572415 w 572415"/>
              <a:gd name="connsiteY1" fmla="*/ 19359 h 3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415" h="38718">
                <a:moveTo>
                  <a:pt x="0" y="19359"/>
                </a:moveTo>
                <a:lnTo>
                  <a:pt x="572415" y="19359"/>
                </a:lnTo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matte">
            <a:bevelT/>
          </a:sp3d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597" tIns="5048" rIns="284597" bIns="5049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500" b="1" kern="12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7" name="צורה חופשית 26"/>
          <p:cNvSpPr/>
          <p:nvPr/>
        </p:nvSpPr>
        <p:spPr>
          <a:xfrm>
            <a:off x="6524975" y="4838215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blipFill dpi="0" rotWithShape="0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167" t="-5168" r="-12777" b="-8972"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7138" tIns="318413" rIns="277138" bIns="318413" numCol="1" spcCol="1270" anchor="ctr" anchorCtr="0">
            <a:noAutofit/>
          </a:bodyPr>
          <a:lstStyle/>
          <a:p>
            <a:pPr lvl="0" algn="ctr" defTabSz="2889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6500" b="1" kern="1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8" name="צורה חופשית 27"/>
          <p:cNvSpPr/>
          <p:nvPr/>
        </p:nvSpPr>
        <p:spPr>
          <a:xfrm rot="18360000">
            <a:off x="5011786" y="4768018"/>
            <a:ext cx="572416" cy="38719"/>
          </a:xfrm>
          <a:custGeom>
            <a:avLst/>
            <a:gdLst>
              <a:gd name="connsiteX0" fmla="*/ 0 w 572415"/>
              <a:gd name="connsiteY0" fmla="*/ 19359 h 38718"/>
              <a:gd name="connsiteX1" fmla="*/ 572415 w 572415"/>
              <a:gd name="connsiteY1" fmla="*/ 19359 h 3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415" h="38718">
                <a:moveTo>
                  <a:pt x="572415" y="19359"/>
                </a:moveTo>
                <a:lnTo>
                  <a:pt x="0" y="19359"/>
                </a:lnTo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matte">
            <a:bevelT/>
          </a:sp3d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597" tIns="5049" rIns="284598" bIns="5049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500" b="1" kern="12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9" name="צורה חופשית 28"/>
          <p:cNvSpPr/>
          <p:nvPr/>
        </p:nvSpPr>
        <p:spPr>
          <a:xfrm>
            <a:off x="3627387" y="4838215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blipFill dpi="0" rotWithShape="0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8093" tIns="298093" rIns="298093" bIns="298093" numCol="1" spcCol="1270" anchor="ctr" anchorCtr="0">
            <a:noAutofit/>
          </a:bodyPr>
          <a:lstStyle/>
          <a:p>
            <a:pPr lvl="0" algn="ctr" defTabSz="14668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3300" b="1" kern="120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0" name="צורה חופשית 29"/>
          <p:cNvSpPr/>
          <p:nvPr/>
        </p:nvSpPr>
        <p:spPr>
          <a:xfrm rot="1080000">
            <a:off x="4564084" y="3390133"/>
            <a:ext cx="572416" cy="38719"/>
          </a:xfrm>
          <a:custGeom>
            <a:avLst/>
            <a:gdLst>
              <a:gd name="connsiteX0" fmla="*/ 0 w 572415"/>
              <a:gd name="connsiteY0" fmla="*/ 19359 h 38718"/>
              <a:gd name="connsiteX1" fmla="*/ 572415 w 572415"/>
              <a:gd name="connsiteY1" fmla="*/ 19359 h 3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2415" h="38718">
                <a:moveTo>
                  <a:pt x="572415" y="19359"/>
                </a:moveTo>
                <a:lnTo>
                  <a:pt x="0" y="19359"/>
                </a:lnTo>
              </a:path>
            </a:pathLst>
          </a:custGeom>
          <a:noFill/>
          <a:ln w="76200"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flat" dir="t"/>
          </a:scene3d>
          <a:sp3d prstMaterial="matte">
            <a:bevelT/>
          </a:sp3d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598" tIns="5049" rIns="284597" bIns="5049" numCol="1" spcCol="1270" anchor="ctr" anchorCtr="0">
            <a:noAutofit/>
          </a:bodyPr>
          <a:lstStyle/>
          <a:p>
            <a:pPr lvl="0" algn="ctr" defTabSz="222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500" kern="1200"/>
          </a:p>
        </p:txBody>
      </p:sp>
      <p:sp>
        <p:nvSpPr>
          <p:cNvPr id="31" name="צורה חופשית 30"/>
          <p:cNvSpPr/>
          <p:nvPr/>
        </p:nvSpPr>
        <p:spPr>
          <a:xfrm>
            <a:off x="2731983" y="2082445"/>
            <a:ext cx="1892419" cy="1892419"/>
          </a:xfrm>
          <a:custGeom>
            <a:avLst/>
            <a:gdLst>
              <a:gd name="connsiteX0" fmla="*/ 0 w 1892419"/>
              <a:gd name="connsiteY0" fmla="*/ 946210 h 1892419"/>
              <a:gd name="connsiteX1" fmla="*/ 946210 w 1892419"/>
              <a:gd name="connsiteY1" fmla="*/ 0 h 1892419"/>
              <a:gd name="connsiteX2" fmla="*/ 1892420 w 1892419"/>
              <a:gd name="connsiteY2" fmla="*/ 946210 h 1892419"/>
              <a:gd name="connsiteX3" fmla="*/ 946210 w 1892419"/>
              <a:gd name="connsiteY3" fmla="*/ 1892420 h 1892419"/>
              <a:gd name="connsiteX4" fmla="*/ 0 w 1892419"/>
              <a:gd name="connsiteY4" fmla="*/ 946210 h 1892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2419" h="1892419">
                <a:moveTo>
                  <a:pt x="0" y="946210"/>
                </a:moveTo>
                <a:cubicBezTo>
                  <a:pt x="0" y="423633"/>
                  <a:pt x="423633" y="0"/>
                  <a:pt x="946210" y="0"/>
                </a:cubicBezTo>
                <a:cubicBezTo>
                  <a:pt x="1468787" y="0"/>
                  <a:pt x="1892420" y="423633"/>
                  <a:pt x="1892420" y="946210"/>
                </a:cubicBezTo>
                <a:cubicBezTo>
                  <a:pt x="1892420" y="1468787"/>
                  <a:pt x="1468787" y="1892420"/>
                  <a:pt x="946210" y="1892420"/>
                </a:cubicBezTo>
                <a:cubicBezTo>
                  <a:pt x="423633" y="1892420"/>
                  <a:pt x="0" y="1468787"/>
                  <a:pt x="0" y="946210"/>
                </a:cubicBezTo>
                <a:close/>
              </a:path>
            </a:pathLst>
          </a:custGeom>
          <a:blipFill dpi="0" rotWithShape="0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8413" tIns="318413" rIns="318413" bIns="318413" numCol="1" spcCol="1270" anchor="ctr" anchorCtr="0">
            <a:noAutofit/>
          </a:bodyPr>
          <a:lstStyle/>
          <a:p>
            <a:pPr lvl="0" algn="ctr" defTabSz="2889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6500" kern="1200"/>
          </a:p>
        </p:txBody>
      </p:sp>
    </p:spTree>
    <p:extLst>
      <p:ext uri="{BB962C8B-B14F-4D97-AF65-F5344CB8AC3E}">
        <p14:creationId xmlns:p14="http://schemas.microsoft.com/office/powerpoint/2010/main" val="26628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" grpId="0" animBg="1"/>
      <p:bldP spid="6" grpId="0" animBg="1"/>
      <p:bldP spid="7" grpId="0" animBg="1"/>
      <p:bldP spid="12" grpId="0" animBg="1"/>
      <p:bldP spid="1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כותרת 1"/>
          <p:cNvSpPr txBox="1">
            <a:spLocks/>
          </p:cNvSpPr>
          <p:nvPr/>
        </p:nvSpPr>
        <p:spPr>
          <a:xfrm>
            <a:off x="1254005" y="1932246"/>
            <a:ext cx="9700136" cy="1489058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פירוט השחקנים העיקריים </a:t>
            </a:r>
          </a:p>
          <a:p>
            <a:pPr algn="ctr">
              <a:lnSpc>
                <a:spcPct val="150000"/>
              </a:lnSpc>
            </a:pP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מנקודת המבט הישראלית אינטרסים, מתחים מול ישראל, סיכונים והזדמנויות</a:t>
            </a: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4762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8000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 First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", אינטרסים כלכליים באזור (מחיר הנפט העולמי והחוזים לשיקום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האיזור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), שימור ישראל כבעלת ברית אסטרטגית ורצויה וריצוי הסוניות (חוזי נשק חוזי תשתית ומחיר הנפט)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יציבות אזורית ומניעת התפשטותה של ההשפעה האיראנית השלילית.</a:t>
            </a:r>
          </a:p>
          <a:p>
            <a:pPr marL="0" lvl="1" algn="ctr" rtl="1"/>
            <a:endParaRPr lang="he-IL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עניין הוצאת הצבא האמריקאי מסוריה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"עסקת המאה" אחרי הבחירות (???)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ארצות הברית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יציאה מסוריה שתיתפס כחולשה בעיני איראן ורוסיה ותעודד את איראן להגביר את פעילותה בסוריה ואת רוסיה להצר את צעדיה הצבאיים של ישראל.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הרחבת רשת הביטחון המדיני והצבאי לאור הנסיגה, גמישות רבה יותר בהפעלת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אווירי</a:t>
            </a:r>
          </a:p>
        </p:txBody>
      </p:sp>
      <p:sp>
        <p:nvSpPr>
          <p:cNvPr id="4" name="הסבר ענן 3"/>
          <p:cNvSpPr/>
          <p:nvPr/>
        </p:nvSpPr>
        <p:spPr>
          <a:xfrm>
            <a:off x="3116424" y="130630"/>
            <a:ext cx="8210935" cy="2724539"/>
          </a:xfrm>
          <a:prstGeom prst="cloudCallout">
            <a:avLst>
              <a:gd name="adj1" fmla="val -53351"/>
              <a:gd name="adj2" fmla="val 66610"/>
            </a:avLst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69903" y="946974"/>
            <a:ext cx="3960000" cy="5760000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65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לשוב ולהיות גדולה (לרבות לתת "פייט" לאמריקה)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הגמוניה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באיזור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נמל מים חמים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פוטנציאל כלכלי סביב הפרויקטים לשיקום סוריה,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שליטה על חלופה אפשרית לצינור הגז הרוסי לאירופה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850105" y="272036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ישראל פוגעת בריבונות של בת החסות סוריה, וגורמת לאי נוחות בקרמלין.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מנגד - ישראל מתנגדת להעברת מערכות נשק בעייתיות לאיראן, לסוריה ודרך שטח סוריה לחיזבאללה 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תקריות אלימות שיתפתחו למשבר מדיני וביטחוני חמור.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ישראל מסייעת לתקשורת עם וושינגטון, וכן יכולה לסייע לרוסיה להיפטר מאיראן בסוריה, מבלי להיתפס כצד בעניין.</a:t>
            </a:r>
          </a:p>
        </p:txBody>
      </p:sp>
      <p:sp>
        <p:nvSpPr>
          <p:cNvPr id="7" name="מלבן 6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8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/>
          <p:cNvSpPr/>
          <p:nvPr/>
        </p:nvSpPr>
        <p:spPr>
          <a:xfrm>
            <a:off x="3850105" y="108877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 ואינטרסים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להפוך למעצמה אזורית, ולחזק את ההשפעה השיעית במזה"ת (הכי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בטל"ם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שיש)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הצלת הסכם הגרעין למען הצלת הכלכלה, ואולי למען שרידות המשטר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משלב ההשקעה לשלב הפירעון בהרפתקה הסורית.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לחזק את עוצמתה ועוצמת בנות בריתה בעיקר מול ישראל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3704725" y="2803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מתחים מול ישראל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מאבק על רקע דתי ואידיאולוגי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חוקי משחק חדשים במציאות המתהווה בסוריה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ישראל נתפסת כמסית המרכזי נגד איראן בכלל והסכם הגרעין בפרט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רוצה לייצר משקל נגד להגמוניה הגרעינית המיוחסת לישראל</a:t>
            </a:r>
          </a:p>
          <a:p>
            <a:pPr marL="0" lvl="1" algn="ctr" rtl="1"/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4403559" y="-30336"/>
            <a:ext cx="6510087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e-IL" sz="44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איראן</a:t>
            </a:r>
            <a:endParaRPr lang="he-IL" sz="36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3850105" y="4351956"/>
            <a:ext cx="7907754" cy="1548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isometricOffAxis2Left">
              <a:rot lat="1080000" lon="600000" rev="0"/>
            </a:camera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sz="2400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והזדמנויות 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סיכונים – אסקלציה כתולדה של מיס-קלקולציה שתדרדר את </a:t>
            </a:r>
            <a:r>
              <a:rPr lang="he-IL" sz="2000" b="1" dirty="0" err="1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המב"ם</a:t>
            </a:r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למלחמה</a:t>
            </a:r>
          </a:p>
          <a:p>
            <a:pPr marL="0" lvl="1" algn="ctr" rtl="1"/>
            <a:r>
              <a: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הזדמנויות – פגיעות הכלכלה האיראנית והאינטרס הרוסי בסוריה עלולים להוביל לנסיגת השאיפות האיראניות בסוריה</a:t>
            </a:r>
          </a:p>
        </p:txBody>
      </p:sp>
      <p:sp>
        <p:nvSpPr>
          <p:cNvPr id="10" name="מלבן 9"/>
          <p:cNvSpPr/>
          <p:nvPr/>
        </p:nvSpPr>
        <p:spPr>
          <a:xfrm>
            <a:off x="48130" y="962523"/>
            <a:ext cx="3960000" cy="576000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isometricRightUp">
              <a:rot lat="2100000" lon="19800000" rev="0"/>
            </a:camera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72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רוסה">
  <a:themeElements>
    <a:clrScheme name="ירוק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פרוסה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6419</TotalTime>
  <Words>1446</Words>
  <Application>Microsoft Office PowerPoint</Application>
  <PresentationFormat>מסך רחב</PresentationFormat>
  <Paragraphs>257</Paragraphs>
  <Slides>19</Slides>
  <Notes>19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David</vt:lpstr>
      <vt:lpstr>Gisha</vt:lpstr>
      <vt:lpstr>Tahoma</vt:lpstr>
      <vt:lpstr>Times New Roman</vt:lpstr>
      <vt:lpstr>Wingdings 3</vt:lpstr>
      <vt:lpstr>פרוסה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עיבוד צוותי סיור צפון מחזור מ"ו צוות 1 22-24 באוקטובר 2018</dc:title>
  <dc:creator>u26680</dc:creator>
  <cp:lastModifiedBy>u26631</cp:lastModifiedBy>
  <cp:revision>152</cp:revision>
  <cp:lastPrinted>2019-01-02T06:26:42Z</cp:lastPrinted>
  <dcterms:created xsi:type="dcterms:W3CDTF">2018-10-28T14:22:41Z</dcterms:created>
  <dcterms:modified xsi:type="dcterms:W3CDTF">2019-01-08T12:52:17Z</dcterms:modified>
</cp:coreProperties>
</file>