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3" r:id="rId1"/>
    <p:sldMasterId id="2147483751" r:id="rId2"/>
  </p:sldMasterIdLst>
  <p:notesMasterIdLst>
    <p:notesMasterId r:id="rId29"/>
  </p:notesMasterIdLst>
  <p:handoutMasterIdLst>
    <p:handoutMasterId r:id="rId30"/>
  </p:handoutMasterIdLst>
  <p:sldIdLst>
    <p:sldId id="271" r:id="rId3"/>
    <p:sldId id="261" r:id="rId4"/>
    <p:sldId id="298" r:id="rId5"/>
    <p:sldId id="270" r:id="rId6"/>
    <p:sldId id="272" r:id="rId7"/>
    <p:sldId id="273" r:id="rId8"/>
    <p:sldId id="275" r:id="rId9"/>
    <p:sldId id="277" r:id="rId10"/>
    <p:sldId id="276" r:id="rId11"/>
    <p:sldId id="281" r:id="rId12"/>
    <p:sldId id="282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7" r:id="rId22"/>
    <p:sldId id="292" r:id="rId23"/>
    <p:sldId id="296" r:id="rId24"/>
    <p:sldId id="299" r:id="rId25"/>
    <p:sldId id="293" r:id="rId26"/>
    <p:sldId id="294" r:id="rId27"/>
    <p:sldId id="295" r:id="rId28"/>
  </p:sldIdLst>
  <p:sldSz cx="12192000" cy="6858000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52F6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33" autoAdjust="0"/>
    <p:restoredTop sz="74681" autoAdjust="0"/>
  </p:normalViewPr>
  <p:slideViewPr>
    <p:cSldViewPr snapToGrid="0">
      <p:cViewPr varScale="1">
        <p:scale>
          <a:sx n="34" d="100"/>
          <a:sy n="34" d="100"/>
        </p:scale>
        <p:origin x="-82" y="-55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18" Type="http://schemas.openxmlformats.org/officeDocument/2006/relationships/slide" Target="slides/slide16.xml" /><Relationship Id="rId26" Type="http://schemas.openxmlformats.org/officeDocument/2006/relationships/slide" Target="slides/slide24.xml" /><Relationship Id="rId3" Type="http://schemas.openxmlformats.org/officeDocument/2006/relationships/slide" Target="slides/slide1.xml" /><Relationship Id="rId21" Type="http://schemas.openxmlformats.org/officeDocument/2006/relationships/slide" Target="slides/slide19.xml" /><Relationship Id="rId34" Type="http://schemas.openxmlformats.org/officeDocument/2006/relationships/tableStyles" Target="tableStyle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17" Type="http://schemas.openxmlformats.org/officeDocument/2006/relationships/slide" Target="slides/slide15.xml" /><Relationship Id="rId25" Type="http://schemas.openxmlformats.org/officeDocument/2006/relationships/slide" Target="slides/slide23.xml" /><Relationship Id="rId33" Type="http://schemas.openxmlformats.org/officeDocument/2006/relationships/theme" Target="theme/theme1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4.xml" /><Relationship Id="rId20" Type="http://schemas.openxmlformats.org/officeDocument/2006/relationships/slide" Target="slides/slide18.xml" /><Relationship Id="rId29" Type="http://schemas.openxmlformats.org/officeDocument/2006/relationships/notesMaster" Target="notesMasters/notesMaster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slide" Target="slides/slide22.xml" /><Relationship Id="rId32" Type="http://schemas.openxmlformats.org/officeDocument/2006/relationships/viewProps" Target="viewProps.xml" /><Relationship Id="rId5" Type="http://schemas.openxmlformats.org/officeDocument/2006/relationships/slide" Target="slides/slide3.xml" /><Relationship Id="rId15" Type="http://schemas.openxmlformats.org/officeDocument/2006/relationships/slide" Target="slides/slide13.xml" /><Relationship Id="rId23" Type="http://schemas.openxmlformats.org/officeDocument/2006/relationships/slide" Target="slides/slide21.xml" /><Relationship Id="rId28" Type="http://schemas.openxmlformats.org/officeDocument/2006/relationships/slide" Target="slides/slide26.xml" /><Relationship Id="rId10" Type="http://schemas.openxmlformats.org/officeDocument/2006/relationships/slide" Target="slides/slide8.xml" /><Relationship Id="rId19" Type="http://schemas.openxmlformats.org/officeDocument/2006/relationships/slide" Target="slides/slide17.xml" /><Relationship Id="rId31" Type="http://schemas.openxmlformats.org/officeDocument/2006/relationships/presProps" Target="presProps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slide" Target="slides/slide20.xml" /><Relationship Id="rId27" Type="http://schemas.openxmlformats.org/officeDocument/2006/relationships/slide" Target="slides/slide25.xml" /><Relationship Id="rId30" Type="http://schemas.openxmlformats.org/officeDocument/2006/relationships/handoutMaster" Target="handoutMasters/handoutMaster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3975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B382EA3-B2B5-4AA5-9D3F-3A66C7EDACDA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63975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81D6914-9ADA-4710-BF29-D93826687D88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2940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6461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79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6211C-F158-44B8-84BC-703E60DC383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6461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79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67B9D-F836-420B-BFF1-6B6CAA080C97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17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75869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ההמלצות של השגרירות להביא את ביל ברנס וסטיבן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הארדלי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בנושא המאבק הבין מעצמתי </a:t>
            </a:r>
          </a:p>
          <a:p>
            <a:pPr algn="ctr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בעדיפות על אהרון דיוויד מילר ואליוט כהן</a:t>
            </a: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מכון וושינגטון</a:t>
            </a:r>
            <a:r>
              <a: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(תואם ב-</a:t>
            </a:r>
            <a:r>
              <a:rPr lang="en-US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vc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מול רוברט </a:t>
            </a:r>
            <a:r>
              <a:rPr lang="he-IL" sz="1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סאטלופ</a:t>
            </a:r>
            <a:r>
              <a:rPr lang="he-IL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מרטין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הינדיק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עבר לניו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 לכן פחות רלוונטי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הבאה מבחוץ אהרון דיוויד מילר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אליוט כהן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סמן ימני רפובליקני תומך ישראל</a:t>
            </a:r>
          </a:p>
          <a:p>
            <a:pPr marL="0" lvl="1" algn="ctr" rtl="1"/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ויקטוריה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קוטס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סגנית בכירה ליועץ לביטחון לאומי בענייני מזרח תיכון (יכולה להראות את הניואנסים בין הממשל </a:t>
            </a:r>
            <a:r>
              <a:rPr lang="he-IL" sz="2000" b="1" baseline="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למחמ"ד</a:t>
            </a:r>
            <a:r>
              <a:rPr lang="he-IL" sz="2000" b="1" baseline="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בשגרירות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 </a:t>
            </a:r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שעות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נציג מקרן המטבע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חגי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השגריר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הנספח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???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בפנטגון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תקשורת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תומאס פרידמן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ואולי גם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AXIOS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חדשות האינטרנטיות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פגישה עם דיוויד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סטרפילד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902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e-IL" dirty="0" err="1"/>
              <a:t>סטרפילד</a:t>
            </a:r>
            <a:r>
              <a:rPr lang="he-IL" dirty="0"/>
              <a:t> יכול להיות שיתמנה לשגריר בתורכיה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767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השיחה של הקהילות היהודיות – לחדד את הנושא ויש אופציה לשמוע גם את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Marilyn</a:t>
            </a:r>
            <a:r>
              <a:rPr lang="en-US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Rosenthal</a:t>
            </a:r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פוליטיקה – ממשק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אייפאק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קונגרס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Ed Miller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יהדות – הקהילות היהודיות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Mark Waldman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דעת הקהל – אתגר הקמפוסים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Adam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Teitelbaum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ארוחת צהריים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1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שיחה עם השליח</a:t>
            </a:r>
            <a:r>
              <a:rPr lang="he-I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הישראלי לקונגרס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המטרה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בקונגרס והבנת הקוטביות בין הרפובליקאים לדמוקרטים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מה לא נקבל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לימוד על מבנה הקונגרס ותפקידו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את זה נקבל בטעינות בארץ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שיטה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לבחון קיום 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להעביר שאלות בסיס מראש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ועוד שאלות תוך כדי הפאנל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9044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לניו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יורק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15:30-17:00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לרכבת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17:00-20:30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רכבת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21:00-20:30 –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מעבר למלון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וצ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ק אין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מלון מעולה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כולל ארוחת בוקר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טרקלין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24/7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לוודא שהוא פתוח למשתתפים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וחדר כושר טוב מאוד בקנה מידה של 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הקפדה על חדרים בקומות נמוכות לדתיים.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292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באו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להגיע לאו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ברגל,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7:30 – יציאה מהמלון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כניסה לאו"ם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שיחת פתיחה ואוריינטציה של סגנית ראש המשלחת או של השגריר אם הוא פנוי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09:30 – הפסקה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09:45 – דובר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מזכ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סטפן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10:30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10:45 – שיחה של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Jehangir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Khan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על נושא טרור בראיית האו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11:45 – 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12:00 – שיחה על התחום המדיני (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רוזרמרי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די-קרלו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 – ארוחת צהריים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13:45 – סיור באו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ם ותמונות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 – יציאה רגלית לקונסוליה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642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15:30 – שיחה של הקונסול הכללי דני דיין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16:15 – הפסקה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 – שיחה עם דיוויד האריס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leader) (David Harris, American Jewish Committee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17:30 – סיום יום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514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11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11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675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מסוק</a:t>
            </a:r>
            <a:r>
              <a:rPr lang="he-IL" sz="11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(מנוחה סיורים וקניות)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7803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אריזת</a:t>
            </a:r>
            <a:r>
              <a:rPr lang="he-I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מזוודות</a:t>
            </a:r>
          </a:p>
          <a:p>
            <a:pPr rtl="1"/>
            <a:endParaRPr lang="he-IL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בהמשך לשיחתנו,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הלו"ז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כפי שאני מבין אותו ליום ראשון: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כנסייה שחורה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בהארלם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ההיספנית עם חברת מועצה / רובן דיאז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גוניור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(מתמודד לראשות העיר)</a:t>
            </a:r>
          </a:p>
          <a:p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אולי שיחה</a:t>
            </a:r>
            <a:r>
              <a:rPr lang="he-IL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עם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טיש שחורה אמריקאית שאולי תתמודד בעתיד. 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א.צ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בברוקלין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סיום מוקדם של היום - זמן חופשי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e-I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48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Work (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דרום העיר), הרצאה של המנכ"ל + הרצאה של יו"ר בנק השקעות (ג'ונתן </a:t>
            </a:r>
            <a:r>
              <a:rPr lang="he-IL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לווין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Bain Capital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הרצאת תקשורת - התקשורת הצעירה (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Vice </a:t>
            </a:r>
            <a: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לדוגמא)</a:t>
            </a:r>
          </a:p>
          <a:p>
            <a:br>
              <a:rPr lang="he-I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endParaRPr lang="he-IL" sz="1200" b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שני</a:t>
            </a:r>
            <a:r>
              <a:rPr lang="he-IL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24/6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08:00 – צ'ק-אאוט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08:30 – נסיעה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09:00-11:30 – פרק כלכלי – ביקור ב-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WEWORK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סיור והרצאות נוספות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11:30-13:00 – ארוחת צהריים קלה ארוזה ועיבוד צוותי (מקום בטבע – לחפש פארק נחמד???)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13:00-15:00 – נסיעה ופרק תקשורתי.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15:00-16:00 – שיחת סיכום אלוף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16:00-16:30 – נסיעה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16:30-18:00 – ארוחת ערב חגיגית במסעדה או בקומה 16 במלון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18:00-19:00 – נסיעה לשדה התעופה/פיזור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9082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8771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7094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12658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29698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3023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032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5289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191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904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222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27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60788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27793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rtl="1"/>
            <a:r>
              <a:rPr lang="he-IL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חלק 2 תוכן העניינים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0063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יום ראשון</a:t>
            </a:r>
            <a:r>
              <a:rPr lang="he-IL" sz="105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16/6</a:t>
            </a:r>
            <a:endParaRPr lang="en-US" sz="105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למלון אחרי העברות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וקבלת חדרים 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-12:00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צריך לדרוש זאת מהמלון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לשקול ארוחת צהריים במסעדה או קייטרינג הכשרה עם ההגעה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12:30-14:30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14:30-17:30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סוף יום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ערב חופשי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ביקור במו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תוכנית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הגעה למו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רגלי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(30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דק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הליכה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נסיעה באוטובוס 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סיור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ארבע תחנות בשיטה מעגלית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לינקולן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קוריאה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אנדרטת וושינגטון ואנדרטת </a:t>
            </a:r>
            <a:r>
              <a:rPr lang="he-I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וויאטנם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ניתן לעצור למספר דקות גם באנדרטת מלחמת העולם השנייה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נקודות להחלטה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חלוקה לארבע קבוצות אינטימיות ע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פ צוותים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כאשר יש ארבעה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חמישה חניכים מכל צוות שיתנו סקירות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TED 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אחד על כל אנדרטה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או חלוקה לשתי קבוצות ושימוש במדריכים מקומיים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משך הסיור עד שלוש שעות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לא כולל הליכה ברגל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1"/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בהקשר של הביקור במו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</a:t>
            </a:r>
            <a:r>
              <a:rPr lang="he-I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ל ממליץ לבחון גם ביקור באנדרטת רוזוולט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67B9D-F836-420B-BFF1-6B6CAA080C97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60329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שקופית כותרת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572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7796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7351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333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4731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7396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או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2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635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  <a:prstGeom prst="rect">
            <a:avLst/>
          </a:prstGeo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79375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>
            <a:extLst>
              <a:ext uri="{FF2B5EF4-FFF2-40B4-BE49-F238E27FC236}">
                <a16:creationId xmlns:a16="http://schemas.microsoft.com/office/drawing/2014/main" id="{87A3E57A-E855-47EE-9E92-654DB11E0BD7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2889251"/>
            <a:ext cx="11480800" cy="201613"/>
            <a:chOff x="144" y="1680"/>
            <a:chExt cx="5424" cy="144"/>
          </a:xfrm>
        </p:grpSpPr>
        <p:sp>
          <p:nvSpPr>
            <p:cNvPr id="5" name="Rectangle 8">
              <a:extLst>
                <a:ext uri="{FF2B5EF4-FFF2-40B4-BE49-F238E27FC236}">
                  <a16:creationId xmlns:a16="http://schemas.microsoft.com/office/drawing/2014/main" id="{F4E4174E-5CCD-4847-B925-9E9A7E273E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1EAB9FD1-E101-4782-8CBE-F4EA5597D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  <p:sp>
          <p:nvSpPr>
            <p:cNvPr id="7" name="Rectangle 10">
              <a:extLst>
                <a:ext uri="{FF2B5EF4-FFF2-40B4-BE49-F238E27FC236}">
                  <a16:creationId xmlns:a16="http://schemas.microsoft.com/office/drawing/2014/main" id="{06829C36-990F-463F-98CE-E7FD72B638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e-IL" altLang="he-IL" sz="1800"/>
            </a:p>
          </p:txBody>
        </p:sp>
      </p:grpSp>
      <p:pic>
        <p:nvPicPr>
          <p:cNvPr id="8" name="Picture 11" descr="מנהל חדש">
            <a:extLst>
              <a:ext uri="{FF2B5EF4-FFF2-40B4-BE49-F238E27FC236}">
                <a16:creationId xmlns:a16="http://schemas.microsoft.com/office/drawing/2014/main" id="{167E433F-C2C1-43A6-B4EF-1A9D97F1F1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33350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סמל פיקוח עם לבן">
            <a:extLst>
              <a:ext uri="{FF2B5EF4-FFF2-40B4-BE49-F238E27FC236}">
                <a16:creationId xmlns:a16="http://schemas.microsoft.com/office/drawing/2014/main" id="{E008977D-5263-419F-9D86-0B8520503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68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103632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0250"/>
            <a:ext cx="85344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A9F9BB3B-09AF-4D16-95CC-28E96BEC0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D7E73C3-3D8A-4A2A-AC49-927E1AACB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AF4EC244-D107-4ED0-AFE8-35EDFDA9F0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701D-F8A3-404B-82AC-B4DE04C611EC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9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9B3E3-8CEF-4639-81E0-97BD7A366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12D369-6E84-44D5-8913-DAD83452F4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28A36D-3AB0-4411-A967-A806C113D9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2FF5D-A8F4-43EA-A036-5FB82E6761D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5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077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DFDEF9-A49D-4EA0-BF2A-EC8B315DC2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37335A-D489-459E-9892-67BAD38C3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065366-D141-403B-B906-362D4220D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4716C-09C9-4A02-8EF5-040AD4E4365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420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052513"/>
            <a:ext cx="5384800" cy="5078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3C7BF-0970-4DF1-A1F5-EE2A9AE1C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154C01-66BF-49E6-ACB9-A3F5E174F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9ACF-6623-48B6-AD0E-70DD93D0EB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23DC3-6DCA-4B5E-AFE4-5D3183D2D0F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662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8144F2D-F274-4E25-B07B-02DCAF477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59D00F2-BF3B-4FFB-8C9B-F1FD1B7A1A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C8E8661-763B-406E-A151-41C5FC65D8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388E8-E1C4-48DD-97E9-7C4D5118E16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7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E1109B-562A-46C0-93D1-11930CC737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F73B28-F88C-45C2-A847-1DBBEDA9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7FC91C-0C52-4B19-BE01-2079238BD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C7057-C5BF-4F38-8F0E-CBC07523F05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011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86DB24B-5999-4E7C-8DD5-DE57568483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34E4DB-793A-4A06-A773-8A7FC7428F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846C08-57DE-4526-BAEA-1176B8D3F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FEDC3-EFBA-4F98-BF7D-B978FF5586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84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BC877C-C5CA-4485-A13D-7CD183EFB1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15CA9A-051E-4B4F-ABA6-FFAD71AAF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D4F8F-8E26-49BD-AED5-28520AB5EA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B001D-35EE-4639-9017-154ACE56009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57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CED8BA-EFDA-43DF-96F6-F8EFE5769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FBCDE5-9513-4469-9913-065F144E18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BDACC8-702D-4B5F-A9EE-BF399EAE0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0105-23C8-4F18-A317-A82CA895C48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34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C22BB-77E4-431F-8670-8A39544EA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FF6EF3-B4F9-45A1-9541-F31D677161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5D35C-973A-40FB-9AD3-8D0AF6F6F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D3E4-79B6-4BCB-9F8C-8DD7772E689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-171450"/>
            <a:ext cx="2743200" cy="63023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-171450"/>
            <a:ext cx="8026400" cy="63023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5B7478-239B-44DF-B3EA-7C462F972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017CD-4F25-4D45-9FAB-A71171F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5297E2-F045-4AC1-BDF4-6D3B78B5D8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44371-E5B0-4AB4-838B-F952C657C55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9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כותרת, 2 תכנים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295401" y="-171450"/>
            <a:ext cx="9218084" cy="11525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quarter" idx="1"/>
          </p:nvPr>
        </p:nvSpPr>
        <p:spPr>
          <a:xfrm>
            <a:off x="609600" y="1052513"/>
            <a:ext cx="5384800" cy="24622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609600" y="3667125"/>
            <a:ext cx="5384800" cy="24638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half" idx="3"/>
          </p:nvPr>
        </p:nvSpPr>
        <p:spPr>
          <a:xfrm>
            <a:off x="6197600" y="1052513"/>
            <a:ext cx="5384800" cy="5078412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A7DBA7-2208-4C12-874A-67EB71FDB4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20B758C-07F2-4218-BE66-9A6D08504A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3913252-1169-4417-A42B-C5CA98723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71F34-8012-4A29-A728-E2016A1D08F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7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693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021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99015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188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188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486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/>
          <a:lstStyle/>
          <a:p>
            <a:fld id="{65A3F3DE-2144-4CC2-9813-5634209DF115}" type="datetimeFigureOut">
              <a:rPr lang="he-IL" smtClean="0"/>
              <a:pPr/>
              <a:t>י"ז/אייר/תשע"ט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/>
          <a:lstStyle/>
          <a:p>
            <a:fld id="{DDA2E364-827B-439D-93A2-62B3308B630A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45732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 /><Relationship Id="rId13" Type="http://schemas.openxmlformats.org/officeDocument/2006/relationships/theme" Target="../theme/theme2.xml" /><Relationship Id="rId3" Type="http://schemas.openxmlformats.org/officeDocument/2006/relationships/slideLayout" Target="../slideLayouts/slideLayout20.xml" /><Relationship Id="rId7" Type="http://schemas.openxmlformats.org/officeDocument/2006/relationships/slideLayout" Target="../slideLayouts/slideLayout24.xml" /><Relationship Id="rId12" Type="http://schemas.openxmlformats.org/officeDocument/2006/relationships/slideLayout" Target="../slideLayouts/slideLayout29.xml" /><Relationship Id="rId2" Type="http://schemas.openxmlformats.org/officeDocument/2006/relationships/slideLayout" Target="../slideLayouts/slideLayout19.xml" /><Relationship Id="rId1" Type="http://schemas.openxmlformats.org/officeDocument/2006/relationships/slideLayout" Target="../slideLayouts/slideLayout18.xml" /><Relationship Id="rId6" Type="http://schemas.openxmlformats.org/officeDocument/2006/relationships/slideLayout" Target="../slideLayouts/slideLayout23.xml" /><Relationship Id="rId11" Type="http://schemas.openxmlformats.org/officeDocument/2006/relationships/slideLayout" Target="../slideLayouts/slideLayout28.xml" /><Relationship Id="rId5" Type="http://schemas.openxmlformats.org/officeDocument/2006/relationships/slideLayout" Target="../slideLayouts/slideLayout22.xml" /><Relationship Id="rId15" Type="http://schemas.openxmlformats.org/officeDocument/2006/relationships/image" Target="../media/image2.png" /><Relationship Id="rId10" Type="http://schemas.openxmlformats.org/officeDocument/2006/relationships/slideLayout" Target="../slideLayouts/slideLayout27.xml" /><Relationship Id="rId4" Type="http://schemas.openxmlformats.org/officeDocument/2006/relationships/slideLayout" Target="../slideLayouts/slideLayout21.xml" /><Relationship Id="rId9" Type="http://schemas.openxmlformats.org/officeDocument/2006/relationships/slideLayout" Target="../slideLayouts/slideLayout26.xml" /><Relationship Id="rId14" Type="http://schemas.openxmlformats.org/officeDocument/2006/relationships/image" Target="../media/image1.pn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17" name="מלבן מעוגל 16"/>
          <p:cNvSpPr/>
          <p:nvPr userDrawn="1"/>
        </p:nvSpPr>
        <p:spPr>
          <a:xfrm>
            <a:off x="9383095" y="6291945"/>
            <a:ext cx="270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22 ביוני 2019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8" name="מלבן מעוגל 17"/>
          <p:cNvSpPr/>
          <p:nvPr userDrawn="1"/>
        </p:nvSpPr>
        <p:spPr>
          <a:xfrm>
            <a:off x="4128418" y="6291945"/>
            <a:ext cx="3672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הצגת</a:t>
            </a:r>
            <a:r>
              <a:rPr lang="he-IL" sz="2400" b="1" baseline="0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סיור ארה"ב</a:t>
            </a:r>
            <a:endParaRPr lang="he-IL" sz="2400" b="1" dirty="0">
              <a:solidFill>
                <a:schemeClr val="bg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מעוגל 18"/>
          <p:cNvSpPr/>
          <p:nvPr userDrawn="1"/>
        </p:nvSpPr>
        <p:spPr>
          <a:xfrm>
            <a:off x="133741" y="6291945"/>
            <a:ext cx="2340000" cy="432000"/>
          </a:xfrm>
          <a:prstGeom prst="roundRect">
            <a:avLst/>
          </a:prstGeom>
          <a:solidFill>
            <a:schemeClr val="tx1"/>
          </a:solidFill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צוות רע"ם</a:t>
            </a:r>
          </a:p>
        </p:txBody>
      </p:sp>
      <p:cxnSp>
        <p:nvCxnSpPr>
          <p:cNvPr id="20" name="מחבר ישר 19"/>
          <p:cNvCxnSpPr/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635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02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DCA507-2078-4B09-9C6E-070883217B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-171450"/>
            <a:ext cx="9218084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E272E3E-9DDB-452F-A131-93725F0306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10972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13BEC81-CEB1-4D8A-88CC-B9D69949C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B686E4BC-8A66-443F-B6C5-DA89CFD6B2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hangingPunct="1"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E2F5A6BF-4EAA-404C-BEBF-CF779780CB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eaLnBrk="1" hangingPunct="1">
              <a:defRPr sz="1000"/>
            </a:lvl1pPr>
          </a:lstStyle>
          <a:p>
            <a:pPr>
              <a:defRPr/>
            </a:pPr>
            <a:fld id="{08E89486-3438-4AA7-B74E-E8341899E53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599F12DF-ECED-4C15-979F-A5D3C0DD3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48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DBA28544-493F-4BFA-BD3D-8A94E192D6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1" y="981075"/>
            <a:ext cx="9218084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e-IL" sz="18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54BEC171-22F7-4A22-BBF7-8BF50BD36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3048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6A59296C-8B2E-43FE-ACCB-1776B1CC9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3048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0" eaLnBrk="1" hangingPunct="1"/>
            <a:endParaRPr lang="en-US" altLang="he-IL" sz="2400">
              <a:latin typeface="Times New Roman" panose="02020603050405020304" pitchFamily="18" charset="0"/>
            </a:endParaRPr>
          </a:p>
        </p:txBody>
      </p:sp>
      <p:pic>
        <p:nvPicPr>
          <p:cNvPr id="1035" name="Picture 11" descr="סמל פיקוח עם לבן">
            <a:extLst>
              <a:ext uri="{FF2B5EF4-FFF2-40B4-BE49-F238E27FC236}">
                <a16:creationId xmlns:a16="http://schemas.microsoft.com/office/drawing/2014/main" id="{5F5ED23F-5272-4341-8CD2-37AD71D4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103188"/>
            <a:ext cx="95461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מנהל חדש">
            <a:extLst>
              <a:ext uri="{FF2B5EF4-FFF2-40B4-BE49-F238E27FC236}">
                <a16:creationId xmlns:a16="http://schemas.microsoft.com/office/drawing/2014/main" id="{914CED68-04DF-4BE0-A3BC-768DF0052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734" y="115888"/>
            <a:ext cx="15367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8574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p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12.jpeg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4.jpeg" /><Relationship Id="rId4" Type="http://schemas.openxmlformats.org/officeDocument/2006/relationships/image" Target="../media/image13.gif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21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27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4.xml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slide" Target="slide9.xml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7.xml" /><Relationship Id="rId5" Type="http://schemas.openxmlformats.org/officeDocument/2006/relationships/slide" Target="slide5.xml" /><Relationship Id="rId4" Type="http://schemas.openxmlformats.org/officeDocument/2006/relationships/slide" Target="slide4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 /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30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2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1.jpeg" /><Relationship Id="rId4" Type="http://schemas.openxmlformats.org/officeDocument/2006/relationships/slide" Target="slide2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31.jpeg" /><Relationship Id="rId4" Type="http://schemas.openxmlformats.org/officeDocument/2006/relationships/slide" Target="slide21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4.xml" /><Relationship Id="rId4" Type="http://schemas.openxmlformats.org/officeDocument/2006/relationships/image" Target="../media/image32.jpe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5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1.xml" /><Relationship Id="rId3" Type="http://schemas.openxmlformats.org/officeDocument/2006/relationships/image" Target="../media/image4.png" /><Relationship Id="rId7" Type="http://schemas.openxmlformats.org/officeDocument/2006/relationships/slide" Target="slide9.xml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slide" Target="slide7.xml" /><Relationship Id="rId5" Type="http://schemas.openxmlformats.org/officeDocument/2006/relationships/slide" Target="slide5.xml" /><Relationship Id="rId4" Type="http://schemas.openxmlformats.org/officeDocument/2006/relationships/slide" Target="slide4.xml" /><Relationship Id="rId9" Type="http://schemas.openxmlformats.org/officeDocument/2006/relationships/slide" Target="slide25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slide" Target="slide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5" Type="http://schemas.openxmlformats.org/officeDocument/2006/relationships/slide" Target="slide2.xml" /><Relationship Id="rId4" Type="http://schemas.openxmlformats.org/officeDocument/2006/relationships/slide" Target="slide4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4.xml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1069765" y="2241943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הצגת סיור</a:t>
            </a:r>
          </a:p>
          <a:p>
            <a:pPr algn="ctr"/>
            <a:r>
              <a:rPr lang="he-IL" sz="6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ארצות הברית</a:t>
            </a:r>
            <a:endParaRPr lang="he-IL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65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קבוצה 4"/>
          <p:cNvGrpSpPr/>
          <p:nvPr/>
        </p:nvGrpSpPr>
        <p:grpSpPr>
          <a:xfrm>
            <a:off x="6355370" y="1081063"/>
            <a:ext cx="5531830" cy="5541995"/>
            <a:chOff x="6355370" y="1081063"/>
            <a:chExt cx="5531830" cy="5541995"/>
          </a:xfr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81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6355370" y="1081063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08:30-13:00 ביקור במכון וושינגטון כולל א"צ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פגישות במכון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דניס רוס ודיוויד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מוקבסקי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.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הבאה מבחוץ אהרון דיוויד מילר ו/או אליוט כהן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ניתן לעשות במכון וושינגטון פאנל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של החוקרת הלבנונית (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Hanin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Ghaddar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5370" y="3402060"/>
              <a:ext cx="5531830" cy="216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>
                <a:lnSpc>
                  <a:spcPct val="150000"/>
                </a:lnSpc>
              </a:pP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13:30-16:30 ביקור בשגרירות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תקשורת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-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תומאס פרידמן 13:30-14:30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השגריר 15:00-16:00</a:t>
              </a: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ויקטוריה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קוטס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16:15-17:15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55370" y="5723058"/>
              <a:ext cx="553183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סיכום המרצים ומתכונת השיחות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17/6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7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923058"/>
            <a:ext cx="5278582" cy="27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1369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שלישי 18/6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1800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484909" y="3011011"/>
            <a:ext cx="5278582" cy="18000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/>
          <p:cNvSpPr/>
          <p:nvPr/>
        </p:nvSpPr>
        <p:spPr>
          <a:xfrm>
            <a:off x="484909" y="4940959"/>
            <a:ext cx="5278582" cy="180000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45382" y="1081064"/>
            <a:ext cx="5531830" cy="5659895"/>
            <a:chOff x="6345382" y="1081064"/>
            <a:chExt cx="5531830" cy="5659895"/>
          </a:xfrm>
        </p:grpSpPr>
        <p:sp>
          <p:nvSpPr>
            <p:cNvPr id="3" name="מלבן מעוגל 2">
              <a:hlinkClick r:id="rId6" action="ppaction://hlinksldjump"/>
            </p:cNvPr>
            <p:cNvSpPr/>
            <p:nvPr/>
          </p:nvSpPr>
          <p:spPr>
            <a:xfrm>
              <a:off x="6345382" y="1081064"/>
              <a:ext cx="5531830" cy="144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endPara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08:00-12:00 צבא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הנספח (במלון)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J5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(במלון)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ותצפית על הפנטגון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45382" y="3641012"/>
              <a:ext cx="5531830" cy="108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14:00-16:30 ביקור במחלקת המדינה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שני דוברים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: 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בראיין הוק (בנושא איראן),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יימס ג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'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פרי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סטרפילד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עדיפות אחרונה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45382" y="4830986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18:00-21:00 משחק בייסבול</a:t>
              </a: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6345382" y="5840959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אפשרויות נוספות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קבר קנדי, אנדרטת ח"א או שינוי קונספט למוזיאון החלל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>
              <a:hlinkClick r:id="" action="ppaction://noaction"/>
            </p:cNvPr>
            <p:cNvSpPr/>
            <p:nvPr/>
          </p:nvSpPr>
          <p:spPr>
            <a:xfrm>
              <a:off x="6345382" y="2631038"/>
              <a:ext cx="5531830" cy="900000"/>
            </a:xfrm>
            <a:prstGeom prst="roundRect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shade val="30000"/>
                    <a:satMod val="115000"/>
                  </a:schemeClr>
                </a:gs>
                <a:gs pos="56000">
                  <a:schemeClr val="bg2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12:00-13:30 ארוחת צהריים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בפנטגון סיטי מול (וקייטרינג לכשרים)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94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6345382" y="1081063"/>
            <a:ext cx="5536824" cy="5319736"/>
            <a:chOff x="1242380" y="1136913"/>
            <a:chExt cx="9656710" cy="5217493"/>
          </a:xfr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08:00-09:00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הקול הביקורתי של יהדות ארצות הברית     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אחרי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out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179859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09:30-12:00  ביקור </a:t>
              </a:r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הרצאה על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ותפקידו, הממשק בין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לקונגרס ואתגרים נוספים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שאיתו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מתמודד הארגון (כמו אתגר הקמפוסים) 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4210433"/>
              <a:ext cx="9648000" cy="2143973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12:30-14:45 ביקור 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סיור מונומנטלי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שיחות קצרות מפי חברי קונגרס משני צדי הבית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שמיעת סקירה מפי עוזר מקצועי באחת מוועדות הקונגרס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(חברי קונגרס משתתפים ייסגרו רק בסמוך למועד המפגש, עם צפי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לבלת"מים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9034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רביעי 19/6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3"/>
            <a:ext cx="5531830" cy="5319737"/>
            <a:chOff x="6350376" y="1081063"/>
            <a:chExt cx="5531830" cy="5319737"/>
          </a:xfrm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3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15:30-16:00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מעבר לרכבת ו-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check in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6350376" y="2117709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16:00-19:30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ברכבת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6350376" y="4191000"/>
              <a:ext cx="5531830" cy="2209800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ונקודות להחלטה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גורמים שעימם ניפגש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באייפאק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ובקונגרס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ודילמת השם מול האיכות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לבדוק מול הקונסוליה הובלה מהרכבת רק למזוודות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3154355"/>
              <a:ext cx="5531830" cy="917637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6000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19:30-20:30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הגעה למלון וקבלת חדרים (אוטובוס/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ואנים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למזוודות)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37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מעוגל 4">
            <a:hlinkClick r:id="rId4" action="ppaction://hlinksldjump"/>
          </p:cNvPr>
          <p:cNvSpPr/>
          <p:nvPr/>
        </p:nvSpPr>
        <p:spPr>
          <a:xfrm>
            <a:off x="6345382" y="1136913"/>
            <a:ext cx="5531830" cy="522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08:30-15:00 ביקור באו"ם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7:30 – יציאה מהמלון (מומלץ רגלית)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 – כניסה לאו"ם (עקיפת העומס)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08:45 – שיחת פתיחה ואוריינטציה סגנית/שגריר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09:45 – הפסקה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10:00– דובר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מזכ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 האו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סטפן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10:30 – הפסקה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10:45 –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רח"ט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מזה"ת ומערב אסיה (סוזן רוז)</a:t>
            </a: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11:45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 – שיחה של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Jehangir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A Khan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בנושא טרור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13:00 – ארוחת צהריים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13:45 – סיור באו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ם ותמונות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15:00 – יציאה רגלית ל-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AJC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7377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081063"/>
            <a:ext cx="5531830" cy="5270837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>
              <a:lnSpc>
                <a:spcPct val="150000"/>
              </a:lnSpc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15:30-17:30 ביקור בקונסוליה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 – שיחה עם הקונסול הכללי  דני דיין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16:15 – הפסקה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16:30 – שיחה עם נציגת ארגון ציוני פמיניסטי </a:t>
            </a: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(</a:t>
            </a:r>
            <a:r>
              <a:rPr lang="en-US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Zioness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אמנדה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ברמן, ועם מנכ"ל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Wider bridge              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טיילור גרגורי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</a:pP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17:30 – חזרה למלון או שחרור אחרי הקונסוליה</a:t>
            </a:r>
          </a:p>
          <a:p>
            <a:pPr algn="r" rtl="1">
              <a:lnSpc>
                <a:spcPct val="150000"/>
              </a:lnSpc>
            </a:pP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ערב חופשי</a:t>
            </a:r>
            <a:endParaRPr lang="en-US" sz="28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חמישי 20/6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4"/>
            <a:ext cx="5278582" cy="2952092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84909" y="4196441"/>
            <a:ext cx="5278582" cy="21554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4149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שישי 21/6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5" action="ppaction://hlinksldjump"/>
          </p:cNvPr>
          <p:cNvSpPr/>
          <p:nvPr/>
        </p:nvSpPr>
        <p:spPr>
          <a:xfrm>
            <a:off x="6350376" y="1081062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08:00-11:30 בבית הכנסת הקונסרבטיבי/מלון</a:t>
            </a:r>
            <a:endParaRPr lang="en-US" sz="2000" b="1" u="sng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דיוויד האריס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David Harris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(American Jewish Committee leader)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פאנל זרמים ביהדות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השקפות עולם פוליטיות שונות של יהדות ארה"ב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50376" y="2930931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11:30-14:00 ביקור </a:t>
            </a:r>
            <a:r>
              <a:rPr lang="he-IL" sz="2000" b="1" u="sng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בגרונד</a:t>
            </a: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-זירו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באנדרטה ועליה למגדל לתצפית על מנהטן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מוזיאון 9/11 רשות  (מי שמעונין יחזור עצמאית למלון)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(א"צ ארוזה)  מחייב את הכרטיס היקר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4780800"/>
            <a:ext cx="5531830" cy="162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17:15-21:00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נסיעה ואירוח בבית-הכנסת הרפורמי (רק בהלוך רכוב)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קוד לבוש – מדי שרד 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1064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3543665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שבת 22/6 (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מסו"ק</a:t>
            </a: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484909" y="3793089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6142759" y="1081063"/>
            <a:ext cx="5278582" cy="5326663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74073" y="1067207"/>
            <a:ext cx="11220450" cy="5603757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כותרת 1"/>
          <p:cNvSpPr txBox="1">
            <a:spLocks/>
          </p:cNvSpPr>
          <p:nvPr/>
        </p:nvSpPr>
        <p:spPr>
          <a:xfrm>
            <a:off x="186611" y="85237"/>
            <a:ext cx="3973537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i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מנוחה, סיורים וקניות</a:t>
            </a:r>
            <a:endParaRPr lang="he-IL" sz="2800" b="1" i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3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23/6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5" name="קבוצה 4"/>
          <p:cNvGrpSpPr/>
          <p:nvPr/>
        </p:nvGrpSpPr>
        <p:grpSpPr>
          <a:xfrm>
            <a:off x="6350376" y="1081062"/>
            <a:ext cx="5531830" cy="5319738"/>
            <a:chOff x="6350376" y="1081062"/>
            <a:chExt cx="5531830" cy="3601254"/>
          </a:xfrm>
          <a:gradFill>
            <a:gsLst>
              <a:gs pos="0">
                <a:schemeClr val="bg2">
                  <a:lumMod val="20000"/>
                  <a:lumOff val="80000"/>
                </a:schemeClr>
              </a:gs>
              <a:gs pos="53800">
                <a:srgbClr val="C6F0FA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7200000" scaled="0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6350376" y="1081062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08:00-14:00  "סיור מחוץ לחומות" (ניו-יורק האחרת)</a:t>
              </a:r>
              <a:endParaRPr lang="en-US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בכנסיה השחורה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בהארלם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algn="ctr" rtl="1">
                <a:lnSpc>
                  <a:spcPct val="150000"/>
                </a:lnSpc>
              </a:pP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בברוקלין ובעולם היהודי אורתודוקסי בליווי יועץ ראש עיריית ניו-יורק לענייני יהודים </a:t>
              </a:r>
            </a:p>
            <a:p>
              <a:pPr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(כולל א"צ במסעדה כשרה</a:t>
              </a:r>
              <a:r>
                <a:rPr lang="he-IL" sz="1200" dirty="0">
                  <a:solidFill>
                    <a:schemeClr val="tx1"/>
                  </a:solidFill>
                </a:rPr>
                <a:t>)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6350376" y="2912309"/>
              <a:ext cx="5531830" cy="1770007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14:00-20:00 קניות (רשות)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לאאוט-לט מחוץ לניו-יורק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39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שני 24/6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26146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503959" y="3786163"/>
            <a:ext cx="5278582" cy="2614637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מעוגל 2">
            <a:hlinkClick r:id="rId6" action="ppaction://hlinksldjump"/>
          </p:cNvPr>
          <p:cNvSpPr/>
          <p:nvPr/>
        </p:nvSpPr>
        <p:spPr>
          <a:xfrm>
            <a:off x="6350376" y="2676317"/>
            <a:ext cx="5531830" cy="116019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11:30-15:30 סיור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ביקור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Hudson Yards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(כולל א"צ ארוזה) ואפשרות לסיור גם ב-</a:t>
            </a:r>
            <a:r>
              <a: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High Line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5257800"/>
            <a:ext cx="5531830" cy="115923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ונקודות להחלטה</a:t>
            </a: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סיכום המרצים ובחינת הדרכה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כרטיסים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להאדסון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יארד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0376" y="1120244"/>
            <a:ext cx="5531830" cy="141194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09:00-11:30 במלון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שיחה עם נציג היספני בענייני חברה;  סקירה תקשורת (אלי וולשי); שיחה עם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ריצ'י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טורס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בנושא הקהילה ההיספנית; ושיחה על פוליטיקה פרוגרסיבית (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ט"נ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) 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1" algn="ctr" rtl="1"/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4" name="מלבן מעוגל 13">
            <a:hlinkClick r:id="" action="ppaction://noaction"/>
          </p:cNvPr>
          <p:cNvSpPr/>
          <p:nvPr/>
        </p:nvSpPr>
        <p:spPr>
          <a:xfrm>
            <a:off x="6350376" y="3980639"/>
            <a:ext cx="5531830" cy="1133028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56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15:30-19:30 עיבוד צוותי שיחת אלוף וארוחת ערב חגיגית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בקומה 16 במלון ונסיעה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לשדה"ת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/פיזור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5743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פתיחה – רפי </a:t>
            </a:r>
            <a:r>
              <a:rPr lang="he-IL" sz="44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שוץ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1065" cy="5369395"/>
            <a:chOff x="1242380" y="1136913"/>
            <a:chExt cx="9661065" cy="3360681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ארצות הברית והמערכת הבינלאומית הגלובלית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הזירה הפנימית בסימן קיטוב גובר – רפובליקנים/דמוקרטים, מיעוטים בצמיחה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יהדות ארצות הברית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המשמעויות מבחינת ישראל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397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מטלת סיום פרק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3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/>
          <p:cNvGrpSpPr/>
          <p:nvPr/>
        </p:nvGrpSpPr>
        <p:grpSpPr>
          <a:xfrm>
            <a:off x="5453743" y="1136912"/>
            <a:ext cx="6359536" cy="5410552"/>
            <a:chOff x="5453743" y="1136912"/>
            <a:chExt cx="6359536" cy="5410552"/>
          </a:xfrm>
          <a:solidFill>
            <a:schemeClr val="bg1">
              <a:lumMod val="50000"/>
            </a:schemeClr>
          </a:soli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453743" y="1136912"/>
              <a:ext cx="6356667" cy="107999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1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אתגרי ישראל אל מול יהדות ארצות הברית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456612" y="4023947"/>
              <a:ext cx="6356667" cy="1079999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3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האינטרס האמריקאי במזרח התיכון  ותפיסתה את ישראל</a:t>
              </a:r>
            </a:p>
          </p:txBody>
        </p:sp>
        <p:sp>
          <p:nvSpPr>
            <p:cNvPr id="8" name="מלבן מעוגל 7">
              <a:hlinkClick r:id="rId5" action="ppaction://hlinksldjump"/>
            </p:cNvPr>
            <p:cNvSpPr/>
            <p:nvPr/>
          </p:nvSpPr>
          <p:spPr>
            <a:xfrm>
              <a:off x="5453743" y="2580429"/>
              <a:ext cx="6356667" cy="1080000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2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חברה וכלכלה אמריקאית בעידן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453743" y="5467463"/>
              <a:ext cx="6356667" cy="1080001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 4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אסטרטגיית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טראמפ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בזירה הבינלאומית בכללותה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405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3"/>
            <a:ext cx="6368144" cy="5410551"/>
            <a:chOff x="1242380" y="1136913"/>
            <a:chExt cx="9665420" cy="521498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מרצים לשלב הטעינות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– סיכום טיסות, אוטובוסים, מסעדות וסעודות כשרות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מתכונות ימים ראשון ושני בניו-יורק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תכנית צל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4" action="ppaction://hlinksldjump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מעטפת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העשרתית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תכני רשות (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הופעות, סיורים בשבת)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משימות למשתתפים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/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עיקרי הפערים ונושאים לטיפול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/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92539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5453743" y="1136912"/>
            <a:ext cx="6362406" cy="5410551"/>
            <a:chOff x="1242380" y="1136913"/>
            <a:chExt cx="9656710" cy="305749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" name="מלבן מעוגל 2">
              <a:hlinkClick r:id="rId3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סקירות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אנדרטת התאומים, 9/11, אנדרטת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המארינס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והקרב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באיוו-ג'ימה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הפנטגון, כל אנדרטה אחרת בה נבקר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(עד 10 דק' סקירה כל אחת – יועבר באוטובוס או במקום)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u="sng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מד"סים</a:t>
              </a:r>
              <a:endPara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מסלולים בוושינגטון ובניו-יורק (גלעד בירן)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תכניות העשרה רשות (להזמנת כרטיסים ע"ח המשתתפים)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הצגה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בברודוואי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(חמישי ערב),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נסיעה לפסל החירות (שבת); </a:t>
              </a:r>
            </a:p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ביקור בנושאת מטוסים (שבת)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4" action="ppaction://hlinksldjump"/>
          </p:cNvPr>
          <p:cNvSpPr txBox="1">
            <a:spLocks/>
          </p:cNvSpPr>
          <p:nvPr/>
        </p:nvSpPr>
        <p:spPr>
          <a:xfrm>
            <a:off x="2429647" y="138108"/>
            <a:ext cx="7601042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פעילות משלימה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hlinkClick r:id="rId4" action="ppaction://hlinksldjump"/>
          </p:cNvPr>
          <p:cNvSpPr/>
          <p:nvPr/>
        </p:nvSpPr>
        <p:spPr>
          <a:xfrm>
            <a:off x="244928" y="1136914"/>
            <a:ext cx="4735285" cy="54105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5394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-818147" y="-192506"/>
            <a:ext cx="13740063" cy="73009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3600"/>
          </a:p>
        </p:txBody>
      </p:sp>
      <p:sp>
        <p:nvSpPr>
          <p:cNvPr id="18" name="כותרת 1"/>
          <p:cNvSpPr txBox="1">
            <a:spLocks/>
          </p:cNvSpPr>
          <p:nvPr/>
        </p:nvSpPr>
        <p:spPr>
          <a:xfrm>
            <a:off x="876330" y="1556142"/>
            <a:ext cx="10367188" cy="2839074"/>
          </a:xfrm>
          <a:prstGeom prst="rect">
            <a:avLst/>
          </a:prstGeom>
          <a:effectLst>
            <a:outerShdw blurRad="50800" dist="50800" dir="5400000" algn="ctr" rotWithShape="0">
              <a:srgbClr val="FFFF00"/>
            </a:outerShdw>
          </a:effectLst>
        </p:spPr>
        <p:txBody>
          <a:bodyPr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he-IL" sz="2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שאלות?</a:t>
            </a:r>
            <a:endParaRPr lang="he-IL" sz="19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60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נקודות להחלטה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244929" y="1136914"/>
            <a:ext cx="4408714" cy="54105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7" name="קבוצה 6"/>
          <p:cNvGrpSpPr/>
          <p:nvPr/>
        </p:nvGrpSpPr>
        <p:grpSpPr>
          <a:xfrm>
            <a:off x="5159833" y="1136913"/>
            <a:ext cx="6374171" cy="5410551"/>
            <a:chOff x="5159833" y="1136913"/>
            <a:chExt cx="6374171" cy="5410551"/>
          </a:xfr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</p:grpSpPr>
        <p:sp>
          <p:nvSpPr>
            <p:cNvPr id="3" name="מלבן מעוגל 2">
              <a:hlinkClick r:id="rId5" action="ppaction://hlinksldjump"/>
            </p:cNvPr>
            <p:cNvSpPr/>
            <p:nvPr/>
          </p:nvSpPr>
          <p:spPr>
            <a:xfrm>
              <a:off x="5159833" y="113691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תחבורה בין וושינגטון לניו-יורק – רכבת או מטוס?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5159833" y="1930671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מדי שרד? (במידה שכן, נדרש כבר עתה להתחיל לארגן)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5159833" y="2724429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כן/לא כניסה לפנטגון? (לא החלטה שנדרש לקבל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במיידי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5159833" y="3518187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שיחה עם </a:t>
              </a:r>
              <a:r>
                <a:rPr lang="en-US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5159833" y="5105703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שיטות ההדרכה במול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ובארלינגטון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– עצמי-צוותי או קבוצתי-חיצוני?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0" name="מלבן מעוגל 9">
              <a:hlinkClick r:id="" action="ppaction://noaction"/>
            </p:cNvPr>
            <p:cNvSpPr/>
            <p:nvPr/>
          </p:nvSpPr>
          <p:spPr>
            <a:xfrm>
              <a:off x="5159833" y="4311945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סיכומי המרצים ומתכונת השיחות בסיור, לרבות דילמת האיכות מול המותג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5" name="מלבן מעוגל 14">
              <a:hlinkClick r:id="" action="ppaction://noaction"/>
            </p:cNvPr>
            <p:cNvSpPr/>
            <p:nvPr/>
          </p:nvSpPr>
          <p:spPr>
            <a:xfrm>
              <a:off x="5159833" y="5899464"/>
              <a:ext cx="6374171" cy="648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מתכונת </a:t>
              </a:r>
              <a:r>
                <a:rPr lang="he-IL" sz="20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גרונד</a:t>
              </a:r>
              <a:r>
                <a:rPr lang="he-IL" sz="20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-זירו, בדגש על שאלת המוזיאון?</a:t>
              </a:r>
              <a:endParaRPr lang="en-US" sz="1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373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טובה מאוד – מדויקת ומאוזנת – לא מעמיסה ולא ממאיסה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הלקחים מסיור מ"ה הובנו והוטמעו בתכנית מ"ו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אחרי קבלת החלטות, נדרש לדייק ולדקדק את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הלו"ז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והתכנים לרמת דקות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יש להזדרז ולסכם את המרצים לתכנית הטעינות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בהינתן תכנית טובה וכלקח ממחזור מ"ה, שני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פיבוטים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מרכזיים </a:t>
              </a:r>
            </a:p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מנהלות ותיאום ציפיות – יש להשקיע בשניהם 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שורות תחתונות</a:t>
            </a:r>
          </a:p>
        </p:txBody>
      </p:sp>
    </p:spTree>
    <p:extLst>
      <p:ext uri="{BB962C8B-B14F-4D97-AF65-F5344CB8AC3E}">
        <p14:creationId xmlns:p14="http://schemas.microsoft.com/office/powerpoint/2010/main" val="41706425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1" y="1136913"/>
            <a:chExt cx="9665419" cy="5214989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-4000" r="-6000" b="-4000"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1" y="1136913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18/2 – אישור מסמכי תיאום פרטניים למכון וושינגטון,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AJC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</a:t>
              </a:r>
              <a:r>
                <a: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JS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, כלכלה ותקשורת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6" y="2215660"/>
              <a:ext cx="9647999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21/2 – סיכום מרצים לשלב הטעינה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28/1 – סיכום מבנה חוברת המסע (לאחר שיח עם כל המרצים)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15/3 – נעילת תצורה סיור (לאחר קבלת תשובות מכלל הגורמים המארחים)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28/3 – אישור חוברת תכנים</a:t>
              </a:r>
              <a:endPara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6883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משימות </a:t>
            </a:r>
            <a:r>
              <a:rPr lang="he-IL" sz="36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וגאנט</a:t>
            </a:r>
            <a:r>
              <a:rPr lang="he-IL" sz="3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– פברואר-מרץ</a:t>
            </a:r>
          </a:p>
        </p:txBody>
      </p:sp>
    </p:spTree>
    <p:extLst>
      <p:ext uri="{BB962C8B-B14F-4D97-AF65-F5344CB8AC3E}">
        <p14:creationId xmlns:p14="http://schemas.microsoft.com/office/powerpoint/2010/main" val="1526586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מבנה ההצגה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כללית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rId5" action="ppaction://hlinksldjump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הנחות עבודה ועקרונות לתכנון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rId6" action="ppaction://hlinksldjump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הטעינה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rId7" action="ppaction://hlinksldjump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מבנה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ולו"ז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rId8" action="ppaction://hlinksldjump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פערים עיקריים ונקודות להחלטה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rId9" action="ppaction://hlinksldjump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tx2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שורות תחתונות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74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3420251" y="96543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כללי – סיור ארצות הברית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4" name="קבוצה 3"/>
          <p:cNvGrpSpPr/>
          <p:nvPr/>
        </p:nvGrpSpPr>
        <p:grpSpPr>
          <a:xfrm>
            <a:off x="275726" y="1092635"/>
            <a:ext cx="11590797" cy="5652001"/>
            <a:chOff x="275726" y="1092636"/>
            <a:chExt cx="11590797" cy="5218165"/>
          </a:xfrm>
          <a:blipFill dpi="0" rotWithShape="1">
            <a:blip r:embed="rId4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b="5000"/>
            </a:stretch>
          </a:blipFill>
        </p:grpSpPr>
        <p:sp>
          <p:nvSpPr>
            <p:cNvPr id="3" name="מלבן מעוגל 2"/>
            <p:cNvSpPr/>
            <p:nvPr/>
          </p:nvSpPr>
          <p:spPr>
            <a:xfrm>
              <a:off x="5206523" y="1992269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מעבר מוושינגטון לניו-יורק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/>
            <p:cNvSpPr/>
            <p:nvPr/>
          </p:nvSpPr>
          <p:spPr>
            <a:xfrm>
              <a:off x="275726" y="3791535"/>
              <a:ext cx="11590797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המשתתפים והסגל יישארו באמריקה לטיול המשך  (יום ה' 27/6 או יום א'30/6)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/>
            <p:cNvSpPr/>
            <p:nvPr/>
          </p:nvSpPr>
          <p:spPr>
            <a:xfrm>
              <a:off x="5206523" y="1092636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תחילת סיור בוושינגטון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/>
            <p:cNvSpPr/>
            <p:nvPr/>
          </p:nvSpPr>
          <p:spPr>
            <a:xfrm>
              <a:off x="275727" y="4691168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16 מפגשי טעינה לפני הסיור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/>
            <p:cNvSpPr/>
            <p:nvPr/>
          </p:nvSpPr>
          <p:spPr>
            <a:xfrm>
              <a:off x="275727" y="5590801"/>
              <a:ext cx="11590796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בסוף הסיור תהיה עבודה </a:t>
              </a:r>
              <a:r>
                <a:rPr lang="he-IL" sz="24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צוותית</a:t>
              </a:r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 להגשה בתחילת יולי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8" name="מלבן מעוגל 17"/>
            <p:cNvSpPr/>
            <p:nvPr/>
          </p:nvSpPr>
          <p:spPr>
            <a:xfrm>
              <a:off x="5206523" y="2891902"/>
              <a:ext cx="6660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סוף סיור בניו-יורק </a:t>
              </a:r>
              <a:endParaRPr lang="en-US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grpSp>
          <p:nvGrpSpPr>
            <p:cNvPr id="2" name="קבוצה 1"/>
            <p:cNvGrpSpPr/>
            <p:nvPr/>
          </p:nvGrpSpPr>
          <p:grpSpPr>
            <a:xfrm>
              <a:off x="296660" y="1092636"/>
              <a:ext cx="4716003" cy="2561741"/>
              <a:chOff x="296660" y="1092636"/>
              <a:chExt cx="4716003" cy="2561741"/>
            </a:xfrm>
            <a:grpFill/>
            <a:effectLst>
              <a:outerShdw blurRad="50800" dist="50800" dir="5400000" algn="ctr" rotWithShape="0">
                <a:srgbClr val="000000">
                  <a:alpha val="28000"/>
                </a:srgbClr>
              </a:outerShdw>
              <a:reflection endPos="0" dist="50800" dir="5400000" sy="-100000" algn="bl" rotWithShape="0"/>
            </a:effectLst>
          </p:grpSpPr>
          <p:sp>
            <p:nvSpPr>
              <p:cNvPr id="17" name="מלבן מעוגל 16"/>
              <p:cNvSpPr/>
              <p:nvPr/>
            </p:nvSpPr>
            <p:spPr>
              <a:xfrm>
                <a:off x="296663" y="1092636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16 ביוני (ראשון)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4" name="מלבן מעוגל 13"/>
              <p:cNvSpPr/>
              <p:nvPr/>
            </p:nvSpPr>
            <p:spPr>
              <a:xfrm>
                <a:off x="296663" y="1992270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19 ביוני (רביעי)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  <p:sp>
            <p:nvSpPr>
              <p:cNvPr id="19" name="מלבן מעוגל 18"/>
              <p:cNvSpPr/>
              <p:nvPr/>
            </p:nvSpPr>
            <p:spPr>
              <a:xfrm>
                <a:off x="296660" y="2934377"/>
                <a:ext cx="4716000" cy="720000"/>
              </a:xfrm>
              <a:prstGeom prst="roundRe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1" anchor="ctr"/>
              <a:lstStyle/>
              <a:p>
                <a:pPr marL="0" lvl="1" algn="ctr" rtl="1"/>
                <a:r>
                  <a:rPr lang="he-IL" sz="2400" b="1" dirty="0">
                    <a:solidFill>
                      <a:schemeClr val="tx1"/>
                    </a:solidFill>
                    <a:latin typeface="David" panose="020E0502060401010101" pitchFamily="34" charset="-79"/>
                    <a:cs typeface="David" panose="020E0502060401010101" pitchFamily="34" charset="-79"/>
                  </a:rPr>
                  <a:t>24 ביוני (שני)</a:t>
                </a:r>
                <a:endParaRPr lang="en-US" sz="24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01605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הנחות עבודה כלליות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2" name="קבוצה 1"/>
          <p:cNvGrpSpPr/>
          <p:nvPr/>
        </p:nvGrpSpPr>
        <p:grpSpPr>
          <a:xfrm>
            <a:off x="1242380" y="1136913"/>
            <a:ext cx="9669773" cy="5121133"/>
            <a:chOff x="1242380" y="1136913"/>
            <a:chExt cx="9669773" cy="5121133"/>
          </a:xfrm>
          <a:blipFill dpi="0" rotWithShape="1">
            <a:blip r:embed="rId3">
              <a:alphaModFix am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/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אקורד הסיום של השנה (לא נשתמש במונח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אס"ק</a:t>
              </a:r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017140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הסיור אינו חלק בתכנית הלימודים  האינדיבידואלית (פחות קשב)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2897367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רוב השיחות יתקיימו באנגלית (קשב מאותגר יותר)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3777594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ג'ט-לג שיכול להימשך עד לסוף הסיור בוושינגטון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4657821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בשולי הלמידה גם תיירות (75%-25%)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20" name="מלבן מעוגל 19">
              <a:hlinkClick r:id="" action="ppaction://noaction"/>
            </p:cNvPr>
            <p:cNvSpPr/>
            <p:nvPr/>
          </p:nvSpPr>
          <p:spPr>
            <a:xfrm>
              <a:off x="1264153" y="5538046"/>
              <a:ext cx="9648000" cy="72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לאמריקה יש הרבה מה להציע, לא נוכל לקבל את </a:t>
              </a:r>
              <a:r>
                <a:rPr lang="he-IL" sz="2800" b="1" dirty="0" err="1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הכל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438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1"/>
          <p:cNvGrpSpPr/>
          <p:nvPr/>
        </p:nvGrpSpPr>
        <p:grpSpPr>
          <a:xfrm>
            <a:off x="1242380" y="1136913"/>
            <a:ext cx="9900000" cy="5214989"/>
            <a:chOff x="1242380" y="1136913"/>
            <a:chExt cx="9665420" cy="5214989"/>
          </a:xfrm>
          <a:blipFill dpi="0" rotWithShape="1">
            <a:blip r:embed="rId3">
              <a:alphaModFix amt="21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3" name="מלבן מעוגל 2">
              <a:hlinkClick r:id="rId4" action="ppaction://hlinksldjump"/>
            </p:cNvPr>
            <p:cNvSpPr/>
            <p:nvPr/>
          </p:nvSpPr>
          <p:spPr>
            <a:xfrm>
              <a:off x="1242380" y="1136913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מסגרת הזמנים ללמידה 08:00-17:30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1" name="מלבן מעוגל 10">
              <a:hlinkClick r:id="" action="ppaction://noaction"/>
            </p:cNvPr>
            <p:cNvSpPr/>
            <p:nvPr/>
          </p:nvSpPr>
          <p:spPr>
            <a:xfrm>
              <a:off x="1246735" y="2215660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חשיבות גם מונומנטלית לביקור במוסדות החשובים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2" name="מלבן מעוגל 11">
              <a:hlinkClick r:id="" action="ppaction://noaction"/>
            </p:cNvPr>
            <p:cNvSpPr/>
            <p:nvPr/>
          </p:nvSpPr>
          <p:spPr>
            <a:xfrm>
              <a:off x="1251090" y="3294407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שינוי מיקום – לפחות שתי תחנות ביום </a:t>
              </a:r>
              <a:endParaRPr lang="en-US" sz="28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3" name="מלבן מעוגל 12">
              <a:hlinkClick r:id="" action="ppaction://noaction"/>
            </p:cNvPr>
            <p:cNvSpPr/>
            <p:nvPr/>
          </p:nvSpPr>
          <p:spPr>
            <a:xfrm>
              <a:off x="1255445" y="4373154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ערבים חופשיים למעט שלישי (ערב בייסבול) ושישי (בית הכנסת הרפורמי)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  <p:sp>
          <p:nvSpPr>
            <p:cNvPr id="14" name="מלבן מעוגל 13">
              <a:hlinkClick r:id="" action="ppaction://noaction"/>
            </p:cNvPr>
            <p:cNvSpPr/>
            <p:nvPr/>
          </p:nvSpPr>
          <p:spPr>
            <a:xfrm>
              <a:off x="1259800" y="5451902"/>
              <a:ext cx="9648000" cy="900000"/>
            </a:xfrm>
            <a:prstGeom prst="roundRect">
              <a:avLst/>
            </a:prstGeom>
            <a:grpFill/>
            <a:ln>
              <a:solidFill>
                <a:schemeClr val="accent3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1" anchor="ctr"/>
            <a:lstStyle/>
            <a:p>
              <a:pPr marL="0" lvl="1" algn="ctr" rtl="1"/>
              <a:r>
                <a:rPr lang="he-IL" sz="2800" b="1" dirty="0">
                  <a:solidFill>
                    <a:schemeClr val="tx1"/>
                  </a:solidFill>
                  <a:latin typeface="David" panose="020E0502060401010101" pitchFamily="34" charset="-79"/>
                  <a:cs typeface="David" panose="020E0502060401010101" pitchFamily="34" charset="-79"/>
                </a:rPr>
                <a:t>היגיון גיאוגרפי והתחשבות בעומסי התנועה בתכנון הסיור</a:t>
              </a:r>
              <a:endParaRPr lang="en-US" sz="16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endParaRPr>
            </a:p>
          </p:txBody>
        </p:sp>
      </p:grpSp>
      <p:sp>
        <p:nvSpPr>
          <p:cNvPr id="9" name="כותרת 1">
            <a:hlinkClick r:id="rId5" action="ppaction://hlinksldjump"/>
          </p:cNvPr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עקרונות לתכנון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6853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/>
          <p:cNvSpPr txBox="1">
            <a:spLocks/>
          </p:cNvSpPr>
          <p:nvPr/>
        </p:nvSpPr>
        <p:spPr>
          <a:xfrm>
            <a:off x="2829537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01035"/>
              </p:ext>
            </p:extLst>
          </p:nvPr>
        </p:nvGraphicFramePr>
        <p:xfrm>
          <a:off x="307070" y="1081058"/>
          <a:ext cx="11518962" cy="3728656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789581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227970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53411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348000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19098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22/5  (ד')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08:30-12:00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2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מבוא-כללי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הצגת הסיור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רפי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שוץ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/אלון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מדנס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(שעה)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793759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יחסי ישראל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אבי בן-צבי (שעתיים)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295025"/>
                  </a:ext>
                </a:extLst>
              </a:tr>
              <a:tr h="594105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30/5  (ה')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14:30-08:30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חוץ ודיפלומטיה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פעילות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משה"ח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מול הקונגרס (ללא בינ"ל)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יוש זרקא</a:t>
                      </a:r>
                      <a:endParaRPr lang="en-US" sz="20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0723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זרמים ביהדות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יזהר הס 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82686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האו"ם</a:t>
                      </a: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(שליח מזכ"ל למזה"ת)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Jamie</a:t>
                      </a:r>
                      <a:r>
                        <a:rPr lang="en-US" sz="2000" b="1" baseline="0" dirty="0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McGoldrick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499133"/>
                  </a:ext>
                </a:extLst>
              </a:tr>
              <a:tr h="291761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4/6  (ג')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14:15-08:30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ממשל ומאפיינים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וממשל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פרופסור איתן גלבוע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430910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אחר על אמריקה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נדב תמיר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500167"/>
                  </a:ext>
                </a:extLst>
              </a:tr>
            </a:tbl>
          </a:graphicData>
        </a:graphic>
      </p:graphicFrame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258847"/>
              </p:ext>
            </p:extLst>
          </p:nvPr>
        </p:nvGraphicFramePr>
        <p:xfrm>
          <a:off x="306032" y="550526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551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1">
            <a:hlinkClick r:id="rId3" action="ppaction://hlinksldjump"/>
          </p:cNvPr>
          <p:cNvSpPr txBox="1">
            <a:spLocks/>
          </p:cNvSpPr>
          <p:nvPr/>
        </p:nvSpPr>
        <p:spPr>
          <a:xfrm>
            <a:off x="2985410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לו"ז הטעינה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439854"/>
              </p:ext>
            </p:extLst>
          </p:nvPr>
        </p:nvGraphicFramePr>
        <p:xfrm>
          <a:off x="461905" y="872050"/>
          <a:ext cx="11520000" cy="4940738"/>
        </p:xfrm>
        <a:graphic>
          <a:graphicData uri="http://schemas.openxmlformats.org/drawingml/2006/table">
            <a:tbl>
              <a:tblPr rtl="1" firstRow="1" firstCol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466305">
                  <a:extLst>
                    <a:ext uri="{9D8B030D-6E8A-4147-A177-3AD203B41FA5}">
                      <a16:colId xmlns:a16="http://schemas.microsoft.com/office/drawing/2014/main" val="1249242618"/>
                    </a:ext>
                  </a:extLst>
                </a:gridCol>
                <a:gridCol w="2092036">
                  <a:extLst>
                    <a:ext uri="{9D8B030D-6E8A-4147-A177-3AD203B41FA5}">
                      <a16:colId xmlns:a16="http://schemas.microsoft.com/office/drawing/2014/main" val="3137285975"/>
                    </a:ext>
                  </a:extLst>
                </a:gridCol>
                <a:gridCol w="4100946">
                  <a:extLst>
                    <a:ext uri="{9D8B030D-6E8A-4147-A177-3AD203B41FA5}">
                      <a16:colId xmlns:a16="http://schemas.microsoft.com/office/drawing/2014/main" val="1550613264"/>
                    </a:ext>
                  </a:extLst>
                </a:gridCol>
                <a:gridCol w="3860713">
                  <a:extLst>
                    <a:ext uri="{9D8B030D-6E8A-4147-A177-3AD203B41FA5}">
                      <a16:colId xmlns:a16="http://schemas.microsoft.com/office/drawing/2014/main" val="405022553"/>
                    </a:ext>
                  </a:extLst>
                </a:gridCol>
              </a:tblGrid>
              <a:tr h="212312"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תאריך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משכים/נושא</a:t>
                      </a:r>
                      <a:endParaRPr lang="en-US" sz="240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24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מרצה</a:t>
                      </a:r>
                      <a:endParaRPr lang="en-US" sz="24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6416504"/>
                  </a:ext>
                </a:extLst>
              </a:tr>
              <a:tr h="291761"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10/6  (ב')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 וכלכלה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5">
                            <a:lumMod val="40000"/>
                            <a:lumOff val="60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הכלכלה האמריקאית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ד"ר גיל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בפמן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7217666"/>
                  </a:ext>
                </a:extLst>
              </a:tr>
              <a:tr h="583522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חברה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ותקשורת אמריקאית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ד"ר ישראל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וייסמל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(שני משכים)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392794"/>
                  </a:ext>
                </a:extLst>
              </a:tr>
              <a:tr h="29176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מבט על יהדות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מר שמואל </a:t>
                      </a: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רוזנר</a:t>
                      </a: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sz="2000" b="1" dirty="0" err="1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466109"/>
                  </a:ext>
                </a:extLst>
              </a:tr>
              <a:tr h="392543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08:00-08:30</a:t>
                      </a: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5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4             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ביטחון ותקשורת</a:t>
                      </a: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(יום בסימן שאלה לאור ביקור אפשרי בבית הנשיא)</a:t>
                      </a:r>
                      <a:endParaRPr lang="en-US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בייסבול</a:t>
                      </a:r>
                      <a:r>
                        <a:rPr lang="he-IL" sz="2000" b="1" baseline="0" dirty="0">
                          <a:effectLst/>
                          <a:latin typeface="David" panose="020E0502060401010101" pitchFamily="34" charset="-79"/>
                          <a:ea typeface="Calibri" panose="020F0502020204030204" pitchFamily="34" charset="0"/>
                          <a:cs typeface="David" panose="020E0502060401010101" pitchFamily="34" charset="-79"/>
                        </a:rPr>
                        <a:t> – חוקים ותרבות (אופציה במגרש)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160789"/>
                  </a:ext>
                </a:extLst>
              </a:tr>
              <a:tr h="392543">
                <a:tc row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12/6  (ד')  16:15-08:30</a:t>
                      </a:r>
                      <a:endParaRPr lang="en-US" sz="2000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8000">
                          <a:schemeClr val="accent4">
                            <a:lumMod val="40000"/>
                            <a:lumOff val="60000"/>
                          </a:schemeClr>
                        </a:gs>
                        <a:gs pos="77000">
                          <a:schemeClr val="bg2">
                            <a:lumMod val="20000"/>
                            <a:lumOff val="80000"/>
                          </a:schemeClr>
                        </a:gs>
                        <a:gs pos="100000">
                          <a:schemeClr val="bg1">
                            <a:lumMod val="75000"/>
                          </a:schemeClr>
                        </a:gs>
                      </a:gsLst>
                      <a:lin ang="612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שגריר ארה"ב בישראל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solidFill>
                            <a:schemeClr val="bg1"/>
                          </a:solidFill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ט"נ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807072"/>
                  </a:ext>
                </a:extLst>
              </a:tr>
              <a:tr h="3925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מבנה הצבא האמריקאי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Seth  Mac-</a:t>
                      </a:r>
                      <a:r>
                        <a:rPr lang="en-US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Cutcheon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221908"/>
                  </a:ext>
                </a:extLst>
              </a:tr>
              <a:tr h="1222665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מערכת המודיעין ואסטרטגיית ההגנה של ארה"ב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אמיר אורן/נספח המודיעין לשעבר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83684"/>
                  </a:ext>
                </a:extLst>
              </a:tr>
              <a:tr h="190980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עיבוד צוותי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20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מפק"צים</a:t>
                      </a:r>
                      <a:endParaRPr lang="en-US" sz="20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35507" marR="3550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7350"/>
                  </a:ext>
                </a:extLst>
              </a:tr>
            </a:tbl>
          </a:graphicData>
        </a:graphic>
      </p:graphicFrame>
      <p:graphicFrame>
        <p:nvGraphicFramePr>
          <p:cNvPr id="6" name="טבלה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292324"/>
              </p:ext>
            </p:extLst>
          </p:nvPr>
        </p:nvGraphicFramePr>
        <p:xfrm>
          <a:off x="461905" y="6195079"/>
          <a:ext cx="11520000" cy="457200"/>
        </p:xfrm>
        <a:graphic>
          <a:graphicData uri="http://schemas.openxmlformats.org/drawingml/2006/table">
            <a:tbl>
              <a:tblPr rtl="1"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920000">
                  <a:extLst>
                    <a:ext uri="{9D8B030D-6E8A-4147-A177-3AD203B41FA5}">
                      <a16:colId xmlns:a16="http://schemas.microsoft.com/office/drawing/2014/main" val="1416428163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8933140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145359297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604341659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1809228014"/>
                    </a:ext>
                  </a:extLst>
                </a:gridCol>
                <a:gridCol w="1920000">
                  <a:extLst>
                    <a:ext uri="{9D8B030D-6E8A-4147-A177-3AD203B41FA5}">
                      <a16:colId xmlns:a16="http://schemas.microsoft.com/office/drawing/2014/main" val="2932507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bg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מקרא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כללי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מדיני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כלכלי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חברתי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>
                          <a:solidFill>
                            <a:schemeClr val="tx1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ביטחוני</a:t>
                      </a: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511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664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מעוגל 2">
            <a:hlinkClick r:id="rId3" action="ppaction://hlinksldjump"/>
          </p:cNvPr>
          <p:cNvSpPr/>
          <p:nvPr/>
        </p:nvSpPr>
        <p:spPr>
          <a:xfrm>
            <a:off x="6345382" y="1136913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23:30-10:30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טיסה ניו-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ארק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(5:45) המשך ברכבת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לדי.סי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(7:45-11:30)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מעוגל 10">
            <a:hlinkClick r:id="" action="ppaction://noaction"/>
          </p:cNvPr>
          <p:cNvSpPr/>
          <p:nvPr/>
        </p:nvSpPr>
        <p:spPr>
          <a:xfrm>
            <a:off x="6347879" y="2215660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12:00-13:00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הגעה למלון, צ'ק-אין והתארגנות קצרה ליציאה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מעוגל 11">
            <a:hlinkClick r:id="" action="ppaction://noaction"/>
          </p:cNvPr>
          <p:cNvSpPr/>
          <p:nvPr/>
        </p:nvSpPr>
        <p:spPr>
          <a:xfrm>
            <a:off x="6350376" y="3294407"/>
            <a:ext cx="5531830" cy="90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13:30-14:00 ארוחת צהריים במלון ע"ב קייטרינג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(לארגן מקום לפריסה)</a:t>
            </a:r>
            <a:endParaRPr lang="en-US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3" name="מלבן מעוגל 12">
            <a:hlinkClick r:id="" action="ppaction://noaction"/>
          </p:cNvPr>
          <p:cNvSpPr/>
          <p:nvPr/>
        </p:nvSpPr>
        <p:spPr>
          <a:xfrm>
            <a:off x="6352873" y="4373154"/>
            <a:ext cx="5531830" cy="1980000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shade val="30000"/>
                  <a:satMod val="115000"/>
                </a:schemeClr>
              </a:gs>
              <a:gs pos="56000">
                <a:schemeClr val="bg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bg2">
                  <a:lumMod val="40000"/>
                  <a:lumOff val="6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1" anchor="ctr"/>
          <a:lstStyle/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14:00-17:30 סיור במול 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(ניתן להאריך מעט במידת הצורך)</a:t>
            </a:r>
          </a:p>
          <a:p>
            <a:pPr marL="0" lvl="1" algn="ctr" rtl="1"/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הסיור יהיה צוותי ויש לארגן מדריך מקומי לכל צוות (אם יש מדרכים דוברי עברית מה טוב). הסיור יכלול ביקור    ב-5 אנדרטאות: קוריאה, </a:t>
            </a:r>
            <a:r>
              <a:rPr lang="he-IL" sz="20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וויטנאם</a:t>
            </a:r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וושינגטון, לינקולן ורוזוולט. אם הזמן יספיק ניתן להוסיף גם מרטין ל' קינג</a:t>
            </a:r>
            <a:endParaRPr lang="en-US" sz="12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2983831" y="138108"/>
            <a:ext cx="6472990" cy="9429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יום ראשון 16/6</a:t>
            </a:r>
            <a:endParaRPr lang="he-IL" sz="36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84909" y="1081063"/>
            <a:ext cx="5278582" cy="527083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2742119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פרוסה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evel">
  <a:themeElements>
    <a:clrScheme name="Level 1">
      <a:dk1>
        <a:srgbClr val="006699"/>
      </a:dk1>
      <a:lt1>
        <a:srgbClr val="FFFFFF"/>
      </a:lt1>
      <a:dk2>
        <a:srgbClr val="000000"/>
      </a:dk2>
      <a:lt2>
        <a:srgbClr val="99FF99"/>
      </a:lt2>
      <a:accent1>
        <a:srgbClr val="00CC99"/>
      </a:accent1>
      <a:accent2>
        <a:srgbClr val="009999"/>
      </a:accent2>
      <a:accent3>
        <a:srgbClr val="AAAAAA"/>
      </a:accent3>
      <a:accent4>
        <a:srgbClr val="DADADA"/>
      </a:accent4>
      <a:accent5>
        <a:srgbClr val="AAE2CA"/>
      </a:accent5>
      <a:accent6>
        <a:srgbClr val="008A8A"/>
      </a:accent6>
      <a:hlink>
        <a:srgbClr val="0066FF"/>
      </a:hlink>
      <a:folHlink>
        <a:srgbClr val="989CBA"/>
      </a:folHlink>
    </a:clrScheme>
    <a:fontScheme name="Level">
      <a:majorFont>
        <a:latin typeface="Garamond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15116</TotalTime>
  <Words>1732</Words>
  <Application>Microsoft Office PowerPoint</Application>
  <PresentationFormat>Widescreen</PresentationFormat>
  <Paragraphs>447</Paragraphs>
  <Slides>26</Slides>
  <Notes>26</Notes>
  <HiddenSlides>4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פרוסה</vt:lpstr>
      <vt:lpstr>Level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עיבוד צוותי סיור צפון מחזור מ"ו צוות 1 22-24 באוקטובר 2018</dc:title>
  <dc:creator>u26680</dc:creator>
  <cp:lastModifiedBy>Unknown User</cp:lastModifiedBy>
  <cp:revision>374</cp:revision>
  <cp:lastPrinted>2019-01-02T06:26:42Z</cp:lastPrinted>
  <dcterms:created xsi:type="dcterms:W3CDTF">2018-10-28T14:22:41Z</dcterms:created>
  <dcterms:modified xsi:type="dcterms:W3CDTF">2019-05-22T16:40:05Z</dcterms:modified>
</cp:coreProperties>
</file>