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13" r:id="rId1"/>
    <p:sldMasterId id="2147483751" r:id="rId2"/>
  </p:sldMasterIdLst>
  <p:notesMasterIdLst>
    <p:notesMasterId r:id="rId23"/>
  </p:notesMasterIdLst>
  <p:handoutMasterIdLst>
    <p:handoutMasterId r:id="rId24"/>
  </p:handoutMasterIdLst>
  <p:sldIdLst>
    <p:sldId id="271" r:id="rId3"/>
    <p:sldId id="261" r:id="rId4"/>
    <p:sldId id="270" r:id="rId5"/>
    <p:sldId id="272" r:id="rId6"/>
    <p:sldId id="273" r:id="rId7"/>
    <p:sldId id="275" r:id="rId8"/>
    <p:sldId id="277" r:id="rId9"/>
    <p:sldId id="276" r:id="rId10"/>
    <p:sldId id="281" r:id="rId11"/>
    <p:sldId id="282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6" r:id="rId21"/>
    <p:sldId id="297" r:id="rId22"/>
  </p:sldIdLst>
  <p:sldSz cx="12192000" cy="6858000"/>
  <p:notesSz cx="6819900" cy="9918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52F6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233" autoAdjust="0"/>
    <p:restoredTop sz="74681" autoAdjust="0"/>
  </p:normalViewPr>
  <p:slideViewPr>
    <p:cSldViewPr snapToGrid="0">
      <p:cViewPr varScale="1">
        <p:scale>
          <a:sx n="60" d="100"/>
          <a:sy n="60" d="100"/>
        </p:scale>
        <p:origin x="7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9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3975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B382EA3-B2B5-4AA5-9D3F-3A66C7EDACDA}" type="datetimeFigureOut">
              <a:rPr lang="he-IL" smtClean="0"/>
              <a:t>ט"ו/אייר/תשע"ט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63975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81D6914-9ADA-4710-BF29-D93826687D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02940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461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79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E16211C-F158-44B8-84BC-703E60DC3835}" type="datetimeFigureOut">
              <a:rPr lang="he-IL" smtClean="0"/>
              <a:t>ט"ו/אייר/תשע"ט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1990" y="4773374"/>
            <a:ext cx="5455920" cy="3905488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6461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79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8167B9D-F836-420B-BFF1-6B6CAA080C9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51763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775869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err="1" smtClean="0"/>
              <a:t>סטרפילד</a:t>
            </a:r>
            <a:r>
              <a:rPr lang="he-IL" dirty="0" smtClean="0"/>
              <a:t> יכול להיות שיתמנה לשגריר בתורכיה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47675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השיחה של הקהילות היהודיות – לחדד את הנושא ויש אופציה לשמוע גם את </a:t>
            </a:r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Marilyn</a:t>
            </a:r>
            <a:r>
              <a:rPr lang="en-US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Rosenthal</a:t>
            </a:r>
            <a:endParaRPr lang="he-IL" sz="11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פוליטיקה – ממשק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אייפאק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קונגרס 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Ed Miller</a:t>
            </a:r>
            <a:endParaRPr lang="he-IL" sz="20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יהדות – הקהילות היהודיות 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Mark Waldman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דעת הקהל – אתגר הקמפוסים 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Adam </a:t>
            </a:r>
            <a:r>
              <a:rPr lang="en-US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Teitelbaum</a:t>
            </a:r>
            <a:endParaRPr lang="en-US" sz="20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ארוחת צהריים</a:t>
            </a:r>
            <a:endParaRPr lang="en-US" sz="12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rtl="1"/>
            <a:endParaRPr lang="he-IL" sz="11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he-IL" sz="11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בקונגרס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שיחה עם השליח</a:t>
            </a:r>
            <a:r>
              <a:rPr lang="he-IL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הישראלי לקונגרס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המטרה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בקונגרס והבנת הקוטביות בין הרפובליקאים לדמוקרטים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מה לא נקבל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לימוד על מבנה הקונגרס ותפקידו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את זה נקבל בטעינות בארץ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שיטה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לבחון קיום פאנל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להעביר שאלות בסיס מראש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ועוד שאלות תוך כדי הפאנל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מעבר לניו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יורק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15:30-17:00</a:t>
            </a:r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מעבר לרכבת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וצ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ק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אין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17:00-20:30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רכבת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21:00-20:30 –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מעבר למלון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וצ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ק אין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מלון מעולה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כולל ארוחת בוקר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טרקלין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24/7 (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צריך לוודא שהוא פתוח למשתתפים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וחדר כושר טוב מאוד בקנה מידה של מלון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הקפדה על חדרים בקומות נמוכות לדתיים.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99044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מעבר לניו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יורק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15:30-17:00</a:t>
            </a:r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מעבר לרכבת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וצ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ק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אין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17:00-20:30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רכבת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21:00-20:30 –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מעבר למלון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וצ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ק אין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מלון מעולה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כולל ארוחת בוקר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טרקלין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24/7 (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צריך לוודא שהוא פתוח למשתתפים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וחדר כושר טוב מאוד בקנה מידה של מלון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הקפדה על חדרים בקומות נמוכות לדתיים.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622923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באו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ניתן להגיע לאו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ם ברגל,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7:30 – יציאה מהמלון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08:00 – כניסה לאו"ם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08:30 – שיחת פתיחה ואוריינטציה של סגנית ראש המשלחת או של השגריר אם הוא פנוי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09:30 – הפסקה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09:45 – דובר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מזכ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 האו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ם סטפן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10:30 – הפסקה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10:45 – שיחה של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Jehangir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Khan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על נושא טרור בראיית האו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11:45 –  הפסקה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12:00 – שיחה על התחום המדיני (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רוזרמרי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די-קרלו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13:00 – ארוחת צהריים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13:45 – סיור באו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ם ותמונות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15:00 – יציאה רגלית לקונסוליה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15:30 – שיחה של הקונסול הכללי דני דיין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16:15 – הפסקה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16:30 – שיחה עם דיוויד האריס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leader) (David Harris, American Jewish Committee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17:30 – סיום יום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564223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15:30 – שיחה של הקונסול הכללי דני דיין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16:15 – הפסקה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16:30 – שיחה עם דיוויד האריס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leader) (David Harris, American Jewish Committee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17:30 – סיום יום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935144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יום שישי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21/6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בית כנסת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08:00-10:30 – פאנלים (לסדר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11:00-14:00 –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גראונד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זירו  כולל נסיעות הלוך חזור.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ארוחת צהריים ארוזה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סנדביצ'ים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14:00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חזרה למלון והתארגנות לשבת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17:15-17:45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נסיעה לבית הכנסת באוטובוס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17:45-21:00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ביקור בבית הכנסת הרפורמי תפילה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ארוחת שבת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ברכות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שיחה ושיחות טרקלין מספר שולחנות עם נציגות מקומית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שיחות באנגלית.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21:00-21:30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חזרה רגלית למלון אמור לקחת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15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דק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rtl="1"/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167560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מסוק</a:t>
            </a:r>
            <a:r>
              <a:rPr lang="he-IL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(מנוחה סיורים וקניות)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978030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אריזת</a:t>
            </a:r>
            <a:r>
              <a:rPr lang="he-I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מזוודות</a:t>
            </a:r>
          </a:p>
          <a:p>
            <a:pPr rtl="1"/>
            <a:endParaRPr lang="he-IL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בהמשך לשיחתנו, </a:t>
            </a:r>
            <a:r>
              <a:rPr lang="he-I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הלו"ז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כפי שאני מבין אותו ליום ראשון:</a:t>
            </a: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he-I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כנסייה שחורה</a:t>
            </a: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he-I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סיור </a:t>
            </a:r>
            <a:r>
              <a:rPr lang="he-I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בהארלם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ההיספנית עם חברת מועצה / רובן דיאז </a:t>
            </a:r>
            <a:r>
              <a:rPr lang="he-I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גוניור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(מתמודד לראשות העיר)</a:t>
            </a:r>
          </a:p>
          <a:p>
            <a:endParaRPr lang="he-I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אולי שיחה</a:t>
            </a:r>
            <a:r>
              <a:rPr lang="he-IL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עם 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טיש שחורה אמריקאית שאולי תתמודד בעתיד. </a:t>
            </a: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he-I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א.צ</a:t>
            </a: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he-I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סיור בברוקלין</a:t>
            </a: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he-I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סיום מוקדם של היום - זמן חופשי</a:t>
            </a: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he-I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7483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Work (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דרום העיר), הרצאה של המנכ"ל + הרצאה של יו"ר בנק השקעות (ג'ונתן </a:t>
            </a:r>
            <a:r>
              <a:rPr lang="he-I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לווין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Bain Capital 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לדוגמא)</a:t>
            </a: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הרצאת תקשורת - התקשורת הצעירה (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Vice 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לדוגמא)</a:t>
            </a: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he-I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he-IL" sz="1200" b="1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he-IL" sz="1200" b="1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יום שני</a:t>
            </a:r>
            <a:r>
              <a:rPr lang="he-IL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24/6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08:00 – צ'ק-אאוט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08:30 – נסיעה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09:00-11:30 – פרק כלכלי – ביקור ב-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WEWORK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סיור והרצאות נוספות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11:30-13:00 – ארוחת צהריים קלה ארוזה ועיבוד צוותי (מקום בטבע – לחפש פארק נחמד???)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13:00-15:00 – נסיעה ופרק תקשורתי.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15:00-16:00 – שיחת סיכום אלוף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16:00-16:30 – נסיעה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16:30-18:00 – ארוחת ערב חגיגית במסעדה או בקומה 16 במלון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18:00-19:00 – נסיעה לשדה התעופה/פיזור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sz="11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690828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29698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187717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89859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62222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7274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60788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27793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90063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יום ראשון</a:t>
            </a:r>
            <a:r>
              <a:rPr lang="he-IL" sz="105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16/6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הגעה למלון אחרי העברות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וקבלת חדרים ב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-12:00 (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צריך לדרוש זאת מהמלון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לשקול ארוחת צהריים במסעדה או קייטרינג הכשרה עם ההגעה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12:30-14:30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במו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14:30-17:30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סוף יום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ערב חופשי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במו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 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תוכנית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הגעה למו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 רגלי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(30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דק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הליכה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או נסיעה באוטובוס 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סיור במו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ארבע תחנות בשיטה מעגלית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אנדרטת לינקולן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אנדרטת קוריאה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אנדרטת וושינגטון ואנדרטת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וויאטנם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ניתן לעצור למספר דקות גם באנדרטת מלחמת העולם השנייה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נקודות להחלטה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חלוקה לארבע קבוצות אינטימיות ע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פ צוותים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כאשר יש ארבעה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חמישה חניכים מכל צוות שיתנו סקירות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TED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אחד על כל אנדרטה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או חלוקה לשתי קבוצות ושימוש במדריכים מקומיים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משך הסיור עד שלוש שעות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לא כולל הליכה ברגל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בהקשר של הביקור במו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 ממליץ לבחון גם ביקור באנדרטת רוזוולט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60329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he-IL" sz="12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ההמלצות של השגרירות להביא את ביל ברנס וסטיבן </a:t>
            </a:r>
            <a:r>
              <a:rPr lang="he-IL" sz="12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הארדלי</a:t>
            </a:r>
            <a:r>
              <a:rPr lang="he-IL" sz="12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בנושא המאבק הבין מעצמתי </a:t>
            </a:r>
          </a:p>
          <a:p>
            <a:pPr algn="ctr"/>
            <a:r>
              <a:rPr lang="he-IL" sz="12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בעדיפות על אהרון דיוויד מילר ואליוט כהן</a:t>
            </a:r>
          </a:p>
          <a:p>
            <a:pPr rtl="1"/>
            <a:endParaRPr lang="he-IL" sz="12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rtl="1"/>
            <a:endParaRPr lang="he-IL" sz="12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rtl="1"/>
            <a:endParaRPr lang="he-IL" sz="12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rtl="1"/>
            <a:r>
              <a:rPr lang="he-IL" sz="12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מכון וושינגטון</a:t>
            </a:r>
            <a:r>
              <a:rPr lang="en-US" sz="12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</a:t>
            </a:r>
            <a:r>
              <a:rPr lang="he-IL" sz="12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(תואם ב-</a:t>
            </a:r>
            <a:r>
              <a:rPr lang="en-US" sz="12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vc</a:t>
            </a:r>
            <a:r>
              <a:rPr lang="he-IL" sz="12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מול רוברט </a:t>
            </a:r>
            <a:r>
              <a:rPr lang="he-IL" sz="12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סאטלופ</a:t>
            </a:r>
            <a:r>
              <a:rPr lang="he-IL" sz="12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  <a:endParaRPr lang="he-I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מרטין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הינדיק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עבר לניו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יורק לכן פחות רלוונטי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הבאה מבחוץ אהרון דיוויד מילר</a:t>
            </a:r>
            <a:endParaRPr lang="en-US" sz="20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אליוט כהן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-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סמן ימני רפובליקני תומך ישראל</a:t>
            </a:r>
          </a:p>
          <a:p>
            <a:pPr marL="0" lvl="1" algn="ctr" rtl="1"/>
            <a:endParaRPr lang="he-IL" sz="20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ויקטוריה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קוטס</a:t>
            </a:r>
            <a:r>
              <a:rPr lang="he-IL" sz="2000" b="1" baseline="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– סגנית בכירה ליועץ לביטחון לאומי בענייני מזרח תיכון (יכולה להראות את הניואנסים בין הממשל </a:t>
            </a:r>
            <a:r>
              <a:rPr lang="he-IL" sz="2000" b="1" baseline="0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למחמ"ד</a:t>
            </a:r>
            <a:r>
              <a:rPr lang="he-IL" sz="2000" b="1" baseline="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  <a:endParaRPr lang="en-US" sz="20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בשגרירות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בשגרירות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 </a:t>
            </a:r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שעות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שיחה עם נציג מקרן המטבע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חגי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שיחה עם השגריר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שיחה עם הנספח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???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או בפנטגון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שיחה עם תקשורת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תומאס פרידמן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ואולי גם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AXIOS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חדשות האינטרנטיות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פגישה עם דיוויד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סטרפילד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28902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שקופית כותרת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57246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ט"ו/אייר/תשע"ט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4779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ט"ו/אייר/תשע"ט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73517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ט"ו/אייר/תשע"ט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5333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ט"ו/אייר/תשע"ט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44731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e-IL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ט"ו/אייר/תשע"ט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7396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או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e-IL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ט"ו/אייר/תשע"ט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424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ט"ו/אייר/תשע"ט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4635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  <a:prstGeom prst="rect">
            <a:avLst/>
          </a:prstGeo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ט"ו/אייר/תשע"ט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79375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>
            <a:extLst>
              <a:ext uri="{FF2B5EF4-FFF2-40B4-BE49-F238E27FC236}">
                <a16:creationId xmlns:a16="http://schemas.microsoft.com/office/drawing/2014/main" id="{87A3E57A-E855-47EE-9E92-654DB11E0BD7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889251"/>
            <a:ext cx="11480800" cy="201613"/>
            <a:chOff x="144" y="1680"/>
            <a:chExt cx="5424" cy="144"/>
          </a:xfrm>
        </p:grpSpPr>
        <p:sp>
          <p:nvSpPr>
            <p:cNvPr id="5" name="Rectangle 8">
              <a:extLst>
                <a:ext uri="{FF2B5EF4-FFF2-40B4-BE49-F238E27FC236}">
                  <a16:creationId xmlns:a16="http://schemas.microsoft.com/office/drawing/2014/main" id="{F4E4174E-5CCD-4847-B925-9E9A7E273EF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he-IL" sz="1800"/>
            </a:p>
          </p:txBody>
        </p:sp>
        <p:sp>
          <p:nvSpPr>
            <p:cNvPr id="6" name="Rectangle 9">
              <a:extLst>
                <a:ext uri="{FF2B5EF4-FFF2-40B4-BE49-F238E27FC236}">
                  <a16:creationId xmlns:a16="http://schemas.microsoft.com/office/drawing/2014/main" id="{1EAB9FD1-E101-4782-8CBE-F4EA5597DDE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he-IL" sz="1800"/>
            </a:p>
          </p:txBody>
        </p:sp>
        <p:sp>
          <p:nvSpPr>
            <p:cNvPr id="7" name="Rectangle 10">
              <a:extLst>
                <a:ext uri="{FF2B5EF4-FFF2-40B4-BE49-F238E27FC236}">
                  <a16:creationId xmlns:a16="http://schemas.microsoft.com/office/drawing/2014/main" id="{06829C36-990F-463F-98CE-E7FD72B6389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he-IL" sz="1800"/>
            </a:p>
          </p:txBody>
        </p:sp>
      </p:grpSp>
      <p:pic>
        <p:nvPicPr>
          <p:cNvPr id="8" name="Picture 11" descr="מנהל חדש">
            <a:extLst>
              <a:ext uri="{FF2B5EF4-FFF2-40B4-BE49-F238E27FC236}">
                <a16:creationId xmlns:a16="http://schemas.microsoft.com/office/drawing/2014/main" id="{167E433F-C2C1-43A6-B4EF-1A9D97F1F1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734" y="133350"/>
            <a:ext cx="15367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סמל פיקוח עם לבן">
            <a:extLst>
              <a:ext uri="{FF2B5EF4-FFF2-40B4-BE49-F238E27FC236}">
                <a16:creationId xmlns:a16="http://schemas.microsoft.com/office/drawing/2014/main" id="{E008977D-5263-419F-9D86-0B85205039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68" y="103188"/>
            <a:ext cx="954617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103632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270250"/>
            <a:ext cx="85344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A9F9BB3B-09AF-4D16-95CC-28E96BEC07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2D7E73C3-3D8A-4A2A-AC49-927E1AACBE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AF4EC244-D107-4ED0-AFE8-35EDFDA9F0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701D-F8A3-404B-82AC-B4DE04C611E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93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19B3E3-8CEF-4639-81E0-97BD7A3664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12D369-6E84-44D5-8913-DAD83452F4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28A36D-3AB0-4411-A967-A806C113D9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2FF5D-A8F4-43EA-A036-5FB82E6761D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56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ט"ו/אייר/תשע"ט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60771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DFDEF9-A49D-4EA0-BF2A-EC8B315DC2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37335A-D489-459E-9892-67BAD38C3E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E065366-D141-403B-B906-362D4220DE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4716C-09C9-4A02-8EF5-040AD4E4365D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420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09600" y="1052513"/>
            <a:ext cx="5384800" cy="5078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97600" y="1052513"/>
            <a:ext cx="5384800" cy="5078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F3C7BF-0970-4DF1-A1F5-EE2A9AE1C3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154C01-66BF-49E6-ACB9-A3F5E174F9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8D9ACF-6623-48B6-AD0E-70DD93D0EB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23DC3-6DCA-4B5E-AFE4-5D3183D2D0F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662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8144F2D-F274-4E25-B07B-02DCAF4778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59D00F2-BF3B-4FFB-8C9B-F1FD1B7A1A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C8E8661-763B-406E-A151-41C5FC65D8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388E8-E1C4-48DD-97E9-7C4D5118E16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472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CE1109B-562A-46C0-93D1-11930CC737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CF73B28-F88C-45C2-A847-1DBBEDA9AD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E7FC91C-0C52-4B19-BE01-2079238BD2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C7057-C5BF-4F38-8F0E-CBC07523F05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011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86DB24B-5999-4E7C-8DD5-DE57568483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C34E4DB-793A-4A06-A773-8A7FC7428F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2846C08-57DE-4526-BAEA-1176B8D3FA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FEDC3-EFBA-4F98-BF7D-B978FF55869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849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BC877C-C5CA-4485-A13D-7CD183EFB1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15CA9A-051E-4B4F-ABA6-FFAD71AAF6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CD4F8F-8E26-49BD-AED5-28520AB5EA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B001D-35EE-4639-9017-154ACE56009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575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CED8BA-EFDA-43DF-96F6-F8EFE5769B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FBCDE5-9513-4469-9913-065F144E18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BDACC8-702D-4B5F-A9EE-BF399EAE05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F0105-23C8-4F18-A317-A82CA895C48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0346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1C22BB-77E4-431F-8670-8A39544EA2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FF6EF3-B4F9-45A1-9541-F31D677161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C5D35C-973A-40FB-9AD3-8D0AF6F6F3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CD3E4-79B6-4BCB-9F8C-8DD7772E689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557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839200" y="-171450"/>
            <a:ext cx="2743200" cy="630237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09600" y="-171450"/>
            <a:ext cx="8026400" cy="630237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5B7478-239B-44DF-B3EA-7C462F9729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0017CD-4F25-4D45-9FAB-A71171F503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5297E2-F045-4AC1-BDF4-6D3B78B5D8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44371-E5B0-4AB4-838B-F952C657C55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798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כותרת, 2 תכנים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95401" y="-171450"/>
            <a:ext cx="9218084" cy="11525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609600" y="1052513"/>
            <a:ext cx="5384800" cy="2462212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609600" y="3667125"/>
            <a:ext cx="5384800" cy="24638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half" idx="3"/>
          </p:nvPr>
        </p:nvSpPr>
        <p:spPr>
          <a:xfrm>
            <a:off x="6197600" y="1052513"/>
            <a:ext cx="5384800" cy="5078412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8A7DBA7-2208-4C12-874A-67EB71FDB4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20B758C-07F2-4218-BE66-9A6D08504A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3913252-1169-4417-A42B-C5CA98723D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71F34-8012-4A29-A728-E2016A1D08F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57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ט"ו/אייר/תשע"ט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86935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ט"ו/אייר/תשע"ט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50211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ט"ו/אייר/תשע"ט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99015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ט"ו/אייר/תשע"ט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1888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ט"ו/אייר/תשע"ט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51880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ט"ו/אייר/תשע"ט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8667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ט"ו/אייר/תשע"ט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45732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17" name="מלבן מעוגל 16"/>
          <p:cNvSpPr/>
          <p:nvPr userDrawn="1"/>
        </p:nvSpPr>
        <p:spPr>
          <a:xfrm>
            <a:off x="9383095" y="6291945"/>
            <a:ext cx="2700000" cy="432000"/>
          </a:xfrm>
          <a:prstGeom prst="roundRect">
            <a:avLst/>
          </a:prstGeom>
          <a:solidFill>
            <a:schemeClr val="tx1"/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baseline="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29 בינואר 2019</a:t>
            </a:r>
            <a:endParaRPr lang="he-IL" sz="24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8" name="מלבן מעוגל 17"/>
          <p:cNvSpPr/>
          <p:nvPr userDrawn="1"/>
        </p:nvSpPr>
        <p:spPr>
          <a:xfrm>
            <a:off x="4128418" y="6291945"/>
            <a:ext cx="3672000" cy="432000"/>
          </a:xfrm>
          <a:prstGeom prst="roundRect">
            <a:avLst/>
          </a:prstGeom>
          <a:solidFill>
            <a:schemeClr val="tx1"/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הצגת רעיון</a:t>
            </a:r>
            <a:r>
              <a:rPr lang="he-IL" sz="2400" b="1" baseline="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מרכזי סיור ארה"ב</a:t>
            </a:r>
            <a:endParaRPr lang="he-IL" sz="24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9" name="מלבן מעוגל 18"/>
          <p:cNvSpPr/>
          <p:nvPr userDrawn="1"/>
        </p:nvSpPr>
        <p:spPr>
          <a:xfrm>
            <a:off x="133741" y="6291945"/>
            <a:ext cx="2340000" cy="432000"/>
          </a:xfrm>
          <a:prstGeom prst="roundRect">
            <a:avLst/>
          </a:prstGeom>
          <a:solidFill>
            <a:schemeClr val="tx1"/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צוות רע"ם</a:t>
            </a:r>
            <a:endParaRPr lang="he-IL" sz="24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20" name="מחבר ישר 19"/>
          <p:cNvCxnSpPr/>
          <p:nvPr userDrawn="1"/>
        </p:nvCxnSpPr>
        <p:spPr>
          <a:xfrm>
            <a:off x="0" y="6096000"/>
            <a:ext cx="12192000" cy="0"/>
          </a:xfrm>
          <a:prstGeom prst="line">
            <a:avLst/>
          </a:prstGeom>
          <a:ln w="635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25022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8DCA507-2078-4B09-9C6E-070883217B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95401" y="-171450"/>
            <a:ext cx="9218084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E272E3E-9DDB-452F-A131-93725F0306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52513"/>
            <a:ext cx="10972800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text styles</a:t>
            </a:r>
          </a:p>
          <a:p>
            <a:pPr lvl="1"/>
            <a:r>
              <a:rPr lang="en-US" altLang="he-IL"/>
              <a:t>Second level</a:t>
            </a:r>
          </a:p>
          <a:p>
            <a:pPr lvl="2"/>
            <a:r>
              <a:rPr lang="en-US" altLang="he-IL"/>
              <a:t>Third level</a:t>
            </a:r>
          </a:p>
          <a:p>
            <a:pPr lvl="3"/>
            <a:r>
              <a:rPr lang="en-US" altLang="he-IL"/>
              <a:t>Fourth level</a:t>
            </a:r>
          </a:p>
          <a:p>
            <a:pPr lvl="4"/>
            <a:r>
              <a:rPr lang="en-US" altLang="he-IL"/>
              <a:t>Fifth level</a:t>
            </a:r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413BEC81-CEB1-4D8A-88CC-B9D69949CEF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B686E4BC-8A66-443F-B6C5-DA89CFD6B27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E2F5A6BF-4EAA-404C-BEBF-CF779780CB7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hangingPunct="1">
              <a:defRPr sz="1000"/>
            </a:lvl1pPr>
          </a:lstStyle>
          <a:p>
            <a:pPr>
              <a:defRPr/>
            </a:pPr>
            <a:fld id="{08E89486-3438-4AA7-B74E-E8341899E53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599F12DF-ECED-4C15-979F-A5D3C0DD3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48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lang="en-US" altLang="he-IL" sz="2400">
              <a:latin typeface="Times New Roman" panose="02020603050405020304" pitchFamily="18" charset="0"/>
            </a:endParaRPr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DBA28544-493F-4BFA-BD3D-8A94E192D674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1" y="981075"/>
            <a:ext cx="9218084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 sz="1800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54BEC171-22F7-4A22-BBF7-8BF50BD36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3048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lang="en-US" altLang="he-IL" sz="2400">
              <a:latin typeface="Times New Roman" panose="02020603050405020304" pitchFamily="18" charset="0"/>
            </a:endParaRP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6A59296C-8B2E-43FE-ACCB-1776B1CC9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3048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lang="en-US" altLang="he-IL" sz="2400">
              <a:latin typeface="Times New Roman" panose="02020603050405020304" pitchFamily="18" charset="0"/>
            </a:endParaRPr>
          </a:p>
        </p:txBody>
      </p:sp>
      <p:pic>
        <p:nvPicPr>
          <p:cNvPr id="1035" name="Picture 11" descr="סמל פיקוח עם לבן">
            <a:extLst>
              <a:ext uri="{FF2B5EF4-FFF2-40B4-BE49-F238E27FC236}">
                <a16:creationId xmlns:a16="http://schemas.microsoft.com/office/drawing/2014/main" id="{5F5ED23F-5272-4341-8CD2-37AD71D46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1" y="103188"/>
            <a:ext cx="954617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מנהל חדש">
            <a:extLst>
              <a:ext uri="{FF2B5EF4-FFF2-40B4-BE49-F238E27FC236}">
                <a16:creationId xmlns:a16="http://schemas.microsoft.com/office/drawing/2014/main" id="{914CED68-04DF-4BE0-A3BC-768DF0052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734" y="115888"/>
            <a:ext cx="15367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85740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p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.xml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g"/><Relationship Id="rId4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4.png"/><Relationship Id="rId7" Type="http://schemas.openxmlformats.org/officeDocument/2006/relationships/slide" Target="slide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.xml"/><Relationship Id="rId4" Type="http://schemas.openxmlformats.org/officeDocument/2006/relationships/image" Target="../media/image3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-818147" y="-192506"/>
            <a:ext cx="13740063" cy="730099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כותרת 1"/>
          <p:cNvSpPr txBox="1">
            <a:spLocks/>
          </p:cNvSpPr>
          <p:nvPr/>
        </p:nvSpPr>
        <p:spPr>
          <a:xfrm>
            <a:off x="1069765" y="2241943"/>
            <a:ext cx="10367188" cy="2839074"/>
          </a:xfrm>
          <a:prstGeom prst="rect">
            <a:avLst/>
          </a:prstGeom>
          <a:effectLst>
            <a:outerShdw blurRad="50800" dist="50800" dir="5400000" algn="ctr" rotWithShape="0">
              <a:srgbClr val="FFFF00"/>
            </a:outerShdw>
          </a:effectLst>
        </p:spPr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e-IL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הצגת רעיון מרכזי</a:t>
            </a:r>
          </a:p>
          <a:p>
            <a:pPr algn="ctr"/>
            <a:r>
              <a:rPr lang="he-IL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לסיור ארצות הברית</a:t>
            </a:r>
            <a:endParaRPr lang="he-IL" sz="6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658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שלישי 18/6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4"/>
            <a:ext cx="5278582" cy="1800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/>
          <p:cNvSpPr/>
          <p:nvPr/>
        </p:nvSpPr>
        <p:spPr>
          <a:xfrm>
            <a:off x="484909" y="3011011"/>
            <a:ext cx="5278582" cy="1800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16"/>
          <p:cNvSpPr/>
          <p:nvPr/>
        </p:nvSpPr>
        <p:spPr>
          <a:xfrm>
            <a:off x="484909" y="4940959"/>
            <a:ext cx="5278582" cy="1800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5" name="קבוצה 4"/>
          <p:cNvGrpSpPr/>
          <p:nvPr/>
        </p:nvGrpSpPr>
        <p:grpSpPr>
          <a:xfrm>
            <a:off x="6345382" y="1081064"/>
            <a:ext cx="5531830" cy="5659895"/>
            <a:chOff x="6345382" y="1081064"/>
            <a:chExt cx="5531830" cy="5659895"/>
          </a:xfrm>
        </p:grpSpPr>
        <p:sp>
          <p:nvSpPr>
            <p:cNvPr id="3" name="מלבן מעוגל 2">
              <a:hlinkClick r:id="rId6" action="ppaction://hlinksldjump"/>
            </p:cNvPr>
            <p:cNvSpPr/>
            <p:nvPr/>
          </p:nvSpPr>
          <p:spPr>
            <a:xfrm>
              <a:off x="6345382" y="1081064"/>
              <a:ext cx="5531830" cy="1440000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</a:schemeClr>
                </a:gs>
                <a:gs pos="56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algn="ctr" rtl="1"/>
              <a:endPara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endPara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endPara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08:00-12:00 צבא</a:t>
              </a:r>
            </a:p>
            <a:p>
              <a:pPr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עם הנספח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(במלון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)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עם 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J5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(במלון)</a:t>
              </a: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ביקור באנדרטת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המארינס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ותצפית על הפנטגון</a:t>
              </a:r>
              <a:endPara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</a:p>
            <a:p>
              <a:pPr rtl="1"/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/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6345382" y="3641012"/>
              <a:ext cx="5531830" cy="1080000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</a:schemeClr>
                </a:gs>
                <a:gs pos="56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14:00-16:30 ביקור </a:t>
              </a:r>
              <a:r>
                <a:rPr lang="he-IL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במחלקת המדינה</a:t>
              </a:r>
              <a:endParaRPr lang="en-US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עם שני דוברים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: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סטרפילד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,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בראיין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הוק (בנושא איראן), ג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'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יימס ג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'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פרי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סטרפילד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עדיפות אחרונה</a:t>
              </a:r>
              <a:r>
                <a:rPr lang="he-IL" sz="1200" dirty="0" smtClean="0">
                  <a:solidFill>
                    <a:schemeClr val="tx1"/>
                  </a:solidFill>
                </a:rPr>
                <a:t>)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6345382" y="4830986"/>
              <a:ext cx="5531830" cy="900000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</a:schemeClr>
                </a:gs>
                <a:gs pos="56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18:00-21:00 משחק בייסבול</a:t>
              </a:r>
            </a:p>
          </p:txBody>
        </p:sp>
        <p:sp>
          <p:nvSpPr>
            <p:cNvPr id="14" name="מלבן מעוגל 13">
              <a:hlinkClick r:id="" action="ppaction://noaction"/>
            </p:cNvPr>
            <p:cNvSpPr/>
            <p:nvPr/>
          </p:nvSpPr>
          <p:spPr>
            <a:xfrm>
              <a:off x="6345382" y="5840959"/>
              <a:ext cx="5531830" cy="900000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</a:schemeClr>
                </a:gs>
                <a:gs pos="56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אפשרויות נוספות 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קבר קנדי, אנדרטת ח"א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8" name="מלבן מעוגל 17">
              <a:hlinkClick r:id="" action="ppaction://noaction"/>
            </p:cNvPr>
            <p:cNvSpPr/>
            <p:nvPr/>
          </p:nvSpPr>
          <p:spPr>
            <a:xfrm>
              <a:off x="6345382" y="2631038"/>
              <a:ext cx="5531830" cy="900000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</a:schemeClr>
                </a:gs>
                <a:gs pos="56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12:00-14:00 ארוחת צהריים 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בפנטגון סיטי מול (וקייטרינג לכשרים)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694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/>
          <p:cNvGrpSpPr/>
          <p:nvPr/>
        </p:nvGrpSpPr>
        <p:grpSpPr>
          <a:xfrm>
            <a:off x="6345382" y="1081063"/>
            <a:ext cx="5536824" cy="5319736"/>
            <a:chOff x="1242380" y="1136913"/>
            <a:chExt cx="9656710" cy="5217493"/>
          </a:xfr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</p:grpSpPr>
        <p:sp>
          <p:nvSpPr>
            <p:cNvPr id="3" name="מלבן מעוגל 2">
              <a:hlinkClick r:id="rId3" action="ppaction://hlinksldjump"/>
            </p:cNvPr>
            <p:cNvSpPr/>
            <p:nvPr/>
          </p:nvSpPr>
          <p:spPr>
            <a:xfrm>
              <a:off x="1242380" y="1136913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08:00-09:00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הקול הביקורתי של יהדות ארצות הברית      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אחרי 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check 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out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1246735" y="2215660"/>
              <a:ext cx="9648000" cy="1798593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09:30-12:00  ביקור </a:t>
              </a:r>
              <a:r>
                <a:rPr lang="he-IL" sz="2000" b="1" u="sng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באייפאק</a:t>
              </a:r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הרצאה על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אייפאק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ותפקידו, הממשק בין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אייפאק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לקונגרס ואתגרים נוספים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שאיתו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מתמודד הארגון (כמו אתגר הקמפוסים) 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1251090" y="4210433"/>
              <a:ext cx="9648000" cy="2143973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12:30-15:00 ביקור בקונגרס</a:t>
              </a: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סיור מונומנטלי</a:t>
              </a: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שיחות קצרות מפי חברי קונגרס משני צדי הבית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שמיעת סקירה מפי עוזר מקצועי באחת מוועדות הקונגרס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(חברי קונגרס משתתפים ייסגרו רק בסמוך למועד המפגש, עם צפי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לבלת"מים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)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רביעי 19/6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03959" y="3786163"/>
            <a:ext cx="5278582" cy="2614637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1903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רביעי 19/6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03959" y="3786163"/>
            <a:ext cx="5278582" cy="261463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5" name="קבוצה 4"/>
          <p:cNvGrpSpPr/>
          <p:nvPr/>
        </p:nvGrpSpPr>
        <p:grpSpPr>
          <a:xfrm>
            <a:off x="6350376" y="1081063"/>
            <a:ext cx="5531830" cy="5319737"/>
            <a:chOff x="6350376" y="1081063"/>
            <a:chExt cx="5531830" cy="2990929"/>
          </a:xfrm>
        </p:grpSpPr>
        <p:sp>
          <p:nvSpPr>
            <p:cNvPr id="3" name="מלבן מעוגל 2">
              <a:hlinkClick r:id="rId5" action="ppaction://hlinksldjump"/>
            </p:cNvPr>
            <p:cNvSpPr/>
            <p:nvPr/>
          </p:nvSpPr>
          <p:spPr>
            <a:xfrm>
              <a:off x="6350376" y="1081063"/>
              <a:ext cx="5531830" cy="917637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56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15:30-16:00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מעבר לרכבת ו-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check in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6350376" y="2117709"/>
              <a:ext cx="5531830" cy="917637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56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16:00-19:30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נסיעה ברכבת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6350376" y="3154355"/>
              <a:ext cx="5531830" cy="917637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56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19:30-20:30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הגעה למלון וקבלת חדרים (אוטובוס/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ואנים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למזוודות)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93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מעוגל 2">
            <a:hlinkClick r:id="rId3" action="ppaction://hlinksldjump"/>
          </p:cNvPr>
          <p:cNvSpPr/>
          <p:nvPr/>
        </p:nvSpPr>
        <p:spPr>
          <a:xfrm>
            <a:off x="6345382" y="1136913"/>
            <a:ext cx="5531830" cy="522000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>
              <a:lnSpc>
                <a:spcPct val="150000"/>
              </a:lnSpc>
            </a:pPr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08:30-15:00 ביקור באו"ם</a:t>
            </a: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7:30 – יציאה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מהמלון (מומלץ רגלית)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08:00 – כניסה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לאו"ם (עקיפת העומס)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08:30 – שיחת פתיחה ואוריינטציה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סגנית/שגריר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09:30 – הפסקה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09:45 – דובר </a:t>
            </a:r>
            <a:r>
              <a:rPr lang="he-IL" sz="20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מזכ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"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 האו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"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ם סטפן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10:30 – הפסקה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10:45 – שיחה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של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Jehangir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A Khan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בנושא טרור 11:45 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–  הפסקה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12:00 – שיחה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עם ראש אגף כוחות שמירת השלום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13:00 – ארוחת צהריים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13:45 – סיור באו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"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ם ותמונות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15:00 – יציאה רגלית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ל-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AJC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חמישי 20/6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527083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673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מעוגל 2">
            <a:hlinkClick r:id="rId3" action="ppaction://hlinksldjump"/>
          </p:cNvPr>
          <p:cNvSpPr/>
          <p:nvPr/>
        </p:nvSpPr>
        <p:spPr>
          <a:xfrm>
            <a:off x="6345382" y="1081064"/>
            <a:ext cx="5531830" cy="271663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>
              <a:lnSpc>
                <a:spcPct val="150000"/>
              </a:lnSpc>
            </a:pPr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15:30-17:30 ביקור ב-</a:t>
            </a:r>
            <a:r>
              <a:rPr lang="en-US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AJC</a:t>
            </a:r>
            <a:endParaRPr lang="he-IL" sz="2000" b="1" u="sng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>
              <a:lnSpc>
                <a:spcPct val="150000"/>
              </a:lnSpc>
            </a:pP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15:30 – שיחה עם הקונסול הכללי  דני דיין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>
              <a:lnSpc>
                <a:spcPct val="150000"/>
              </a:lnSpc>
            </a:pP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16:15 – הפסקה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>
              <a:lnSpc>
                <a:spcPct val="150000"/>
              </a:lnSpc>
            </a:pP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16:30 – שיחה עם דיוויד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האריס       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David 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Harris</a:t>
            </a:r>
            <a:endParaRPr lang="he-IL" sz="20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      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(American 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Jewish 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Committee 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leader)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>
              <a:lnSpc>
                <a:spcPct val="150000"/>
              </a:lnSpc>
            </a:pP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17:30 –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חזרה למלון או שחרור אחרי הקונסוליה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חמישי 20/6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4"/>
            <a:ext cx="5278582" cy="277248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מעוגל 4">
            <a:hlinkClick r:id="rId3" action="ppaction://hlinksldjump"/>
          </p:cNvPr>
          <p:cNvSpPr/>
          <p:nvPr/>
        </p:nvSpPr>
        <p:spPr>
          <a:xfrm>
            <a:off x="6345382" y="4196442"/>
            <a:ext cx="5531830" cy="2155459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>
              <a:lnSpc>
                <a:spcPct val="150000"/>
              </a:lnSpc>
            </a:pPr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פערים ונושאים להחלטה</a:t>
            </a:r>
          </a:p>
          <a:p>
            <a:pPr marL="0" lvl="1" algn="ctr" rtl="1">
              <a:lnSpc>
                <a:spcPct val="150000"/>
              </a:lnSpc>
            </a:pP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תנועה רגלית אל האו"ם ומ-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AJC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(רבע שעה הליכה). למתקשים ללכת אם יהיו שכירת מונית.</a:t>
            </a:r>
          </a:p>
          <a:p>
            <a:pPr marL="0" lvl="1" algn="ctr" rtl="1">
              <a:lnSpc>
                <a:spcPct val="150000"/>
              </a:lnSpc>
            </a:pP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תיאום מול 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AJC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אירוח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484909" y="4033157"/>
            <a:ext cx="5278582" cy="2318744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8414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שישי 21/6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03959" y="3786163"/>
            <a:ext cx="5278582" cy="261463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 מעוגל 2">
            <a:hlinkClick r:id="rId5" action="ppaction://hlinksldjump"/>
          </p:cNvPr>
          <p:cNvSpPr/>
          <p:nvPr/>
        </p:nvSpPr>
        <p:spPr>
          <a:xfrm>
            <a:off x="6350376" y="1081062"/>
            <a:ext cx="5531830" cy="162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08:00-10:30 בבית הכנסת הקונסרבטיבי/מלון</a:t>
            </a:r>
            <a:endParaRPr lang="en-US" sz="2000" b="1" u="sng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פאנל זרמים ביהדות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השקפות עולם פוליטיות שונות של יהדות ארה"ב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לבן מעוגל 10">
            <a:hlinkClick r:id="" action="ppaction://noaction"/>
          </p:cNvPr>
          <p:cNvSpPr/>
          <p:nvPr/>
        </p:nvSpPr>
        <p:spPr>
          <a:xfrm>
            <a:off x="6350376" y="2930931"/>
            <a:ext cx="5531830" cy="162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11:00-14:00 ביקור </a:t>
            </a:r>
            <a:r>
              <a:rPr lang="he-IL" sz="2000" b="1" u="sng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בגרונד</a:t>
            </a:r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-זירו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ביקור באנדרטה ועליה למגדל לתצפית על מנהטן </a:t>
            </a:r>
            <a:endParaRPr lang="he-IL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מוזיאון 9/11 רשות  (מי שמעונין יחזור עצמאית למלון) 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(א"צ ארוזה)  מחייב את הכרטיס היקר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לבן מעוגל 12">
            <a:hlinkClick r:id="" action="ppaction://noaction"/>
          </p:cNvPr>
          <p:cNvSpPr/>
          <p:nvPr/>
        </p:nvSpPr>
        <p:spPr>
          <a:xfrm>
            <a:off x="6350376" y="4780800"/>
            <a:ext cx="5531830" cy="162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17:15-21:00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נסיעה ואירוח בבית-הכנסת הרפורמי (רק בהלוך רכוב)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קוד לבוש – מדי שרד 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6106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3543665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שבת 22/6 (</a:t>
            </a:r>
            <a:r>
              <a:rPr lang="he-IL" sz="44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מסו"ק</a:t>
            </a: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484909" y="3793089"/>
            <a:ext cx="5278582" cy="261463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13"/>
          <p:cNvSpPr/>
          <p:nvPr/>
        </p:nvSpPr>
        <p:spPr>
          <a:xfrm>
            <a:off x="6142759" y="1081063"/>
            <a:ext cx="5278582" cy="5326663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/>
          <p:cNvSpPr/>
          <p:nvPr/>
        </p:nvSpPr>
        <p:spPr>
          <a:xfrm>
            <a:off x="374073" y="1067207"/>
            <a:ext cx="11220450" cy="5603757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186611" y="85237"/>
            <a:ext cx="3973537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3600" b="1" i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מנוחה, סיורים וקניות</a:t>
            </a:r>
            <a:endParaRPr lang="he-IL" sz="2800" b="1" i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6377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ראשון 23/6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03959" y="3786163"/>
            <a:ext cx="5278582" cy="261463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5" name="קבוצה 4"/>
          <p:cNvGrpSpPr/>
          <p:nvPr/>
        </p:nvGrpSpPr>
        <p:grpSpPr>
          <a:xfrm>
            <a:off x="6350376" y="1081061"/>
            <a:ext cx="5531830" cy="5319738"/>
            <a:chOff x="6350376" y="1081061"/>
            <a:chExt cx="5531830" cy="5319738"/>
          </a:xfrm>
          <a:gradFill>
            <a:gsLst>
              <a:gs pos="0">
                <a:schemeClr val="bg2">
                  <a:lumMod val="20000"/>
                  <a:lumOff val="80000"/>
                </a:schemeClr>
              </a:gs>
              <a:gs pos="53800">
                <a:srgbClr val="C6F0FA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7200000" scaled="0"/>
          </a:gradFill>
        </p:grpSpPr>
        <p:sp>
          <p:nvSpPr>
            <p:cNvPr id="3" name="מלבן מעוגל 2">
              <a:hlinkClick r:id="rId5" action="ppaction://hlinksldjump"/>
            </p:cNvPr>
            <p:cNvSpPr/>
            <p:nvPr/>
          </p:nvSpPr>
          <p:spPr>
            <a:xfrm>
              <a:off x="6350376" y="1081061"/>
              <a:ext cx="5531830" cy="2614639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08:00-14:00  "סיור מחוץ לחומות" (ניו-יורק האחרת)</a:t>
              </a:r>
              <a:endParaRPr lang="en-US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>
                <a:lnSpc>
                  <a:spcPct val="150000"/>
                </a:lnSpc>
              </a:pP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ביקור בכנסיה השחורה 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>
                <a:lnSpc>
                  <a:spcPct val="150000"/>
                </a:lnSpc>
              </a:pP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ביקור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בברוקלין ובעולם יהודי אורתודוקסי </a:t>
              </a:r>
              <a:endPara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(כולל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א"צ במסעדה כשרה</a:t>
              </a:r>
              <a:r>
                <a:rPr lang="he-IL" sz="1200" dirty="0">
                  <a:solidFill>
                    <a:schemeClr val="tx1"/>
                  </a:solidFill>
                </a:rPr>
                <a:t>)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6350376" y="3786162"/>
              <a:ext cx="5531830" cy="2614637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14:00-20:00 קניות (רשות)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נסיעה לאאוט-לט מחוץ לניו-יורק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139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>
            <a:hlinkClick r:id="rId3" action="ppaction://hlinksldjump"/>
          </p:cNvPr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שני 24/6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03959" y="3786163"/>
            <a:ext cx="5278582" cy="2614637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 מעוגל 2">
            <a:hlinkClick r:id="rId6" action="ppaction://hlinksldjump"/>
          </p:cNvPr>
          <p:cNvSpPr/>
          <p:nvPr/>
        </p:nvSpPr>
        <p:spPr>
          <a:xfrm>
            <a:off x="6350376" y="3040522"/>
            <a:ext cx="5531830" cy="144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11:30-15:30 סיור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ביקור ב-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Hudson Yards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(כולל א"צ ארוזה) ואפשרות לסיור גם ב-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High Line</a:t>
            </a:r>
            <a:endParaRPr lang="he-IL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לבן מעוגל 12">
            <a:hlinkClick r:id="" action="ppaction://noaction"/>
          </p:cNvPr>
          <p:cNvSpPr/>
          <p:nvPr/>
        </p:nvSpPr>
        <p:spPr>
          <a:xfrm>
            <a:off x="6350376" y="1120243"/>
            <a:ext cx="5531830" cy="144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09:00-11:30 במלון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שיחה 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עם נציג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היספני בענייני חברה;  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סקירה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תקשורת (אלי וולשי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); הרצאת יו"ר בנק השקעות ג'ונתן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לווין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; סקירה על פרויקט 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Hudson Yards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ctr" rtl="1"/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4" name="מלבן מעוגל 13">
            <a:hlinkClick r:id="" action="ppaction://noaction"/>
          </p:cNvPr>
          <p:cNvSpPr/>
          <p:nvPr/>
        </p:nvSpPr>
        <p:spPr>
          <a:xfrm>
            <a:off x="6350376" y="4960800"/>
            <a:ext cx="5531830" cy="144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15:30-19:30 עיבוד צוותי שיחת אלוף וארוחת ערב חגיגית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בקומה 16 במלון ונסיעה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לשדה"ת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/פיזור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1574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/>
          <p:cNvGrpSpPr/>
          <p:nvPr/>
        </p:nvGrpSpPr>
        <p:grpSpPr>
          <a:xfrm>
            <a:off x="5453743" y="1136912"/>
            <a:ext cx="6362406" cy="5410551"/>
            <a:chOff x="1242380" y="1136913"/>
            <a:chExt cx="9656710" cy="3057494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3" name="מלבן מעוגל 2">
              <a:hlinkClick r:id="rId3" action="ppaction://hlinksldjump"/>
            </p:cNvPr>
            <p:cNvSpPr/>
            <p:nvPr/>
          </p:nvSpPr>
          <p:spPr>
            <a:xfrm>
              <a:off x="1242380" y="1136913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סקירות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אנדרטת התאומים, 9/11, אנדרטת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המארינס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והקרב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באיוו-ג'ימה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, הפנטגון, כל אנדרטה אחרת בה נבקר </a:t>
              </a: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1246735" y="2215660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מד"סים</a:t>
              </a:r>
              <a:endPara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מסלולים בוושינגטון ובניו-יורק (גלעד)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1251090" y="3294407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תכניות העשרה רשות (להזמנת כרטיסים ע"ח המשתתפים) 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הצגה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בברודוואי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(חמישי ערב), 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נסיעה לפסל החירות (שבת); 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ביקור בנושאת מטוסים (שבת)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>
            <a:hlinkClick r:id="rId4" action="ppaction://hlinksldjump"/>
          </p:cNvPr>
          <p:cNvSpPr txBox="1">
            <a:spLocks/>
          </p:cNvSpPr>
          <p:nvPr/>
        </p:nvSpPr>
        <p:spPr>
          <a:xfrm>
            <a:off x="2429647" y="138108"/>
            <a:ext cx="7601042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פעילות משלימה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לבן 9">
            <a:hlinkClick r:id="rId4" action="ppaction://hlinksldjump"/>
          </p:cNvPr>
          <p:cNvSpPr/>
          <p:nvPr/>
        </p:nvSpPr>
        <p:spPr>
          <a:xfrm>
            <a:off x="244928" y="1136914"/>
            <a:ext cx="4735285" cy="541055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539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מבנה ההצגה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2" name="קבוצה 1"/>
          <p:cNvGrpSpPr/>
          <p:nvPr/>
        </p:nvGrpSpPr>
        <p:grpSpPr>
          <a:xfrm>
            <a:off x="1242380" y="1136913"/>
            <a:ext cx="9669773" cy="5121133"/>
            <a:chOff x="1242380" y="1136913"/>
            <a:chExt cx="9669773" cy="5121133"/>
          </a:xfrm>
          <a:blipFill dpi="0" rotWithShape="1">
            <a:blip r:embed="rId3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3" name="מלבן מעוגל 2">
              <a:hlinkClick r:id="rId4" action="ppaction://hlinksldjump"/>
            </p:cNvPr>
            <p:cNvSpPr/>
            <p:nvPr/>
          </p:nvSpPr>
          <p:spPr>
            <a:xfrm>
              <a:off x="1242380" y="1136913"/>
              <a:ext cx="9648000" cy="720000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מסגרת כללית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rId5" action="ppaction://hlinksldjump"/>
            </p:cNvPr>
            <p:cNvSpPr/>
            <p:nvPr/>
          </p:nvSpPr>
          <p:spPr>
            <a:xfrm>
              <a:off x="1246735" y="2017140"/>
              <a:ext cx="9648000" cy="720000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הנחות עבודה ועקרונות לתכנון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rId6" action="ppaction://hlinksldjump"/>
            </p:cNvPr>
            <p:cNvSpPr/>
            <p:nvPr/>
          </p:nvSpPr>
          <p:spPr>
            <a:xfrm>
              <a:off x="1251090" y="2897367"/>
              <a:ext cx="9648000" cy="720000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מבנה </a:t>
              </a:r>
              <a:r>
                <a:rPr lang="he-IL" sz="28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ולו"ז</a:t>
              </a:r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הטעינה</a:t>
              </a:r>
              <a:endParaRPr lang="en-US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rId7" action="ppaction://hlinksldjump"/>
            </p:cNvPr>
            <p:cNvSpPr/>
            <p:nvPr/>
          </p:nvSpPr>
          <p:spPr>
            <a:xfrm>
              <a:off x="1255445" y="3777594"/>
              <a:ext cx="9648000" cy="720000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מבנה </a:t>
              </a:r>
              <a:r>
                <a:rPr lang="he-IL" sz="28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ולו"ז</a:t>
              </a:r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הסיור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rId8" action="ppaction://hlinksldjump"/>
            </p:cNvPr>
            <p:cNvSpPr/>
            <p:nvPr/>
          </p:nvSpPr>
          <p:spPr>
            <a:xfrm>
              <a:off x="1259800" y="4657821"/>
              <a:ext cx="9648000" cy="720000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פערים עיקריים ונקודות להחלטה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20" name="מלבן מעוגל 19">
              <a:hlinkClick r:id="" action="ppaction://noaction"/>
            </p:cNvPr>
            <p:cNvSpPr/>
            <p:nvPr/>
          </p:nvSpPr>
          <p:spPr>
            <a:xfrm>
              <a:off x="1264153" y="5538046"/>
              <a:ext cx="9648000" cy="720000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שורות תחתונות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139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>
            <a:hlinkClick r:id="rId3" action="ppaction://hlinksldjump"/>
          </p:cNvPr>
          <p:cNvSpPr txBox="1">
            <a:spLocks/>
          </p:cNvSpPr>
          <p:nvPr/>
        </p:nvSpPr>
        <p:spPr>
          <a:xfrm>
            <a:off x="2429647" y="138108"/>
            <a:ext cx="7601042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מטלת סיום פרק ארצות הברית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לבן 9">
            <a:hlinkClick r:id="rId3" action="ppaction://hlinksldjump"/>
          </p:cNvPr>
          <p:cNvSpPr/>
          <p:nvPr/>
        </p:nvSpPr>
        <p:spPr>
          <a:xfrm>
            <a:off x="244928" y="1136914"/>
            <a:ext cx="4735285" cy="541055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4" name="קבוצה 3"/>
          <p:cNvGrpSpPr/>
          <p:nvPr/>
        </p:nvGrpSpPr>
        <p:grpSpPr>
          <a:xfrm>
            <a:off x="5453743" y="1136912"/>
            <a:ext cx="6359536" cy="5410552"/>
            <a:chOff x="5453743" y="1136912"/>
            <a:chExt cx="6359536" cy="5410552"/>
          </a:xfrm>
          <a:solidFill>
            <a:schemeClr val="bg1">
              <a:lumMod val="50000"/>
            </a:schemeClr>
          </a:solidFill>
        </p:grpSpPr>
        <p:sp>
          <p:nvSpPr>
            <p:cNvPr id="3" name="מלבן מעוגל 2">
              <a:hlinkClick r:id="rId5" action="ppaction://hlinksldjump"/>
            </p:cNvPr>
            <p:cNvSpPr/>
            <p:nvPr/>
          </p:nvSpPr>
          <p:spPr>
            <a:xfrm>
              <a:off x="5453743" y="1136912"/>
              <a:ext cx="6356667" cy="107999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צוות 1</a:t>
              </a: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אתגרי ישראל אל מול יהדות ארצות הברית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5456612" y="4023947"/>
              <a:ext cx="6356667" cy="1079999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צוות 3</a:t>
              </a: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האינטרס האמריקאי במזרח התיכון  ותפיסתה את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ישראל</a:t>
              </a:r>
              <a:endPara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8" name="מלבן מעוגל 7">
              <a:hlinkClick r:id="rId5" action="ppaction://hlinksldjump"/>
            </p:cNvPr>
            <p:cNvSpPr/>
            <p:nvPr/>
          </p:nvSpPr>
          <p:spPr>
            <a:xfrm>
              <a:off x="5453743" y="2580429"/>
              <a:ext cx="6356667" cy="108000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צוות 2</a:t>
              </a: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חברה וכלכלה אמריקאית בעידן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טראמפ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5453743" y="5467463"/>
              <a:ext cx="6356667" cy="1080001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צוות 4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אסטרטגיית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טראמפ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בזירה הבינלאומית בכללותה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094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>
            <a:hlinkClick r:id="rId3" action="ppaction://hlinksldjump"/>
          </p:cNvPr>
          <p:cNvSpPr txBox="1">
            <a:spLocks/>
          </p:cNvSpPr>
          <p:nvPr/>
        </p:nvSpPr>
        <p:spPr>
          <a:xfrm>
            <a:off x="3420251" y="96543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כללי – סיור ארצות הברית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4" name="קבוצה 3"/>
          <p:cNvGrpSpPr/>
          <p:nvPr/>
        </p:nvGrpSpPr>
        <p:grpSpPr>
          <a:xfrm>
            <a:off x="275726" y="1092635"/>
            <a:ext cx="11590797" cy="5652001"/>
            <a:chOff x="275726" y="1092636"/>
            <a:chExt cx="11590797" cy="5218165"/>
          </a:xfrm>
          <a:blipFill dpi="0" rotWithShape="1">
            <a:blip r:embed="rId4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9000" b="5000"/>
            </a:stretch>
          </a:blipFill>
        </p:grpSpPr>
        <p:sp>
          <p:nvSpPr>
            <p:cNvPr id="3" name="מלבן מעוגל 2"/>
            <p:cNvSpPr/>
            <p:nvPr/>
          </p:nvSpPr>
          <p:spPr>
            <a:xfrm>
              <a:off x="5206523" y="1992269"/>
              <a:ext cx="6660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מעבר מוושינגטון לניו-יורק</a:t>
              </a:r>
              <a:endParaRPr lang="en-US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/>
            <p:cNvSpPr/>
            <p:nvPr/>
          </p:nvSpPr>
          <p:spPr>
            <a:xfrm>
              <a:off x="275726" y="3791535"/>
              <a:ext cx="11590797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רוב המשתתפים והסגל יישארו באמריקה לטיול המשך  (יום ה' 27/6 או יום א'30/6)</a:t>
              </a:r>
              <a:endParaRPr lang="en-US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/>
            <p:cNvSpPr/>
            <p:nvPr/>
          </p:nvSpPr>
          <p:spPr>
            <a:xfrm>
              <a:off x="5206523" y="1092636"/>
              <a:ext cx="6660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תחילת סיור בוושינגטון</a:t>
              </a:r>
              <a:endParaRPr lang="en-US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/>
            <p:cNvSpPr/>
            <p:nvPr/>
          </p:nvSpPr>
          <p:spPr>
            <a:xfrm>
              <a:off x="275727" y="4691168"/>
              <a:ext cx="11590796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16 מפגשי טעינה לפני הסיור</a:t>
              </a:r>
              <a:endParaRPr lang="en-US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20" name="מלבן מעוגל 19"/>
            <p:cNvSpPr/>
            <p:nvPr/>
          </p:nvSpPr>
          <p:spPr>
            <a:xfrm>
              <a:off x="275727" y="5590801"/>
              <a:ext cx="11590796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בסוף הסיור תהיה עבודה </a:t>
              </a:r>
              <a:r>
                <a:rPr lang="he-IL" sz="24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צוותית</a:t>
              </a:r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להגשה בתחילת יולי</a:t>
              </a:r>
              <a:endParaRPr lang="en-US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8" name="מלבן מעוגל 17"/>
            <p:cNvSpPr/>
            <p:nvPr/>
          </p:nvSpPr>
          <p:spPr>
            <a:xfrm>
              <a:off x="5206523" y="2891902"/>
              <a:ext cx="6660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סוף סיור בניו-יורק </a:t>
              </a:r>
              <a:endParaRPr lang="en-US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grpSp>
          <p:nvGrpSpPr>
            <p:cNvPr id="2" name="קבוצה 1"/>
            <p:cNvGrpSpPr/>
            <p:nvPr/>
          </p:nvGrpSpPr>
          <p:grpSpPr>
            <a:xfrm>
              <a:off x="296660" y="1092636"/>
              <a:ext cx="4716003" cy="2561741"/>
              <a:chOff x="296660" y="1092636"/>
              <a:chExt cx="4716003" cy="2561741"/>
            </a:xfrm>
            <a:grpFill/>
            <a:effectLst>
              <a:outerShdw blurRad="50800" dist="50800" dir="5400000" algn="ctr" rotWithShape="0">
                <a:srgbClr val="000000">
                  <a:alpha val="28000"/>
                </a:srgbClr>
              </a:outerShdw>
              <a:reflection endPos="0" dist="50800" dir="5400000" sy="-100000" algn="bl" rotWithShape="0"/>
            </a:effectLst>
          </p:grpSpPr>
          <p:sp>
            <p:nvSpPr>
              <p:cNvPr id="17" name="מלבן מעוגל 16"/>
              <p:cNvSpPr/>
              <p:nvPr/>
            </p:nvSpPr>
            <p:spPr>
              <a:xfrm>
                <a:off x="296663" y="1092636"/>
                <a:ext cx="4716000" cy="720000"/>
              </a:xfrm>
              <a:prstGeom prst="roundRect">
                <a:avLst/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1" anchor="ctr"/>
              <a:lstStyle/>
              <a:p>
                <a:pPr marL="0" lvl="1" algn="ctr" rtl="1"/>
                <a:r>
                  <a:rPr lang="he-IL" sz="2400" b="1" dirty="0" smtClean="0">
                    <a:solidFill>
                      <a:schemeClr val="tx1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16 ביוני (ראשון)</a:t>
                </a:r>
                <a:endParaRPr lang="en-US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  <p:sp>
            <p:nvSpPr>
              <p:cNvPr id="14" name="מלבן מעוגל 13"/>
              <p:cNvSpPr/>
              <p:nvPr/>
            </p:nvSpPr>
            <p:spPr>
              <a:xfrm>
                <a:off x="296663" y="1992270"/>
                <a:ext cx="4716000" cy="720000"/>
              </a:xfrm>
              <a:prstGeom prst="roundRect">
                <a:avLst/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1" anchor="ctr"/>
              <a:lstStyle/>
              <a:p>
                <a:pPr marL="0" lvl="1" algn="ctr" rtl="1"/>
                <a:r>
                  <a:rPr lang="he-IL" sz="2400" b="1" dirty="0" smtClean="0">
                    <a:solidFill>
                      <a:schemeClr val="tx1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19 ביוני (רביעי)</a:t>
                </a:r>
                <a:endParaRPr lang="en-US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  <p:sp>
            <p:nvSpPr>
              <p:cNvPr id="19" name="מלבן מעוגל 18"/>
              <p:cNvSpPr/>
              <p:nvPr/>
            </p:nvSpPr>
            <p:spPr>
              <a:xfrm>
                <a:off x="296660" y="2934377"/>
                <a:ext cx="4716000" cy="720000"/>
              </a:xfrm>
              <a:prstGeom prst="roundRect">
                <a:avLst/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1" anchor="ctr"/>
              <a:lstStyle/>
              <a:p>
                <a:pPr marL="0" lvl="1" algn="ctr" rtl="1"/>
                <a:r>
                  <a:rPr lang="he-IL" sz="2400" b="1" dirty="0" smtClean="0">
                    <a:solidFill>
                      <a:schemeClr val="tx1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24 ביוני (שני)</a:t>
                </a:r>
                <a:endParaRPr lang="en-US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0160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הנחות עבודה כלליות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2" name="קבוצה 1"/>
          <p:cNvGrpSpPr/>
          <p:nvPr/>
        </p:nvGrpSpPr>
        <p:grpSpPr>
          <a:xfrm>
            <a:off x="1242380" y="1136913"/>
            <a:ext cx="9669773" cy="5121133"/>
            <a:chOff x="1242380" y="1136913"/>
            <a:chExt cx="9669773" cy="5121133"/>
          </a:xfrm>
          <a:blipFill dpi="0" rotWithShape="1"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/>
        </p:grpSpPr>
        <p:sp>
          <p:nvSpPr>
            <p:cNvPr id="3" name="מלבן מעוגל 2">
              <a:hlinkClick r:id="rId4" action="ppaction://hlinksldjump"/>
            </p:cNvPr>
            <p:cNvSpPr/>
            <p:nvPr/>
          </p:nvSpPr>
          <p:spPr>
            <a:xfrm>
              <a:off x="1242380" y="1136913"/>
              <a:ext cx="9648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אקורד הסיום של השנה (לא נשתמש במונח </a:t>
              </a:r>
              <a:r>
                <a:rPr lang="he-IL" sz="28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אס"ק</a:t>
              </a:r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)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1246735" y="2017140"/>
              <a:ext cx="9648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הסיור אינו חלק בתכנית הלימודים  האינדיבידואלית (פחות קשב)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1251090" y="2897367"/>
              <a:ext cx="9648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רוב השיחות יתקיימו באנגלית (קשב מאותגר יותר)</a:t>
              </a:r>
              <a:endParaRPr lang="en-US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1255445" y="3777594"/>
              <a:ext cx="9648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ג'ט-לג שיכול להימשך עד לסוף הסיור בוושינגטון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" action="ppaction://noaction"/>
            </p:cNvPr>
            <p:cNvSpPr/>
            <p:nvPr/>
          </p:nvSpPr>
          <p:spPr>
            <a:xfrm>
              <a:off x="1259800" y="4657821"/>
              <a:ext cx="9648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בשולי הלמידה גם תיירות (75%-25%)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20" name="מלבן מעוגל 19">
              <a:hlinkClick r:id="" action="ppaction://noaction"/>
            </p:cNvPr>
            <p:cNvSpPr/>
            <p:nvPr/>
          </p:nvSpPr>
          <p:spPr>
            <a:xfrm>
              <a:off x="1264153" y="5538046"/>
              <a:ext cx="9648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לאמריקה יש הרבה מה להציע, לא נוכל לקבל את </a:t>
              </a:r>
              <a:r>
                <a:rPr lang="he-IL" sz="28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הכל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438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/>
          <p:cNvGrpSpPr/>
          <p:nvPr/>
        </p:nvGrpSpPr>
        <p:grpSpPr>
          <a:xfrm>
            <a:off x="1242380" y="1136913"/>
            <a:ext cx="9900000" cy="5214989"/>
            <a:chOff x="1242380" y="1136913"/>
            <a:chExt cx="9665420" cy="5214989"/>
          </a:xfrm>
          <a:blipFill dpi="0" rotWithShape="1">
            <a:blip r:embed="rId3">
              <a:alphaModFix amt="2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3" name="מלבן מעוגל 2">
              <a:hlinkClick r:id="rId4" action="ppaction://hlinksldjump"/>
            </p:cNvPr>
            <p:cNvSpPr/>
            <p:nvPr/>
          </p:nvSpPr>
          <p:spPr>
            <a:xfrm>
              <a:off x="1242380" y="1136913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מסגרת הזמנים ללמידה 08:00-17:00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1246735" y="2215660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חשיבות גם מונומנטלית לביקור במוסדות החשובים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1251090" y="3294407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שינוי מיקום – לפחות שתי תחנות ביום </a:t>
              </a:r>
              <a:endParaRPr lang="en-US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1255445" y="4373154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ערבים חופשיים למעט שלישי (ערב בייסבול) ושישי (בית הכנסת הרפורמי)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" action="ppaction://noaction"/>
            </p:cNvPr>
            <p:cNvSpPr/>
            <p:nvPr/>
          </p:nvSpPr>
          <p:spPr>
            <a:xfrm>
              <a:off x="1259800" y="5451902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היגיון גיאוגרפי והתחשבות בעומסי התנועה בתכנון הסיור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>
            <a:hlinkClick r:id="rId5" action="ppaction://hlinksldjump"/>
          </p:cNvPr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עקרונות לתכנון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6853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829537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לו"ז הטעינה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361598"/>
              </p:ext>
            </p:extLst>
          </p:nvPr>
        </p:nvGraphicFramePr>
        <p:xfrm>
          <a:off x="307070" y="1081058"/>
          <a:ext cx="11518962" cy="3728656"/>
        </p:xfrm>
        <a:graphic>
          <a:graphicData uri="http://schemas.openxmlformats.org/drawingml/2006/table">
            <a:tbl>
              <a:tblPr rtl="1" firstRow="1" firstCol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789581">
                  <a:extLst>
                    <a:ext uri="{9D8B030D-6E8A-4147-A177-3AD203B41FA5}">
                      <a16:colId xmlns:a16="http://schemas.microsoft.com/office/drawing/2014/main" val="1249242618"/>
                    </a:ext>
                  </a:extLst>
                </a:gridCol>
                <a:gridCol w="2227970">
                  <a:extLst>
                    <a:ext uri="{9D8B030D-6E8A-4147-A177-3AD203B41FA5}">
                      <a16:colId xmlns:a16="http://schemas.microsoft.com/office/drawing/2014/main" val="3137285975"/>
                    </a:ext>
                  </a:extLst>
                </a:gridCol>
                <a:gridCol w="4153411">
                  <a:extLst>
                    <a:ext uri="{9D8B030D-6E8A-4147-A177-3AD203B41FA5}">
                      <a16:colId xmlns:a16="http://schemas.microsoft.com/office/drawing/2014/main" val="1550613264"/>
                    </a:ext>
                  </a:extLst>
                </a:gridCol>
                <a:gridCol w="3348000">
                  <a:extLst>
                    <a:ext uri="{9D8B030D-6E8A-4147-A177-3AD203B41FA5}">
                      <a16:colId xmlns:a16="http://schemas.microsoft.com/office/drawing/2014/main" val="405022553"/>
                    </a:ext>
                  </a:extLst>
                </a:gridCol>
              </a:tblGrid>
              <a:tr h="21231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תאריך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משכים/נושא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נושא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מרצה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416504"/>
                  </a:ext>
                </a:extLst>
              </a:tr>
              <a:tr h="190980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22/5  (ד') 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 08:30-12:00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מבוא-כללי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הצגת הסיור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 רפי </a:t>
                      </a:r>
                      <a:r>
                        <a:rPr lang="he-IL" sz="20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שוץ</a:t>
                      </a: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/אלון </a:t>
                      </a:r>
                      <a:r>
                        <a:rPr lang="he-IL" sz="20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מדנס</a:t>
                      </a: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(שעה)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793759"/>
                  </a:ext>
                </a:extLst>
              </a:tr>
              <a:tr h="29176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יחסי ישראל ארה"ב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פרופסור אבי </a:t>
                      </a: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בן-צבי (שעתיים)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95025"/>
                  </a:ext>
                </a:extLst>
              </a:tr>
              <a:tr h="594105"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30/5  </a:t>
                      </a:r>
                      <a:r>
                        <a:rPr lang="he-IL" sz="200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(ה')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14:30-08:30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                   </a:t>
                      </a:r>
                      <a:endParaRPr lang="he-IL" sz="20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חוץ </a:t>
                      </a: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ודיפלומטיה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פעילות </a:t>
                      </a:r>
                      <a:r>
                        <a:rPr lang="he-IL" sz="2000" b="1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משה"ח</a:t>
                      </a: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מול הקונגרס (ללא בינ"ל)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 יוש זרקא</a:t>
                      </a:r>
                      <a:endParaRPr lang="en-US" sz="20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907234"/>
                  </a:ext>
                </a:extLst>
              </a:tr>
              <a:tr h="19098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שגריר </a:t>
                      </a: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ארה"ב</a:t>
                      </a:r>
                      <a:r>
                        <a:rPr lang="he-IL" sz="2000" b="1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(נוכחי/</a:t>
                      </a: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לשעבר)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פרידמן (נוכחי</a:t>
                      </a:r>
                      <a:r>
                        <a:rPr lang="he-IL" sz="2000" b="1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) </a:t>
                      </a:r>
                      <a:r>
                        <a:rPr lang="he-IL" sz="2000" b="1" baseline="0" dirty="0" err="1" smtClean="0">
                          <a:solidFill>
                            <a:schemeClr val="bg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ט"נ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282686"/>
                  </a:ext>
                </a:extLst>
              </a:tr>
              <a:tr h="29176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האו"ם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err="1" smtClean="0">
                          <a:solidFill>
                            <a:schemeClr val="bg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ט"נ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499133"/>
                  </a:ext>
                </a:extLst>
              </a:tr>
              <a:tr h="291761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4/6  (ג')  </a:t>
                      </a:r>
                      <a:endParaRPr lang="he-IL" sz="2000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20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14:15-08:30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               </a:t>
                      </a:r>
                      <a:endParaRPr lang="he-IL" sz="20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ממשל </a:t>
                      </a: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ומאפיינים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מבנה וממשל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פרופסור איתן גלבוע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430910"/>
                  </a:ext>
                </a:extLst>
              </a:tr>
              <a:tr h="29176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מבט אחר על אמריקה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נדב תמיר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500167"/>
                  </a:ext>
                </a:extLst>
              </a:tr>
            </a:tbl>
          </a:graphicData>
        </a:graphic>
      </p:graphicFrame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258847"/>
              </p:ext>
            </p:extLst>
          </p:nvPr>
        </p:nvGraphicFramePr>
        <p:xfrm>
          <a:off x="306032" y="5505269"/>
          <a:ext cx="11520000" cy="457200"/>
        </p:xfrm>
        <a:graphic>
          <a:graphicData uri="http://schemas.openxmlformats.org/drawingml/2006/table">
            <a:tbl>
              <a:tblPr rtl="1"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920000">
                  <a:extLst>
                    <a:ext uri="{9D8B030D-6E8A-4147-A177-3AD203B41FA5}">
                      <a16:colId xmlns:a16="http://schemas.microsoft.com/office/drawing/2014/main" val="1416428163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289331404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2145359297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604341659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1809228014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29325078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bg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מקרא</a:t>
                      </a:r>
                      <a:endParaRPr lang="he-IL" sz="2400" dirty="0">
                        <a:solidFill>
                          <a:schemeClr val="bg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כללי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מדיני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כלכלי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חברתי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ביטחוני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511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955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>
            <a:hlinkClick r:id="rId3" action="ppaction://hlinksldjump"/>
          </p:cNvPr>
          <p:cNvSpPr txBox="1">
            <a:spLocks/>
          </p:cNvSpPr>
          <p:nvPr/>
        </p:nvSpPr>
        <p:spPr>
          <a:xfrm>
            <a:off x="2985410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לו"ז הטעינה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058546"/>
              </p:ext>
            </p:extLst>
          </p:nvPr>
        </p:nvGraphicFramePr>
        <p:xfrm>
          <a:off x="461905" y="872050"/>
          <a:ext cx="11520000" cy="4940738"/>
        </p:xfrm>
        <a:graphic>
          <a:graphicData uri="http://schemas.openxmlformats.org/drawingml/2006/table">
            <a:tbl>
              <a:tblPr rtl="1" firstRow="1" firstCol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466305">
                  <a:extLst>
                    <a:ext uri="{9D8B030D-6E8A-4147-A177-3AD203B41FA5}">
                      <a16:colId xmlns:a16="http://schemas.microsoft.com/office/drawing/2014/main" val="1249242618"/>
                    </a:ext>
                  </a:extLst>
                </a:gridCol>
                <a:gridCol w="2092036">
                  <a:extLst>
                    <a:ext uri="{9D8B030D-6E8A-4147-A177-3AD203B41FA5}">
                      <a16:colId xmlns:a16="http://schemas.microsoft.com/office/drawing/2014/main" val="3137285975"/>
                    </a:ext>
                  </a:extLst>
                </a:gridCol>
                <a:gridCol w="4100946">
                  <a:extLst>
                    <a:ext uri="{9D8B030D-6E8A-4147-A177-3AD203B41FA5}">
                      <a16:colId xmlns:a16="http://schemas.microsoft.com/office/drawing/2014/main" val="1550613264"/>
                    </a:ext>
                  </a:extLst>
                </a:gridCol>
                <a:gridCol w="3860713">
                  <a:extLst>
                    <a:ext uri="{9D8B030D-6E8A-4147-A177-3AD203B41FA5}">
                      <a16:colId xmlns:a16="http://schemas.microsoft.com/office/drawing/2014/main" val="405022553"/>
                    </a:ext>
                  </a:extLst>
                </a:gridCol>
              </a:tblGrid>
              <a:tr h="21231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תאריך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משכים/נושא</a:t>
                      </a:r>
                      <a:endParaRPr lang="en-US" sz="24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נושא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מרצה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416504"/>
                  </a:ext>
                </a:extLst>
              </a:tr>
              <a:tr h="291761"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10/6  (ב')  16:15-08:30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               </a:t>
                      </a:r>
                      <a:endParaRPr lang="he-IL" sz="20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חברה </a:t>
                      </a: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וכלכלה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הכלכלה האמריקאית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ד"ר גיל </a:t>
                      </a:r>
                      <a:r>
                        <a:rPr lang="he-IL" sz="2000" b="1" dirty="0" err="1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בפמן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217666"/>
                  </a:ext>
                </a:extLst>
              </a:tr>
              <a:tr h="583522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חברה</a:t>
                      </a:r>
                      <a:r>
                        <a:rPr lang="he-IL" sz="2000" b="1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ותקשורת אמריקאית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ד"ר ישראל </a:t>
                      </a:r>
                      <a:r>
                        <a:rPr lang="he-IL" sz="20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וייסמל</a:t>
                      </a: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(שני משכים)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392794"/>
                  </a:ext>
                </a:extLst>
              </a:tr>
              <a:tr h="29176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מבט על יהדות ארה"ב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 שמואל </a:t>
                      </a:r>
                      <a:r>
                        <a:rPr lang="he-IL" sz="20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רוזנר</a:t>
                      </a: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2000" b="1" dirty="0" err="1" smtClean="0">
                          <a:solidFill>
                            <a:schemeClr val="bg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ט"נ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466109"/>
                  </a:ext>
                </a:extLst>
              </a:tr>
              <a:tr h="392543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08:00-08:30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5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             </a:t>
                      </a:r>
                      <a:endParaRPr lang="he-IL" sz="20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ביטחון </a:t>
                      </a: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ותקשורת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8000">
                          <a:schemeClr val="accent4">
                            <a:lumMod val="40000"/>
                            <a:lumOff val="60000"/>
                          </a:schemeClr>
                        </a:gs>
                        <a:gs pos="77000">
                          <a:schemeClr val="bg2">
                            <a:lumMod val="20000"/>
                            <a:lumOff val="80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בייסבול</a:t>
                      </a:r>
                      <a:r>
                        <a:rPr lang="he-IL" sz="2000" b="1" baseline="0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– חוקים ותרבות (אופציה במגרש)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Seth  Mac-</a:t>
                      </a:r>
                      <a:r>
                        <a:rPr lang="en-US" sz="20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Cutcheon</a:t>
                      </a:r>
                      <a:endParaRPr lang="en-US" sz="20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160789"/>
                  </a:ext>
                </a:extLst>
              </a:tr>
              <a:tr h="392543">
                <a:tc rowSpan="4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12/6  (ד')  16:15-08:30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8000">
                          <a:schemeClr val="accent4">
                            <a:lumMod val="40000"/>
                            <a:lumOff val="60000"/>
                          </a:schemeClr>
                        </a:gs>
                        <a:gs pos="77000">
                          <a:schemeClr val="bg2">
                            <a:lumMod val="20000"/>
                            <a:lumOff val="80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זרמים ביהדות ארה"ב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 יזהר </a:t>
                      </a: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הס  </a:t>
                      </a:r>
                      <a:r>
                        <a:rPr lang="he-IL" sz="2000" b="1" dirty="0" err="1" smtClean="0">
                          <a:solidFill>
                            <a:schemeClr val="bg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ט"נ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807072"/>
                  </a:ext>
                </a:extLst>
              </a:tr>
              <a:tr h="392543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מבנה הצבא האמריקאי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Seth  Mac-</a:t>
                      </a:r>
                      <a:r>
                        <a:rPr lang="en-US" sz="2000" b="1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Cutcheon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221908"/>
                  </a:ext>
                </a:extLst>
              </a:tr>
              <a:tr h="1222665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מערכת המודיעין ואסטרטגיית ההגנה של ארה"ב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אמיר אורן/נספח המודיעין לשעבר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883684"/>
                  </a:ext>
                </a:extLst>
              </a:tr>
              <a:tr h="19098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עיבוד צוותי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מפק"צים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447350"/>
                  </a:ext>
                </a:extLst>
              </a:tr>
            </a:tbl>
          </a:graphicData>
        </a:graphic>
      </p:graphicFrame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292324"/>
              </p:ext>
            </p:extLst>
          </p:nvPr>
        </p:nvGraphicFramePr>
        <p:xfrm>
          <a:off x="461905" y="6195079"/>
          <a:ext cx="11520000" cy="457200"/>
        </p:xfrm>
        <a:graphic>
          <a:graphicData uri="http://schemas.openxmlformats.org/drawingml/2006/table">
            <a:tbl>
              <a:tblPr rtl="1"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920000">
                  <a:extLst>
                    <a:ext uri="{9D8B030D-6E8A-4147-A177-3AD203B41FA5}">
                      <a16:colId xmlns:a16="http://schemas.microsoft.com/office/drawing/2014/main" val="1416428163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289331404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2145359297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604341659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1809228014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29325078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bg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מקרא</a:t>
                      </a:r>
                      <a:endParaRPr lang="he-IL" sz="2400" dirty="0">
                        <a:solidFill>
                          <a:schemeClr val="bg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כללי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מדיני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כלכלי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חברתי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ביטחוני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511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66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מעוגל 2">
            <a:hlinkClick r:id="rId3" action="ppaction://hlinksldjump"/>
          </p:cNvPr>
          <p:cNvSpPr/>
          <p:nvPr/>
        </p:nvSpPr>
        <p:spPr>
          <a:xfrm>
            <a:off x="6345382" y="1136913"/>
            <a:ext cx="5531830" cy="90000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23:30-10:30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טיסה לוושינגטון עם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קונקשיין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והגעה לקראת הצהריים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לבן מעוגל 10">
            <a:hlinkClick r:id="" action="ppaction://noaction"/>
          </p:cNvPr>
          <p:cNvSpPr/>
          <p:nvPr/>
        </p:nvSpPr>
        <p:spPr>
          <a:xfrm>
            <a:off x="6347879" y="2215660"/>
            <a:ext cx="5531830" cy="90000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12:00-13:00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הגעה למלון, צ'ק-אין והתארגנות קצרה ליציאה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" name="מלבן מעוגל 11">
            <a:hlinkClick r:id="" action="ppaction://noaction"/>
          </p:cNvPr>
          <p:cNvSpPr/>
          <p:nvPr/>
        </p:nvSpPr>
        <p:spPr>
          <a:xfrm>
            <a:off x="6350376" y="3294407"/>
            <a:ext cx="5531830" cy="90000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13:30-14:00 ארוחת צהריים במלון ע"ב קייטרינג 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(לארגן מקום לפריסה)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לבן מעוגל 12">
            <a:hlinkClick r:id="" action="ppaction://noaction"/>
          </p:cNvPr>
          <p:cNvSpPr/>
          <p:nvPr/>
        </p:nvSpPr>
        <p:spPr>
          <a:xfrm>
            <a:off x="6352873" y="4373154"/>
            <a:ext cx="5531830" cy="198000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14:00-17:00 סיור במול 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(ניתן להאריך מעט במידת הצורך)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הסיור יהיה צוותי ויש לארגן מדריך מקומי לכל צוות (אם יש מדרכים דוברי עברית מה טוב). הסיור יכלול ביקור    ב-5 אנדרטאות: קוריאה,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וויטנאם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וושינגטון, לינקולן ורוזוולט. אם הזמן יספיק ניתן להוסיף גם מרטין ל' קינג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ראשון 16/6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527083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5274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קבוצה 4"/>
          <p:cNvGrpSpPr/>
          <p:nvPr/>
        </p:nvGrpSpPr>
        <p:grpSpPr>
          <a:xfrm>
            <a:off x="6355370" y="1081063"/>
            <a:ext cx="5531830" cy="5541995"/>
            <a:chOff x="6355370" y="1081063"/>
            <a:chExt cx="5531830" cy="4480997"/>
          </a:xfr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8100000" scaled="1"/>
            <a:tileRect/>
          </a:gradFill>
        </p:grpSpPr>
        <p:sp>
          <p:nvSpPr>
            <p:cNvPr id="3" name="מלבן מעוגל 2">
              <a:hlinkClick r:id="rId3" action="ppaction://hlinksldjump"/>
            </p:cNvPr>
            <p:cNvSpPr/>
            <p:nvPr/>
          </p:nvSpPr>
          <p:spPr>
            <a:xfrm>
              <a:off x="6355370" y="1081063"/>
              <a:ext cx="5531830" cy="216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08:30-13:00 ביקור במכון וושינגטון כולל א"צ</a:t>
              </a:r>
              <a:endParaRPr lang="he-IL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פגישות במכון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-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דניס רוס ודיוויד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מוקבסקי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.</a:t>
              </a:r>
            </a:p>
            <a:p>
              <a:pPr marL="0" lvl="1" algn="ctr" rtl="1">
                <a:lnSpc>
                  <a:spcPct val="150000"/>
                </a:lnSpc>
              </a:pP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הבאה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מבחוץ אהרון דיוויד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מילר ו/או אליוט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כהן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</a:p>
            <a:p>
              <a:pPr marL="0" lvl="1" algn="ctr" rtl="1">
                <a:lnSpc>
                  <a:spcPct val="150000"/>
                </a:lnSpc>
              </a:pP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ניתן לעשות במכון וושינגטון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פאנל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>
                <a:lnSpc>
                  <a:spcPct val="150000"/>
                </a:lnSpc>
              </a:pP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של החוקרת הלבנונית (</a:t>
              </a:r>
              <a:r>
                <a:rPr lang="en-US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Hanin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en-US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Ghaddar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)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6355370" y="3402060"/>
              <a:ext cx="5531830" cy="216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>
                <a:lnSpc>
                  <a:spcPct val="150000"/>
                </a:lnSpc>
              </a:pPr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13:30-16:30 ביקור בשגרירות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>
                <a:lnSpc>
                  <a:spcPct val="150000"/>
                </a:lnSpc>
              </a:pP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עם תקשורת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-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תומאס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פרידמן 13:30</a:t>
              </a:r>
            </a:p>
            <a:p>
              <a:pPr algn="ctr" rtl="1">
                <a:lnSpc>
                  <a:spcPct val="150000"/>
                </a:lnSpc>
              </a:pP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עם השגריר</a:t>
              </a:r>
              <a:endPara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>
                <a:lnSpc>
                  <a:spcPct val="150000"/>
                </a:lnSpc>
              </a:pP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עם ויקטוריה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קוטס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שני 17/6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700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484909" y="3923058"/>
            <a:ext cx="5278582" cy="2700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1369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פרוסה">
  <a:themeElements>
    <a:clrScheme name="פרוסה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פרוסה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פרוסה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Level">
  <a:themeElements>
    <a:clrScheme name="Level 1">
      <a:dk1>
        <a:srgbClr val="006699"/>
      </a:dk1>
      <a:lt1>
        <a:srgbClr val="FFFFFF"/>
      </a:lt1>
      <a:dk2>
        <a:srgbClr val="000000"/>
      </a:dk2>
      <a:lt2>
        <a:srgbClr val="99FF99"/>
      </a:lt2>
      <a:accent1>
        <a:srgbClr val="00CC99"/>
      </a:accent1>
      <a:accent2>
        <a:srgbClr val="009999"/>
      </a:accent2>
      <a:accent3>
        <a:srgbClr val="AAAAAA"/>
      </a:accent3>
      <a:accent4>
        <a:srgbClr val="DADADA"/>
      </a:accent4>
      <a:accent5>
        <a:srgbClr val="AAE2CA"/>
      </a:accent5>
      <a:accent6>
        <a:srgbClr val="008A8A"/>
      </a:accent6>
      <a:hlink>
        <a:srgbClr val="0066FF"/>
      </a:hlink>
      <a:folHlink>
        <a:srgbClr val="989CBA"/>
      </a:folHlink>
    </a:clrScheme>
    <a:fontScheme name="Level">
      <a:majorFont>
        <a:latin typeface="Garamond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19237</TotalTime>
  <Words>1403</Words>
  <Application>Microsoft Office PowerPoint</Application>
  <PresentationFormat>מסך רחב</PresentationFormat>
  <Paragraphs>390</Paragraphs>
  <Slides>20</Slides>
  <Notes>20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10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20</vt:i4>
      </vt:variant>
    </vt:vector>
  </HeadingPairs>
  <TitlesOfParts>
    <vt:vector size="32" baseType="lpstr">
      <vt:lpstr>Arial</vt:lpstr>
      <vt:lpstr>Calibri</vt:lpstr>
      <vt:lpstr>Century Gothic</vt:lpstr>
      <vt:lpstr>David</vt:lpstr>
      <vt:lpstr>Garamond</vt:lpstr>
      <vt:lpstr>Gisha</vt:lpstr>
      <vt:lpstr>Times New Roman</vt:lpstr>
      <vt:lpstr>Verdana</vt:lpstr>
      <vt:lpstr>Wingdings</vt:lpstr>
      <vt:lpstr>Wingdings 3</vt:lpstr>
      <vt:lpstr>פרוסה</vt:lpstr>
      <vt:lpstr>Level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>IDF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עיבוד צוותי סיור צפון מחזור מ"ו צוות 1 22-24 באוקטובר 2018</dc:title>
  <dc:creator>u26680</dc:creator>
  <cp:lastModifiedBy>u26697</cp:lastModifiedBy>
  <cp:revision>370</cp:revision>
  <cp:lastPrinted>2019-01-02T06:26:42Z</cp:lastPrinted>
  <dcterms:created xsi:type="dcterms:W3CDTF">2018-10-28T14:22:41Z</dcterms:created>
  <dcterms:modified xsi:type="dcterms:W3CDTF">2019-05-20T13:27:19Z</dcterms:modified>
</cp:coreProperties>
</file>