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8"/>
  </p:notesMasterIdLst>
  <p:sldIdLst>
    <p:sldId id="260" r:id="rId2"/>
    <p:sldId id="261" r:id="rId3"/>
    <p:sldId id="272" r:id="rId4"/>
    <p:sldId id="264" r:id="rId5"/>
    <p:sldId id="271" r:id="rId6"/>
    <p:sldId id="269" r:id="rId7"/>
    <p:sldId id="268" r:id="rId8"/>
    <p:sldId id="265" r:id="rId9"/>
    <p:sldId id="266" r:id="rId10"/>
    <p:sldId id="263" r:id="rId11"/>
    <p:sldId id="273" r:id="rId12"/>
    <p:sldId id="274" r:id="rId13"/>
    <p:sldId id="276" r:id="rId14"/>
    <p:sldId id="275" r:id="rId15"/>
    <p:sldId id="277" r:id="rId16"/>
    <p:sldId id="270" r:id="rId1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C90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47" autoAdjust="0"/>
    <p:restoredTop sz="94660"/>
  </p:normalViewPr>
  <p:slideViewPr>
    <p:cSldViewPr snapToGrid="0">
      <p:cViewPr varScale="1">
        <p:scale>
          <a:sx n="43" d="100"/>
          <a:sy n="43" d="100"/>
        </p:scale>
        <p:origin x="12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C342101-5A7F-4F9C-B2A2-82BF615D5403}" type="datetimeFigureOut">
              <a:rPr lang="he-IL" smtClean="0"/>
              <a:t>ל'/שבט/תשע"ח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1EDA523-79A9-4673-A8BC-DB21FED85F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5810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A6D0B-2A2F-46F8-85E8-FA75A9B5BC6C}" type="slidenum">
              <a:rPr lang="he-IL" smtClean="0">
                <a:solidFill>
                  <a:prstClr val="black"/>
                </a:solidFill>
              </a:rPr>
              <a:pPr/>
              <a:t>16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28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4549"/>
            <a:ext cx="7886700" cy="598260"/>
          </a:xfrm>
          <a:prstGeom prst="rect">
            <a:avLst/>
          </a:prstGeom>
        </p:spPr>
        <p:txBody>
          <a:bodyPr/>
          <a:lstStyle>
            <a:lvl1pPr algn="ctr">
              <a:defRPr sz="2800">
                <a:latin typeface="Guttman Hatzvi" panose="02010401010101010101" pitchFamily="2" charset="-79"/>
                <a:cs typeface="Guttman Hatzvi" panose="02010401010101010101" pitchFamily="2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3547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uttman Hatzvi" panose="02010401010101010101" pitchFamily="2" charset="-79"/>
                <a:cs typeface="Guttman Hatzvi" panose="02010401010101010101" pitchFamily="2" charset="-79"/>
              </a:defRPr>
            </a:lvl1pPr>
            <a:lvl2pPr>
              <a:defRPr sz="2000">
                <a:latin typeface="Guttman Hatzvi" panose="02010401010101010101" pitchFamily="2" charset="-79"/>
                <a:cs typeface="Guttman Hatzvi" panose="02010401010101010101" pitchFamily="2" charset="-79"/>
              </a:defRPr>
            </a:lvl2pPr>
            <a:lvl3pPr>
              <a:defRPr sz="1800">
                <a:latin typeface="Guttman Hatzvi" panose="02010401010101010101" pitchFamily="2" charset="-79"/>
                <a:cs typeface="Guttman Hatzvi" panose="02010401010101010101" pitchFamily="2" charset="-79"/>
              </a:defRPr>
            </a:lvl3pPr>
            <a:lvl4pPr>
              <a:defRPr sz="1600">
                <a:latin typeface="Guttman Hatzvi" panose="02010401010101010101" pitchFamily="2" charset="-79"/>
                <a:cs typeface="Guttman Hatzvi" panose="02010401010101010101" pitchFamily="2" charset="-79"/>
              </a:defRPr>
            </a:lvl4pPr>
            <a:lvl5pPr>
              <a:defRPr sz="1600">
                <a:latin typeface="Guttman Hatzvi" panose="02010401010101010101" pitchFamily="2" charset="-79"/>
                <a:cs typeface="Guttman Hatzvi" panose="02010401010101010101" pitchFamily="2" charset="-79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878768-201F-4EE9-AAB8-A9E3391F6301}" type="datetimeFigureOut">
              <a:rPr lang="he-IL" smtClean="0"/>
              <a:t>ל'/שבט/תשע"ח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30D10D-3F22-439B-AEB1-D824564E6B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733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B68D197-038F-4B94-BAAC-12CA8F74928A}" type="datetimeFigureOut">
              <a:rPr lang="he-IL" sz="1800" b="0" smtClean="0">
                <a:solidFill>
                  <a:prstClr val="black"/>
                </a:solidFill>
                <a:latin typeface="Calibri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ל'/שבט/תשע"ח</a:t>
            </a:fld>
            <a:endParaRPr lang="he-IL" sz="1800" b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500834"/>
            <a:ext cx="2895600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81C8581-3115-4AE3-901D-89E576C0F0F4}" type="slidenum">
              <a:rPr lang="he-IL" sz="1800" b="0" smtClean="0">
                <a:solidFill>
                  <a:prstClr val="black"/>
                </a:solidFill>
                <a:latin typeface="Calibri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e-IL" sz="1800" b="0"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150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/>
          <p:cNvGrpSpPr/>
          <p:nvPr userDrawn="1"/>
        </p:nvGrpSpPr>
        <p:grpSpPr>
          <a:xfrm>
            <a:off x="-19050" y="-8902"/>
            <a:ext cx="9180513" cy="1050279"/>
            <a:chOff x="-19050" y="-8902"/>
            <a:chExt cx="9180513" cy="1050279"/>
          </a:xfrm>
        </p:grpSpPr>
        <p:sp>
          <p:nvSpPr>
            <p:cNvPr id="8" name="צורה חופשית 7"/>
            <p:cNvSpPr>
              <a:spLocks/>
            </p:cNvSpPr>
            <p:nvPr/>
          </p:nvSpPr>
          <p:spPr bwMode="auto">
            <a:xfrm>
              <a:off x="-19050" y="-24"/>
              <a:ext cx="9163050" cy="1041401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rgbClr val="009DD9">
                    <a:shade val="50000"/>
                    <a:alpha val="45000"/>
                    <a:satMod val="120000"/>
                  </a:srgbClr>
                </a:gs>
                <a:gs pos="100000">
                  <a:srgbClr val="C4EEFF">
                    <a:shade val="80000"/>
                    <a:alpha val="55000"/>
                    <a:satMod val="155000"/>
                  </a:srgb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cs typeface="Arial" pitchFamily="34" charset="0"/>
              </a:endParaRPr>
            </a:p>
          </p:txBody>
        </p:sp>
        <p:sp>
          <p:nvSpPr>
            <p:cNvPr id="9" name="צורה חופשית 8"/>
            <p:cNvSpPr>
              <a:spLocks/>
            </p:cNvSpPr>
            <p:nvPr/>
          </p:nvSpPr>
          <p:spPr bwMode="auto">
            <a:xfrm>
              <a:off x="4381500" y="-8902"/>
              <a:ext cx="4762500" cy="63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4EEFF">
                    <a:shade val="50000"/>
                    <a:alpha val="30000"/>
                    <a:satMod val="130000"/>
                  </a:srgbClr>
                </a:gs>
                <a:gs pos="80000">
                  <a:srgbClr val="009DD9">
                    <a:shade val="75000"/>
                    <a:alpha val="45000"/>
                    <a:satMod val="140000"/>
                  </a:srgb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cs typeface="Arial" pitchFamily="34" charset="0"/>
              </a:endParaRPr>
            </a:p>
          </p:txBody>
        </p:sp>
        <p:grpSp>
          <p:nvGrpSpPr>
            <p:cNvPr id="10" name="קבוצה 9"/>
            <p:cNvGrpSpPr>
              <a:grpSpLocks/>
            </p:cNvGrpSpPr>
            <p:nvPr/>
          </p:nvGrpSpPr>
          <p:grpSpPr bwMode="auto">
            <a:xfrm>
              <a:off x="-19050" y="133974"/>
              <a:ext cx="9180513" cy="647700"/>
              <a:chOff x="-19045" y="216550"/>
              <a:chExt cx="9180548" cy="649224"/>
            </a:xfrm>
          </p:grpSpPr>
          <p:sp>
            <p:nvSpPr>
              <p:cNvPr id="11" name="צורה חופשית 10"/>
              <p:cNvSpPr>
                <a:spLocks/>
              </p:cNvSpPr>
              <p:nvPr/>
            </p:nvSpPr>
            <p:spPr bwMode="auto">
              <a:xfrm rot="21435692">
                <a:off x="-19045" y="216550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rgbClr val="C4EEFF">
                        <a:shade val="75000"/>
                      </a:srgbClr>
                    </a:gs>
                    <a:gs pos="86000">
                      <a:sysClr val="windowText" lastClr="000000">
                        <a:alpha val="29000"/>
                      </a:sysClr>
                    </a:gs>
                    <a:gs pos="16000">
                      <a:srgbClr val="009DD9">
                        <a:shade val="75000"/>
                        <a:alpha val="56000"/>
                      </a:srgb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cs typeface="Arial" pitchFamily="34" charset="0"/>
                </a:endParaRPr>
              </a:p>
            </p:txBody>
          </p:sp>
          <p:sp>
            <p:nvSpPr>
              <p:cNvPr id="12" name="צורה חופשית 11"/>
              <p:cNvSpPr>
                <a:spLocks/>
              </p:cNvSpPr>
              <p:nvPr/>
            </p:nvSpPr>
            <p:spPr bwMode="auto">
              <a:xfrm rot="21435692">
                <a:off x="-14309" y="290003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rgbClr val="59A9F2"/>
                    </a:gs>
                    <a:gs pos="44000">
                      <a:srgbClr val="0F6FC6"/>
                    </a:gs>
                    <a:gs pos="33000">
                      <a:srgbClr val="009DD9">
                        <a:alpha val="56000"/>
                      </a:srgb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cs typeface="Arial" pitchFamily="34" charset="0"/>
                </a:endParaRPr>
              </a:p>
            </p:txBody>
          </p:sp>
        </p:grpSp>
      </p:grpSp>
      <p:sp>
        <p:nvSpPr>
          <p:cNvPr id="13" name="מלבן 12"/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כותרת 1"/>
          <p:cNvSpPr txBox="1">
            <a:spLocks/>
          </p:cNvSpPr>
          <p:nvPr userDrawn="1"/>
        </p:nvSpPr>
        <p:spPr bwMode="auto">
          <a:xfrm>
            <a:off x="3837214" y="6596128"/>
            <a:ext cx="1469572" cy="26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100" b="1" kern="0" dirty="0" smtClean="0">
                <a:solidFill>
                  <a:prstClr val="black"/>
                </a:solidFill>
                <a:latin typeface="Guttman Hatzvi" pitchFamily="2" charset="-79"/>
                <a:cs typeface="Guttman Hatzvi" pitchFamily="2" charset="-79"/>
              </a:rPr>
              <a:t>-בלמ"ס-</a:t>
            </a:r>
            <a:endParaRPr lang="he-IL" sz="1100" b="1" kern="0" dirty="0">
              <a:solidFill>
                <a:prstClr val="black"/>
              </a:solidFill>
              <a:latin typeface="Guttman Hatzvi" pitchFamily="2" charset="-79"/>
              <a:cs typeface="Guttman Hatzvi" pitchFamily="2" charset="-79"/>
            </a:endParaRPr>
          </a:p>
        </p:txBody>
      </p:sp>
      <p:sp>
        <p:nvSpPr>
          <p:cNvPr id="15" name="כותרת 1"/>
          <p:cNvSpPr txBox="1">
            <a:spLocks/>
          </p:cNvSpPr>
          <p:nvPr userDrawn="1"/>
        </p:nvSpPr>
        <p:spPr bwMode="auto">
          <a:xfrm>
            <a:off x="0" y="6597352"/>
            <a:ext cx="2276746" cy="26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100" b="1" kern="0" dirty="0" smtClean="0">
                <a:solidFill>
                  <a:prstClr val="black"/>
                </a:solidFill>
                <a:latin typeface="Guttman Hatzvi" pitchFamily="2" charset="-79"/>
                <a:cs typeface="Guttman Hatzvi" pitchFamily="2" charset="-79"/>
              </a:rPr>
              <a:t>מב"ל/מדור קש"ח</a:t>
            </a:r>
            <a:endParaRPr lang="he-IL" sz="2400" b="1" kern="0" dirty="0">
              <a:solidFill>
                <a:prstClr val="black"/>
              </a:solidFill>
              <a:latin typeface="Guttman Hatzvi" pitchFamily="2" charset="-79"/>
              <a:cs typeface="Guttman Hatzvi" pitchFamily="2" charset="-79"/>
            </a:endParaRPr>
          </a:p>
        </p:txBody>
      </p:sp>
      <p:sp>
        <p:nvSpPr>
          <p:cNvPr id="16" name="כותרת 1"/>
          <p:cNvSpPr txBox="1">
            <a:spLocks/>
          </p:cNvSpPr>
          <p:nvPr userDrawn="1"/>
        </p:nvSpPr>
        <p:spPr bwMode="auto">
          <a:xfrm>
            <a:off x="7524328" y="6598582"/>
            <a:ext cx="1619672" cy="25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100" b="1" kern="0" dirty="0">
                <a:solidFill>
                  <a:prstClr val="black"/>
                </a:solidFill>
                <a:latin typeface="Guttman Hatzvi" pitchFamily="2" charset="-79"/>
                <a:cs typeface="Guttman Hatzvi" pitchFamily="2" charset="-79"/>
              </a:rPr>
              <a:t>   שקף </a:t>
            </a:r>
            <a:fld id="{1EE79B35-3D82-4D13-9781-E3639559A659}" type="slidenum">
              <a:rPr lang="he-IL" sz="1100" b="1" kern="0">
                <a:solidFill>
                  <a:prstClr val="black"/>
                </a:solidFill>
                <a:latin typeface="Guttman Hatzvi" pitchFamily="2" charset="-79"/>
                <a:cs typeface="Guttman Hatzvi" pitchFamily="2" charset="-79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he-IL" sz="1100" b="1" kern="0" dirty="0">
                <a:solidFill>
                  <a:prstClr val="black"/>
                </a:solidFill>
                <a:latin typeface="Guttman Hatzvi" pitchFamily="2" charset="-79"/>
                <a:cs typeface="Guttman Hatzvi" pitchFamily="2" charset="-79"/>
              </a:rPr>
              <a:t> </a:t>
            </a:r>
          </a:p>
        </p:txBody>
      </p:sp>
      <p:pic>
        <p:nvPicPr>
          <p:cNvPr id="17" name="תמונה 16"/>
          <p:cNvPicPr/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9329" l="1575" r="96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275" y="0"/>
            <a:ext cx="899317" cy="1051207"/>
          </a:xfrm>
          <a:prstGeom prst="rect">
            <a:avLst/>
          </a:prstGeom>
          <a:noFill/>
        </p:spPr>
      </p:pic>
      <p:pic>
        <p:nvPicPr>
          <p:cNvPr id="18" name="תמונה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86" y="1864"/>
            <a:ext cx="916276" cy="104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1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3075" y="2767281"/>
            <a:ext cx="565785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נסיעת מב"ל לאירופה 18-22.03.18</a:t>
            </a:r>
            <a:endParaRPr lang="he-IL" sz="40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445079" y="4914900"/>
            <a:ext cx="6343650" cy="1510393"/>
          </a:xfrm>
          <a:prstGeom prst="rect">
            <a:avLst/>
          </a:prstGeom>
          <a:solidFill>
            <a:srgbClr val="95B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 smtClean="0">
                <a:solidFill>
                  <a:schemeClr val="tx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הצגה </a:t>
            </a:r>
            <a:r>
              <a:rPr lang="he-IL" sz="2000" dirty="0" err="1" smtClean="0">
                <a:solidFill>
                  <a:schemeClr val="tx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למ</a:t>
            </a:r>
            <a:r>
              <a:rPr lang="he-IL" sz="2000" dirty="0" smtClean="0">
                <a:solidFill>
                  <a:schemeClr val="tx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' המכללות</a:t>
            </a:r>
            <a:endParaRPr lang="he-IL" sz="2000" dirty="0">
              <a:solidFill>
                <a:schemeClr val="tx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04" y="968188"/>
            <a:ext cx="2356937" cy="156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erm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26" y="968187"/>
            <a:ext cx="2356937" cy="156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5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2"/>
          <a:srcRect l="6742" t="10244" r="34475" b="11232"/>
          <a:stretch/>
        </p:blipFill>
        <p:spPr>
          <a:xfrm>
            <a:off x="91381" y="3368500"/>
            <a:ext cx="4182907" cy="3141498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87979" y="513938"/>
            <a:ext cx="5657850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מנהלות</a:t>
            </a:r>
          </a:p>
          <a:p>
            <a:pPr algn="ctr"/>
            <a:r>
              <a:rPr lang="he-IL" sz="28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בריסל</a:t>
            </a:r>
            <a:endParaRPr lang="he-IL" sz="28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3393" y="4072353"/>
            <a:ext cx="105319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/>
              <a:t>Radisson </a:t>
            </a:r>
            <a:r>
              <a:rPr lang="en-US" sz="1200" b="1" dirty="0" err="1" smtClean="0"/>
              <a:t>Blu</a:t>
            </a:r>
            <a:endParaRPr lang="he-IL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67173" y="5085173"/>
            <a:ext cx="149144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הפרלמנט של </a:t>
            </a:r>
            <a:r>
              <a:rPr lang="he-IL" sz="1200" b="1" dirty="0" err="1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הא"א</a:t>
            </a:r>
            <a:endParaRPr lang="he-IL" sz="12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3207" y="1771650"/>
            <a:ext cx="4523014" cy="23544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בית מלון: </a:t>
            </a:r>
            <a:r>
              <a:rPr lang="en-US" dirty="0" smtClean="0">
                <a:cs typeface="Guttman Hatzvi" panose="02010401010101010101" pitchFamily="2" charset="-79"/>
              </a:rPr>
              <a:t>Radisson </a:t>
            </a:r>
            <a:r>
              <a:rPr lang="en-US" dirty="0" err="1" smtClean="0">
                <a:cs typeface="Guttman Hatzvi" panose="02010401010101010101" pitchFamily="2" charset="-79"/>
              </a:rPr>
              <a:t>Blu</a:t>
            </a:r>
            <a:r>
              <a:rPr lang="en-US" dirty="0" smtClean="0">
                <a:cs typeface="Guttman Hatzvi" panose="02010401010101010101" pitchFamily="2" charset="-79"/>
              </a:rPr>
              <a:t> Royal</a:t>
            </a:r>
            <a:endParaRPr lang="en-US" dirty="0">
              <a:cs typeface="Guttman Hatzvi" panose="02010401010101010101" pitchFamily="2" charset="-79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כתובת: </a:t>
            </a:r>
            <a:r>
              <a:rPr lang="en-US" sz="1600" dirty="0" err="1" smtClean="0">
                <a:cs typeface="Guttman Hatzvi" panose="02010401010101010101" pitchFamily="2" charset="-79"/>
              </a:rPr>
              <a:t>Wolvengracht</a:t>
            </a:r>
            <a:r>
              <a:rPr lang="en-US" sz="1600" dirty="0" smtClean="0">
                <a:cs typeface="Guttman Hatzvi" panose="02010401010101010101" pitchFamily="2" charset="-79"/>
              </a:rPr>
              <a:t> 47, 1000 </a:t>
            </a:r>
            <a:r>
              <a:rPr lang="en-US" sz="1600" dirty="0" err="1" smtClean="0">
                <a:cs typeface="Guttman Hatzvi" panose="02010401010101010101" pitchFamily="2" charset="-79"/>
              </a:rPr>
              <a:t>Brussel</a:t>
            </a:r>
            <a:r>
              <a:rPr lang="en-US" sz="1600" dirty="0" smtClean="0">
                <a:cs typeface="Guttman Hatzvi" panose="02010401010101010101" pitchFamily="2" charset="-79"/>
              </a:rPr>
              <a:t>, Belgium</a:t>
            </a:r>
            <a:endParaRPr lang="he-IL" sz="1600" dirty="0" smtClean="0">
              <a:cs typeface="Guttman Hatzvi" panose="02010401010101010101" pitchFamily="2" charset="-79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dirty="0" smtClean="0">
                <a:cs typeface="Guttman Hatzvi" panose="02010401010101010101" pitchFamily="2" charset="-79"/>
              </a:rPr>
              <a:t>צמוד לכיכר המרכזית ולאתרי התיירות</a:t>
            </a:r>
            <a:endParaRPr lang="en-US" sz="1600" dirty="0" smtClean="0">
              <a:cs typeface="Guttman Hatzvi" panose="02010401010101010101" pitchFamily="2" charset="-79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16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10" name="Picture 4" descr="http://www.truce-project.eu/uploads/1/8/3/4/18347763/6087825_ori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7" r="12259"/>
          <a:stretch/>
        </p:blipFill>
        <p:spPr bwMode="auto">
          <a:xfrm>
            <a:off x="5849300" y="4326768"/>
            <a:ext cx="3106921" cy="206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62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tui.be/img/static/im1000/77500/77520/77520J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r="1"/>
          <a:stretch/>
        </p:blipFill>
        <p:spPr bwMode="auto">
          <a:xfrm>
            <a:off x="5848821" y="4324694"/>
            <a:ext cx="3107400" cy="206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/>
          <a:srcRect l="20417" t="13676" r="28419" b="17956"/>
          <a:stretch/>
        </p:blipFill>
        <p:spPr>
          <a:xfrm>
            <a:off x="91381" y="3366747"/>
            <a:ext cx="4183911" cy="3143251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433207" y="1771650"/>
            <a:ext cx="4523014" cy="23544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בית מלון: </a:t>
            </a:r>
            <a:r>
              <a:rPr lang="en-US" dirty="0" err="1" smtClean="0">
                <a:cs typeface="Guttman Hatzvi" panose="02010401010101010101" pitchFamily="2" charset="-79"/>
              </a:rPr>
              <a:t>Maritim</a:t>
            </a:r>
            <a:r>
              <a:rPr lang="en-US" dirty="0" smtClean="0">
                <a:cs typeface="Guttman Hatzvi" panose="02010401010101010101" pitchFamily="2" charset="-79"/>
              </a:rPr>
              <a:t> </a:t>
            </a:r>
            <a:r>
              <a:rPr lang="en-US" dirty="0" err="1" smtClean="0">
                <a:cs typeface="Guttman Hatzvi" panose="02010401010101010101" pitchFamily="2" charset="-79"/>
              </a:rPr>
              <a:t>proArte</a:t>
            </a:r>
            <a:endParaRPr lang="en-US" dirty="0">
              <a:cs typeface="Guttman Hatzvi" panose="02010401010101010101" pitchFamily="2" charset="-79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כתובת: </a:t>
            </a:r>
            <a:r>
              <a:rPr lang="en-US" sz="1600" dirty="0" err="1" smtClean="0">
                <a:cs typeface="Guttman Hatzvi" panose="02010401010101010101" pitchFamily="2" charset="-79"/>
              </a:rPr>
              <a:t>Friedrichstrabe</a:t>
            </a:r>
            <a:r>
              <a:rPr lang="en-US" sz="1600" dirty="0" smtClean="0">
                <a:cs typeface="Guttman Hatzvi" panose="02010401010101010101" pitchFamily="2" charset="-79"/>
              </a:rPr>
              <a:t> 151, 10117 Berlin, Germany</a:t>
            </a:r>
            <a:endParaRPr lang="he-IL" sz="1600" dirty="0" smtClean="0">
              <a:cs typeface="Guttman Hatzvi" panose="02010401010101010101" pitchFamily="2" charset="-79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dirty="0" smtClean="0">
                <a:cs typeface="Guttman Hatzvi" panose="02010401010101010101" pitchFamily="2" charset="-79"/>
              </a:rPr>
              <a:t>צמוד לכיכר המרכזית ולאתרי התיירות</a:t>
            </a:r>
            <a:endParaRPr lang="en-US" sz="1600" dirty="0" smtClean="0">
              <a:cs typeface="Guttman Hatzvi" panose="02010401010101010101" pitchFamily="2" charset="-79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16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0102" y="502293"/>
            <a:ext cx="5657850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מנהלות</a:t>
            </a:r>
          </a:p>
          <a:p>
            <a:pPr algn="ctr"/>
            <a:r>
              <a:rPr lang="he-IL" sz="28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ברלין</a:t>
            </a:r>
            <a:endParaRPr lang="he-IL" sz="28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grpSp>
        <p:nvGrpSpPr>
          <p:cNvPr id="7" name="קבוצה 6"/>
          <p:cNvGrpSpPr/>
          <p:nvPr/>
        </p:nvGrpSpPr>
        <p:grpSpPr>
          <a:xfrm>
            <a:off x="649885" y="4289613"/>
            <a:ext cx="3595064" cy="1838645"/>
            <a:chOff x="-3182331" y="1652711"/>
            <a:chExt cx="5292614" cy="2541997"/>
          </a:xfrm>
        </p:grpSpPr>
        <p:sp>
          <p:nvSpPr>
            <p:cNvPr id="13" name="TextBox 12"/>
            <p:cNvSpPr txBox="1"/>
            <p:nvPr/>
          </p:nvSpPr>
          <p:spPr>
            <a:xfrm>
              <a:off x="-2319492" y="3854298"/>
              <a:ext cx="2470493" cy="3404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000" b="1" dirty="0" smtClean="0">
                  <a:latin typeface="Guttman Hatzvi" panose="02010401010101010101" pitchFamily="2" charset="-79"/>
                  <a:cs typeface="Guttman Hatzvi" panose="02010401010101010101" pitchFamily="2" charset="-79"/>
                </a:rPr>
                <a:t>הטופוגרפיה של הטרור</a:t>
              </a:r>
              <a:endParaRPr lang="he-IL" sz="1000" b="1" dirty="0">
                <a:latin typeface="Guttman Hatzvi" panose="02010401010101010101" pitchFamily="2" charset="-79"/>
                <a:cs typeface="Guttman Hatzvi" panose="02010401010101010101" pitchFamily="2" charset="-79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9732" y="1933901"/>
              <a:ext cx="1580551" cy="69870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000" b="1" dirty="0" err="1" smtClean="0"/>
                <a:t>Maritim</a:t>
              </a:r>
              <a:r>
                <a:rPr lang="en-US" sz="1000" b="1" dirty="0" smtClean="0"/>
                <a:t> </a:t>
              </a:r>
              <a:r>
                <a:rPr lang="en-US" sz="1000" b="1" dirty="0" err="1" smtClean="0"/>
                <a:t>proArte</a:t>
              </a:r>
              <a:endParaRPr lang="he-IL" sz="10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1354153" y="1932068"/>
              <a:ext cx="1895573" cy="42996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000" b="1" dirty="0" err="1" smtClean="0">
                  <a:latin typeface="Guttman Hatzvi" panose="02010401010101010101" pitchFamily="2" charset="-79"/>
                  <a:cs typeface="Guttman Hatzvi" panose="02010401010101010101" pitchFamily="2" charset="-79"/>
                </a:rPr>
                <a:t>הרייכסטאג</a:t>
              </a:r>
              <a:endParaRPr lang="he-IL" sz="1000" b="1" dirty="0">
                <a:latin typeface="Guttman Hatzvi" panose="02010401010101010101" pitchFamily="2" charset="-79"/>
                <a:cs typeface="Guttman Hatzvi" panose="02010401010101010101" pitchFamily="2" charset="-79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3182331" y="1652711"/>
              <a:ext cx="1895573" cy="69870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000" b="1" dirty="0" smtClean="0">
                  <a:latin typeface="Guttman Hatzvi" panose="02010401010101010101" pitchFamily="2" charset="-79"/>
                  <a:cs typeface="Guttman Hatzvi" panose="02010401010101010101" pitchFamily="2" charset="-79"/>
                </a:rPr>
                <a:t>משרד הקנצלרית</a:t>
              </a:r>
              <a:endParaRPr lang="he-IL" sz="1000" b="1" dirty="0">
                <a:latin typeface="Guttman Hatzvi" panose="02010401010101010101" pitchFamily="2" charset="-79"/>
                <a:cs typeface="Guttman Hatzvi" panose="02010401010101010101" pitchFamily="2" charset="-79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19492" y="2293143"/>
              <a:ext cx="1895573" cy="42996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000" b="1" dirty="0" smtClean="0">
                  <a:latin typeface="Guttman Hatzvi" panose="02010401010101010101" pitchFamily="2" charset="-79"/>
                  <a:cs typeface="Guttman Hatzvi" panose="02010401010101010101" pitchFamily="2" charset="-79"/>
                </a:rPr>
                <a:t>שער ברנדנבורג</a:t>
              </a:r>
              <a:endParaRPr lang="he-IL" sz="1000" b="1" dirty="0">
                <a:latin typeface="Guttman Hatzvi" panose="02010401010101010101" pitchFamily="2" charset="-79"/>
                <a:cs typeface="Guttman Hatzvi" panose="02010401010101010101" pitchFamily="2" charset="-79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737170" y="2653894"/>
              <a:ext cx="1895572" cy="42996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000" b="1" dirty="0">
                  <a:latin typeface="Guttman Hatzvi" panose="02010401010101010101" pitchFamily="2" charset="-79"/>
                  <a:cs typeface="Guttman Hatzvi" panose="02010401010101010101" pitchFamily="2" charset="-79"/>
                </a:rPr>
                <a:t>אנדרטת השואה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326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979" y="513938"/>
            <a:ext cx="5657850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מנהלות</a:t>
            </a:r>
          </a:p>
          <a:p>
            <a:pPr algn="ctr"/>
            <a:r>
              <a:rPr lang="he-IL" sz="28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ברלין</a:t>
            </a:r>
            <a:endParaRPr lang="he-IL" sz="28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grpSp>
        <p:nvGrpSpPr>
          <p:cNvPr id="6" name="קבוצה 5"/>
          <p:cNvGrpSpPr/>
          <p:nvPr/>
        </p:nvGrpSpPr>
        <p:grpSpPr>
          <a:xfrm>
            <a:off x="409895" y="1558582"/>
            <a:ext cx="8414017" cy="5041370"/>
            <a:chOff x="-835895" y="-1164448"/>
            <a:chExt cx="9403644" cy="5634318"/>
          </a:xfrm>
        </p:grpSpPr>
        <p:grpSp>
          <p:nvGrpSpPr>
            <p:cNvPr id="5" name="קבוצה 4"/>
            <p:cNvGrpSpPr/>
            <p:nvPr/>
          </p:nvGrpSpPr>
          <p:grpSpPr>
            <a:xfrm>
              <a:off x="-835895" y="-1164448"/>
              <a:ext cx="9403644" cy="5634318"/>
              <a:chOff x="-5522866" y="1237803"/>
              <a:chExt cx="9403644" cy="5634318"/>
            </a:xfrm>
          </p:grpSpPr>
          <p:pic>
            <p:nvPicPr>
              <p:cNvPr id="3" name="תמונה 2"/>
              <p:cNvPicPr>
                <a:picLocks noChangeAspect="1"/>
              </p:cNvPicPr>
              <p:nvPr/>
            </p:nvPicPr>
            <p:blipFill rotWithShape="1">
              <a:blip r:embed="rId2"/>
              <a:srcRect l="16896" t="9364" r="10830" b="13613"/>
              <a:stretch/>
            </p:blipFill>
            <p:spPr>
              <a:xfrm>
                <a:off x="-5522866" y="1237803"/>
                <a:ext cx="9403644" cy="5634318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-255402" y="4825756"/>
                <a:ext cx="211852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200" b="1" dirty="0" smtClean="0">
                    <a:latin typeface="Guttman Hatzvi" panose="02010401010101010101" pitchFamily="2" charset="-79"/>
                    <a:cs typeface="Guttman Hatzvi" panose="02010401010101010101" pitchFamily="2" charset="-79"/>
                  </a:rPr>
                  <a:t>הטופוגרפיה של הטרור</a:t>
                </a:r>
                <a:endParaRPr lang="he-IL" sz="1200" b="1" dirty="0">
                  <a:latin typeface="Guttman Hatzvi" panose="02010401010101010101" pitchFamily="2" charset="-79"/>
                  <a:cs typeface="Guttman Hatzvi" panose="02010401010101010101" pitchFamily="2" charset="-79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932397" y="2700269"/>
                <a:ext cx="176645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200" b="1" dirty="0" err="1" smtClean="0"/>
                  <a:t>Maritim</a:t>
                </a:r>
                <a:r>
                  <a:rPr lang="en-US" sz="1200" b="1" dirty="0" smtClean="0"/>
                  <a:t> </a:t>
                </a:r>
                <a:r>
                  <a:rPr lang="en-US" sz="1200" b="1" dirty="0" err="1" smtClean="0"/>
                  <a:t>proArte</a:t>
                </a:r>
                <a:endParaRPr lang="he-IL" sz="12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-62439" y="2656665"/>
                <a:ext cx="2118524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200" b="1" dirty="0" err="1" smtClean="0">
                    <a:latin typeface="Guttman Hatzvi" panose="02010401010101010101" pitchFamily="2" charset="-79"/>
                    <a:cs typeface="Guttman Hatzvi" panose="02010401010101010101" pitchFamily="2" charset="-79"/>
                  </a:rPr>
                  <a:t>הרייכסטאג</a:t>
                </a:r>
                <a:endParaRPr lang="he-IL" sz="1200" b="1" dirty="0">
                  <a:latin typeface="Guttman Hatzvi" panose="02010401010101010101" pitchFamily="2" charset="-79"/>
                  <a:cs typeface="Guttman Hatzvi" panose="02010401010101010101" pitchFamily="2" charset="-79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-1862265" y="2365229"/>
                <a:ext cx="2118524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200" b="1" dirty="0" smtClean="0">
                    <a:latin typeface="Guttman Hatzvi" panose="02010401010101010101" pitchFamily="2" charset="-79"/>
                    <a:cs typeface="Guttman Hatzvi" panose="02010401010101010101" pitchFamily="2" charset="-79"/>
                  </a:rPr>
                  <a:t>משרד הקנצלרית</a:t>
                </a:r>
                <a:endParaRPr lang="he-IL" sz="1200" b="1" dirty="0">
                  <a:latin typeface="Guttman Hatzvi" panose="02010401010101010101" pitchFamily="2" charset="-79"/>
                  <a:cs typeface="Guttman Hatzvi" panose="02010401010101010101" pitchFamily="2" charset="-79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-897942" y="3080987"/>
                <a:ext cx="2118524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200" b="1" dirty="0" smtClean="0">
                    <a:latin typeface="Guttman Hatzvi" panose="02010401010101010101" pitchFamily="2" charset="-79"/>
                    <a:cs typeface="Guttman Hatzvi" panose="02010401010101010101" pitchFamily="2" charset="-79"/>
                  </a:rPr>
                  <a:t>שער ברנדנבורג</a:t>
                </a:r>
                <a:endParaRPr lang="he-IL" sz="1200" b="1" dirty="0">
                  <a:latin typeface="Guttman Hatzvi" panose="02010401010101010101" pitchFamily="2" charset="-79"/>
                  <a:cs typeface="Guttman Hatzvi" panose="02010401010101010101" pitchFamily="2" charset="-79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60738" y="3484167"/>
                <a:ext cx="2118524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200" b="1" dirty="0">
                    <a:latin typeface="Guttman Hatzvi" panose="02010401010101010101" pitchFamily="2" charset="-79"/>
                    <a:cs typeface="Guttman Hatzvi" panose="02010401010101010101" pitchFamily="2" charset="-79"/>
                  </a:rPr>
                  <a:t>אנדרטת השואה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-366702" y="3994847"/>
              <a:ext cx="176645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200" b="1" dirty="0" smtClean="0"/>
                <a:t>SWP</a:t>
              </a:r>
              <a:endParaRPr lang="he-IL" sz="1200" b="1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59886" y="-1162680"/>
            <a:ext cx="124358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err="1" smtClean="0"/>
              <a:t>Maritim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proArte</a:t>
            </a:r>
            <a:endParaRPr lang="he-IL" sz="1200" b="1" dirty="0"/>
          </a:p>
        </p:txBody>
      </p:sp>
    </p:spTree>
    <p:extLst>
      <p:ext uri="{BB962C8B-B14F-4D97-AF65-F5344CB8AC3E}">
        <p14:creationId xmlns:p14="http://schemas.microsoft.com/office/powerpoint/2010/main" val="75073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979" y="513938"/>
            <a:ext cx="565785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מנהלות</a:t>
            </a:r>
          </a:p>
          <a:p>
            <a:pPr algn="ctr"/>
            <a:r>
              <a:rPr lang="he-IL" sz="32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לו"ז טיסות אלוף</a:t>
            </a:r>
          </a:p>
          <a:p>
            <a:pPr algn="ctr"/>
            <a:endParaRPr lang="he-IL" sz="28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9886" y="-1162680"/>
            <a:ext cx="124358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err="1" smtClean="0"/>
              <a:t>Maritim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proArte</a:t>
            </a:r>
            <a:endParaRPr lang="he-IL" sz="1200" b="1" dirty="0"/>
          </a:p>
        </p:txBody>
      </p:sp>
      <p:graphicFrame>
        <p:nvGraphicFramePr>
          <p:cNvPr id="16" name="טבלה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781374"/>
              </p:ext>
            </p:extLst>
          </p:nvPr>
        </p:nvGraphicFramePr>
        <p:xfrm>
          <a:off x="0" y="1897743"/>
          <a:ext cx="9144001" cy="113765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79647"/>
                <a:gridCol w="1479647"/>
                <a:gridCol w="3629923"/>
                <a:gridCol w="2554784"/>
              </a:tblGrid>
              <a:tr h="358138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תאריך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שעה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טיסה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שדה תעופה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89759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20.03.18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17:20-20:55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latin typeface="+mn-lt"/>
                          <a:cs typeface="Guttman Hatzvi" panose="02010401010101010101" pitchFamily="2" charset="-79"/>
                        </a:rPr>
                        <a:t>LY2373</a:t>
                      </a:r>
                      <a:r>
                        <a:rPr lang="he-IL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 ישראל לברלין</a:t>
                      </a:r>
                      <a:endParaRPr lang="he-IL" sz="1050" dirty="0">
                        <a:latin typeface="+mn-lt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נתב"ג (טרמינל 1) - </a:t>
                      </a:r>
                      <a:r>
                        <a:rPr lang="en-US" sz="1050" dirty="0" err="1" smtClean="0">
                          <a:latin typeface="+mn-lt"/>
                          <a:cs typeface="Guttman Hatzvi" panose="02010401010101010101" pitchFamily="2" charset="-79"/>
                        </a:rPr>
                        <a:t>Schoenefeld</a:t>
                      </a:r>
                      <a:endParaRPr lang="he-IL" sz="105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89759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22.03.18-23.03.18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22:00-04:10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latin typeface="+mn-lt"/>
                          <a:cs typeface="Guttman Hatzvi" panose="02010401010101010101" pitchFamily="2" charset="-79"/>
                        </a:rPr>
                        <a:t>LY2374</a:t>
                      </a:r>
                      <a:r>
                        <a:rPr lang="he-IL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 ברלין לישראל</a:t>
                      </a:r>
                      <a:endParaRPr lang="he-IL" sz="1050" dirty="0">
                        <a:latin typeface="+mn-lt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 err="1" smtClean="0">
                          <a:latin typeface="+mn-lt"/>
                          <a:cs typeface="Guttman Hatzvi" panose="02010401010101010101" pitchFamily="2" charset="-79"/>
                        </a:rPr>
                        <a:t>Schoenefeld</a:t>
                      </a:r>
                      <a:r>
                        <a:rPr lang="he-IL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 – נתב"ג (טרמינל 3)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979" y="513938"/>
            <a:ext cx="5657850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מנהלות</a:t>
            </a:r>
          </a:p>
          <a:p>
            <a:pPr algn="ctr"/>
            <a:endParaRPr lang="he-IL" sz="28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9886" y="-1162680"/>
            <a:ext cx="124358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err="1" smtClean="0"/>
              <a:t>Maritim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proArte</a:t>
            </a:r>
            <a:endParaRPr lang="he-IL" sz="1200" b="1" dirty="0"/>
          </a:p>
        </p:txBody>
      </p:sp>
      <p:graphicFrame>
        <p:nvGraphicFramePr>
          <p:cNvPr id="16" name="טבלה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695528"/>
              </p:ext>
            </p:extLst>
          </p:nvPr>
        </p:nvGraphicFramePr>
        <p:xfrm>
          <a:off x="0" y="1244600"/>
          <a:ext cx="9144001" cy="494897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65301"/>
                <a:gridCol w="4330700"/>
                <a:gridCol w="3048000"/>
              </a:tblGrid>
              <a:tr h="358138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פעילות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עלות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הערות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89759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טיסה חזרה לישראל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30*50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איש =1,500 יורו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6,574.56 ₪</a:t>
                      </a:r>
                    </a:p>
                  </a:txBody>
                  <a:tcPr/>
                </a:tc>
              </a:tr>
              <a:tr h="389759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טיסה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– בריסל – ישראל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370$*50 איש =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18,500$ (14,871.78 יורו)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65,266.15 ₪ 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447673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אוטובוס (ברלין)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2,600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יורו</a:t>
                      </a:r>
                    </a:p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11,395.91 ₪ 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57958">
                <a:tc>
                  <a:txBody>
                    <a:bodyPr/>
                    <a:lstStyle/>
                    <a:p>
                      <a:pPr rtl="1"/>
                      <a:r>
                        <a:rPr lang="he-IL" sz="1050" dirty="0" err="1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ראוטר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חיצוני לאוטובוס (תשתית </a:t>
                      </a:r>
                      <a:r>
                        <a:rPr lang="en-US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WIFI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)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150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יורו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657.45 ₪ 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816647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מלון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ברלין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131*13 חדרי יחיד = 1,703 יורו</a:t>
                      </a:r>
                    </a:p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158*20 חדרים זוגיים =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3,160 יורו</a:t>
                      </a:r>
                    </a:p>
                    <a:p>
                      <a:pPr rtl="1"/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סה"כ 4,863 יורו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21,314.74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₪ 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1061642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מסעדות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טרם הועבר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57958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ארוחות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חב"ד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טרם הועבר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57958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הוצאות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קטנות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טרם הועבר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57958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סה"כ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1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979" y="513938"/>
            <a:ext cx="56578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להחלטה</a:t>
            </a:r>
            <a:endParaRPr lang="he-IL" sz="28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9886" y="-1162680"/>
            <a:ext cx="124358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err="1" smtClean="0"/>
              <a:t>Maritim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proArte</a:t>
            </a:r>
            <a:endParaRPr lang="he-IL" sz="1200" b="1" dirty="0"/>
          </a:p>
        </p:txBody>
      </p:sp>
    </p:spTree>
    <p:extLst>
      <p:ext uri="{BB962C8B-B14F-4D97-AF65-F5344CB8AC3E}">
        <p14:creationId xmlns:p14="http://schemas.microsoft.com/office/powerpoint/2010/main" val="39457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כותרת 1"/>
          <p:cNvSpPr txBox="1">
            <a:spLocks/>
          </p:cNvSpPr>
          <p:nvPr/>
        </p:nvSpPr>
        <p:spPr bwMode="auto">
          <a:xfrm>
            <a:off x="458213" y="1"/>
            <a:ext cx="8229600" cy="84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קו"ח- גנרל (****) </a:t>
            </a:r>
            <a:r>
              <a:rPr lang="he-IL" sz="32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פטר </a:t>
            </a:r>
            <a:r>
              <a:rPr lang="he-IL" sz="3200" b="1" dirty="0" err="1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פאבל</a:t>
            </a:r>
            <a:endParaRPr lang="he-IL" sz="32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71490" y="1052736"/>
            <a:ext cx="8620990" cy="5448098"/>
          </a:xfrm>
          <a:prstGeom prst="roundRect">
            <a:avLst>
              <a:gd name="adj" fmla="val 16667"/>
            </a:avLst>
          </a:prstGeom>
          <a:solidFill>
            <a:schemeClr val="lt1">
              <a:alpha val="7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normAutofit/>
          </a:bodyPr>
          <a:lstStyle/>
          <a:p>
            <a:pPr marL="352425" indent="-352425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600" b="0" dirty="0">
              <a:solidFill>
                <a:prstClr val="black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334807"/>
            <a:ext cx="3039258" cy="21185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ts val="1680"/>
              </a:lnSpc>
              <a:spcBef>
                <a:spcPts val="600"/>
              </a:spcBef>
              <a:spcAft>
                <a:spcPts val="800"/>
              </a:spcAft>
            </a:pPr>
            <a:r>
              <a:rPr lang="he-IL" sz="14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פרטים אישיים:</a:t>
            </a:r>
            <a:endParaRPr lang="en-US" sz="14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lvl="0">
              <a:lnSpc>
                <a:spcPts val="1680"/>
              </a:lnSpc>
              <a:spcBef>
                <a:spcPts val="600"/>
              </a:spcBef>
              <a:spcAft>
                <a:spcPts val="800"/>
              </a:spcAft>
            </a:pPr>
            <a:r>
              <a:rPr lang="he-IL" sz="14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נשוי לאווה + 2 ילדים</a:t>
            </a:r>
            <a:endParaRPr lang="en-US" sz="14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lvl="0">
              <a:lnSpc>
                <a:spcPts val="1680"/>
              </a:lnSpc>
              <a:spcBef>
                <a:spcPts val="600"/>
              </a:spcBef>
              <a:spcAft>
                <a:spcPts val="800"/>
              </a:spcAft>
            </a:pPr>
            <a:r>
              <a:rPr lang="he-IL" sz="14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נולד בשנת ב-1 בנובמבר 1961</a:t>
            </a:r>
            <a:endParaRPr lang="en-US" sz="14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lvl="0">
              <a:lnSpc>
                <a:spcPts val="1680"/>
              </a:lnSpc>
              <a:spcBef>
                <a:spcPts val="600"/>
              </a:spcBef>
              <a:spcAft>
                <a:spcPts val="800"/>
              </a:spcAft>
            </a:pPr>
            <a:r>
              <a:rPr lang="he-IL" sz="14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דובר אנגלית, צרפתית ורוסית</a:t>
            </a:r>
            <a:endParaRPr lang="en-US" sz="14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lvl="0">
              <a:lnSpc>
                <a:spcPts val="1680"/>
              </a:lnSpc>
              <a:spcBef>
                <a:spcPts val="600"/>
              </a:spcBef>
              <a:spcAft>
                <a:spcPts val="800"/>
              </a:spcAft>
            </a:pPr>
            <a:r>
              <a:rPr lang="he-IL" sz="14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תחביבים: טיולים, נסיעה על אופנוע, תחומי עניין: צילום </a:t>
            </a:r>
            <a:r>
              <a:rPr lang="he-IL" sz="1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וספרות</a:t>
            </a:r>
            <a:endParaRPr lang="en-US" sz="14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/>
          </p:nvPr>
        </p:nvGraphicFramePr>
        <p:xfrm>
          <a:off x="1835696" y="1148684"/>
          <a:ext cx="6590788" cy="5448668"/>
        </p:xfrm>
        <a:graphic>
          <a:graphicData uri="http://schemas.openxmlformats.org/drawingml/2006/table">
            <a:tbl>
              <a:tblPr rtl="1" firstRow="1" firstCol="1" bandRow="1">
                <a:tableStyleId>{2D5ABB26-0587-4C30-8999-92F81FD0307C}</a:tableStyleId>
              </a:tblPr>
              <a:tblGrid>
                <a:gridCol w="1185950"/>
                <a:gridCol w="5404838"/>
              </a:tblGrid>
              <a:tr h="292388">
                <a:tc gridSpan="2">
                  <a:txBody>
                    <a:bodyPr/>
                    <a:lstStyle/>
                    <a:p>
                      <a:pPr algn="r" rtl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e-IL" sz="1400" b="1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החל את תפקידו הנוכחי ב-26/06/15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uttman Hatzvi" panose="02010401010101010101" pitchFamily="2" charset="-79"/>
                      </a:endParaRPr>
                    </a:p>
                  </a:txBody>
                  <a:tcPr marL="55996" marR="55996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pPr marL="3200400" indent="-3200400" algn="ctr" rtl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e-IL" sz="1400" b="1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2015- נוכחי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uttman Hatzvi" panose="02010401010101010101" pitchFamily="2" charset="-79"/>
                      </a:endParaRPr>
                    </a:p>
                  </a:txBody>
                  <a:tcPr marL="55996" marR="55996" marT="0" marB="0"/>
                </a:tc>
                <a:tc>
                  <a:txBody>
                    <a:bodyPr/>
                    <a:lstStyle/>
                    <a:p>
                      <a:pPr marL="2743200" indent="-2743200" algn="r" rtl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e-IL" sz="1400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יו"ר הועדה הצבאית של נאט"ו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uttman Hatzvi" panose="02010401010101010101" pitchFamily="2" charset="-79"/>
                      </a:endParaRPr>
                    </a:p>
                  </a:txBody>
                  <a:tcPr marL="55996" marR="55996" marT="0" marB="0"/>
                </a:tc>
              </a:tr>
              <a:tr h="292388">
                <a:tc>
                  <a:txBody>
                    <a:bodyPr/>
                    <a:lstStyle/>
                    <a:p>
                      <a:pPr marL="3200400" indent="-3200400" algn="ctr" rtl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e-IL" sz="1400" b="1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2012-2015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uttman Hatzvi" panose="02010401010101010101" pitchFamily="2" charset="-79"/>
                      </a:endParaRPr>
                    </a:p>
                  </a:txBody>
                  <a:tcPr marL="55996" marR="55996" marT="0" marB="0"/>
                </a:tc>
                <a:tc>
                  <a:txBody>
                    <a:bodyPr/>
                    <a:lstStyle/>
                    <a:p>
                      <a:pPr marL="2743200" indent="-2743200" algn="r" rtl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e-IL" sz="1400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רמטכ"ל צבא צ'כיה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uttman Hatzvi" panose="02010401010101010101" pitchFamily="2" charset="-79"/>
                      </a:endParaRPr>
                    </a:p>
                  </a:txBody>
                  <a:tcPr marL="55996" marR="55996" marT="0" marB="0"/>
                </a:tc>
              </a:tr>
              <a:tr h="292388">
                <a:tc>
                  <a:txBody>
                    <a:bodyPr/>
                    <a:lstStyle/>
                    <a:p>
                      <a:pPr marL="3200400" indent="-3200400" algn="ctr" rtl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e-IL" sz="1400" b="1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2011-2012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uttman Hatzvi" panose="02010401010101010101" pitchFamily="2" charset="-79"/>
                      </a:endParaRPr>
                    </a:p>
                  </a:txBody>
                  <a:tcPr marL="55996" marR="55996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e-IL" sz="1400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ס' רמטכ"ל צבא צ'כיה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uttman Hatzvi" panose="02010401010101010101" pitchFamily="2" charset="-79"/>
                      </a:endParaRPr>
                    </a:p>
                  </a:txBody>
                  <a:tcPr marL="55996" marR="55996" marT="0" marB="0"/>
                </a:tc>
              </a:tr>
              <a:tr h="292388">
                <a:tc>
                  <a:txBody>
                    <a:bodyPr/>
                    <a:lstStyle/>
                    <a:p>
                      <a:pPr marL="3200400" indent="-3200400" algn="ctr" rtl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e-IL" sz="1400" b="1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2007-2009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uttman Hatzvi" panose="02010401010101010101" pitchFamily="2" charset="-79"/>
                      </a:endParaRPr>
                    </a:p>
                  </a:txBody>
                  <a:tcPr marL="55996" marR="55996" marT="0" marB="0"/>
                </a:tc>
                <a:tc>
                  <a:txBody>
                    <a:bodyPr/>
                    <a:lstStyle/>
                    <a:p>
                      <a:pPr marL="2743200" indent="-2743200" algn="r" rtl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e-IL" sz="1400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ס' צבאי </a:t>
                      </a:r>
                      <a:r>
                        <a:rPr lang="he-IL" sz="1400" dirty="0" err="1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לר</a:t>
                      </a:r>
                      <a:r>
                        <a:rPr lang="he-IL" sz="1400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' המשלחת הצ'כית </a:t>
                      </a:r>
                      <a:r>
                        <a:rPr lang="he-IL" sz="1400" dirty="0" err="1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לא"א</a:t>
                      </a:r>
                      <a:r>
                        <a:rPr lang="he-IL" sz="1400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, בלגיה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uttman Hatzvi" panose="02010401010101010101" pitchFamily="2" charset="-79"/>
                      </a:endParaRPr>
                    </a:p>
                  </a:txBody>
                  <a:tcPr marL="55996" marR="55996" marT="0" marB="0"/>
                </a:tc>
              </a:tr>
              <a:tr h="292388">
                <a:tc>
                  <a:txBody>
                    <a:bodyPr/>
                    <a:lstStyle/>
                    <a:p>
                      <a:pPr marL="3200400" indent="-3200400" algn="ctr" rtl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e-IL" sz="1400" b="1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2006-2007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uttman Hatzvi" panose="02010401010101010101" pitchFamily="2" charset="-79"/>
                      </a:endParaRPr>
                    </a:p>
                  </a:txBody>
                  <a:tcPr marL="55996" marR="55996" marT="0" marB="0"/>
                </a:tc>
                <a:tc>
                  <a:txBody>
                    <a:bodyPr/>
                    <a:lstStyle/>
                    <a:p>
                      <a:pPr marL="2743200" indent="-2743200" algn="r" rtl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e-IL" sz="1400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ס' ר'  חטיבת המבצעים במשרד ההגנה הצ'כי ור' ענף המבצעים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uttman Hatzvi" panose="02010401010101010101" pitchFamily="2" charset="-79"/>
                      </a:endParaRPr>
                    </a:p>
                  </a:txBody>
                  <a:tcPr marL="55996" marR="55996" marT="0" marB="0"/>
                </a:tc>
              </a:tr>
              <a:tr h="292388">
                <a:tc>
                  <a:txBody>
                    <a:bodyPr/>
                    <a:lstStyle/>
                    <a:p>
                      <a:pPr marL="3200400" indent="-3200400" algn="ctr" rtl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e-IL" sz="1400" b="1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2003-2005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uttman Hatzvi" panose="02010401010101010101" pitchFamily="2" charset="-79"/>
                      </a:endParaRPr>
                    </a:p>
                  </a:txBody>
                  <a:tcPr marL="55996" marR="55996" marT="0" marB="0"/>
                </a:tc>
                <a:tc>
                  <a:txBody>
                    <a:bodyPr/>
                    <a:lstStyle/>
                    <a:p>
                      <a:pPr marL="2743200" indent="-2743200" algn="r" rtl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e-IL" sz="1400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ס' מ' הכוחות המשולבים הצ'כים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uttman Hatzvi" panose="02010401010101010101" pitchFamily="2" charset="-79"/>
                      </a:endParaRPr>
                    </a:p>
                  </a:txBody>
                  <a:tcPr marL="55996" marR="55996" marT="0" marB="0"/>
                </a:tc>
              </a:tr>
              <a:tr h="292388">
                <a:tc>
                  <a:txBody>
                    <a:bodyPr/>
                    <a:lstStyle/>
                    <a:p>
                      <a:pPr marL="3200400" indent="-3200400" algn="ctr" rtl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e-IL" sz="1400" b="1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2003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uttman Hatzvi" panose="02010401010101010101" pitchFamily="2" charset="-79"/>
                      </a:endParaRPr>
                    </a:p>
                  </a:txBody>
                  <a:tcPr marL="55996" marR="55996" marT="0" marB="0"/>
                </a:tc>
                <a:tc>
                  <a:txBody>
                    <a:bodyPr/>
                    <a:lstStyle/>
                    <a:p>
                      <a:pPr marL="2743200" indent="-2743200" algn="r" rtl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e-IL" sz="1400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נציג צבא צ'כיה ב</a:t>
                      </a:r>
                      <a:r>
                        <a:rPr lang="en-US" sz="1400" dirty="0">
                          <a:effectLst/>
                          <a:cs typeface="Guttman Hatzvi" panose="02010401010101010101" pitchFamily="2" charset="-79"/>
                        </a:rPr>
                        <a:t>CENTCOM-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uttman Hatzvi" panose="02010401010101010101" pitchFamily="2" charset="-79"/>
                      </a:endParaRPr>
                    </a:p>
                  </a:txBody>
                  <a:tcPr marL="55996" marR="55996" marT="0" marB="0"/>
                </a:tc>
              </a:tr>
              <a:tr h="292388">
                <a:tc>
                  <a:txBody>
                    <a:bodyPr/>
                    <a:lstStyle/>
                    <a:p>
                      <a:pPr marL="3200400" indent="-3200400" algn="ctr" rtl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e-IL" sz="1400" b="1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2002-2003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uttman Hatzvi" panose="02010401010101010101" pitchFamily="2" charset="-79"/>
                      </a:endParaRPr>
                    </a:p>
                  </a:txBody>
                  <a:tcPr marL="55996" marR="55996" marT="0" marB="0"/>
                </a:tc>
                <a:tc>
                  <a:txBody>
                    <a:bodyPr/>
                    <a:lstStyle/>
                    <a:p>
                      <a:pPr marL="2743200" indent="-2743200" algn="r" rtl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e-IL" sz="1400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מ' כו"ם, צ'כיה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uttman Hatzvi" panose="02010401010101010101" pitchFamily="2" charset="-79"/>
                      </a:endParaRPr>
                    </a:p>
                  </a:txBody>
                  <a:tcPr marL="55996" marR="55996" marT="0" marB="0"/>
                </a:tc>
              </a:tr>
              <a:tr h="292388">
                <a:tc>
                  <a:txBody>
                    <a:bodyPr/>
                    <a:lstStyle/>
                    <a:p>
                      <a:pPr marL="3200400" indent="-3200400" algn="ctr" rtl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e-IL" sz="1400" b="1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2002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uttman Hatzvi" panose="02010401010101010101" pitchFamily="2" charset="-79"/>
                      </a:endParaRPr>
                    </a:p>
                  </a:txBody>
                  <a:tcPr marL="55996" marR="55996" marT="0" marB="0"/>
                </a:tc>
                <a:tc>
                  <a:txBody>
                    <a:bodyPr/>
                    <a:lstStyle/>
                    <a:p>
                      <a:pPr marL="2743200" indent="-2743200" algn="r" rtl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e-IL" sz="1400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סמח"ט חיל הרגלים ממוכן, צ'כיה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uttman Hatzvi" panose="02010401010101010101" pitchFamily="2" charset="-79"/>
                      </a:endParaRPr>
                    </a:p>
                  </a:txBody>
                  <a:tcPr marL="55996" marR="55996" marT="0" marB="0"/>
                </a:tc>
              </a:tr>
              <a:tr h="292388">
                <a:tc>
                  <a:txBody>
                    <a:bodyPr/>
                    <a:lstStyle/>
                    <a:p>
                      <a:pPr marL="3200400" indent="-3200400" algn="ctr" rtl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e-IL" sz="1400" b="1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1999-2002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uttman Hatzvi" panose="02010401010101010101" pitchFamily="2" charset="-79"/>
                      </a:endParaRPr>
                    </a:p>
                  </a:txBody>
                  <a:tcPr marL="55996" marR="55996" marT="0" marB="0"/>
                </a:tc>
                <a:tc>
                  <a:txBody>
                    <a:bodyPr/>
                    <a:lstStyle/>
                    <a:p>
                      <a:pPr marL="2743200" indent="-2743200" algn="r" rtl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e-IL" sz="1400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רל"ש </a:t>
                      </a:r>
                      <a:r>
                        <a:rPr lang="en-US" sz="1400" dirty="0">
                          <a:effectLst/>
                          <a:cs typeface="Guttman Hatzvi" panose="02010401010101010101" pitchFamily="2" charset="-79"/>
                        </a:rPr>
                        <a:t>J3</a:t>
                      </a:r>
                      <a:r>
                        <a:rPr lang="he-IL" sz="1400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, כוח נאט"ו לאפגניסטן (</a:t>
                      </a:r>
                      <a:r>
                        <a:rPr lang="en-US" sz="1400" dirty="0">
                          <a:effectLst/>
                          <a:cs typeface="Guttman Hatzvi" panose="02010401010101010101" pitchFamily="2" charset="-79"/>
                        </a:rPr>
                        <a:t>RC North</a:t>
                      </a:r>
                      <a:r>
                        <a:rPr lang="he-IL" sz="1400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) , הולנד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uttman Hatzvi" panose="02010401010101010101" pitchFamily="2" charset="-79"/>
                      </a:endParaRPr>
                    </a:p>
                  </a:txBody>
                  <a:tcPr marL="55996" marR="55996" marT="0" marB="0"/>
                </a:tc>
              </a:tr>
              <a:tr h="292388">
                <a:tc>
                  <a:txBody>
                    <a:bodyPr/>
                    <a:lstStyle/>
                    <a:p>
                      <a:pPr marL="3200400" indent="-3200400" algn="ctr" rtl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e-IL" sz="1400" b="1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1997-1999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uttman Hatzvi" panose="02010401010101010101" pitchFamily="2" charset="-79"/>
                      </a:endParaRPr>
                    </a:p>
                  </a:txBody>
                  <a:tcPr marL="55996" marR="55996" marT="0" marB="0"/>
                </a:tc>
                <a:tc>
                  <a:txBody>
                    <a:bodyPr/>
                    <a:lstStyle/>
                    <a:p>
                      <a:pPr marL="2743200" indent="-2743200" algn="r" rtl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e-IL" sz="1400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מ' גדוד כו"ם, צ'כיה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uttman Hatzvi" panose="02010401010101010101" pitchFamily="2" charset="-79"/>
                      </a:endParaRPr>
                    </a:p>
                  </a:txBody>
                  <a:tcPr marL="55996" marR="55996" marT="0" marB="0"/>
                </a:tc>
              </a:tr>
              <a:tr h="292388">
                <a:tc>
                  <a:txBody>
                    <a:bodyPr/>
                    <a:lstStyle/>
                    <a:p>
                      <a:pPr marL="3200400" indent="-3200400" algn="ctr" rtl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e-IL" sz="1400" b="1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1996-1997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uttman Hatzvi" panose="02010401010101010101" pitchFamily="2" charset="-79"/>
                      </a:endParaRPr>
                    </a:p>
                  </a:txBody>
                  <a:tcPr marL="55996" marR="55996" marT="0" marB="0"/>
                </a:tc>
                <a:tc>
                  <a:txBody>
                    <a:bodyPr/>
                    <a:lstStyle/>
                    <a:p>
                      <a:pPr marL="2743200" indent="-2743200" algn="r" rtl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e-IL" sz="1400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רל"ש ר' אגף המודיעין, צ'כיה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uttman Hatzvi" panose="02010401010101010101" pitchFamily="2" charset="-79"/>
                      </a:endParaRPr>
                    </a:p>
                  </a:txBody>
                  <a:tcPr marL="55996" marR="55996" marT="0" marB="0"/>
                </a:tc>
              </a:tr>
              <a:tr h="292388">
                <a:tc>
                  <a:txBody>
                    <a:bodyPr/>
                    <a:lstStyle/>
                    <a:p>
                      <a:pPr algn="ctr" rtl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e-IL" sz="1400" b="1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1994-1996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uttman Hatzvi" panose="02010401010101010101" pitchFamily="2" charset="-79"/>
                      </a:endParaRPr>
                    </a:p>
                  </a:txBody>
                  <a:tcPr marL="55996" marR="55996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e-IL" sz="1400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קמ"ן, צ'כיה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uttman Hatzvi" panose="02010401010101010101" pitchFamily="2" charset="-79"/>
                      </a:endParaRPr>
                    </a:p>
                  </a:txBody>
                  <a:tcPr marL="55996" marR="55996" marT="0" marB="0"/>
                </a:tc>
              </a:tr>
              <a:tr h="292388">
                <a:tc>
                  <a:txBody>
                    <a:bodyPr/>
                    <a:lstStyle/>
                    <a:p>
                      <a:pPr algn="ctr" rtl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e-IL" sz="1400" b="1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1993-1994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uttman Hatzvi" panose="02010401010101010101" pitchFamily="2" charset="-79"/>
                      </a:endParaRPr>
                    </a:p>
                  </a:txBody>
                  <a:tcPr marL="55996" marR="55996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e-IL" sz="1400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ס' נספח הגנה ואוויר של צ'כיה, בלגיה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uttman Hatzvi" panose="02010401010101010101" pitchFamily="2" charset="-79"/>
                      </a:endParaRPr>
                    </a:p>
                  </a:txBody>
                  <a:tcPr marL="55996" marR="55996" marT="0" marB="0"/>
                </a:tc>
              </a:tr>
              <a:tr h="292388">
                <a:tc>
                  <a:txBody>
                    <a:bodyPr/>
                    <a:lstStyle/>
                    <a:p>
                      <a:pPr algn="ctr" rtl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e-IL" sz="1400" b="1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1991-1993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uttman Hatzvi" panose="02010401010101010101" pitchFamily="2" charset="-79"/>
                      </a:endParaRPr>
                    </a:p>
                  </a:txBody>
                  <a:tcPr marL="55996" marR="55996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e-IL" sz="1400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קמ"ן, צ'כיה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uttman Hatzvi" panose="02010401010101010101" pitchFamily="2" charset="-79"/>
                      </a:endParaRPr>
                    </a:p>
                  </a:txBody>
                  <a:tcPr marL="55996" marR="55996" marT="0" marB="0"/>
                </a:tc>
              </a:tr>
              <a:tr h="353891">
                <a:tc>
                  <a:txBody>
                    <a:bodyPr/>
                    <a:lstStyle/>
                    <a:p>
                      <a:pPr algn="ctr" rtl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e-IL" sz="1400" b="1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1985-1991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uttman Hatzvi" panose="02010401010101010101" pitchFamily="2" charset="-79"/>
                      </a:endParaRPr>
                    </a:p>
                  </a:txBody>
                  <a:tcPr marL="55996" marR="55996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e-IL" sz="1400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מ"פ איסוף, </a:t>
                      </a:r>
                      <a:r>
                        <a:rPr lang="he-IL" sz="1400" dirty="0" err="1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גדס"ר</a:t>
                      </a:r>
                      <a:r>
                        <a:rPr lang="he-IL" sz="1400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צנחנים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uttman Hatzvi" panose="02010401010101010101" pitchFamily="2" charset="-79"/>
                      </a:endParaRPr>
                    </a:p>
                  </a:txBody>
                  <a:tcPr marL="55996" marR="55996" marT="0" marB="0"/>
                </a:tc>
              </a:tr>
              <a:tr h="416569">
                <a:tc>
                  <a:txBody>
                    <a:bodyPr/>
                    <a:lstStyle/>
                    <a:p>
                      <a:pPr algn="ctr" rtl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e-IL" sz="1400" b="1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1983-1985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uttman Hatzvi" panose="02010401010101010101" pitchFamily="2" charset="-79"/>
                      </a:endParaRPr>
                    </a:p>
                  </a:txBody>
                  <a:tcPr marL="55996" marR="55996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e-IL" sz="1400" dirty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מ"מ איסוף, פלוגת צנחנים, </a:t>
                      </a:r>
                      <a:r>
                        <a:rPr lang="he-IL" sz="1400" dirty="0" smtClean="0">
                          <a:effectLst/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צ'כיה</a:t>
                      </a:r>
                      <a:endParaRPr lang="en-US" sz="1400" dirty="0">
                        <a:effectLst/>
                        <a:cs typeface="Guttman Hatzvi" panose="02010401010101010101" pitchFamily="2" charset="-79"/>
                      </a:endParaRPr>
                    </a:p>
                  </a:txBody>
                  <a:tcPr marL="55996" marR="55996" marT="0" marB="0"/>
                </a:tc>
              </a:tr>
            </a:tbl>
          </a:graphicData>
        </a:graphic>
      </p:graphicFrame>
      <p:pic>
        <p:nvPicPr>
          <p:cNvPr id="13" name="תמונה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33" y="1421521"/>
            <a:ext cx="1512168" cy="1998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5947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979" y="513938"/>
            <a:ext cx="56578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לו"ז מתוכנן</a:t>
            </a:r>
            <a:endParaRPr lang="he-IL" sz="40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698075"/>
              </p:ext>
            </p:extLst>
          </p:nvPr>
        </p:nvGraphicFramePr>
        <p:xfrm>
          <a:off x="97975" y="1221824"/>
          <a:ext cx="8956219" cy="479750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80884"/>
                <a:gridCol w="1010359"/>
                <a:gridCol w="895622"/>
                <a:gridCol w="895622"/>
                <a:gridCol w="895622"/>
                <a:gridCol w="895622"/>
                <a:gridCol w="895622"/>
                <a:gridCol w="895622"/>
                <a:gridCol w="895622"/>
                <a:gridCol w="895622"/>
              </a:tblGrid>
              <a:tr h="476347">
                <a:tc>
                  <a:txBody>
                    <a:bodyPr/>
                    <a:lstStyle/>
                    <a:p>
                      <a:pPr algn="ctr" rtl="1"/>
                      <a:r>
                        <a:rPr lang="he-IL" sz="1100" kern="1200" baseline="0" dirty="0" smtClean="0">
                          <a:solidFill>
                            <a:schemeClr val="bg1"/>
                          </a:solidFill>
                          <a:latin typeface="Guttman Hatzvi" panose="02010401010101010101" pitchFamily="2" charset="-79"/>
                          <a:ea typeface="+mn-ea"/>
                          <a:cs typeface="Guttman Hatzvi" panose="02010401010101010101" pitchFamily="2" charset="-79"/>
                        </a:rPr>
                        <a:t>יום</a:t>
                      </a:r>
                      <a:endParaRPr lang="he-IL" sz="1100" kern="1200" baseline="0" dirty="0">
                        <a:solidFill>
                          <a:schemeClr val="bg1"/>
                        </a:solidFill>
                        <a:latin typeface="Guttman Hatzvi" panose="02010401010101010101" pitchFamily="2" charset="-79"/>
                        <a:ea typeface="+mn-ea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kern="1200" baseline="0" dirty="0" smtClean="0">
                          <a:solidFill>
                            <a:schemeClr val="bg1"/>
                          </a:solidFill>
                          <a:latin typeface="Guttman Hatzvi" panose="02010401010101010101" pitchFamily="2" charset="-79"/>
                          <a:ea typeface="+mn-ea"/>
                          <a:cs typeface="Guttman Hatzvi" panose="02010401010101010101" pitchFamily="2" charset="-79"/>
                        </a:rPr>
                        <a:t>ראשון 18.03</a:t>
                      </a:r>
                      <a:endParaRPr lang="he-IL" sz="1100" kern="1200" baseline="0" dirty="0">
                        <a:solidFill>
                          <a:schemeClr val="bg1"/>
                        </a:solidFill>
                        <a:latin typeface="Guttman Hatzvi" panose="02010401010101010101" pitchFamily="2" charset="-79"/>
                        <a:ea typeface="+mn-ea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kern="1200" baseline="0" dirty="0" smtClean="0">
                          <a:solidFill>
                            <a:schemeClr val="bg1"/>
                          </a:solidFill>
                          <a:latin typeface="Guttman Hatzvi" panose="02010401010101010101" pitchFamily="2" charset="-79"/>
                          <a:ea typeface="+mn-ea"/>
                          <a:cs typeface="Guttman Hatzvi" panose="02010401010101010101" pitchFamily="2" charset="-79"/>
                        </a:rPr>
                        <a:t>שני 19.03</a:t>
                      </a:r>
                      <a:endParaRPr lang="he-IL" sz="1100" kern="1200" baseline="0" dirty="0">
                        <a:solidFill>
                          <a:schemeClr val="bg1"/>
                        </a:solidFill>
                        <a:latin typeface="Guttman Hatzvi" panose="02010401010101010101" pitchFamily="2" charset="-79"/>
                        <a:ea typeface="+mn-ea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kern="1200" baseline="0" dirty="0" smtClean="0">
                          <a:solidFill>
                            <a:schemeClr val="bg1"/>
                          </a:solidFill>
                          <a:latin typeface="Guttman Hatzvi" panose="02010401010101010101" pitchFamily="2" charset="-79"/>
                          <a:ea typeface="+mn-ea"/>
                          <a:cs typeface="Guttman Hatzvi" panose="02010401010101010101" pitchFamily="2" charset="-79"/>
                        </a:rPr>
                        <a:t>שלישי 20.03</a:t>
                      </a:r>
                      <a:endParaRPr lang="he-IL" sz="1100" kern="1200" baseline="0" dirty="0">
                        <a:solidFill>
                          <a:schemeClr val="bg1"/>
                        </a:solidFill>
                        <a:latin typeface="Guttman Hatzvi" panose="02010401010101010101" pitchFamily="2" charset="-79"/>
                        <a:ea typeface="+mn-ea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kern="1200" baseline="0" dirty="0" smtClean="0">
                          <a:solidFill>
                            <a:schemeClr val="bg1"/>
                          </a:solidFill>
                          <a:latin typeface="Guttman Hatzvi" panose="02010401010101010101" pitchFamily="2" charset="-79"/>
                          <a:ea typeface="+mn-ea"/>
                          <a:cs typeface="Guttman Hatzvi" panose="02010401010101010101" pitchFamily="2" charset="-79"/>
                        </a:rPr>
                        <a:t>רביעי 21.03</a:t>
                      </a:r>
                      <a:endParaRPr lang="he-IL" sz="1100" kern="1200" baseline="0" dirty="0">
                        <a:solidFill>
                          <a:schemeClr val="bg1"/>
                        </a:solidFill>
                        <a:latin typeface="Guttman Hatzvi" panose="02010401010101010101" pitchFamily="2" charset="-79"/>
                        <a:ea typeface="+mn-ea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kern="1200" baseline="0" dirty="0" smtClean="0">
                          <a:solidFill>
                            <a:schemeClr val="bg1"/>
                          </a:solidFill>
                          <a:latin typeface="Guttman Hatzvi" panose="02010401010101010101" pitchFamily="2" charset="-79"/>
                          <a:ea typeface="+mn-ea"/>
                          <a:cs typeface="Guttman Hatzvi" panose="02010401010101010101" pitchFamily="2" charset="-79"/>
                        </a:rPr>
                        <a:t>חמישי 22.03</a:t>
                      </a:r>
                      <a:endParaRPr lang="he-IL" sz="1100" kern="1200" baseline="0" dirty="0">
                        <a:solidFill>
                          <a:schemeClr val="bg1"/>
                        </a:solidFill>
                        <a:latin typeface="Guttman Hatzvi" panose="02010401010101010101" pitchFamily="2" charset="-79"/>
                        <a:ea typeface="+mn-ea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kern="1200" baseline="0" dirty="0" smtClean="0">
                          <a:solidFill>
                            <a:schemeClr val="bg1"/>
                          </a:solidFill>
                          <a:latin typeface="Guttman Hatzvi" panose="02010401010101010101" pitchFamily="2" charset="-79"/>
                          <a:ea typeface="+mn-ea"/>
                          <a:cs typeface="Guttman Hatzvi" panose="02010401010101010101" pitchFamily="2" charset="-79"/>
                        </a:rPr>
                        <a:t>שישי 23.03</a:t>
                      </a:r>
                      <a:endParaRPr lang="he-IL" sz="1100" kern="1200" baseline="0" dirty="0">
                        <a:solidFill>
                          <a:schemeClr val="bg1"/>
                        </a:solidFill>
                        <a:latin typeface="Guttman Hatzvi" panose="02010401010101010101" pitchFamily="2" charset="-79"/>
                        <a:ea typeface="+mn-ea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kern="1200" baseline="0" dirty="0" smtClean="0">
                          <a:solidFill>
                            <a:schemeClr val="bg1"/>
                          </a:solidFill>
                          <a:latin typeface="Guttman Hatzvi" panose="02010401010101010101" pitchFamily="2" charset="-79"/>
                          <a:ea typeface="+mn-ea"/>
                          <a:cs typeface="Guttman Hatzvi" panose="02010401010101010101" pitchFamily="2" charset="-79"/>
                        </a:rPr>
                        <a:t>שבת 24.03</a:t>
                      </a:r>
                      <a:endParaRPr lang="he-IL" sz="1100" kern="1200" baseline="0" dirty="0">
                        <a:solidFill>
                          <a:schemeClr val="bg1"/>
                        </a:solidFill>
                        <a:latin typeface="Guttman Hatzvi" panose="02010401010101010101" pitchFamily="2" charset="-79"/>
                        <a:ea typeface="+mn-ea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kern="1200" baseline="0" dirty="0" smtClean="0">
                          <a:solidFill>
                            <a:schemeClr val="bg1"/>
                          </a:solidFill>
                          <a:latin typeface="Guttman Hatzvi" panose="02010401010101010101" pitchFamily="2" charset="-79"/>
                          <a:ea typeface="+mn-ea"/>
                          <a:cs typeface="Guttman Hatzvi" panose="02010401010101010101" pitchFamily="2" charset="-79"/>
                        </a:rPr>
                        <a:t>ראשון 25.03</a:t>
                      </a:r>
                      <a:endParaRPr lang="he-IL" sz="1100" kern="1200" baseline="0" dirty="0">
                        <a:solidFill>
                          <a:schemeClr val="bg1"/>
                        </a:solidFill>
                        <a:latin typeface="Guttman Hatzvi" panose="02010401010101010101" pitchFamily="2" charset="-79"/>
                        <a:ea typeface="+mn-ea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kern="1200" baseline="0" dirty="0" smtClean="0">
                          <a:solidFill>
                            <a:schemeClr val="bg1"/>
                          </a:solidFill>
                          <a:latin typeface="Guttman Hatzvi" panose="02010401010101010101" pitchFamily="2" charset="-79"/>
                          <a:ea typeface="+mn-ea"/>
                          <a:cs typeface="Guttman Hatzvi" panose="02010401010101010101" pitchFamily="2" charset="-79"/>
                        </a:rPr>
                        <a:t>שני 26.03</a:t>
                      </a:r>
                      <a:endParaRPr lang="he-IL" sz="1100" kern="1200" baseline="0" dirty="0">
                        <a:solidFill>
                          <a:schemeClr val="bg1"/>
                        </a:solidFill>
                        <a:latin typeface="Guttman Hatzvi" panose="02010401010101010101" pitchFamily="2" charset="-79"/>
                        <a:ea typeface="+mn-ea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1305094">
                <a:tc>
                  <a:txBody>
                    <a:bodyPr/>
                    <a:lstStyle/>
                    <a:p>
                      <a:pPr rtl="1"/>
                      <a:r>
                        <a:rPr lang="he-IL" sz="9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בוקר</a:t>
                      </a:r>
                      <a:endParaRPr lang="he-IL" sz="9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9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06:15-10:30</a:t>
                      </a:r>
                      <a:r>
                        <a:rPr lang="he-IL" sz="9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טיסת אל-על 337 לאמסטרדם</a:t>
                      </a:r>
                      <a:endParaRPr lang="he-IL" sz="9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9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יום נאט"ו</a:t>
                      </a:r>
                      <a:endParaRPr lang="he-IL" sz="9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9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יום האיחוד האירופי</a:t>
                      </a:r>
                      <a:endParaRPr lang="he-IL" sz="9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rtl="1">
                        <a:buFontTx/>
                        <a:buNone/>
                      </a:pPr>
                      <a:r>
                        <a:rPr lang="he-IL" sz="9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פגישות:</a:t>
                      </a:r>
                    </a:p>
                    <a:p>
                      <a:pPr marL="171450" indent="-171450" rtl="1">
                        <a:buFontTx/>
                        <a:buChar char="-"/>
                      </a:pPr>
                      <a:r>
                        <a:rPr lang="he-IL" sz="9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שגריר </a:t>
                      </a:r>
                      <a:r>
                        <a:rPr lang="he-IL" sz="900" baseline="0" dirty="0" err="1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ונ.צ</a:t>
                      </a:r>
                      <a:endParaRPr lang="he-IL" sz="90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pPr marL="171450" indent="-171450" rtl="1">
                        <a:buFontTx/>
                        <a:buChar char="-"/>
                      </a:pPr>
                      <a:r>
                        <a:rPr lang="he-IL" sz="9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משרד הקנצלרית</a:t>
                      </a:r>
                      <a:endParaRPr lang="he-IL" sz="9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9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פגישה:</a:t>
                      </a:r>
                    </a:p>
                    <a:p>
                      <a:pPr marL="171450" indent="-171450" rtl="1">
                        <a:buFontTx/>
                        <a:buChar char="-"/>
                      </a:pPr>
                      <a:r>
                        <a:rPr lang="he-IL" sz="9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ר'</a:t>
                      </a:r>
                      <a:r>
                        <a:rPr lang="he-IL" sz="9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he-IL" sz="900" baseline="0" dirty="0" err="1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אבט"ם</a:t>
                      </a:r>
                      <a:endParaRPr lang="he-IL" sz="90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pPr marL="0" indent="0" rtl="1">
                        <a:buFontTx/>
                        <a:buNone/>
                      </a:pPr>
                      <a:r>
                        <a:rPr lang="he-IL" sz="9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סיור </a:t>
                      </a:r>
                      <a:r>
                        <a:rPr lang="he-IL" sz="900" baseline="0" dirty="0" err="1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ברייכסטאג</a:t>
                      </a:r>
                      <a:endParaRPr lang="he-IL" sz="90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9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04:10 נחיתה</a:t>
                      </a:r>
                      <a:r>
                        <a:rPr lang="he-IL" sz="9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בישראל</a:t>
                      </a:r>
                      <a:endParaRPr lang="he-IL" sz="9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rtl="1"/>
                      <a:endParaRPr lang="he-IL" sz="9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r>
                        <a:rPr lang="he-IL" sz="9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11:00-16:05 המראה טיסת</a:t>
                      </a:r>
                      <a:r>
                        <a:rPr lang="he-IL" sz="9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אל על 2372 מברלין לישראל</a:t>
                      </a:r>
                      <a:endParaRPr lang="he-IL" sz="9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1014916">
                <a:tc>
                  <a:txBody>
                    <a:bodyPr/>
                    <a:lstStyle/>
                    <a:p>
                      <a:pPr rtl="1"/>
                      <a:r>
                        <a:rPr lang="he-IL" sz="9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צהריים</a:t>
                      </a:r>
                      <a:endParaRPr lang="he-IL" sz="9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9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נסיעה לאתר קרבות</a:t>
                      </a:r>
                      <a:endParaRPr lang="he-IL" sz="9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r>
                        <a:rPr lang="he-IL" sz="9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פאנל</a:t>
                      </a:r>
                      <a:r>
                        <a:rPr lang="he-IL" sz="9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שגרירים</a:t>
                      </a:r>
                    </a:p>
                    <a:p>
                      <a:pPr rtl="1"/>
                      <a:endParaRPr lang="he-IL" sz="90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pPr rtl="1"/>
                      <a:r>
                        <a:rPr lang="en-US" sz="900" baseline="0" dirty="0" smtClean="0">
                          <a:cs typeface="Guttman Hatzvi" panose="02010401010101010101" pitchFamily="2" charset="-79"/>
                        </a:rPr>
                        <a:t>CMC</a:t>
                      </a:r>
                      <a:r>
                        <a:rPr lang="he-IL" sz="9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</a:t>
                      </a:r>
                    </a:p>
                    <a:p>
                      <a:pPr rtl="1"/>
                      <a:endParaRPr lang="he-IL" sz="90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pPr rtl="1"/>
                      <a:r>
                        <a:rPr lang="he-IL" sz="9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תדרוך נציגים מ</a:t>
                      </a:r>
                      <a:r>
                        <a:rPr lang="en-US" sz="900" baseline="0" dirty="0" smtClean="0">
                          <a:cs typeface="Guttman Hatzvi" panose="02010401010101010101" pitchFamily="2" charset="-79"/>
                        </a:rPr>
                        <a:t>SHAPE</a:t>
                      </a:r>
                      <a:r>
                        <a:rPr lang="he-IL" sz="9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(יחסי נאט"ו רוסיה, נאט"ו – לאן)</a:t>
                      </a:r>
                    </a:p>
                    <a:p>
                      <a:pPr rtl="1"/>
                      <a:endParaRPr lang="he-IL" sz="90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pPr rtl="1"/>
                      <a:endParaRPr lang="he-IL" sz="9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9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ביקור בפרלמנט האירופאי</a:t>
                      </a:r>
                      <a:endParaRPr lang="he-IL" sz="9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9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פאנל</a:t>
                      </a:r>
                      <a:r>
                        <a:rPr lang="he-IL" sz="9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בנושא הגירה ופליטים בגרמניה</a:t>
                      </a:r>
                      <a:endParaRPr lang="he-IL" sz="9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9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ביקור במרכז המחקר </a:t>
                      </a:r>
                      <a:r>
                        <a:rPr lang="en-US" sz="900" dirty="0" smtClean="0">
                          <a:cs typeface="Guttman Hatzvi" panose="02010401010101010101" pitchFamily="2" charset="-79"/>
                        </a:rPr>
                        <a:t>SWP</a:t>
                      </a:r>
                      <a:r>
                        <a:rPr lang="he-IL" sz="9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ופאנל</a:t>
                      </a:r>
                      <a:endParaRPr lang="he-IL" sz="9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endParaRPr lang="he-IL" sz="9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</a:tr>
              <a:tr h="2001145">
                <a:tc>
                  <a:txBody>
                    <a:bodyPr/>
                    <a:lstStyle/>
                    <a:p>
                      <a:pPr rtl="1"/>
                      <a:r>
                        <a:rPr lang="he-IL" sz="9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ערב</a:t>
                      </a:r>
                      <a:endParaRPr lang="he-IL" sz="9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9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פגישות:</a:t>
                      </a:r>
                    </a:p>
                    <a:p>
                      <a:pPr rtl="1"/>
                      <a:endParaRPr lang="he-IL" sz="90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pPr marL="171450" indent="-171450" rtl="1">
                        <a:buFontTx/>
                        <a:buChar char="-"/>
                      </a:pPr>
                      <a:r>
                        <a:rPr lang="he-IL" sz="9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נ.צ האג</a:t>
                      </a:r>
                    </a:p>
                    <a:p>
                      <a:pPr marL="171450" indent="-171450" rtl="1">
                        <a:buFontTx/>
                        <a:buChar char="-"/>
                      </a:pPr>
                      <a:r>
                        <a:rPr lang="he-IL" sz="9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עוזר מדיני לתחום נאט"ו</a:t>
                      </a:r>
                    </a:p>
                    <a:p>
                      <a:pPr marL="171450" indent="-171450" rtl="1">
                        <a:buFontTx/>
                        <a:buChar char="-"/>
                      </a:pPr>
                      <a:r>
                        <a:rPr lang="he-IL" sz="9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שגריר ישראל לנאט"ו וא"א</a:t>
                      </a:r>
                    </a:p>
                    <a:p>
                      <a:pPr marL="171450" indent="-171450" rtl="1">
                        <a:buFontTx/>
                        <a:buChar char="-"/>
                      </a:pPr>
                      <a:endParaRPr lang="he-IL" sz="90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pPr marL="171450" indent="-171450" rtl="1">
                        <a:buFontTx/>
                        <a:buChar char="-"/>
                      </a:pPr>
                      <a:endParaRPr lang="he-IL" sz="90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pPr marL="0" indent="0" rtl="1">
                        <a:buFontTx/>
                        <a:buNone/>
                      </a:pPr>
                      <a:endParaRPr lang="he-IL" sz="9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18:35 – 19:50</a:t>
                      </a:r>
                    </a:p>
                    <a:p>
                      <a:pPr rtl="1"/>
                      <a:endParaRPr lang="he-IL" sz="90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pPr rtl="1"/>
                      <a:r>
                        <a:rPr lang="he-IL" sz="9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טיסה מבריסל לברלין</a:t>
                      </a:r>
                      <a:endParaRPr lang="he-IL" sz="9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9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סיור במוזיאון הטופוגרפיה של הטרור</a:t>
                      </a:r>
                      <a:r>
                        <a:rPr lang="he-IL" sz="9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וסיור רגלי בעיר</a:t>
                      </a:r>
                      <a:endParaRPr lang="he-IL" sz="9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שיחת סיכום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90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22:00 – 04:10</a:t>
                      </a:r>
                      <a:endParaRPr lang="he-IL" sz="90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pPr rtl="1"/>
                      <a:r>
                        <a:rPr lang="he-IL" sz="9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המראה</a:t>
                      </a:r>
                      <a:r>
                        <a:rPr lang="he-IL" sz="9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טיסת אל על 2374 מברלין לישראל</a:t>
                      </a:r>
                      <a:endParaRPr lang="he-IL" sz="9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9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9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979" y="513938"/>
            <a:ext cx="56578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יום ראשון 18.03.18</a:t>
            </a:r>
            <a:endParaRPr lang="he-IL" sz="40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396797"/>
              </p:ext>
            </p:extLst>
          </p:nvPr>
        </p:nvGraphicFramePr>
        <p:xfrm>
          <a:off x="0" y="1244600"/>
          <a:ext cx="9144001" cy="423978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69949"/>
                <a:gridCol w="4726052"/>
                <a:gridCol w="3048000"/>
              </a:tblGrid>
              <a:tr h="256394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שעה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פעילות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הערות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235732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06:15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המראה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מישראל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טיסה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en-US" sz="1050" dirty="0" smtClean="0">
                          <a:latin typeface="+mn-lt"/>
                          <a:cs typeface="Guttman Hatzvi" panose="02010401010101010101" pitchFamily="2" charset="-79"/>
                        </a:rPr>
                        <a:t>LY337</a:t>
                      </a:r>
                      <a:endParaRPr lang="he-IL" sz="1050" dirty="0">
                        <a:latin typeface="+mn-lt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6132"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10:30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נחיתה באמסטרדם</a:t>
                      </a:r>
                    </a:p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latin typeface="+mn-lt"/>
                          <a:cs typeface="Guttman Hatzvi" panose="02010401010101010101" pitchFamily="2" charset="-79"/>
                        </a:rPr>
                        <a:t>Schiphol</a:t>
                      </a:r>
                      <a:endParaRPr lang="he-IL" sz="1050" dirty="0">
                        <a:latin typeface="+mn-lt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480739"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10:30-11:30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התארגנות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בשדה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493921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11:30-15:00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נסיעה מאמסטרדם לאתר קרבות</a:t>
                      </a:r>
                    </a:p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642097"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ביקור באתר קרבות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6132"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נסיעה מאתר קרבות לבריסל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6132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15:00-16:00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התארגנות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במלון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cs typeface="Guttman Hatzvi" panose="02010401010101010101" pitchFamily="2" charset="-79"/>
                        </a:rPr>
                        <a:t>Radisson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en-US" sz="1050" baseline="0" dirty="0" err="1" smtClean="0">
                          <a:cs typeface="Guttman Hatzvi" panose="02010401010101010101" pitchFamily="2" charset="-79"/>
                        </a:rPr>
                        <a:t>Blu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 Royal</a:t>
                      </a:r>
                      <a:endParaRPr lang="he-IL" sz="105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270760"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16:00-17:00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סקירה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של שגריר ישראל </a:t>
                      </a:r>
                      <a:r>
                        <a:rPr lang="he-IL" sz="1050" baseline="0" dirty="0" err="1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לא"א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ונאט"ו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מר רוני לשנו-יער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6132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17:00-18:00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תדרוך של נ.צ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האג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cs typeface="Guttman Hatzvi" panose="02010401010101010101" pitchFamily="2" charset="-79"/>
                        </a:rPr>
                        <a:t>אל"ם אריק חן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6132"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זמן חופשי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4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979" y="513938"/>
            <a:ext cx="56578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יום שני 19.03.18</a:t>
            </a:r>
            <a:endParaRPr lang="he-IL" sz="40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469147"/>
              </p:ext>
            </p:extLst>
          </p:nvPr>
        </p:nvGraphicFramePr>
        <p:xfrm>
          <a:off x="0" y="1244600"/>
          <a:ext cx="9144001" cy="475195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69949"/>
                <a:gridCol w="4726052"/>
                <a:gridCol w="3048000"/>
              </a:tblGrid>
              <a:tr h="256394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שעה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פעילות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הערות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235732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07:15-08:00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א. בוקר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מיקום: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en-US" sz="1050" dirty="0" smtClean="0">
                          <a:cs typeface="Guttman Hatzvi" panose="02010401010101010101" pitchFamily="2" charset="-79"/>
                        </a:rPr>
                        <a:t>Radisson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en-US" sz="1050" baseline="0" dirty="0" err="1" smtClean="0">
                          <a:cs typeface="Guttman Hatzvi" panose="02010401010101010101" pitchFamily="2" charset="-79"/>
                        </a:rPr>
                        <a:t>Blu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 Royal</a:t>
                      </a:r>
                      <a:endParaRPr lang="he-IL" sz="105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6132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08:15-08:45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נסיעה למרכז כנסים</a:t>
                      </a:r>
                      <a:endParaRPr lang="he-IL" sz="105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מיקום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: טרם נקבע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480739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09:00-09:45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יחסי נאט"ו עם מדינות הים התיכון והמזרח התיכון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cs typeface="Guttman Hatzvi" panose="02010401010101010101" pitchFamily="2" charset="-79"/>
                        </a:rPr>
                        <a:t>Mr. Nicola de </a:t>
                      </a:r>
                      <a:r>
                        <a:rPr lang="en-US" sz="1050" dirty="0" err="1" smtClean="0">
                          <a:cs typeface="Guttman Hatzvi" panose="02010401010101010101" pitchFamily="2" charset="-79"/>
                        </a:rPr>
                        <a:t>Santis</a:t>
                      </a:r>
                      <a:endParaRPr lang="en-US" sz="1050" dirty="0" smtClean="0">
                        <a:cs typeface="Guttman Hatzvi" panose="02010401010101010101" pitchFamily="2" charset="-79"/>
                      </a:endParaRPr>
                    </a:p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ר' תחום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מזה"ת וצפון אפריקה, החטיבה ליחסים מדיניים ומדיניות ביטחונית, 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NATO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493921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09:45-10:30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נאט"ו: אתגרים והזדמנויות</a:t>
                      </a:r>
                    </a:p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cs typeface="Guttman Hatzvi" panose="02010401010101010101" pitchFamily="2" charset="-79"/>
                        </a:rPr>
                        <a:t>Gen Peter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 Pavel</a:t>
                      </a:r>
                    </a:p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יו"ר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הועדה הצבאית של נאט"ו</a:t>
                      </a:r>
                      <a:endParaRPr lang="he-IL" sz="105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642097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10:30-10:45 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הפסקת קפה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6132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10:45-11:30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סקירה - ס' מזכ"ל נאט"ו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cs typeface="Guttman Hatzvi" panose="02010401010101010101" pitchFamily="2" charset="-79"/>
                        </a:rPr>
                        <a:t>Mrs.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 Rose </a:t>
                      </a:r>
                      <a:r>
                        <a:rPr lang="en-US" sz="1050" baseline="0" dirty="0" err="1" smtClean="0">
                          <a:cs typeface="Guttman Hatzvi" panose="02010401010101010101" pitchFamily="2" charset="-79"/>
                        </a:rPr>
                        <a:t>Gottemoeller</a:t>
                      </a:r>
                      <a:endParaRPr lang="en-US" sz="1050" baseline="0" dirty="0" smtClean="0">
                        <a:cs typeface="Guttman Hatzvi" panose="02010401010101010101" pitchFamily="2" charset="-79"/>
                      </a:endParaRPr>
                    </a:p>
                    <a:p>
                      <a:pPr rtl="1"/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ס' מזכ"ל 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NATO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6132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11:30-12:15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יחסי נאט"ו – רוסיה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cs typeface="Guttman Hatzvi" panose="02010401010101010101" pitchFamily="2" charset="-79"/>
                        </a:rPr>
                        <a:t>Mrs. </a:t>
                      </a:r>
                      <a:r>
                        <a:rPr lang="en-US" sz="1050" dirty="0" err="1" smtClean="0">
                          <a:cs typeface="Guttman Hatzvi" panose="02010401010101010101" pitchFamily="2" charset="-79"/>
                        </a:rPr>
                        <a:t>Radoslava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en-US" sz="1050" baseline="0" dirty="0" err="1" smtClean="0">
                          <a:cs typeface="Guttman Hatzvi" panose="02010401010101010101" pitchFamily="2" charset="-79"/>
                        </a:rPr>
                        <a:t>Stefanova</a:t>
                      </a:r>
                      <a:endParaRPr lang="en-US" sz="1050" baseline="0" dirty="0" smtClean="0">
                        <a:cs typeface="Guttman Hatzvi" panose="02010401010101010101" pitchFamily="2" charset="-79"/>
                      </a:endParaRPr>
                    </a:p>
                    <a:p>
                      <a:pPr rtl="1"/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ר' תחום יחסי רוסיה ואוקראינה, 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NATO</a:t>
                      </a:r>
                      <a:endParaRPr lang="he-IL" sz="105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270760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12:15-13:30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הפסקת צהריים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6132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13:30-14:15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נאט"ו: אתגרים ביטחוניים עכשוויים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cs typeface="Guttman Hatzvi" panose="02010401010101010101" pitchFamily="2" charset="-79"/>
                        </a:rPr>
                        <a:t>Mr. Jamie </a:t>
                      </a:r>
                      <a:r>
                        <a:rPr lang="en-US" sz="1050" dirty="0" err="1" smtClean="0">
                          <a:cs typeface="Guttman Hatzvi" panose="02010401010101010101" pitchFamily="2" charset="-79"/>
                        </a:rPr>
                        <a:t>Sha</a:t>
                      </a:r>
                      <a:endParaRPr lang="en-US" sz="1050" dirty="0" smtClean="0">
                        <a:cs typeface="Guttman Hatzvi" panose="02010401010101010101" pitchFamily="2" charset="-79"/>
                      </a:endParaRPr>
                    </a:p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ע'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מזכ"ל לאיומים מתפתחים, 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NATO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6132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14:15-15:00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סקירה ר' המרכז לניהול משברים ומבצעים, </a:t>
                      </a:r>
                      <a:r>
                        <a:rPr lang="en-US" sz="1050" dirty="0" smtClean="0">
                          <a:cs typeface="Guttman Hatzvi" panose="02010401010101010101" pitchFamily="2" charset="-79"/>
                        </a:rPr>
                        <a:t>SHAPE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cs typeface="Guttman Hatzvi" panose="02010401010101010101" pitchFamily="2" charset="-79"/>
                        </a:rPr>
                        <a:t>BG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 Jasper Adams</a:t>
                      </a:r>
                    </a:p>
                    <a:p>
                      <a:pPr rtl="1"/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ר' המכרז לניהול משברים ומבצעים, 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SHAPE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, 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NATO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2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979" y="513938"/>
            <a:ext cx="56578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יום שני 19.03.18</a:t>
            </a:r>
            <a:endParaRPr lang="he-IL" sz="40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210915"/>
              </p:ext>
            </p:extLst>
          </p:nvPr>
        </p:nvGraphicFramePr>
        <p:xfrm>
          <a:off x="0" y="1244600"/>
          <a:ext cx="9144001" cy="1813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69949"/>
                <a:gridCol w="4726052"/>
                <a:gridCol w="3048000"/>
              </a:tblGrid>
              <a:tr h="256394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שעה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פעילות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הערות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216498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15:00-15:20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הפסקת קפה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216498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15:20-16:15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פאנל שגרירים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216498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16:15-16:30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הפסקת קפה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216498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16:30-17:15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סיכום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216498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17:30-18:00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נסיעה למלון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cs typeface="Guttman Hatzvi" panose="02010401010101010101" pitchFamily="2" charset="-79"/>
                        </a:rPr>
                        <a:t>Radisson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en-US" sz="1050" baseline="0" dirty="0" err="1" smtClean="0">
                          <a:cs typeface="Guttman Hatzvi" panose="02010401010101010101" pitchFamily="2" charset="-79"/>
                        </a:rPr>
                        <a:t>Blu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 Royal</a:t>
                      </a:r>
                      <a:endParaRPr lang="he-IL" sz="105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216498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18:00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זמן חופשי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10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979" y="513938"/>
            <a:ext cx="56578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יום שלישי 20.03.18</a:t>
            </a:r>
            <a:endParaRPr lang="he-IL" sz="40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741789"/>
              </p:ext>
            </p:extLst>
          </p:nvPr>
        </p:nvGraphicFramePr>
        <p:xfrm>
          <a:off x="0" y="1244600"/>
          <a:ext cx="9144001" cy="396954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69949"/>
                <a:gridCol w="4726052"/>
                <a:gridCol w="3048000"/>
              </a:tblGrid>
              <a:tr h="347709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שעה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פעילות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הערות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70524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07:15-08:00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א. בוקר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מיקום: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en-US" sz="1050" dirty="0" smtClean="0">
                          <a:cs typeface="Guttman Hatzvi" panose="02010401010101010101" pitchFamily="2" charset="-79"/>
                        </a:rPr>
                        <a:t>Radisson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en-US" sz="1050" baseline="0" dirty="0" err="1" smtClean="0">
                          <a:cs typeface="Guttman Hatzvi" panose="02010401010101010101" pitchFamily="2" charset="-79"/>
                        </a:rPr>
                        <a:t>Blu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 Royal</a:t>
                      </a:r>
                      <a:endParaRPr lang="he-IL" sz="105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434636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08:00-09:30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מעבר למרכז כנסים</a:t>
                      </a:r>
                      <a:endParaRPr lang="he-IL" sz="105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מיקום: טרם נקבע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0292"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תדרוכים – א.א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0292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12:30-13:30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א. צהריים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434636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13:30-15:30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ביקור בפרלמנט של האיחוד האירופי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0292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16:00-17:30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נסיעה לשדה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התעופה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0292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18:30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המראה מבריסל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0292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19:50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נחיתה בברלין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0292"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נסיעה למלון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מיקום: </a:t>
                      </a:r>
                      <a:r>
                        <a:rPr lang="en-US" sz="1050" baseline="0" dirty="0" err="1" smtClean="0">
                          <a:latin typeface="+mn-lt"/>
                          <a:cs typeface="Guttman Hatzvi" panose="02010401010101010101" pitchFamily="2" charset="-79"/>
                        </a:rPr>
                        <a:t>Maritim</a:t>
                      </a:r>
                      <a:r>
                        <a:rPr lang="en-US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en-US" sz="1050" baseline="0" dirty="0" err="1" smtClean="0">
                          <a:latin typeface="+mn-lt"/>
                          <a:cs typeface="Guttman Hatzvi" panose="02010401010101010101" pitchFamily="2" charset="-79"/>
                        </a:rPr>
                        <a:t>proArte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0292"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ערב חופשי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03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979" y="513938"/>
            <a:ext cx="56578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יום רביעי 20.03.18</a:t>
            </a:r>
            <a:endParaRPr lang="he-IL" sz="40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468657"/>
              </p:ext>
            </p:extLst>
          </p:nvPr>
        </p:nvGraphicFramePr>
        <p:xfrm>
          <a:off x="0" y="1244600"/>
          <a:ext cx="9144001" cy="5311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69949"/>
                <a:gridCol w="4726052"/>
                <a:gridCol w="3048000"/>
              </a:tblGrid>
              <a:tr h="358138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שעה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פעילות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הערות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89759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07:00-08:00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א. בוקר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מיקום: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en-US" sz="1050" baseline="0" dirty="0" err="1" smtClean="0">
                          <a:latin typeface="+mn-lt"/>
                          <a:cs typeface="Guttman Hatzvi" panose="02010401010101010101" pitchFamily="2" charset="-79"/>
                        </a:rPr>
                        <a:t>Maritim</a:t>
                      </a:r>
                      <a:r>
                        <a:rPr lang="en-US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en-US" sz="1050" baseline="0" dirty="0" err="1" smtClean="0">
                          <a:latin typeface="+mn-lt"/>
                          <a:cs typeface="Guttman Hatzvi" panose="02010401010101010101" pitchFamily="2" charset="-79"/>
                        </a:rPr>
                        <a:t>proArte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447673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08:00-09:30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פגישה עם שגריר גרמניה </a:t>
                      </a:r>
                      <a:r>
                        <a:rPr lang="he-IL" sz="1050" dirty="0" err="1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ונ.צ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ברלין</a:t>
                      </a:r>
                    </a:p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מר </a:t>
                      </a:r>
                    </a:p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אל"ם יואב אברג'יל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57958"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מעבר למשרד </a:t>
                      </a:r>
                      <a:r>
                        <a:rPr lang="he-IL" sz="1050" dirty="0" err="1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הקאנצלרית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816647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10:00-11:00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פגישה עם ר' האגף המדיני </a:t>
                      </a:r>
                      <a:r>
                        <a:rPr lang="he-IL" sz="1050" baseline="0" dirty="0" err="1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במשה"ח</a:t>
                      </a:r>
                      <a:endParaRPr lang="he-IL" sz="105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latin typeface="+mn-lt"/>
                          <a:cs typeface="Guttman Hatzvi" panose="02010401010101010101" pitchFamily="2" charset="-79"/>
                        </a:rPr>
                        <a:t>Mr. Andreas </a:t>
                      </a:r>
                      <a:r>
                        <a:rPr lang="en-US" sz="1050" dirty="0" err="1" smtClean="0">
                          <a:latin typeface="+mn-lt"/>
                          <a:cs typeface="Guttman Hatzvi" panose="02010401010101010101" pitchFamily="2" charset="-79"/>
                        </a:rPr>
                        <a:t>Michaelis</a:t>
                      </a:r>
                      <a:endParaRPr lang="en-US" sz="1050" dirty="0" smtClean="0">
                        <a:latin typeface="+mn-lt"/>
                        <a:cs typeface="Guttman Hatzvi" panose="02010401010101010101" pitchFamily="2" charset="-79"/>
                      </a:endParaRPr>
                    </a:p>
                    <a:p>
                      <a:pPr rtl="1"/>
                      <a:r>
                        <a:rPr lang="he-IL" sz="1050" dirty="0" smtClean="0">
                          <a:latin typeface="+mn-lt"/>
                          <a:cs typeface="Guttman Hatzvi" panose="02010401010101010101" pitchFamily="2" charset="-79"/>
                        </a:rPr>
                        <a:t>ר' האגף המדיני </a:t>
                      </a:r>
                      <a:r>
                        <a:rPr lang="he-IL" sz="1050" dirty="0" err="1" smtClean="0">
                          <a:latin typeface="+mn-lt"/>
                          <a:cs typeface="Guttman Hatzvi" panose="02010401010101010101" pitchFamily="2" charset="-79"/>
                        </a:rPr>
                        <a:t>במשה"ח</a:t>
                      </a:r>
                      <a:endParaRPr lang="he-IL" sz="1050" dirty="0">
                        <a:latin typeface="+mn-lt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1061642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11:00-12:00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פגישה עם הסמנכ"ל למדיניות חוץ, ביטחון ופיתוח במשרד הקנצלרית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latin typeface="+mn-lt"/>
                          <a:cs typeface="Guttman Hatzvi" panose="02010401010101010101" pitchFamily="2" charset="-79"/>
                        </a:rPr>
                        <a:t>Mr.</a:t>
                      </a:r>
                      <a:r>
                        <a:rPr lang="en-US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 Joachim </a:t>
                      </a:r>
                      <a:r>
                        <a:rPr lang="en-US" sz="1050" baseline="0" dirty="0" err="1" smtClean="0">
                          <a:latin typeface="+mn-lt"/>
                          <a:cs typeface="Guttman Hatzvi" panose="02010401010101010101" pitchFamily="2" charset="-79"/>
                        </a:rPr>
                        <a:t>Bertele</a:t>
                      </a:r>
                      <a:endParaRPr lang="en-US" sz="1050" baseline="0" dirty="0" smtClean="0">
                        <a:latin typeface="+mn-lt"/>
                        <a:cs typeface="Guttman Hatzvi" panose="02010401010101010101" pitchFamily="2" charset="-79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הסמנכ"ל למדיניות חוץ, ביטחון ופיתוח במשרד הקנצלרית</a:t>
                      </a:r>
                    </a:p>
                    <a:p>
                      <a:pPr rtl="1"/>
                      <a:endParaRPr lang="he-IL" sz="1050" dirty="0">
                        <a:latin typeface="+mn-lt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57958"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מעבר חזרה למלון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+mn-lt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57958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12:30-13:30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א. צהריים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+mn-lt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447673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13:30-15:30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פאנל בנושא פליטים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והגירה בגרמניה – השלכות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אלדד </a:t>
                      </a:r>
                      <a:r>
                        <a:rPr lang="he-IL" sz="1050" baseline="0" dirty="0" err="1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בק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he-IL" sz="1050" baseline="0" dirty="0" err="1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ואנטה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כהנא</a:t>
                      </a:r>
                      <a:endParaRPr lang="he-IL" sz="105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pPr rtl="1"/>
                      <a:endParaRPr lang="he-IL" sz="1050" dirty="0">
                        <a:latin typeface="+mn-lt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57958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16:00-17:30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ביקור במוזיאון הטופוגרפיה של הטרור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+mn-lt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57958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17:30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התחלת סיור רגלי – </a:t>
                      </a:r>
                      <a:r>
                        <a:rPr lang="he-IL" sz="1050" dirty="0" err="1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אנטרטת</a:t>
                      </a:r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השואה,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שער ברנדנבורג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+mn-lt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0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979" y="513938"/>
            <a:ext cx="56578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יום חמישי 22.03.18</a:t>
            </a:r>
            <a:endParaRPr lang="he-IL" sz="40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863877"/>
              </p:ext>
            </p:extLst>
          </p:nvPr>
        </p:nvGraphicFramePr>
        <p:xfrm>
          <a:off x="0" y="1244600"/>
          <a:ext cx="9144001" cy="457226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69949"/>
                <a:gridCol w="4726052"/>
                <a:gridCol w="3048000"/>
              </a:tblGrid>
              <a:tr h="358138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שעה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פעילות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הערות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89759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07:00-08:00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א. בוקר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מיקום: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en-US" sz="1050" baseline="0" dirty="0" err="1" smtClean="0">
                          <a:latin typeface="+mn-lt"/>
                          <a:cs typeface="Guttman Hatzvi" panose="02010401010101010101" pitchFamily="2" charset="-79"/>
                        </a:rPr>
                        <a:t>Maritim</a:t>
                      </a:r>
                      <a:r>
                        <a:rPr lang="en-US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en-US" sz="1050" baseline="0" dirty="0" err="1" smtClean="0">
                          <a:latin typeface="+mn-lt"/>
                          <a:cs typeface="Guttman Hatzvi" panose="02010401010101010101" pitchFamily="2" charset="-79"/>
                        </a:rPr>
                        <a:t>proArte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447673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08:30-09:30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פגישה עם ר' </a:t>
                      </a:r>
                      <a:r>
                        <a:rPr lang="he-IL" sz="1050" dirty="0" err="1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אבט"ם</a:t>
                      </a:r>
                      <a:endParaRPr lang="he-IL" sz="105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latin typeface="+mn-lt"/>
                          <a:cs typeface="Guttman Hatzvi" panose="02010401010101010101" pitchFamily="2" charset="-79"/>
                        </a:rPr>
                        <a:t>Dr. </a:t>
                      </a:r>
                      <a:r>
                        <a:rPr lang="en-US" sz="1050" dirty="0" err="1" smtClean="0">
                          <a:latin typeface="+mn-lt"/>
                          <a:cs typeface="Guttman Hatzvi" panose="02010401010101010101" pitchFamily="2" charset="-79"/>
                        </a:rPr>
                        <a:t>Geza</a:t>
                      </a:r>
                      <a:r>
                        <a:rPr lang="en-US" sz="1050" dirty="0" smtClean="0">
                          <a:latin typeface="+mn-lt"/>
                          <a:cs typeface="Guttman Hatzvi" panose="02010401010101010101" pitchFamily="2" charset="-79"/>
                        </a:rPr>
                        <a:t> Andreas von </a:t>
                      </a:r>
                      <a:r>
                        <a:rPr lang="en-US" sz="1050" dirty="0" err="1" smtClean="0">
                          <a:latin typeface="+mn-lt"/>
                          <a:cs typeface="Guttman Hatzvi" panose="02010401010101010101" pitchFamily="2" charset="-79"/>
                        </a:rPr>
                        <a:t>Geyr</a:t>
                      </a:r>
                      <a:endParaRPr lang="en-US" sz="1050" dirty="0" smtClean="0">
                        <a:latin typeface="+mn-lt"/>
                        <a:cs typeface="Guttman Hatzvi" panose="02010401010101010101" pitchFamily="2" charset="-79"/>
                      </a:endParaRPr>
                    </a:p>
                    <a:p>
                      <a:pPr rtl="1"/>
                      <a:r>
                        <a:rPr lang="he-IL" sz="1050" dirty="0" smtClean="0">
                          <a:latin typeface="+mn-lt"/>
                          <a:cs typeface="Guttman Hatzvi" panose="02010401010101010101" pitchFamily="2" charset="-79"/>
                        </a:rPr>
                        <a:t>ר'</a:t>
                      </a:r>
                      <a:r>
                        <a:rPr lang="he-IL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he-IL" sz="1050" baseline="0" dirty="0" err="1" smtClean="0">
                          <a:latin typeface="+mn-lt"/>
                          <a:cs typeface="Guttman Hatzvi" panose="02010401010101010101" pitchFamily="2" charset="-79"/>
                        </a:rPr>
                        <a:t>אבט"ם</a:t>
                      </a:r>
                      <a:endParaRPr lang="he-IL" sz="1050" dirty="0">
                        <a:latin typeface="+mn-lt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57958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10:00-12:00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סיור </a:t>
                      </a:r>
                      <a:r>
                        <a:rPr lang="he-IL" sz="1050" dirty="0" err="1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ברייכסטאג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816647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12:30-13:30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ארוחת צהריים </a:t>
                      </a:r>
                    </a:p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מסעדה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627025"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מעבר למכון מחקר 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SWP</a:t>
                      </a:r>
                      <a:endParaRPr lang="he-IL" sz="105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57958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13:30-17:00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פאנלים ב-</a:t>
                      </a:r>
                      <a:r>
                        <a:rPr lang="en-US" sz="1050" dirty="0" smtClean="0">
                          <a:cs typeface="Guttman Hatzvi" panose="02010401010101010101" pitchFamily="2" charset="-79"/>
                        </a:rPr>
                        <a:t>SWP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57958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17:00-18:00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שיחת סיכום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447673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19:00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נסיעה לשדה התעופה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57958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22:00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המראה לישראל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שדה התעופה </a:t>
                      </a:r>
                      <a:r>
                        <a:rPr lang="en-US" sz="1050" dirty="0" smtClean="0">
                          <a:latin typeface="+mn-lt"/>
                          <a:cs typeface="Guttman Hatzvi" panose="02010401010101010101" pitchFamily="2" charset="-79"/>
                        </a:rPr>
                        <a:t>SXF</a:t>
                      </a:r>
                      <a:endParaRPr lang="he-IL" sz="1050" dirty="0" smtClean="0">
                        <a:latin typeface="+mn-lt"/>
                        <a:cs typeface="Guttman Hatzvi" panose="02010401010101010101" pitchFamily="2" charset="-79"/>
                      </a:endParaRPr>
                    </a:p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טיסה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en-US" sz="1050" dirty="0" smtClean="0">
                          <a:cs typeface="Guttman Hatzvi" panose="02010401010101010101" pitchFamily="2" charset="-79"/>
                        </a:rPr>
                        <a:t>LY 2374 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26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979" y="513938"/>
            <a:ext cx="56578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יום שישי 23.03.18</a:t>
            </a:r>
            <a:endParaRPr lang="he-IL" sz="40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864671"/>
              </p:ext>
            </p:extLst>
          </p:nvPr>
        </p:nvGraphicFramePr>
        <p:xfrm>
          <a:off x="0" y="1244600"/>
          <a:ext cx="9144001" cy="71609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69949"/>
                <a:gridCol w="4726052"/>
                <a:gridCol w="3048000"/>
              </a:tblGrid>
              <a:tr h="358138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שעה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פעילות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הערות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57958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04:10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נחיתה בישראל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טיסה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en-US" sz="1050" dirty="0" smtClean="0">
                          <a:cs typeface="Guttman Hatzvi" panose="02010401010101010101" pitchFamily="2" charset="-79"/>
                        </a:rPr>
                        <a:t>LY 2374 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85262" y="2617605"/>
            <a:ext cx="56578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יום שני 26.03.18</a:t>
            </a:r>
            <a:endParaRPr lang="he-IL" sz="40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54577"/>
              </p:ext>
            </p:extLst>
          </p:nvPr>
        </p:nvGraphicFramePr>
        <p:xfrm>
          <a:off x="5447" y="3356429"/>
          <a:ext cx="9144001" cy="11275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69949"/>
                <a:gridCol w="4726052"/>
                <a:gridCol w="3048000"/>
              </a:tblGrid>
              <a:tr h="358138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שעה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פעילות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הערות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57958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11:00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המראה מברלין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שדה התעופה </a:t>
                      </a:r>
                      <a:r>
                        <a:rPr lang="en-US" sz="1050" dirty="0" smtClean="0">
                          <a:latin typeface="+mn-lt"/>
                          <a:cs typeface="Guttman Hatzvi" panose="02010401010101010101" pitchFamily="2" charset="-79"/>
                        </a:rPr>
                        <a:t>SXF</a:t>
                      </a:r>
                      <a:endParaRPr lang="he-IL" sz="105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טיסה </a:t>
                      </a:r>
                      <a:r>
                        <a:rPr lang="en-US" sz="1050" dirty="0" smtClean="0">
                          <a:cs typeface="Guttman Hatzvi" panose="02010401010101010101" pitchFamily="2" charset="-79"/>
                        </a:rPr>
                        <a:t>LY 2372 </a:t>
                      </a:r>
                      <a:endParaRPr lang="he-IL" sz="105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57958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16:05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נחיתה בישראל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93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3232</TotalTime>
  <Words>978</Words>
  <Application>Microsoft Office PowerPoint</Application>
  <PresentationFormat>‫הצגה על המסך (4:3)</PresentationFormat>
  <Paragraphs>345</Paragraphs>
  <Slides>16</Slides>
  <Notes>1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1" baseType="lpstr">
      <vt:lpstr>Arial</vt:lpstr>
      <vt:lpstr>Calibri</vt:lpstr>
      <vt:lpstr>Constantia</vt:lpstr>
      <vt:lpstr>Guttman Hatzvi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IDF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s7497695</dc:creator>
  <cp:lastModifiedBy>u26697</cp:lastModifiedBy>
  <cp:revision>44</cp:revision>
  <dcterms:created xsi:type="dcterms:W3CDTF">2017-09-27T13:07:14Z</dcterms:created>
  <dcterms:modified xsi:type="dcterms:W3CDTF">2018-02-15T09:47:40Z</dcterms:modified>
</cp:coreProperties>
</file>