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24546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812146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1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35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40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797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668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32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63181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850781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11666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799266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308635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696235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r="3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24546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812146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4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613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6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3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4F26-4CB7-47BD-9CBD-F23C5FD51CCC}" type="datetimeFigureOut">
              <a:rPr lang="he-IL" smtClean="0"/>
              <a:t>ג'/שבט/תשע"ט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7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3966" y="4821382"/>
            <a:ext cx="8153400" cy="163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נסיעת </a:t>
            </a:r>
            <a:r>
              <a:rPr lang="he-IL" dirty="0" err="1" smtClean="0"/>
              <a:t>מב"ל</a:t>
            </a:r>
            <a:r>
              <a:rPr lang="he-IL" dirty="0" smtClean="0"/>
              <a:t> לאירופה</a:t>
            </a:r>
            <a:br>
              <a:rPr lang="he-IL" dirty="0" smtClean="0"/>
            </a:br>
            <a:r>
              <a:rPr lang="he-IL" dirty="0" smtClean="0"/>
              <a:t>03-07/03/2019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93970" y="4791517"/>
            <a:ext cx="8153400" cy="1655762"/>
          </a:xfrm>
        </p:spPr>
        <p:txBody>
          <a:bodyPr anchor="ctr"/>
          <a:lstStyle/>
          <a:p>
            <a:r>
              <a:rPr lang="he-IL" dirty="0" smtClean="0"/>
              <a:t>הצגת הסיור בראשות האלוף</a:t>
            </a:r>
          </a:p>
          <a:p>
            <a:r>
              <a:rPr lang="he-IL" dirty="0" smtClean="0"/>
              <a:t>10/01/2019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4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הצגת צעדים להמשך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קבלת אישור סופי לכרטיסי הטיסה מנאט"ו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תיאום סופי של המרצים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ריווח והורדת הרצאות "עומס" בנאט"ו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העברת מקל לג'ים ורחל בהכנת הסיור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18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פערים ונקודות להחלטה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הועבר אישור סופי של נאט"ו למימון הנסיעה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התקבלו כרטיסי הטיסה של המשלחת</a:t>
            </a:r>
          </a:p>
          <a:p>
            <a:pPr algn="r"/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הרצאת צד של האלוף?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948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e-IL" dirty="0" smtClean="0"/>
              <a:t>סיור </a:t>
            </a:r>
            <a:r>
              <a:rPr lang="he-IL" dirty="0" err="1" smtClean="0"/>
              <a:t>מב"ל</a:t>
            </a:r>
            <a:r>
              <a:rPr lang="he-IL" dirty="0" smtClean="0"/>
              <a:t> לארה"ב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הצגת רעיון מרכזי לסיור ולמקדים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8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514"/>
            <a:ext cx="8153400" cy="2387600"/>
          </a:xfrm>
        </p:spPr>
        <p:txBody>
          <a:bodyPr anchor="t"/>
          <a:lstStyle/>
          <a:p>
            <a:r>
              <a:rPr lang="he-IL" dirty="0" smtClean="0"/>
              <a:t>יעדים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" y="1463313"/>
            <a:ext cx="7970520" cy="4924423"/>
          </a:xfrm>
        </p:spPr>
        <p:txBody>
          <a:bodyPr/>
          <a:lstStyle/>
          <a:p>
            <a:pPr marL="457200" indent="-457200" algn="r">
              <a:buAutoNum type="arabicPeriod"/>
            </a:pPr>
            <a:r>
              <a:rPr lang="he-IL" dirty="0" smtClean="0"/>
              <a:t>הכרת </a:t>
            </a:r>
            <a:r>
              <a:rPr lang="he-IL" b="1" dirty="0" smtClean="0"/>
              <a:t>ממסד הביטחון הלאומי האמריקני</a:t>
            </a:r>
            <a:r>
              <a:rPr lang="he-IL" dirty="0" smtClean="0"/>
              <a:t>, המערכת הפוליטית והגופים המשתתפים בעיצוב ויישום אסטרטגיית </a:t>
            </a:r>
            <a:r>
              <a:rPr lang="he-IL" dirty="0" err="1" smtClean="0"/>
              <a:t>הבטל"ם</a:t>
            </a:r>
            <a:endParaRPr lang="he-IL" dirty="0" smtClean="0"/>
          </a:p>
          <a:p>
            <a:pPr marL="457200" indent="-457200" algn="r">
              <a:buAutoNum type="arabicPeriod"/>
            </a:pPr>
            <a:r>
              <a:rPr lang="he-IL" dirty="0" smtClean="0"/>
              <a:t>הכרת סוגיות </a:t>
            </a:r>
            <a:r>
              <a:rPr lang="he-IL" b="1" dirty="0" smtClean="0"/>
              <a:t>במדיניות החוץ והביטחון האמריקנית</a:t>
            </a:r>
            <a:r>
              <a:rPr lang="he-IL" dirty="0" smtClean="0"/>
              <a:t> בעידן </a:t>
            </a:r>
            <a:r>
              <a:rPr lang="he-IL" dirty="0" err="1" smtClean="0"/>
              <a:t>טראמפ</a:t>
            </a:r>
            <a:r>
              <a:rPr lang="he-IL" dirty="0" smtClean="0"/>
              <a:t>, בדגש על מדיניות ארה"ב במזה"ת.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הכרת הסוגיות העיקריות </a:t>
            </a:r>
            <a:r>
              <a:rPr lang="he-IL" b="1" dirty="0" smtClean="0"/>
              <a:t>ביחסי ישראל – ארה"ב</a:t>
            </a:r>
            <a:r>
              <a:rPr lang="he-IL" dirty="0" smtClean="0"/>
              <a:t>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הכרת </a:t>
            </a:r>
            <a:r>
              <a:rPr lang="he-IL" b="1" dirty="0" smtClean="0"/>
              <a:t>יהדות ארה"ב</a:t>
            </a:r>
            <a:r>
              <a:rPr lang="he-IL" dirty="0" smtClean="0"/>
              <a:t>, האתגרים המרכזיים עמם היא מתמודדת והקשר עם ישראל.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לימוד מרכיבים מרכזיים </a:t>
            </a:r>
            <a:r>
              <a:rPr lang="he-IL" b="1" dirty="0" smtClean="0"/>
              <a:t>במורשת ותרבות האמריקנית.</a:t>
            </a:r>
            <a:endParaRPr lang="he-IL" dirty="0" smtClean="0"/>
          </a:p>
          <a:p>
            <a:pPr marL="457200" indent="-457200" algn="r">
              <a:buAutoNum type="arabicPeriod"/>
            </a:pPr>
            <a:r>
              <a:rPr lang="he-IL" dirty="0" smtClean="0"/>
              <a:t>הכרת מגמות </a:t>
            </a:r>
            <a:r>
              <a:rPr lang="he-IL" b="1" dirty="0" smtClean="0"/>
              <a:t>בכלכלה ובחברה בארה"ב.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הכרת </a:t>
            </a:r>
            <a:r>
              <a:rPr lang="he-IL" b="1" dirty="0" smtClean="0"/>
              <a:t>ארה"ב כמרכז גלובלי</a:t>
            </a:r>
            <a:r>
              <a:rPr lang="he-IL" dirty="0" smtClean="0"/>
              <a:t> בתחום </a:t>
            </a:r>
            <a:r>
              <a:rPr lang="he-IL" smtClean="0"/>
              <a:t>המדיני והכלכלי.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21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32510" y="233055"/>
            <a:ext cx="8153400" cy="2387600"/>
          </a:xfrm>
        </p:spPr>
        <p:txBody>
          <a:bodyPr anchor="t"/>
          <a:lstStyle/>
          <a:p>
            <a:r>
              <a:rPr lang="he-IL" dirty="0" smtClean="0"/>
              <a:t>לו"ז נסיעת ההכנה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313" t="12708" r="1094" b="12500"/>
          <a:stretch/>
        </p:blipFill>
        <p:spPr>
          <a:xfrm>
            <a:off x="0" y="1783080"/>
            <a:ext cx="832104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18654" y="316183"/>
            <a:ext cx="8153400" cy="2387600"/>
          </a:xfrm>
        </p:spPr>
        <p:txBody>
          <a:bodyPr anchor="t"/>
          <a:lstStyle/>
          <a:p>
            <a:r>
              <a:rPr lang="he-IL" dirty="0" smtClean="0"/>
              <a:t>לו"ז נסיעת </a:t>
            </a:r>
            <a:r>
              <a:rPr lang="he-IL" dirty="0" err="1" smtClean="0"/>
              <a:t>מב"ל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313" t="13125" r="313" b="13334"/>
          <a:stretch/>
        </p:blipFill>
        <p:spPr>
          <a:xfrm>
            <a:off x="0" y="2026920"/>
            <a:ext cx="8374661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פערים ונקודות להחלטה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הועבר אישור סופי של נאט"ו למימון הנסיעה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התקבלו כרטיסי הטיסה של המשלחת</a:t>
            </a:r>
          </a:p>
          <a:p>
            <a:pPr algn="r"/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הרצאת צד של האלוף?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311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מטרת הנסיעה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1567709"/>
            <a:ext cx="7820888" cy="4749963"/>
          </a:xfrm>
        </p:spPr>
        <p:txBody>
          <a:bodyPr>
            <a:normAutofit lnSpcReduction="10000"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הכרת תפיסת הביטחון הלאומי, התרבות האסטרטגית ומארג יחסי החוץ בדגש על הרמה המולטילטרלית (צבאית ואזרחית) והבילטרלית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העמקה בסוגיות חברתיות ותרבותיות העומדות במרכז השיח האירופאי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err="1" smtClean="0"/>
              <a:t>הברקזיט</a:t>
            </a:r>
            <a:r>
              <a:rPr lang="he-IL" dirty="0" smtClean="0"/>
              <a:t> והשפעותיו ברמת האיחוד וברמת המדינה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88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לו"ז הנסיעה</a:t>
            </a:r>
            <a:endParaRPr lang="he-IL" sz="44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30373"/>
              </p:ext>
            </p:extLst>
          </p:nvPr>
        </p:nvGraphicFramePr>
        <p:xfrm>
          <a:off x="193965" y="1205350"/>
          <a:ext cx="7966362" cy="525083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85342">
                  <a:extLst>
                    <a:ext uri="{9D8B030D-6E8A-4147-A177-3AD203B41FA5}">
                      <a16:colId xmlns:a16="http://schemas.microsoft.com/office/drawing/2014/main" val="3445714824"/>
                    </a:ext>
                  </a:extLst>
                </a:gridCol>
                <a:gridCol w="1286612">
                  <a:extLst>
                    <a:ext uri="{9D8B030D-6E8A-4147-A177-3AD203B41FA5}">
                      <a16:colId xmlns:a16="http://schemas.microsoft.com/office/drawing/2014/main" val="3980421654"/>
                    </a:ext>
                  </a:extLst>
                </a:gridCol>
                <a:gridCol w="1716373">
                  <a:extLst>
                    <a:ext uri="{9D8B030D-6E8A-4147-A177-3AD203B41FA5}">
                      <a16:colId xmlns:a16="http://schemas.microsoft.com/office/drawing/2014/main" val="2074356424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4075071552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4180518357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255856631"/>
                    </a:ext>
                  </a:extLst>
                </a:gridCol>
                <a:gridCol w="568035">
                  <a:extLst>
                    <a:ext uri="{9D8B030D-6E8A-4147-A177-3AD203B41FA5}">
                      <a16:colId xmlns:a16="http://schemas.microsoft.com/office/drawing/2014/main" val="2464322156"/>
                    </a:ext>
                  </a:extLst>
                </a:gridCol>
              </a:tblGrid>
              <a:tr h="27709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 יום</a:t>
                      </a:r>
                      <a:endParaRPr lang="en-US" sz="1000" dirty="0"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       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שעה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ראשון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שני – נאט"ו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שלישי- א"א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רביעי – אתגרי הבטל"ם של בריטניה בהקשר הישראלי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חמישי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שישי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4063221425"/>
                  </a:ext>
                </a:extLst>
              </a:tr>
              <a:tr h="146636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בוקר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המראה 05:15 נחיתה 09:15 (טיסה 3294 </a:t>
                      </a:r>
                      <a:r>
                        <a:rPr lang="en-US" sz="1050" dirty="0">
                          <a:effectLst/>
                        </a:rPr>
                        <a:t>Brussels Airlines</a:t>
                      </a:r>
                      <a:r>
                        <a:rPr lang="he-IL" sz="1050" dirty="0">
                          <a:effectLst/>
                        </a:rPr>
                        <a:t>) 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נסיעה </a:t>
                      </a:r>
                      <a:r>
                        <a:rPr lang="he-IL" sz="1050" dirty="0">
                          <a:effectLst/>
                        </a:rPr>
                        <a:t>למלון והתארגנות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במטה נאט"ו החדש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סקירות אסטרטגיות – נאט"ו, </a:t>
                      </a:r>
                      <a:r>
                        <a:rPr lang="he-IL" sz="105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המזה"ת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ורוסיה – לאן?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ביקור בפרלמנט האירופאי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א"א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וישראל – לאן?</a:t>
                      </a:r>
                      <a:endParaRPr lang="he-I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סיור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רגלי / </a:t>
                      </a:r>
                      <a:r>
                        <a:rPr lang="he-IL" sz="1050" dirty="0" smtClean="0">
                          <a:effectLst/>
                        </a:rPr>
                        <a:t>פגישה עם נספח ההגנה+ שגריר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 בפרלמנט ופגישה עם לורד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err="1">
                          <a:effectLst/>
                        </a:rPr>
                        <a:t>משה"ח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בורסה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נחיתה 05:05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3732348619"/>
                  </a:ext>
                </a:extLst>
              </a:tr>
              <a:tr h="132535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צהריים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ארוחת צהריים וסיור תיירותי רגלי </a:t>
                      </a:r>
                      <a:r>
                        <a:rPr lang="he-IL" sz="1050" dirty="0" smtClean="0">
                          <a:effectLst/>
                        </a:rPr>
                        <a:t>בבריסל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א.צ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מדיניות הגנה משותפת?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ס' מזכ"ל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יו"ר הועדה הצבאית של נאט"ו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מזה"ת, בריטניה והגנה משותפת – עקרי השיח</a:t>
                      </a:r>
                      <a:r>
                        <a:rPr lang="he-IL" sz="1050" baseline="0" dirty="0" smtClean="0">
                          <a:effectLst/>
                        </a:rPr>
                        <a:t> </a:t>
                      </a:r>
                      <a:r>
                        <a:rPr lang="he-IL" sz="1050" baseline="0" dirty="0" err="1" smtClean="0">
                          <a:effectLst/>
                        </a:rPr>
                        <a:t>בא"א</a:t>
                      </a:r>
                      <a:endParaRPr lang="he-IL" sz="1050" baseline="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סיכום</a:t>
                      </a: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יהדות</a:t>
                      </a: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באנגליה ועליית הפופוליזם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סיכום אלוף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57146334"/>
                  </a:ext>
                </a:extLst>
              </a:tr>
              <a:tr h="16031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אחר הצהריים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שגריר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ישראל לאיחוד האירופי ונאט</a:t>
                      </a: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נ.צ בריסל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שגרירת ישראל לבלגיה</a:t>
                      </a: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ניהול משברים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בברית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הפעלת כוח בנאט"ו</a:t>
                      </a: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נסיעה </a:t>
                      </a:r>
                      <a:r>
                        <a:rPr lang="he-IL" sz="1050" dirty="0" err="1">
                          <a:effectLst/>
                        </a:rPr>
                        <a:t>ביורוטריין</a:t>
                      </a:r>
                      <a:r>
                        <a:rPr lang="he-IL" sz="1050" dirty="0">
                          <a:effectLst/>
                        </a:rPr>
                        <a:t> ללונדון יציאה </a:t>
                      </a:r>
                      <a:r>
                        <a:rPr lang="he-IL" sz="1050" dirty="0" err="1">
                          <a:effectLst/>
                        </a:rPr>
                        <a:t>במתחנת</a:t>
                      </a:r>
                      <a:r>
                        <a:rPr lang="he-IL" sz="1050" dirty="0">
                          <a:effectLst/>
                        </a:rPr>
                        <a:t> </a:t>
                      </a:r>
                      <a:r>
                        <a:rPr lang="he-IL" sz="1050" dirty="0" err="1">
                          <a:effectLst/>
                        </a:rPr>
                        <a:t>ברילסל</a:t>
                      </a:r>
                      <a:r>
                        <a:rPr lang="he-IL" sz="1050" dirty="0">
                          <a:effectLst/>
                        </a:rPr>
                        <a:t> מידי / </a:t>
                      </a:r>
                      <a:r>
                        <a:rPr lang="he-IL" sz="1050" dirty="0" err="1">
                          <a:effectLst/>
                        </a:rPr>
                        <a:t>זויד</a:t>
                      </a:r>
                      <a:r>
                        <a:rPr lang="he-IL" sz="1050" dirty="0">
                          <a:effectLst/>
                        </a:rPr>
                        <a:t> בשעה 16:56 הגעה ללונדון תחנת סט </a:t>
                      </a:r>
                      <a:r>
                        <a:rPr lang="he-IL" sz="1050" dirty="0" err="1">
                          <a:effectLst/>
                        </a:rPr>
                        <a:t>פנסרס</a:t>
                      </a:r>
                      <a:r>
                        <a:rPr lang="he-IL" sz="1050" dirty="0">
                          <a:effectLst/>
                        </a:rPr>
                        <a:t> אינטרנשיונל 18:06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פגישה עם ר' תחום </a:t>
                      </a:r>
                      <a:r>
                        <a:rPr lang="he-IL" sz="1050" dirty="0" smtClean="0">
                          <a:effectLst/>
                        </a:rPr>
                        <a:t>אסטרטגיה</a:t>
                      </a:r>
                      <a:r>
                        <a:rPr lang="he-IL" sz="1050" baseline="0" dirty="0" smtClean="0">
                          <a:effectLst/>
                        </a:rPr>
                        <a:t> ומבצעים</a:t>
                      </a:r>
                      <a:r>
                        <a:rPr lang="he-IL" sz="1050" dirty="0" smtClean="0">
                          <a:effectLst/>
                        </a:rPr>
                        <a:t> </a:t>
                      </a:r>
                      <a:r>
                        <a:rPr lang="he-IL" sz="1050" dirty="0">
                          <a:effectLst/>
                        </a:rPr>
                        <a:t>– </a:t>
                      </a:r>
                      <a:r>
                        <a:rPr lang="he-IL" sz="1050" dirty="0" err="1">
                          <a:effectLst/>
                        </a:rPr>
                        <a:t>משה"ג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נציגות </a:t>
                      </a:r>
                      <a:r>
                        <a:rPr lang="he-IL" sz="1050" dirty="0" err="1" smtClean="0">
                          <a:effectLst/>
                        </a:rPr>
                        <a:t>המל"ל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טיסה חזרה </a:t>
                      </a:r>
                      <a:r>
                        <a:rPr lang="en-US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LY318</a:t>
                      </a:r>
                      <a:r>
                        <a:rPr lang="he-IL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לארץ </a:t>
                      </a:r>
                      <a:r>
                        <a:rPr lang="en-US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22:20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90218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7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396379"/>
            <a:ext cx="8153400" cy="2387600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לו"ז </a:t>
            </a:r>
            <a:r>
              <a:rPr lang="en-US" sz="4400" dirty="0"/>
              <a:t> </a:t>
            </a:r>
            <a:r>
              <a:rPr lang="en-US" sz="4400" b="1" dirty="0" smtClean="0">
                <a:latin typeface="+mj-lt"/>
              </a:rPr>
              <a:t>NATO</a:t>
            </a:r>
            <a:r>
              <a:rPr lang="he-IL" sz="4400" dirty="0" smtClean="0">
                <a:latin typeface="+mj-lt"/>
              </a:rPr>
              <a:t>וא"א</a:t>
            </a:r>
            <a:endParaRPr lang="he-IL" sz="4400" dirty="0">
              <a:latin typeface="+mj-lt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11967"/>
              </p:ext>
            </p:extLst>
          </p:nvPr>
        </p:nvGraphicFramePr>
        <p:xfrm>
          <a:off x="264700" y="1345976"/>
          <a:ext cx="7820524" cy="538795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41339">
                  <a:extLst>
                    <a:ext uri="{9D8B030D-6E8A-4147-A177-3AD203B41FA5}">
                      <a16:colId xmlns:a16="http://schemas.microsoft.com/office/drawing/2014/main" val="3445714824"/>
                    </a:ext>
                  </a:extLst>
                </a:gridCol>
                <a:gridCol w="1574828">
                  <a:extLst>
                    <a:ext uri="{9D8B030D-6E8A-4147-A177-3AD203B41FA5}">
                      <a16:colId xmlns:a16="http://schemas.microsoft.com/office/drawing/2014/main" val="3980421654"/>
                    </a:ext>
                  </a:extLst>
                </a:gridCol>
                <a:gridCol w="2629509">
                  <a:extLst>
                    <a:ext uri="{9D8B030D-6E8A-4147-A177-3AD203B41FA5}">
                      <a16:colId xmlns:a16="http://schemas.microsoft.com/office/drawing/2014/main" val="2074356424"/>
                    </a:ext>
                  </a:extLst>
                </a:gridCol>
                <a:gridCol w="2674848">
                  <a:extLst>
                    <a:ext uri="{9D8B030D-6E8A-4147-A177-3AD203B41FA5}">
                      <a16:colId xmlns:a16="http://schemas.microsoft.com/office/drawing/2014/main" val="4075071552"/>
                    </a:ext>
                  </a:extLst>
                </a:gridCol>
              </a:tblGrid>
              <a:tr h="54397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 יום</a:t>
                      </a:r>
                      <a:endParaRPr lang="en-US" sz="1050" dirty="0"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     </a:t>
                      </a: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שעה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ראשון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שני – נאט"ו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שלישי- א"א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4063221425"/>
                  </a:ext>
                </a:extLst>
              </a:tr>
              <a:tr h="165975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בוקר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המראה 05:15 נחיתה 09:15 (טיסה 3294 </a:t>
                      </a:r>
                      <a:r>
                        <a:rPr lang="en-US" sz="1100" dirty="0">
                          <a:effectLst/>
                        </a:rPr>
                        <a:t>Brussels Airlines</a:t>
                      </a:r>
                      <a:r>
                        <a:rPr lang="he-IL" sz="1100" dirty="0">
                          <a:effectLst/>
                        </a:rPr>
                        <a:t>) </a:t>
                      </a: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נסיעה </a:t>
                      </a:r>
                      <a:r>
                        <a:rPr lang="he-IL" sz="1100" dirty="0">
                          <a:effectLst/>
                        </a:rPr>
                        <a:t>למלון והתארגנות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</a:t>
                      </a: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במטה נאט"ו החדש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סקירה – יחסי נאט"ו </a:t>
                      </a:r>
                      <a:r>
                        <a:rPr lang="he-I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ימ"ת</a:t>
                      </a: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ומזה"ת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סדר היום המדיני של נאט"ו, יחסי נאט"ו רוסיה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יו"ר הועדה הצבאית של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פאנל בעלות הברית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ביקור בפרלמנט האירופאי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פגישה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עם חבר </a:t>
                      </a: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פא"ר</a:t>
                      </a: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נסיעה למלון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יחסי ישראל </a:t>
                      </a: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והא"א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3732348619"/>
                  </a:ext>
                </a:extLst>
              </a:tr>
              <a:tr h="213922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צהריים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ארוחת צהריים וסיור תיירותי רגלי </a:t>
                      </a:r>
                      <a:r>
                        <a:rPr lang="he-IL" sz="1100" dirty="0" smtClean="0">
                          <a:effectLst/>
                        </a:rPr>
                        <a:t>בבריסל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א.צ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תכנון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מדיניות ההגנה של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ס' מזכ"ל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התמודדות נאט"ו עם אתגרים ביטחוניים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הזירה במזה"ת בראי </a:t>
                      </a:r>
                      <a:r>
                        <a:rPr lang="he-IL" sz="1100" dirty="0" err="1" smtClean="0">
                          <a:effectLst/>
                        </a:rPr>
                        <a:t>הא"א</a:t>
                      </a:r>
                      <a:r>
                        <a:rPr lang="he-IL" sz="1100" baseline="0" dirty="0" smtClean="0">
                          <a:effectLst/>
                        </a:rPr>
                        <a:t> + שירות החוץ האירופאי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הא"א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בלי בריטניה ובריטניה בלי </a:t>
                      </a: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הא"א</a:t>
                      </a: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א.צ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מדיניות הגנה משותפת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מזכ"ל </a:t>
                      </a:r>
                      <a:r>
                        <a:rPr lang="he-IL" sz="10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הא"א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סיכום</a:t>
                      </a: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57146334"/>
                  </a:ext>
                </a:extLst>
              </a:tr>
              <a:tr h="104499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אחר הצהריים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שגריר</a:t>
                      </a: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ישראל לאיחוד האירופי ונאט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נ.צ בריסל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שגרירת ישראל לבלגיה</a:t>
                      </a: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מנהל המרכז לניהול משברים ומבצעים</a:t>
                      </a: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פגישה עם ס' ר'</a:t>
                      </a:r>
                      <a:r>
                        <a:rPr lang="he-IL" sz="1100" baseline="0" dirty="0" smtClean="0">
                          <a:effectLst/>
                        </a:rPr>
                        <a:t> </a:t>
                      </a:r>
                      <a:r>
                        <a:rPr lang="he-IL" sz="1100" baseline="0" dirty="0" err="1" smtClean="0">
                          <a:effectLst/>
                        </a:rPr>
                        <a:t>אמ"ץ</a:t>
                      </a:r>
                      <a:r>
                        <a:rPr lang="he-IL" sz="1100" baseline="0" dirty="0" smtClean="0">
                          <a:effectLst/>
                        </a:rPr>
                        <a:t> נאט"ו</a:t>
                      </a:r>
                      <a:endParaRPr lang="he-IL" sz="1100" dirty="0">
                        <a:effectLst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נסיעה </a:t>
                      </a:r>
                      <a:r>
                        <a:rPr lang="he-IL" sz="1100" dirty="0" err="1">
                          <a:effectLst/>
                        </a:rPr>
                        <a:t>ביורוטריין</a:t>
                      </a:r>
                      <a:r>
                        <a:rPr lang="he-IL" sz="1100" dirty="0">
                          <a:effectLst/>
                        </a:rPr>
                        <a:t> ללונדון יציאה </a:t>
                      </a:r>
                      <a:r>
                        <a:rPr lang="he-IL" sz="1100" dirty="0" err="1">
                          <a:effectLst/>
                        </a:rPr>
                        <a:t>במתחנת</a:t>
                      </a:r>
                      <a:r>
                        <a:rPr lang="he-IL" sz="1100" dirty="0">
                          <a:effectLst/>
                        </a:rPr>
                        <a:t> </a:t>
                      </a:r>
                      <a:r>
                        <a:rPr lang="he-IL" sz="1100" dirty="0" smtClean="0">
                          <a:effectLst/>
                        </a:rPr>
                        <a:t>בריסל </a:t>
                      </a:r>
                      <a:r>
                        <a:rPr lang="he-IL" sz="1100" dirty="0">
                          <a:effectLst/>
                        </a:rPr>
                        <a:t>מידי / </a:t>
                      </a:r>
                      <a:r>
                        <a:rPr lang="he-IL" sz="1100" dirty="0" err="1">
                          <a:effectLst/>
                        </a:rPr>
                        <a:t>זויד</a:t>
                      </a:r>
                      <a:r>
                        <a:rPr lang="he-IL" sz="1100" dirty="0">
                          <a:effectLst/>
                        </a:rPr>
                        <a:t> בשעה 16:56 הגעה ללונדון תחנת סט </a:t>
                      </a:r>
                      <a:r>
                        <a:rPr lang="he-IL" sz="1100" dirty="0" err="1">
                          <a:effectLst/>
                        </a:rPr>
                        <a:t>פנסרס</a:t>
                      </a:r>
                      <a:r>
                        <a:rPr lang="he-IL" sz="1100" dirty="0">
                          <a:effectLst/>
                        </a:rPr>
                        <a:t> אינטרנשיונל 18:06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90218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2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35800"/>
            <a:ext cx="8153400" cy="2387600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לו"ז לונדון</a:t>
            </a:r>
            <a:endParaRPr lang="he-IL" sz="44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53376"/>
              </p:ext>
            </p:extLst>
          </p:nvPr>
        </p:nvGraphicFramePr>
        <p:xfrm>
          <a:off x="301882" y="1245767"/>
          <a:ext cx="7823444" cy="554186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41445">
                  <a:extLst>
                    <a:ext uri="{9D8B030D-6E8A-4147-A177-3AD203B41FA5}">
                      <a16:colId xmlns:a16="http://schemas.microsoft.com/office/drawing/2014/main" val="3445714824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4180518357"/>
                    </a:ext>
                  </a:extLst>
                </a:gridCol>
                <a:gridCol w="2497634">
                  <a:extLst>
                    <a:ext uri="{9D8B030D-6E8A-4147-A177-3AD203B41FA5}">
                      <a16:colId xmlns:a16="http://schemas.microsoft.com/office/drawing/2014/main" val="255856631"/>
                    </a:ext>
                  </a:extLst>
                </a:gridCol>
                <a:gridCol w="1204738">
                  <a:extLst>
                    <a:ext uri="{9D8B030D-6E8A-4147-A177-3AD203B41FA5}">
                      <a16:colId xmlns:a16="http://schemas.microsoft.com/office/drawing/2014/main" val="2464322156"/>
                    </a:ext>
                  </a:extLst>
                </a:gridCol>
              </a:tblGrid>
              <a:tr h="88879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 יום</a:t>
                      </a:r>
                      <a:endParaRPr lang="en-US" sz="1100" dirty="0"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       </a:t>
                      </a: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שעה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רביעי – אתגרי </a:t>
                      </a:r>
                      <a:r>
                        <a:rPr lang="he-IL" sz="1200" dirty="0" err="1">
                          <a:effectLst/>
                        </a:rPr>
                        <a:t>הבטל"ם</a:t>
                      </a:r>
                      <a:r>
                        <a:rPr lang="he-IL" sz="1200" dirty="0">
                          <a:effectLst/>
                        </a:rPr>
                        <a:t> של בריטניה בהקשר הישראלי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חמישי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שישי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4063221425"/>
                  </a:ext>
                </a:extLst>
              </a:tr>
              <a:tr h="15225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בוקר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סיור</a:t>
                      </a:r>
                      <a:r>
                        <a:rPr lang="he-IL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רגלי / </a:t>
                      </a:r>
                      <a:r>
                        <a:rPr lang="he-IL" sz="1200" dirty="0" smtClean="0">
                          <a:effectLst/>
                        </a:rPr>
                        <a:t>פגישה עם נספח ההגנה+ שגריר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 בפרלמנט ופגישה עם לורד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err="1">
                          <a:effectLst/>
                        </a:rPr>
                        <a:t>משה"ח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בורסה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נחיתה 05:05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3732348619"/>
                  </a:ext>
                </a:extLst>
              </a:tr>
              <a:tr h="137616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צהריים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יהדות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באנגליה ועליית הפופוליזם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סיכום אלוף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57146334"/>
                  </a:ext>
                </a:extLst>
              </a:tr>
              <a:tr h="166459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אחר הצהריים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פגישה עם ר' תחום </a:t>
                      </a:r>
                      <a:r>
                        <a:rPr lang="he-IL" sz="1200" dirty="0" smtClean="0">
                          <a:effectLst/>
                        </a:rPr>
                        <a:t>אסטרטגיה</a:t>
                      </a:r>
                      <a:r>
                        <a:rPr lang="he-IL" sz="1200" baseline="0" dirty="0" smtClean="0">
                          <a:effectLst/>
                        </a:rPr>
                        <a:t> ומבצעים</a:t>
                      </a:r>
                      <a:r>
                        <a:rPr lang="he-IL" sz="1200" dirty="0" smtClean="0">
                          <a:effectLst/>
                        </a:rPr>
                        <a:t> </a:t>
                      </a:r>
                      <a:r>
                        <a:rPr lang="he-IL" sz="1200" dirty="0">
                          <a:effectLst/>
                        </a:rPr>
                        <a:t>– </a:t>
                      </a:r>
                      <a:r>
                        <a:rPr lang="he-IL" sz="1200" dirty="0" err="1">
                          <a:effectLst/>
                        </a:rPr>
                        <a:t>משה"ג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נציגות </a:t>
                      </a:r>
                      <a:r>
                        <a:rPr lang="he-IL" sz="1200" dirty="0" err="1" smtClean="0">
                          <a:effectLst/>
                        </a:rPr>
                        <a:t>המל"ל</a:t>
                      </a:r>
                      <a:endParaRPr lang="he-IL" sz="1200" dirty="0" smtClean="0">
                        <a:effectLst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טיסה חזרה </a:t>
                      </a:r>
                      <a:r>
                        <a:rPr lang="en-US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LY318</a:t>
                      </a: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לארץ </a:t>
                      </a:r>
                      <a:r>
                        <a:rPr lang="en-US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22:20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90218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6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נקודות מרכזיות ושינויים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לו"ז בשליטת נאט"ו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גרמניה = בריטניה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ריווח לו"ז בלונדון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נגיעה בארבעת עמודי התווך של </a:t>
            </a:r>
            <a:r>
              <a:rPr lang="he-IL" dirty="0" err="1" smtClean="0"/>
              <a:t>הבטל"ם</a:t>
            </a:r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עדכון מרצים בהתאם לפערים בעבר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5983706" y="2481018"/>
            <a:ext cx="481263" cy="3744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9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מעטפת לוגיסטית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מלון בבריסל: </a:t>
            </a:r>
            <a:r>
              <a:rPr lang="en-US" dirty="0" smtClean="0">
                <a:latin typeface="+mn-lt"/>
              </a:rPr>
              <a:t>Hotel NH Collection Brussels Grand </a:t>
            </a:r>
            <a:r>
              <a:rPr lang="en-US" dirty="0" err="1" smtClean="0">
                <a:latin typeface="+mn-lt"/>
              </a:rPr>
              <a:t>Sablon</a:t>
            </a:r>
            <a:endParaRPr lang="en-US" dirty="0" smtClean="0">
              <a:latin typeface="+mn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>
                <a:latin typeface="+mn-lt"/>
              </a:rPr>
              <a:t>יתרון – קרוב לאתרי תיירות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>
                <a:latin typeface="+mn-lt"/>
              </a:rPr>
              <a:t>חסרון – רחוק מהמסעדה הכשרה</a:t>
            </a:r>
            <a:endParaRPr lang="he-IL" dirty="0">
              <a:latin typeface="+mn-lt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37301" t="16064" r="4998" b="5647"/>
          <a:stretch/>
        </p:blipFill>
        <p:spPr>
          <a:xfrm>
            <a:off x="156777" y="3513221"/>
            <a:ext cx="4115132" cy="3139108"/>
          </a:xfrm>
          <a:prstGeom prst="rect">
            <a:avLst/>
          </a:prstGeom>
        </p:spPr>
      </p:pic>
      <p:pic>
        <p:nvPicPr>
          <p:cNvPr id="2050" name="Picture 2" descr="https://lh5.googleusercontent.com/p/AF1QipNHbiAanLcR6bh7GnEvauvpLRyGykMFYi8xKkuA=w408-h272-k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94" y="3666735"/>
            <a:ext cx="4227399" cy="28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3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מעטפת לוגיסטית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מלון בלונדון: </a:t>
            </a:r>
            <a:r>
              <a:rPr lang="en-US" dirty="0" err="1" smtClean="0">
                <a:latin typeface="+mn-lt"/>
              </a:rPr>
              <a:t>Copthorne</a:t>
            </a:r>
            <a:r>
              <a:rPr lang="en-US" dirty="0" smtClean="0">
                <a:latin typeface="+mn-lt"/>
              </a:rPr>
              <a:t> Tara Hotel London Kensington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>
                <a:latin typeface="+mn-lt"/>
              </a:rPr>
              <a:t>יתרון – קרוב לאתרי תיירות, צמוד לשגרירות</a:t>
            </a:r>
          </a:p>
        </p:txBody>
      </p:sp>
      <p:pic>
        <p:nvPicPr>
          <p:cNvPr id="2050" name="Picture 2" descr="https://lh5.googleusercontent.com/p/AF1QipNHbiAanLcR6bh7GnEvauvpLRyGykMFYi8xKkuA=w408-h272-k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94" y="3666735"/>
            <a:ext cx="4227399" cy="28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40136" t="16721" r="5120" b="5646"/>
          <a:stretch/>
        </p:blipFill>
        <p:spPr>
          <a:xfrm>
            <a:off x="208548" y="3465095"/>
            <a:ext cx="3997546" cy="31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26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633</Words>
  <Application>Microsoft Office PowerPoint</Application>
  <PresentationFormat>מסך רחב</PresentationFormat>
  <Paragraphs>213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David</vt:lpstr>
      <vt:lpstr>Guttman Hatzvi</vt:lpstr>
      <vt:lpstr>Times New Roman</vt:lpstr>
      <vt:lpstr>ערכת נושא Office</vt:lpstr>
      <vt:lpstr>נסיעת מב"ל לאירופה 03-07/03/2019</vt:lpstr>
      <vt:lpstr>פערים ונקודות להחלטה</vt:lpstr>
      <vt:lpstr>מטרת הנסיעה</vt:lpstr>
      <vt:lpstr>לו"ז הנסיעה</vt:lpstr>
      <vt:lpstr>לו"ז  NATOוא"א</vt:lpstr>
      <vt:lpstr>לו"ז לונדון</vt:lpstr>
      <vt:lpstr>נקודות מרכזיות ושינויים</vt:lpstr>
      <vt:lpstr>מעטפת לוגיסטית</vt:lpstr>
      <vt:lpstr>מעטפת לוגיסטית</vt:lpstr>
      <vt:lpstr>הצגת צעדים להמשך</vt:lpstr>
      <vt:lpstr>פערים ונקודות להחלטה</vt:lpstr>
      <vt:lpstr>סיור מב"ל לארה"ב</vt:lpstr>
      <vt:lpstr>יעדים</vt:lpstr>
      <vt:lpstr>לו"ז נסיעת ההכנה</vt:lpstr>
      <vt:lpstr>לו"ז נסיעת מב"ל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u26697</dc:creator>
  <cp:lastModifiedBy>u26697</cp:lastModifiedBy>
  <cp:revision>16</cp:revision>
  <dcterms:created xsi:type="dcterms:W3CDTF">2019-01-03T07:31:49Z</dcterms:created>
  <dcterms:modified xsi:type="dcterms:W3CDTF">2019-01-09T12:51:26Z</dcterms:modified>
</cp:coreProperties>
</file>