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56" autoAdjust="0"/>
    <p:restoredTop sz="94660"/>
  </p:normalViewPr>
  <p:slideViewPr>
    <p:cSldViewPr snapToGrid="0">
      <p:cViewPr varScale="1">
        <p:scale>
          <a:sx n="42" d="100"/>
          <a:sy n="42" d="100"/>
        </p:scale>
        <p:origin x="6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71CC42-2D1F-4342-86A1-38EB3B1202E3}" type="datetimeFigureOut">
              <a:rPr lang="he-IL" smtClean="0"/>
              <a:t>י"ב/חשון/תשע"ט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81EA9A-C566-4A4D-A2E2-3AF90D81DC6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756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075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666EE-7EBA-4088-A706-46A0D22E09E3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r>
              <a:rPr lang="he-IL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3871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FECE-D257-4CCF-92EB-3FC739EF6118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980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C10B-8679-484C-A9EB-602A96E69196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0024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58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9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7F85-3BE8-4B5D-AFD5-B042CB8B85D6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261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3ED3-6B16-4A89-8652-9F0D70C2ABEA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15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B282C-1C41-42FA-9FBC-07C63E9C128E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873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29928-26B7-4892-B789-DA0961A25977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220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70E-D041-4F9D-9629-1742B14D249D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173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56BC-09BA-4B6D-912C-C847D2911954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684F-D691-4F94-84AE-9B74B335A5D6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674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1402-7438-423C-BA3A-5B6D1CEC34D4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86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E4EEF8"/>
            </a:gs>
            <a:gs pos="83000">
              <a:srgbClr val="DEEBF6"/>
            </a:gs>
            <a:gs pos="100000">
              <a:srgbClr val="E4EEF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C34BF-0193-41FF-9B70-FD5C8757B6F9}" type="datetime8">
              <a:rPr lang="he-IL" smtClean="0"/>
              <a:t>21 אוקטובר 18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 userDrawn="1"/>
        </p:nvSpPr>
        <p:spPr>
          <a:xfrm>
            <a:off x="6058170" y="-4207"/>
            <a:ext cx="43152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0" u="none" dirty="0" smtClean="0">
                <a:effectLst/>
                <a:latin typeface="+mn-lt"/>
                <a:cs typeface="Guttman Hatzvi" panose="02010401010101010101" pitchFamily="2" charset="-79"/>
              </a:rPr>
              <a:t>FOUO</a:t>
            </a:r>
            <a:endParaRPr lang="he-IL" sz="800" b="0" u="none" dirty="0">
              <a:effectLst/>
              <a:latin typeface="+mn-lt"/>
              <a:cs typeface="Guttman Hatzvi" panose="02010401010101010101" pitchFamily="2" charset="-79"/>
            </a:endParaRPr>
          </a:p>
        </p:txBody>
      </p:sp>
      <p:cxnSp>
        <p:nvCxnSpPr>
          <p:cNvPr id="8" name="מחבר ישר 7"/>
          <p:cNvCxnSpPr/>
          <p:nvPr userDrawn="1"/>
        </p:nvCxnSpPr>
        <p:spPr>
          <a:xfrm flipH="1" flipV="1">
            <a:off x="1" y="667634"/>
            <a:ext cx="12191999" cy="33978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 userDrawn="1"/>
        </p:nvCxnSpPr>
        <p:spPr>
          <a:xfrm flipH="1" flipV="1">
            <a:off x="0" y="776910"/>
            <a:ext cx="12192000" cy="1698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משולש שווה שוקיים 9"/>
          <p:cNvSpPr/>
          <p:nvPr userDrawn="1"/>
        </p:nvSpPr>
        <p:spPr>
          <a:xfrm>
            <a:off x="11353800" y="230172"/>
            <a:ext cx="732639" cy="672883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1" name="ctl00_onetidHeadbnnr2" descr="המכללות הצבאיות 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152591"/>
            <a:ext cx="753745" cy="88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05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1450" y="52043"/>
            <a:ext cx="12192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u="dbl" dirty="0">
                <a:cs typeface="Guttman Hatzvi" panose="02010401010101010101" pitchFamily="2" charset="-79"/>
              </a:rPr>
              <a:t>Reading </a:t>
            </a:r>
            <a:r>
              <a:rPr lang="en-US" sz="3600" b="1" u="dbl" dirty="0" smtClean="0">
                <a:cs typeface="Guttman Hatzvi" panose="02010401010101010101" pitchFamily="2" charset="-79"/>
              </a:rPr>
              <a:t>Materials</a:t>
            </a:r>
            <a:endParaRPr lang="he-IL" sz="3600" dirty="0">
              <a:cs typeface="Guttman Hatzvi" panose="02010401010101010101" pitchFamily="2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6651096" y="850951"/>
            <a:ext cx="4762657" cy="556646"/>
            <a:chOff x="7268090" y="1239570"/>
            <a:chExt cx="4145663" cy="712813"/>
          </a:xfrm>
          <a:solidFill>
            <a:srgbClr val="006666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" name="מלבן 4"/>
            <p:cNvSpPr/>
            <p:nvPr/>
          </p:nvSpPr>
          <p:spPr>
            <a:xfrm>
              <a:off x="7366000" y="1349005"/>
              <a:ext cx="4047753" cy="46645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6" name="קבוצה 5"/>
            <p:cNvGrpSpPr/>
            <p:nvPr/>
          </p:nvGrpSpPr>
          <p:grpSpPr>
            <a:xfrm>
              <a:off x="7268090" y="1239570"/>
              <a:ext cx="3961409" cy="712813"/>
              <a:chOff x="4163121" y="0"/>
              <a:chExt cx="3964841" cy="837943"/>
            </a:xfrm>
            <a:grpFill/>
          </p:grpSpPr>
          <p:sp>
            <p:nvSpPr>
              <p:cNvPr id="7" name="מלבן 6"/>
              <p:cNvSpPr/>
              <p:nvPr/>
            </p:nvSpPr>
            <p:spPr>
              <a:xfrm>
                <a:off x="4163121" y="0"/>
                <a:ext cx="3964841" cy="83794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" name="מלבן 8"/>
              <p:cNvSpPr/>
              <p:nvPr/>
            </p:nvSpPr>
            <p:spPr>
              <a:xfrm>
                <a:off x="4163121" y="0"/>
                <a:ext cx="3964841" cy="83794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060" tIns="66040" rIns="99060" bIns="66040" numCol="1" spcCol="1270" anchor="ctr" anchorCtr="0">
                <a:noAutofit/>
              </a:bodyPr>
              <a:lstStyle/>
              <a:p>
                <a:pPr lvl="0" algn="ctr" defTabSz="23114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b="1" kern="1200" dirty="0" smtClean="0">
                    <a:solidFill>
                      <a:schemeClr val="bg1"/>
                    </a:solidFill>
                    <a:cs typeface="Gisha" panose="020B0502040204020203" pitchFamily="34" charset="-79"/>
                  </a:rPr>
                  <a:t>Mandatory</a:t>
                </a:r>
                <a:endParaRPr lang="he-IL" sz="2800" b="1" kern="1200" dirty="0">
                  <a:solidFill>
                    <a:schemeClr val="bg1"/>
                  </a:solidFill>
                  <a:cs typeface="Gisha" panose="020B0502040204020203" pitchFamily="34" charset="-79"/>
                </a:endParaRPr>
              </a:p>
            </p:txBody>
          </p:sp>
        </p:grpSp>
      </p:grpSp>
      <p:sp>
        <p:nvSpPr>
          <p:cNvPr id="12" name="מלבן 11"/>
          <p:cNvSpPr/>
          <p:nvPr/>
        </p:nvSpPr>
        <p:spPr>
          <a:xfrm>
            <a:off x="6798133" y="2791215"/>
            <a:ext cx="4403944" cy="13543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Distal </a:t>
            </a:r>
            <a:r>
              <a:rPr lang="en-US" sz="2000" dirty="0" err="1">
                <a:solidFill>
                  <a:schemeClr val="tx1"/>
                </a:solidFill>
                <a:cs typeface="Gisha" panose="020B0502040204020203" pitchFamily="34" charset="-79"/>
              </a:rPr>
              <a:t>Atterbian</a:t>
            </a: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 </a:t>
            </a:r>
            <a:r>
              <a:rPr lang="en-US" sz="2000" dirty="0" err="1">
                <a:solidFill>
                  <a:schemeClr val="tx1"/>
                </a:solidFill>
                <a:cs typeface="Gisha" panose="020B0502040204020203" pitchFamily="34" charset="-79"/>
              </a:rPr>
              <a:t>Galit</a:t>
            </a: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cs typeface="Gisha" panose="020B0502040204020203" pitchFamily="34" charset="-79"/>
              </a:rPr>
              <a:t>Religious </a:t>
            </a: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roots of Iranian hatred within: Israel Today</a:t>
            </a:r>
          </a:p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Retrieved on 11/02/2018</a:t>
            </a:r>
          </a:p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www.israelhayom.co.il/opinion/535167</a:t>
            </a:r>
            <a:endParaRPr lang="he-IL" sz="2000" kern="1200" dirty="0">
              <a:solidFill>
                <a:schemeClr val="tx1"/>
              </a:solidFill>
              <a:cs typeface="Gisha" panose="020B0502040204020203" pitchFamily="34" charset="-79"/>
            </a:endParaRPr>
          </a:p>
        </p:txBody>
      </p:sp>
      <p:grpSp>
        <p:nvGrpSpPr>
          <p:cNvPr id="3" name="קבוצה 2"/>
          <p:cNvGrpSpPr/>
          <p:nvPr/>
        </p:nvGrpSpPr>
        <p:grpSpPr>
          <a:xfrm>
            <a:off x="1151212" y="850951"/>
            <a:ext cx="4678161" cy="574980"/>
            <a:chOff x="1087638" y="1146844"/>
            <a:chExt cx="4678161" cy="837943"/>
          </a:xfrm>
          <a:solidFill>
            <a:srgbClr val="0099CC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מלבן 15"/>
            <p:cNvSpPr/>
            <p:nvPr/>
          </p:nvSpPr>
          <p:spPr>
            <a:xfrm>
              <a:off x="1087638" y="1357110"/>
              <a:ext cx="4678161" cy="46645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3">
                <a:hueOff val="-5006012"/>
                <a:satOff val="-9263"/>
                <a:lumOff val="3723"/>
                <a:alphaOff val="0"/>
              </a:schemeClr>
            </a:lnRef>
            <a:fillRef idx="3">
              <a:schemeClr val="accent3">
                <a:hueOff val="-5006012"/>
                <a:satOff val="-9263"/>
                <a:lumOff val="3723"/>
                <a:alphaOff val="0"/>
              </a:schemeClr>
            </a:fillRef>
            <a:effectRef idx="3">
              <a:schemeClr val="accent3">
                <a:hueOff val="-5006012"/>
                <a:satOff val="-9263"/>
                <a:lumOff val="3723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6" name="קבוצה 25"/>
            <p:cNvGrpSpPr/>
            <p:nvPr/>
          </p:nvGrpSpPr>
          <p:grpSpPr>
            <a:xfrm>
              <a:off x="1187396" y="1146844"/>
              <a:ext cx="4457901" cy="837943"/>
              <a:chOff x="4163121" y="0"/>
              <a:chExt cx="3964841" cy="837943"/>
            </a:xfrm>
            <a:grpFill/>
          </p:grpSpPr>
          <p:sp>
            <p:nvSpPr>
              <p:cNvPr id="27" name="מלבן 26"/>
              <p:cNvSpPr/>
              <p:nvPr/>
            </p:nvSpPr>
            <p:spPr>
              <a:xfrm>
                <a:off x="4163121" y="0"/>
                <a:ext cx="3964841" cy="83794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מלבן 27"/>
              <p:cNvSpPr/>
              <p:nvPr/>
            </p:nvSpPr>
            <p:spPr>
              <a:xfrm>
                <a:off x="4163121" y="196126"/>
                <a:ext cx="3964841" cy="480591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9060" tIns="66040" rIns="99060" bIns="66040" numCol="1" spcCol="1270" anchor="ctr" anchorCtr="0">
                <a:noAutofit/>
              </a:bodyPr>
              <a:lstStyle/>
              <a:p>
                <a:pPr lvl="1" algn="ctr" defTabSz="2311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800" b="1" kern="1200" dirty="0" smtClean="0">
                    <a:solidFill>
                      <a:schemeClr val="bg1"/>
                    </a:solidFill>
                    <a:cs typeface="Gisha" panose="020B0502040204020203" pitchFamily="34" charset="-79"/>
                  </a:rPr>
                  <a:t>Suggestion</a:t>
                </a:r>
                <a:endParaRPr lang="he-IL" sz="2800" b="1" kern="1200" dirty="0">
                  <a:solidFill>
                    <a:schemeClr val="bg1"/>
                  </a:solidFill>
                  <a:cs typeface="Gisha" panose="020B0502040204020203" pitchFamily="34" charset="-79"/>
                </a:endParaRPr>
              </a:p>
            </p:txBody>
          </p:sp>
        </p:grpSp>
      </p:grpSp>
      <p:sp>
        <p:nvSpPr>
          <p:cNvPr id="29" name="מלבן 28"/>
          <p:cNvSpPr/>
          <p:nvPr/>
        </p:nvSpPr>
        <p:spPr>
          <a:xfrm>
            <a:off x="6492359" y="1333036"/>
            <a:ext cx="42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cs typeface="Gisha" panose="020B0502040204020203" pitchFamily="34" charset="-79"/>
              </a:rPr>
              <a:t>1.</a:t>
            </a:r>
            <a:endParaRPr lang="he-IL" sz="2400" b="1" dirty="0">
              <a:cs typeface="Gisha" panose="020B0502040204020203" pitchFamily="34" charset="-79"/>
            </a:endParaRPr>
          </a:p>
        </p:txBody>
      </p:sp>
      <p:grpSp>
        <p:nvGrpSpPr>
          <p:cNvPr id="38" name="קבוצה 37"/>
          <p:cNvGrpSpPr/>
          <p:nvPr/>
        </p:nvGrpSpPr>
        <p:grpSpPr>
          <a:xfrm>
            <a:off x="6763578" y="3513252"/>
            <a:ext cx="4886883" cy="2046060"/>
            <a:chOff x="4163121" y="1656138"/>
            <a:chExt cx="3687302" cy="1521232"/>
          </a:xfrm>
        </p:grpSpPr>
        <p:sp>
          <p:nvSpPr>
            <p:cNvPr id="39" name="מלבן 38"/>
            <p:cNvSpPr/>
            <p:nvPr/>
          </p:nvSpPr>
          <p:spPr>
            <a:xfrm>
              <a:off x="4163121" y="1656138"/>
              <a:ext cx="3687302" cy="67893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מלבן 39"/>
            <p:cNvSpPr/>
            <p:nvPr/>
          </p:nvSpPr>
          <p:spPr>
            <a:xfrm>
              <a:off x="4189193" y="2237824"/>
              <a:ext cx="3322910" cy="939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113792" rIns="113792" bIns="113792" numCol="1" spcCol="1270" anchor="ctr" anchorCtr="0">
              <a:noAutofit/>
            </a:bodyPr>
            <a:lstStyle/>
            <a:p>
              <a:pPr lvl="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err="1">
                  <a:solidFill>
                    <a:schemeClr val="tx1"/>
                  </a:solidFill>
                  <a:cs typeface="Gisha" panose="020B0502040204020203" pitchFamily="34" charset="-79"/>
                </a:rPr>
                <a:t>Melobani</a:t>
              </a:r>
              <a:r>
                <a:rPr lang="en-US" sz="2000" dirty="0">
                  <a:solidFill>
                    <a:schemeClr val="tx1"/>
                  </a:solidFill>
                  <a:cs typeface="Gisha" panose="020B0502040204020203" pitchFamily="34" charset="-79"/>
                </a:rPr>
                <a:t> Pesach, Syria - There </a:t>
              </a:r>
              <a:r>
                <a:rPr lang="en-US" sz="2000" dirty="0" smtClean="0">
                  <a:solidFill>
                    <a:schemeClr val="tx1"/>
                  </a:solidFill>
                  <a:cs typeface="Gisha" panose="020B0502040204020203" pitchFamily="34" charset="-79"/>
                </a:rPr>
                <a:t>are no quiet </a:t>
              </a:r>
              <a:r>
                <a:rPr lang="en-US" sz="2000" dirty="0" smtClean="0">
                  <a:solidFill>
                    <a:schemeClr val="tx1"/>
                  </a:solidFill>
                  <a:cs typeface="Gisha" panose="020B0502040204020203" pitchFamily="34" charset="-79"/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  <a:cs typeface="Gisha" panose="020B0502040204020203" pitchFamily="34" charset="-79"/>
                </a:rPr>
                <a:t>moment in:</a:t>
              </a:r>
            </a:p>
            <a:p>
              <a:pPr lvl="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tx1"/>
                  </a:solidFill>
                  <a:cs typeface="Gisha" panose="020B0502040204020203" pitchFamily="34" charset="-79"/>
                </a:rPr>
                <a:t>ISRAELDEFENCE was restored on 10/05/2018</a:t>
              </a:r>
            </a:p>
            <a:p>
              <a:pPr lvl="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>
                  <a:solidFill>
                    <a:schemeClr val="tx1"/>
                  </a:solidFill>
                  <a:cs typeface="Gisha" panose="020B0502040204020203" pitchFamily="34" charset="-79"/>
                </a:rPr>
                <a:t>www.israeldefense.co.il/en/node/34151</a:t>
              </a:r>
              <a:endParaRPr lang="he-IL" sz="2000" kern="1200" dirty="0" smtClean="0">
                <a:solidFill>
                  <a:schemeClr val="tx1"/>
                </a:solidFill>
                <a:cs typeface="Gisha" panose="020B0502040204020203" pitchFamily="34" charset="-79"/>
              </a:endParaRPr>
            </a:p>
          </p:txBody>
        </p:sp>
      </p:grpSp>
      <p:sp>
        <p:nvSpPr>
          <p:cNvPr id="41" name="מלבן 40"/>
          <p:cNvSpPr/>
          <p:nvPr/>
        </p:nvSpPr>
        <p:spPr>
          <a:xfrm>
            <a:off x="6478563" y="2735269"/>
            <a:ext cx="42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cs typeface="Gisha" panose="020B0502040204020203" pitchFamily="34" charset="-79"/>
              </a:rPr>
              <a:t>2.</a:t>
            </a:r>
            <a:endParaRPr lang="he-IL" sz="2400" b="1" dirty="0">
              <a:cs typeface="Gisha" panose="020B0502040204020203" pitchFamily="34" charset="-79"/>
            </a:endParaRPr>
          </a:p>
        </p:txBody>
      </p:sp>
      <p:sp>
        <p:nvSpPr>
          <p:cNvPr id="43" name="מלבן 42"/>
          <p:cNvSpPr/>
          <p:nvPr/>
        </p:nvSpPr>
        <p:spPr>
          <a:xfrm>
            <a:off x="1229819" y="1570211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he-IL" sz="2400" b="1" dirty="0" smtClean="0">
                <a:cs typeface="Gisha" panose="020B0502040204020203" pitchFamily="34" charset="-79"/>
              </a:rPr>
              <a:t>1</a:t>
            </a:r>
            <a:r>
              <a:rPr lang="en-US" sz="2400" b="1" dirty="0" smtClean="0">
                <a:cs typeface="Gisha" panose="020B0502040204020203" pitchFamily="34" charset="-79"/>
              </a:rPr>
              <a:t>.</a:t>
            </a:r>
            <a:endParaRPr lang="he-IL" sz="2400" b="1" dirty="0">
              <a:cs typeface="Gisha" panose="020B0502040204020203" pitchFamily="34" charset="-79"/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1520469" y="1755604"/>
            <a:ext cx="4188401" cy="93954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l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 err="1" smtClean="0">
                <a:solidFill>
                  <a:schemeClr val="tx1"/>
                </a:solidFill>
                <a:cs typeface="Gisha" panose="020B0502040204020203" pitchFamily="34" charset="-79"/>
              </a:rPr>
              <a:t>Eisenstadt</a:t>
            </a:r>
            <a:r>
              <a:rPr lang="en-US" sz="2000" kern="1200" dirty="0" smtClean="0">
                <a:solidFill>
                  <a:schemeClr val="tx1"/>
                </a:solidFill>
                <a:cs typeface="Gisha" panose="020B0502040204020203" pitchFamily="34" charset="-79"/>
              </a:rPr>
              <a:t> Michael, </a:t>
            </a:r>
            <a:r>
              <a:rPr lang="en-US" sz="2000" kern="1200" dirty="0" err="1" smtClean="0">
                <a:solidFill>
                  <a:schemeClr val="tx1"/>
                </a:solidFill>
                <a:cs typeface="Gisha" panose="020B0502040204020203" pitchFamily="34" charset="-79"/>
              </a:rPr>
              <a:t>Hizballah’s</a:t>
            </a:r>
            <a:r>
              <a:rPr lang="en-US" sz="2000" kern="1200" dirty="0" smtClean="0">
                <a:solidFill>
                  <a:schemeClr val="tx1"/>
                </a:solidFill>
                <a:cs typeface="Gisha" panose="020B0502040204020203" pitchFamily="34" charset="-79"/>
              </a:rPr>
              <a:t> Evolution as a Militant Iranian Proxy.</a:t>
            </a:r>
          </a:p>
          <a:p>
            <a:pPr lvl="0" algn="l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tx1"/>
                </a:solidFill>
                <a:cs typeface="Gisha" panose="020B0502040204020203" pitchFamily="34" charset="-79"/>
              </a:rPr>
              <a:t>From Islamic Resistance to Regional Player</a:t>
            </a:r>
            <a:endParaRPr lang="en-US" sz="2000" kern="1200" dirty="0" smtClean="0">
              <a:solidFill>
                <a:schemeClr val="tx1"/>
              </a:solidFill>
              <a:cs typeface="Gisha" panose="020B0502040204020203" pitchFamily="34" charset="-79"/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6798132" y="1531247"/>
            <a:ext cx="4403945" cy="106429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Friedman, </a:t>
            </a:r>
            <a:r>
              <a:rPr lang="en-US" sz="2000" dirty="0" err="1">
                <a:solidFill>
                  <a:schemeClr val="tx1"/>
                </a:solidFill>
                <a:cs typeface="Gisha" panose="020B0502040204020203" pitchFamily="34" charset="-79"/>
              </a:rPr>
              <a:t>Yaron</a:t>
            </a: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cs typeface="Gisha" panose="020B0502040204020203" pitchFamily="34" charset="-79"/>
              </a:rPr>
              <a:t>The </a:t>
            </a: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parallel universe of Hassan Nasrallah in: </a:t>
            </a:r>
            <a:r>
              <a:rPr lang="en-US" sz="2000" dirty="0" err="1">
                <a:solidFill>
                  <a:schemeClr val="tx1"/>
                </a:solidFill>
                <a:cs typeface="Gisha" panose="020B0502040204020203" pitchFamily="34" charset="-79"/>
              </a:rPr>
              <a:t>Ynet</a:t>
            </a: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, was retrieved on 30/08/2018</a:t>
            </a:r>
          </a:p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>
                <a:solidFill>
                  <a:schemeClr val="tx1"/>
                </a:solidFill>
                <a:cs typeface="Gisha" panose="020B0502040204020203" pitchFamily="34" charset="-79"/>
              </a:rPr>
              <a:t>www.ynet.co.il/Articles/5336073</a:t>
            </a:r>
            <a:endParaRPr lang="he-IL" sz="2000" kern="1200" dirty="0">
              <a:solidFill>
                <a:schemeClr val="tx1"/>
              </a:solidFill>
              <a:cs typeface="Gisha" panose="020B0502040204020203" pitchFamily="34" charset="-79"/>
            </a:endParaRPr>
          </a:p>
        </p:txBody>
      </p:sp>
      <p:sp>
        <p:nvSpPr>
          <p:cNvPr id="33" name="מלבן 32"/>
          <p:cNvSpPr/>
          <p:nvPr/>
        </p:nvSpPr>
        <p:spPr>
          <a:xfrm>
            <a:off x="6492359" y="4083526"/>
            <a:ext cx="42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cs typeface="Gisha" panose="020B0502040204020203" pitchFamily="34" charset="-79"/>
              </a:rPr>
              <a:t>3.</a:t>
            </a:r>
            <a:endParaRPr lang="he-IL" sz="2400" b="1" dirty="0">
              <a:cs typeface="Gisha" panose="020B0502040204020203" pitchFamily="34" charset="-79"/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6798132" y="5673939"/>
            <a:ext cx="4403944" cy="126369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tx1"/>
                </a:solidFill>
                <a:cs typeface="Gisha" panose="020B0502040204020203" pitchFamily="34" charset="-79"/>
              </a:rPr>
              <a:t>“Shadow General” the Iranian that pesters the </a:t>
            </a:r>
            <a:r>
              <a:rPr lang="en-US" sz="2000" dirty="0" err="1" smtClean="0">
                <a:solidFill>
                  <a:schemeClr val="tx1"/>
                </a:solidFill>
                <a:cs typeface="Gisha" panose="020B0502040204020203" pitchFamily="34" charset="-79"/>
              </a:rPr>
              <a:t>Mosad</a:t>
            </a:r>
            <a:r>
              <a:rPr lang="en-US" sz="2000" dirty="0" smtClean="0">
                <a:solidFill>
                  <a:schemeClr val="tx1"/>
                </a:solidFill>
                <a:cs typeface="Gisha" panose="020B0502040204020203" pitchFamily="34" charset="-79"/>
              </a:rPr>
              <a:t>: the story of </a:t>
            </a:r>
            <a:r>
              <a:rPr lang="en-US" b="1" dirty="0" err="1"/>
              <a:t>Qasem</a:t>
            </a:r>
            <a:r>
              <a:rPr lang="en-US" b="1" dirty="0"/>
              <a:t> </a:t>
            </a:r>
            <a:r>
              <a:rPr lang="en-US" b="1" dirty="0" err="1" smtClean="0"/>
              <a:t>Soleimani</a:t>
            </a:r>
            <a:endParaRPr lang="en-US" b="1" dirty="0" smtClean="0"/>
          </a:p>
          <a:p>
            <a:pPr lvl="0" algn="l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kern="1200" dirty="0" smtClean="0">
                <a:solidFill>
                  <a:schemeClr val="tx1"/>
                </a:solidFill>
                <a:cs typeface="Gisha" panose="020B0502040204020203" pitchFamily="34" charset="-79"/>
              </a:rPr>
              <a:t>https://youtu.be/hYDNd44DG6E</a:t>
            </a:r>
            <a:endParaRPr lang="he-IL" sz="2000" kern="1200" dirty="0" smtClean="0">
              <a:solidFill>
                <a:schemeClr val="tx1"/>
              </a:solidFill>
              <a:cs typeface="Gisha" panose="020B0502040204020203" pitchFamily="34" charset="-79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6484739" y="5310346"/>
            <a:ext cx="42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cs typeface="Gisha" panose="020B0502040204020203" pitchFamily="34" charset="-79"/>
              </a:rPr>
              <a:t>4.</a:t>
            </a:r>
            <a:endParaRPr lang="he-IL" sz="2400" b="1" dirty="0"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676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104</Words>
  <Application>Microsoft Office PowerPoint</Application>
  <PresentationFormat>מסך רחב</PresentationFormat>
  <Paragraphs>20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Gisha</vt:lpstr>
      <vt:lpstr>Guttman Hatzvi</vt:lpstr>
      <vt:lpstr>Times New Roman</vt:lpstr>
      <vt:lpstr>1_ערכת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u26697</dc:creator>
  <cp:lastModifiedBy>u26697</cp:lastModifiedBy>
  <cp:revision>2</cp:revision>
  <dcterms:created xsi:type="dcterms:W3CDTF">2018-10-21T05:33:30Z</dcterms:created>
  <dcterms:modified xsi:type="dcterms:W3CDTF">2018-10-21T05:43:32Z</dcterms:modified>
</cp:coreProperties>
</file>