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8" r:id="rId3"/>
    <p:sldId id="259" r:id="rId4"/>
    <p:sldId id="257"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varScale="1">
        <p:scale>
          <a:sx n="83" d="100"/>
          <a:sy n="83" d="100"/>
        </p:scale>
        <p:origin x="45"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10/22/2020</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147839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10/22/2020</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896469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10/22/2020</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8808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10/22/2020</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499314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10/22/2020</a:t>
            </a:fld>
            <a:endParaRPr lang="en-US" dirty="0"/>
          </a:p>
        </p:txBody>
      </p:sp>
    </p:spTree>
    <p:extLst>
      <p:ext uri="{BB962C8B-B14F-4D97-AF65-F5344CB8AC3E}">
        <p14:creationId xmlns:p14="http://schemas.microsoft.com/office/powerpoint/2010/main" val="116110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10/22/2020</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825438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10/22/2020</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2197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10/22/2020</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452526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10/22/2020</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957473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10/22/2020</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796156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10/22/2020</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844542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10/22/2020</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899993"/>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27" r:id="rId5"/>
    <p:sldLayoutId id="2147483732" r:id="rId6"/>
    <p:sldLayoutId id="2147483728" r:id="rId7"/>
    <p:sldLayoutId id="2147483729" r:id="rId8"/>
    <p:sldLayoutId id="2147483730" r:id="rId9"/>
    <p:sldLayoutId id="2147483731" r:id="rId10"/>
    <p:sldLayoutId id="2147483733"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thoughtco.com/prepositions-of-place-121076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31" name="Picture 3">
            <a:extLst>
              <a:ext uri="{FF2B5EF4-FFF2-40B4-BE49-F238E27FC236}">
                <a16:creationId xmlns:a16="http://schemas.microsoft.com/office/drawing/2014/main" id="{EAE15525-E958-4C53-8543-4B46151A1E2A}"/>
              </a:ext>
            </a:extLst>
          </p:cNvPr>
          <p:cNvPicPr>
            <a:picLocks noChangeAspect="1"/>
          </p:cNvPicPr>
          <p:nvPr/>
        </p:nvPicPr>
        <p:blipFill rotWithShape="1">
          <a:blip r:embed="rId2"/>
          <a:srcRect t="15710" r="-1" b="-1"/>
          <a:stretch/>
        </p:blipFill>
        <p:spPr>
          <a:xfrm>
            <a:off x="1524" y="10"/>
            <a:ext cx="12188952" cy="6857990"/>
          </a:xfrm>
          <a:prstGeom prst="rect">
            <a:avLst/>
          </a:prstGeom>
        </p:spPr>
      </p:pic>
      <p:sp>
        <p:nvSpPr>
          <p:cNvPr id="11" name="Freeform: Shape 1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2E638173-B33E-4A85-9389-B496B7A838C2}"/>
              </a:ext>
            </a:extLst>
          </p:cNvPr>
          <p:cNvSpPr>
            <a:spLocks noGrp="1"/>
          </p:cNvSpPr>
          <p:nvPr>
            <p:ph type="ctrTitle"/>
          </p:nvPr>
        </p:nvSpPr>
        <p:spPr>
          <a:xfrm>
            <a:off x="2190750" y="1346268"/>
            <a:ext cx="7810500" cy="2082732"/>
          </a:xfrm>
        </p:spPr>
        <p:txBody>
          <a:bodyPr anchor="b">
            <a:normAutofit/>
          </a:bodyPr>
          <a:lstStyle/>
          <a:p>
            <a:pPr algn="ctr"/>
            <a:r>
              <a:rPr lang="en-AU" dirty="0"/>
              <a:t>See </a:t>
            </a:r>
            <a:r>
              <a:rPr lang="en-AU"/>
              <a:t>/ Look </a:t>
            </a:r>
            <a:r>
              <a:rPr lang="en-AU" dirty="0"/>
              <a:t>/ Watch</a:t>
            </a:r>
          </a:p>
        </p:txBody>
      </p:sp>
      <p:sp>
        <p:nvSpPr>
          <p:cNvPr id="3" name="Subtitle 2">
            <a:extLst>
              <a:ext uri="{FF2B5EF4-FFF2-40B4-BE49-F238E27FC236}">
                <a16:creationId xmlns:a16="http://schemas.microsoft.com/office/drawing/2014/main" id="{F945C75A-11D0-4212-8313-0078644961DE}"/>
              </a:ext>
            </a:extLst>
          </p:cNvPr>
          <p:cNvSpPr>
            <a:spLocks noGrp="1"/>
          </p:cNvSpPr>
          <p:nvPr>
            <p:ph type="subTitle" idx="1"/>
          </p:nvPr>
        </p:nvSpPr>
        <p:spPr>
          <a:xfrm>
            <a:off x="2619375" y="4471607"/>
            <a:ext cx="6953250" cy="862394"/>
          </a:xfrm>
        </p:spPr>
        <p:txBody>
          <a:bodyPr anchor="t">
            <a:normAutofit/>
          </a:bodyPr>
          <a:lstStyle/>
          <a:p>
            <a:pPr algn="ctr"/>
            <a:endParaRPr lang="en-AU"/>
          </a:p>
        </p:txBody>
      </p:sp>
    </p:spTree>
    <p:extLst>
      <p:ext uri="{BB962C8B-B14F-4D97-AF65-F5344CB8AC3E}">
        <p14:creationId xmlns:p14="http://schemas.microsoft.com/office/powerpoint/2010/main" val="1522882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72B68-6163-4729-9722-B70A68643719}"/>
              </a:ext>
            </a:extLst>
          </p:cNvPr>
          <p:cNvSpPr>
            <a:spLocks noGrp="1"/>
          </p:cNvSpPr>
          <p:nvPr>
            <p:ph type="title"/>
          </p:nvPr>
        </p:nvSpPr>
        <p:spPr>
          <a:xfrm>
            <a:off x="1920240" y="103992"/>
            <a:ext cx="8770571" cy="1580455"/>
          </a:xfrm>
        </p:spPr>
        <p:txBody>
          <a:bodyPr>
            <a:noAutofit/>
          </a:bodyPr>
          <a:lstStyle/>
          <a:p>
            <a:pPr fontAlgn="base"/>
            <a:r>
              <a:rPr lang="en-US" sz="1800" i="0" dirty="0">
                <a:solidFill>
                  <a:srgbClr val="282828"/>
                </a:solidFill>
                <a:effectLst/>
                <a:latin typeface="Lato"/>
              </a:rPr>
              <a:t>See</a:t>
            </a:r>
            <a:br>
              <a:rPr lang="en-US" sz="1800" b="1" i="0" dirty="0">
                <a:solidFill>
                  <a:srgbClr val="282828"/>
                </a:solidFill>
                <a:effectLst/>
                <a:latin typeface="Lato"/>
              </a:rPr>
            </a:br>
            <a:r>
              <a:rPr lang="en-US" sz="1800" b="0" i="1" dirty="0" err="1">
                <a:solidFill>
                  <a:srgbClr val="282828"/>
                </a:solidFill>
                <a:effectLst/>
                <a:latin typeface="Georgia" panose="02040502050405020303" pitchFamily="18" charset="0"/>
              </a:rPr>
              <a:t>See</a:t>
            </a:r>
            <a:r>
              <a:rPr lang="en-US" sz="1800" b="0" i="0" dirty="0">
                <a:solidFill>
                  <a:srgbClr val="282828"/>
                </a:solidFill>
                <a:effectLst/>
                <a:latin typeface="Georgia" panose="02040502050405020303" pitchFamily="18" charset="0"/>
              </a:rPr>
              <a:t> is used to make simple statements. In other words, use </a:t>
            </a:r>
            <a:r>
              <a:rPr lang="en-US" sz="1800" b="0" i="1" dirty="0">
                <a:solidFill>
                  <a:srgbClr val="282828"/>
                </a:solidFill>
                <a:effectLst/>
                <a:latin typeface="Georgia" panose="02040502050405020303" pitchFamily="18" charset="0"/>
              </a:rPr>
              <a:t>see</a:t>
            </a:r>
            <a:r>
              <a:rPr lang="en-US" sz="1800" b="0" i="0" dirty="0">
                <a:solidFill>
                  <a:srgbClr val="282828"/>
                </a:solidFill>
                <a:effectLst/>
                <a:latin typeface="Georgia" panose="02040502050405020303" pitchFamily="18" charset="0"/>
              </a:rPr>
              <a:t> to note that you saw someone or something.</a:t>
            </a:r>
            <a:br>
              <a:rPr lang="en-US" sz="1800" b="0" i="0" dirty="0">
                <a:solidFill>
                  <a:srgbClr val="282828"/>
                </a:solidFill>
                <a:effectLst/>
                <a:latin typeface="Georgia" panose="02040502050405020303" pitchFamily="18" charset="0"/>
              </a:rPr>
            </a:br>
            <a:endParaRPr lang="en-AU" sz="1800" dirty="0"/>
          </a:p>
        </p:txBody>
      </p:sp>
      <p:sp>
        <p:nvSpPr>
          <p:cNvPr id="3" name="Content Placeholder 2">
            <a:extLst>
              <a:ext uri="{FF2B5EF4-FFF2-40B4-BE49-F238E27FC236}">
                <a16:creationId xmlns:a16="http://schemas.microsoft.com/office/drawing/2014/main" id="{F0140B61-17D0-4C8E-9807-8192937DEEC3}"/>
              </a:ext>
            </a:extLst>
          </p:cNvPr>
          <p:cNvSpPr>
            <a:spLocks noGrp="1"/>
          </p:cNvSpPr>
          <p:nvPr>
            <p:ph idx="1"/>
          </p:nvPr>
        </p:nvSpPr>
        <p:spPr/>
        <p:txBody>
          <a:bodyPr/>
          <a:lstStyle/>
          <a:p>
            <a:pPr algn="l" fontAlgn="base">
              <a:buFont typeface="Arial" panose="020B0604020202020204" pitchFamily="34" charset="0"/>
              <a:buChar char="•"/>
            </a:pPr>
            <a:endParaRPr lang="en-US" b="0" i="1"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I saw Tom at school yesterday.</a:t>
            </a:r>
            <a:endParaRPr lang="en-US" b="0" i="0"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Did you see the beautiful sunset yesterday?</a:t>
            </a:r>
            <a:endParaRPr lang="en-US" b="0" i="0"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Mary saw an interesting man while she was in Chicago.</a:t>
            </a:r>
            <a:endParaRPr lang="en-US" b="0" i="0" dirty="0">
              <a:solidFill>
                <a:srgbClr val="282828"/>
              </a:solidFill>
              <a:effectLst/>
              <a:latin typeface="Georgia" panose="02040502050405020303" pitchFamily="18" charset="0"/>
            </a:endParaRPr>
          </a:p>
          <a:p>
            <a:endParaRPr lang="en-AU" dirty="0"/>
          </a:p>
        </p:txBody>
      </p:sp>
    </p:spTree>
    <p:extLst>
      <p:ext uri="{BB962C8B-B14F-4D97-AF65-F5344CB8AC3E}">
        <p14:creationId xmlns:p14="http://schemas.microsoft.com/office/powerpoint/2010/main" val="2705737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A56F3-8AD2-4159-8E62-1A4AE46925D8}"/>
              </a:ext>
            </a:extLst>
          </p:cNvPr>
          <p:cNvSpPr>
            <a:spLocks noGrp="1"/>
          </p:cNvSpPr>
          <p:nvPr>
            <p:ph type="title"/>
          </p:nvPr>
        </p:nvSpPr>
        <p:spPr/>
        <p:txBody>
          <a:bodyPr>
            <a:normAutofit/>
          </a:bodyPr>
          <a:lstStyle/>
          <a:p>
            <a:r>
              <a:rPr lang="en-US" sz="1800" b="0" i="0" dirty="0">
                <a:solidFill>
                  <a:srgbClr val="282828"/>
                </a:solidFill>
                <a:effectLst/>
                <a:latin typeface="Georgia" panose="02040502050405020303" pitchFamily="18" charset="0"/>
              </a:rPr>
              <a:t>On the other hand </a:t>
            </a:r>
            <a:r>
              <a:rPr lang="en-US" sz="1800" b="0" i="1" dirty="0">
                <a:solidFill>
                  <a:srgbClr val="282828"/>
                </a:solidFill>
                <a:effectLst/>
                <a:latin typeface="Georgia" panose="02040502050405020303" pitchFamily="18" charset="0"/>
              </a:rPr>
              <a:t>look at</a:t>
            </a:r>
            <a:r>
              <a:rPr lang="en-US" sz="1800" b="0" i="0" dirty="0">
                <a:solidFill>
                  <a:srgbClr val="282828"/>
                </a:solidFill>
                <a:effectLst/>
                <a:latin typeface="Georgia" panose="02040502050405020303" pitchFamily="18" charset="0"/>
              </a:rPr>
              <a:t> and </a:t>
            </a:r>
            <a:r>
              <a:rPr lang="en-US" sz="1800" b="0" i="1" dirty="0">
                <a:solidFill>
                  <a:srgbClr val="282828"/>
                </a:solidFill>
                <a:effectLst/>
                <a:latin typeface="Georgia" panose="02040502050405020303" pitchFamily="18" charset="0"/>
              </a:rPr>
              <a:t>watch</a:t>
            </a:r>
            <a:r>
              <a:rPr lang="en-US" sz="1800" b="0" i="0" dirty="0">
                <a:solidFill>
                  <a:srgbClr val="282828"/>
                </a:solidFill>
                <a:effectLst/>
                <a:latin typeface="Georgia" panose="02040502050405020303" pitchFamily="18" charset="0"/>
              </a:rPr>
              <a:t> are used to state that you see something with particular attention. You look at something specific, and you watch something over time.</a:t>
            </a:r>
            <a:endParaRPr lang="en-AU" sz="1800" dirty="0"/>
          </a:p>
        </p:txBody>
      </p:sp>
      <p:sp>
        <p:nvSpPr>
          <p:cNvPr id="3" name="Content Placeholder 2">
            <a:extLst>
              <a:ext uri="{FF2B5EF4-FFF2-40B4-BE49-F238E27FC236}">
                <a16:creationId xmlns:a16="http://schemas.microsoft.com/office/drawing/2014/main" id="{D5484F48-8066-41D5-B989-AD3B7E4CF38E}"/>
              </a:ext>
            </a:extLst>
          </p:cNvPr>
          <p:cNvSpPr>
            <a:spLocks noGrp="1"/>
          </p:cNvSpPr>
          <p:nvPr>
            <p:ph idx="1"/>
          </p:nvPr>
        </p:nvSpPr>
        <p:spPr/>
        <p:txBody>
          <a:bodyPr/>
          <a:lstStyle/>
          <a:p>
            <a:pPr algn="l" fontAlgn="base"/>
            <a:r>
              <a:rPr lang="en-US" b="0" i="0" dirty="0">
                <a:solidFill>
                  <a:srgbClr val="282828"/>
                </a:solidFill>
                <a:effectLst/>
                <a:latin typeface="Georgia" panose="02040502050405020303" pitchFamily="18" charset="0"/>
              </a:rPr>
              <a:t>Compare:</a:t>
            </a: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I saw Jim at the party.</a:t>
            </a:r>
            <a:r>
              <a:rPr lang="en-US" b="0" i="0" dirty="0">
                <a:solidFill>
                  <a:srgbClr val="282828"/>
                </a:solidFill>
                <a:effectLst/>
                <a:latin typeface="Georgia" panose="02040502050405020303" pitchFamily="18" charset="0"/>
              </a:rPr>
              <a:t> (simple statement)</a:t>
            </a: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I looked at Jim's shirt. It was strange!</a:t>
            </a:r>
            <a:r>
              <a:rPr lang="en-US" b="0" i="0" dirty="0">
                <a:solidFill>
                  <a:srgbClr val="282828"/>
                </a:solidFill>
                <a:effectLst/>
                <a:latin typeface="Georgia" panose="02040502050405020303" pitchFamily="18" charset="0"/>
              </a:rPr>
              <a:t> (focus on a specific item)</a:t>
            </a: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I watched Jim speaking to Tom for five minutes. He seemed nervous.</a:t>
            </a:r>
            <a:r>
              <a:rPr lang="en-US" b="0" i="0" dirty="0">
                <a:solidFill>
                  <a:srgbClr val="282828"/>
                </a:solidFill>
                <a:effectLst/>
                <a:latin typeface="Georgia" panose="02040502050405020303" pitchFamily="18" charset="0"/>
              </a:rPr>
              <a:t> (watching the movements and actions of someone or something over time)</a:t>
            </a:r>
          </a:p>
          <a:p>
            <a:endParaRPr lang="en-AU" dirty="0"/>
          </a:p>
        </p:txBody>
      </p:sp>
    </p:spTree>
    <p:extLst>
      <p:ext uri="{BB962C8B-B14F-4D97-AF65-F5344CB8AC3E}">
        <p14:creationId xmlns:p14="http://schemas.microsoft.com/office/powerpoint/2010/main" val="1966383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53FA-D610-4442-81A5-2AE4CA15C8AC}"/>
              </a:ext>
            </a:extLst>
          </p:cNvPr>
          <p:cNvSpPr>
            <a:spLocks noGrp="1"/>
          </p:cNvSpPr>
          <p:nvPr>
            <p:ph type="title"/>
          </p:nvPr>
        </p:nvSpPr>
        <p:spPr>
          <a:xfrm>
            <a:off x="1920240" y="241540"/>
            <a:ext cx="8770571" cy="1545950"/>
          </a:xfrm>
        </p:spPr>
        <p:txBody>
          <a:bodyPr>
            <a:noAutofit/>
          </a:bodyPr>
          <a:lstStyle/>
          <a:p>
            <a:pPr fontAlgn="base"/>
            <a:br>
              <a:rPr lang="en-US" sz="1400" b="0" i="0" dirty="0">
                <a:solidFill>
                  <a:srgbClr val="282828"/>
                </a:solidFill>
                <a:effectLst/>
                <a:latin typeface="Lato"/>
              </a:rPr>
            </a:br>
            <a:br>
              <a:rPr lang="en-US" sz="1400" b="0" i="0" dirty="0">
                <a:solidFill>
                  <a:srgbClr val="282828"/>
                </a:solidFill>
                <a:effectLst/>
                <a:latin typeface="Lato"/>
              </a:rPr>
            </a:br>
            <a:br>
              <a:rPr lang="en-US" sz="1400" b="0" i="0" dirty="0">
                <a:solidFill>
                  <a:srgbClr val="282828"/>
                </a:solidFill>
                <a:effectLst/>
                <a:latin typeface="Lato"/>
              </a:rPr>
            </a:br>
            <a:br>
              <a:rPr lang="en-US" sz="1400" b="0" i="0" dirty="0">
                <a:solidFill>
                  <a:srgbClr val="282828"/>
                </a:solidFill>
                <a:effectLst/>
                <a:latin typeface="Lato"/>
              </a:rPr>
            </a:br>
            <a:r>
              <a:rPr lang="en-US" sz="1400" i="0" dirty="0">
                <a:solidFill>
                  <a:srgbClr val="282828"/>
                </a:solidFill>
                <a:effectLst/>
                <a:latin typeface="Lato"/>
              </a:rPr>
              <a:t>Look (At)</a:t>
            </a:r>
            <a:br>
              <a:rPr lang="en-US" sz="1400" b="1" i="0" dirty="0">
                <a:solidFill>
                  <a:srgbClr val="282828"/>
                </a:solidFill>
                <a:effectLst/>
                <a:latin typeface="Lato"/>
              </a:rPr>
            </a:br>
            <a:r>
              <a:rPr lang="en-US" sz="1400" b="0" i="0" dirty="0">
                <a:solidFill>
                  <a:srgbClr val="282828"/>
                </a:solidFill>
                <a:effectLst/>
                <a:latin typeface="Georgia" panose="02040502050405020303" pitchFamily="18" charset="0"/>
              </a:rPr>
              <a:t>Use the verb </a:t>
            </a:r>
            <a:r>
              <a:rPr lang="en-US" sz="1400" b="0" i="1" dirty="0">
                <a:solidFill>
                  <a:srgbClr val="282828"/>
                </a:solidFill>
                <a:effectLst/>
                <a:latin typeface="Georgia" panose="02040502050405020303" pitchFamily="18" charset="0"/>
              </a:rPr>
              <a:t>look</a:t>
            </a:r>
            <a:r>
              <a:rPr lang="en-US" sz="1400" b="0" i="0" dirty="0">
                <a:solidFill>
                  <a:srgbClr val="282828"/>
                </a:solidFill>
                <a:effectLst/>
                <a:latin typeface="Georgia" panose="02040502050405020303" pitchFamily="18" charset="0"/>
              </a:rPr>
              <a:t> (at) to say that you or someone else looks with concentration. In other words, you look to see something specific. </a:t>
            </a:r>
            <a:r>
              <a:rPr lang="en-US" sz="1400" b="0" i="1" dirty="0">
                <a:solidFill>
                  <a:srgbClr val="282828"/>
                </a:solidFill>
                <a:effectLst/>
                <a:latin typeface="Georgia" panose="02040502050405020303" pitchFamily="18" charset="0"/>
              </a:rPr>
              <a:t>Look</a:t>
            </a:r>
            <a:r>
              <a:rPr lang="en-US" sz="1400" b="0" i="0" dirty="0">
                <a:solidFill>
                  <a:srgbClr val="282828"/>
                </a:solidFill>
                <a:effectLst/>
                <a:latin typeface="Georgia" panose="02040502050405020303" pitchFamily="18" charset="0"/>
              </a:rPr>
              <a:t> refers to seeing something specific one time, rather than over time as with the verb watch (see below).</a:t>
            </a:r>
            <a:br>
              <a:rPr lang="en-US" sz="1400" b="0" i="0" dirty="0">
                <a:solidFill>
                  <a:srgbClr val="282828"/>
                </a:solidFill>
                <a:effectLst/>
                <a:latin typeface="Georgia" panose="02040502050405020303" pitchFamily="18" charset="0"/>
              </a:rPr>
            </a:br>
            <a:endParaRPr lang="en-AU" sz="1400" dirty="0"/>
          </a:p>
        </p:txBody>
      </p:sp>
      <p:sp>
        <p:nvSpPr>
          <p:cNvPr id="3" name="Content Placeholder 2">
            <a:extLst>
              <a:ext uri="{FF2B5EF4-FFF2-40B4-BE49-F238E27FC236}">
                <a16:creationId xmlns:a16="http://schemas.microsoft.com/office/drawing/2014/main" id="{7415E8AA-4CD4-4688-B76A-004D45093006}"/>
              </a:ext>
            </a:extLst>
          </p:cNvPr>
          <p:cNvSpPr>
            <a:spLocks noGrp="1"/>
          </p:cNvSpPr>
          <p:nvPr>
            <p:ph idx="1"/>
          </p:nvPr>
        </p:nvSpPr>
        <p:spPr/>
        <p:txBody>
          <a:bodyPr>
            <a:normAutofit fontScale="70000" lnSpcReduction="20000"/>
          </a:bodyPr>
          <a:lstStyle/>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I looked at the trees in the distance.</a:t>
            </a:r>
            <a:endParaRPr lang="en-US" b="0" i="0"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Tom looked at the picture and smiled.</a:t>
            </a:r>
            <a:endParaRPr lang="en-US" b="0" i="0"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Sarah looked at her sister and smiled.</a:t>
            </a:r>
            <a:endParaRPr lang="en-US" b="0" i="0" dirty="0">
              <a:solidFill>
                <a:srgbClr val="282828"/>
              </a:solidFill>
              <a:effectLst/>
              <a:latin typeface="Georgia" panose="02040502050405020303" pitchFamily="18" charset="0"/>
            </a:endParaRPr>
          </a:p>
          <a:p>
            <a:pPr algn="l" fontAlgn="base"/>
            <a:r>
              <a:rPr lang="en-US" b="1" i="1" dirty="0">
                <a:solidFill>
                  <a:srgbClr val="282828"/>
                </a:solidFill>
                <a:effectLst/>
                <a:latin typeface="Georgia" panose="02040502050405020303" pitchFamily="18" charset="0"/>
              </a:rPr>
              <a:t>Look</a:t>
            </a:r>
            <a:r>
              <a:rPr lang="en-US" b="1" i="0" dirty="0">
                <a:solidFill>
                  <a:srgbClr val="282828"/>
                </a:solidFill>
                <a:effectLst/>
                <a:latin typeface="Georgia" panose="02040502050405020303" pitchFamily="18" charset="0"/>
              </a:rPr>
              <a:t> is usually used with the </a:t>
            </a:r>
            <a:r>
              <a:rPr lang="en-US" b="1" i="0" u="none" strike="noStrike" dirty="0">
                <a:solidFill>
                  <a:srgbClr val="282828"/>
                </a:solidFill>
                <a:effectLst/>
                <a:latin typeface="Georgia" panose="02040502050405020303" pitchFamily="18" charset="0"/>
                <a:hlinkClick r:id="rId2"/>
              </a:rPr>
              <a:t>preposition </a:t>
            </a:r>
            <a:r>
              <a:rPr lang="en-US" b="1" i="1" u="none" strike="noStrike" dirty="0">
                <a:solidFill>
                  <a:srgbClr val="282828"/>
                </a:solidFill>
                <a:effectLst/>
                <a:latin typeface="Georgia" panose="02040502050405020303" pitchFamily="18" charset="0"/>
                <a:hlinkClick r:id="rId2"/>
              </a:rPr>
              <a:t>at</a:t>
            </a:r>
            <a:r>
              <a:rPr lang="en-US" b="1" i="0" dirty="0">
                <a:solidFill>
                  <a:srgbClr val="282828"/>
                </a:solidFill>
                <a:effectLst/>
                <a:latin typeface="Georgia" panose="02040502050405020303" pitchFamily="18" charset="0"/>
              </a:rPr>
              <a:t>. However, when using </a:t>
            </a:r>
            <a:r>
              <a:rPr lang="en-US" b="1" i="1" dirty="0">
                <a:solidFill>
                  <a:srgbClr val="282828"/>
                </a:solidFill>
                <a:effectLst/>
                <a:latin typeface="Georgia" panose="02040502050405020303" pitchFamily="18" charset="0"/>
              </a:rPr>
              <a:t>look</a:t>
            </a:r>
            <a:r>
              <a:rPr lang="en-US" b="1" i="0" dirty="0">
                <a:solidFill>
                  <a:srgbClr val="282828"/>
                </a:solidFill>
                <a:effectLst/>
                <a:latin typeface="Georgia" panose="02040502050405020303" pitchFamily="18" charset="0"/>
              </a:rPr>
              <a:t> as an imperative, </a:t>
            </a:r>
            <a:r>
              <a:rPr lang="en-US" b="1" i="1" dirty="0">
                <a:solidFill>
                  <a:srgbClr val="282828"/>
                </a:solidFill>
                <a:effectLst/>
                <a:latin typeface="Georgia" panose="02040502050405020303" pitchFamily="18" charset="0"/>
              </a:rPr>
              <a:t>at</a:t>
            </a:r>
            <a:r>
              <a:rPr lang="en-US" b="1" i="0" dirty="0">
                <a:solidFill>
                  <a:srgbClr val="282828"/>
                </a:solidFill>
                <a:effectLst/>
                <a:latin typeface="Georgia" panose="02040502050405020303" pitchFamily="18" charset="0"/>
              </a:rPr>
              <a:t> is not used when there is no object.</a:t>
            </a: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Look over there!</a:t>
            </a:r>
            <a:endParaRPr lang="en-US" b="0" i="0"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Look! It's Tom.</a:t>
            </a:r>
            <a:endParaRPr lang="en-US" b="0" i="0" dirty="0">
              <a:solidFill>
                <a:srgbClr val="282828"/>
              </a:solidFill>
              <a:effectLst/>
              <a:latin typeface="Georgia" panose="02040502050405020303" pitchFamily="18" charset="0"/>
            </a:endParaRPr>
          </a:p>
          <a:p>
            <a:pPr algn="l" fontAlgn="base"/>
            <a:r>
              <a:rPr lang="en-US" b="1" i="0" dirty="0">
                <a:solidFill>
                  <a:srgbClr val="282828"/>
                </a:solidFill>
                <a:effectLst/>
                <a:latin typeface="Georgia" panose="02040502050405020303" pitchFamily="18" charset="0"/>
              </a:rPr>
              <a:t>Use </a:t>
            </a:r>
            <a:r>
              <a:rPr lang="en-US" b="1" i="1" dirty="0">
                <a:solidFill>
                  <a:srgbClr val="282828"/>
                </a:solidFill>
                <a:effectLst/>
                <a:latin typeface="Georgia" panose="02040502050405020303" pitchFamily="18" charset="0"/>
              </a:rPr>
              <a:t>look</a:t>
            </a:r>
            <a:r>
              <a:rPr lang="en-US" b="1" i="0" dirty="0">
                <a:solidFill>
                  <a:srgbClr val="282828"/>
                </a:solidFill>
                <a:effectLst/>
                <a:latin typeface="Georgia" panose="02040502050405020303" pitchFamily="18" charset="0"/>
              </a:rPr>
              <a:t> as an imperative with </a:t>
            </a:r>
            <a:r>
              <a:rPr lang="en-US" b="1" i="1" dirty="0">
                <a:solidFill>
                  <a:srgbClr val="282828"/>
                </a:solidFill>
                <a:effectLst/>
                <a:latin typeface="Georgia" panose="02040502050405020303" pitchFamily="18" charset="0"/>
              </a:rPr>
              <a:t>at</a:t>
            </a:r>
            <a:r>
              <a:rPr lang="en-US" b="1" i="0" dirty="0">
                <a:solidFill>
                  <a:srgbClr val="282828"/>
                </a:solidFill>
                <a:effectLst/>
                <a:latin typeface="Georgia" panose="02040502050405020303" pitchFamily="18" charset="0"/>
              </a:rPr>
              <a:t> when followed by an object.</a:t>
            </a: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Look at those people.</a:t>
            </a:r>
            <a:endParaRPr lang="en-US" b="0" i="0"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Look at me when I speak to you!</a:t>
            </a:r>
            <a:endParaRPr lang="en-US" b="0" i="0" dirty="0">
              <a:solidFill>
                <a:srgbClr val="282828"/>
              </a:solidFill>
              <a:effectLst/>
              <a:latin typeface="Georgia" panose="02040502050405020303" pitchFamily="18" charset="0"/>
            </a:endParaRPr>
          </a:p>
          <a:p>
            <a:endParaRPr lang="en-AU" dirty="0"/>
          </a:p>
        </p:txBody>
      </p:sp>
    </p:spTree>
    <p:extLst>
      <p:ext uri="{BB962C8B-B14F-4D97-AF65-F5344CB8AC3E}">
        <p14:creationId xmlns:p14="http://schemas.microsoft.com/office/powerpoint/2010/main" val="927243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8EF20-7CDA-444F-903E-292B360F32AB}"/>
              </a:ext>
            </a:extLst>
          </p:cNvPr>
          <p:cNvSpPr>
            <a:spLocks noGrp="1"/>
          </p:cNvSpPr>
          <p:nvPr>
            <p:ph type="title"/>
          </p:nvPr>
        </p:nvSpPr>
        <p:spPr>
          <a:xfrm>
            <a:off x="1920240" y="299049"/>
            <a:ext cx="8770571" cy="1488440"/>
          </a:xfrm>
        </p:spPr>
        <p:txBody>
          <a:bodyPr>
            <a:normAutofit fontScale="90000"/>
          </a:bodyPr>
          <a:lstStyle/>
          <a:p>
            <a:pPr fontAlgn="base"/>
            <a:br>
              <a:rPr lang="en-US" sz="2000" b="0" i="0" dirty="0">
                <a:solidFill>
                  <a:srgbClr val="282828"/>
                </a:solidFill>
                <a:effectLst/>
                <a:latin typeface="Georgia" panose="02040502050405020303" pitchFamily="18" charset="0"/>
              </a:rPr>
            </a:br>
            <a:br>
              <a:rPr lang="en-US" sz="2000" b="0" i="0" dirty="0">
                <a:solidFill>
                  <a:srgbClr val="282828"/>
                </a:solidFill>
                <a:effectLst/>
                <a:latin typeface="Georgia" panose="02040502050405020303" pitchFamily="18" charset="0"/>
              </a:rPr>
            </a:br>
            <a:br>
              <a:rPr lang="en-US" sz="2000" b="0" i="0" dirty="0">
                <a:solidFill>
                  <a:srgbClr val="282828"/>
                </a:solidFill>
                <a:effectLst/>
                <a:latin typeface="Georgia" panose="02040502050405020303" pitchFamily="18" charset="0"/>
              </a:rPr>
            </a:br>
            <a:br>
              <a:rPr lang="en-US" sz="2000" b="0" i="0" dirty="0">
                <a:solidFill>
                  <a:srgbClr val="282828"/>
                </a:solidFill>
                <a:effectLst/>
                <a:latin typeface="Georgia" panose="02040502050405020303" pitchFamily="18" charset="0"/>
              </a:rPr>
            </a:br>
            <a:endParaRPr lang="en-AU" dirty="0"/>
          </a:p>
        </p:txBody>
      </p:sp>
      <p:sp>
        <p:nvSpPr>
          <p:cNvPr id="3" name="Content Placeholder 2">
            <a:extLst>
              <a:ext uri="{FF2B5EF4-FFF2-40B4-BE49-F238E27FC236}">
                <a16:creationId xmlns:a16="http://schemas.microsoft.com/office/drawing/2014/main" id="{691AE8E4-F4C0-43E9-A695-6C5247C9F4BE}"/>
              </a:ext>
            </a:extLst>
          </p:cNvPr>
          <p:cNvSpPr>
            <a:spLocks noGrp="1"/>
          </p:cNvSpPr>
          <p:nvPr>
            <p:ph idx="1"/>
          </p:nvPr>
        </p:nvSpPr>
        <p:spPr>
          <a:xfrm>
            <a:off x="1920240" y="2220261"/>
            <a:ext cx="8770571" cy="3651504"/>
          </a:xfrm>
        </p:spPr>
        <p:txBody>
          <a:bodyPr/>
          <a:lstStyle/>
          <a:p>
            <a:pPr algn="l" fontAlgn="base"/>
            <a:r>
              <a:rPr lang="en-US" b="0" i="0" dirty="0">
                <a:solidFill>
                  <a:srgbClr val="282828"/>
                </a:solidFill>
                <a:effectLst/>
                <a:latin typeface="Georgia" panose="02040502050405020303" pitchFamily="18" charset="0"/>
              </a:rPr>
              <a:t>Compare:</a:t>
            </a: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I saw a good film yesterday.</a:t>
            </a:r>
            <a:r>
              <a:rPr lang="en-US" b="0" i="0" dirty="0">
                <a:solidFill>
                  <a:srgbClr val="282828"/>
                </a:solidFill>
                <a:effectLst/>
                <a:latin typeface="Georgia" panose="02040502050405020303" pitchFamily="18" charset="0"/>
              </a:rPr>
              <a:t> (referring to the complete film)</a:t>
            </a: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I was watching TV when you called.</a:t>
            </a:r>
            <a:r>
              <a:rPr lang="en-US" b="0" i="0" dirty="0">
                <a:solidFill>
                  <a:srgbClr val="282828"/>
                </a:solidFill>
                <a:effectLst/>
                <a:latin typeface="Georgia" panose="02040502050405020303" pitchFamily="18" charset="0"/>
              </a:rPr>
              <a:t> (referring to the action that was interrupted)</a:t>
            </a:r>
          </a:p>
          <a:p>
            <a:endParaRPr lang="en-AU" dirty="0"/>
          </a:p>
        </p:txBody>
      </p:sp>
      <p:sp>
        <p:nvSpPr>
          <p:cNvPr id="7" name="TextBox 6">
            <a:extLst>
              <a:ext uri="{FF2B5EF4-FFF2-40B4-BE49-F238E27FC236}">
                <a16:creationId xmlns:a16="http://schemas.microsoft.com/office/drawing/2014/main" id="{F782A11A-ED28-4244-A8B9-B957EE315841}"/>
              </a:ext>
            </a:extLst>
          </p:cNvPr>
          <p:cNvSpPr txBox="1"/>
          <p:nvPr/>
        </p:nvSpPr>
        <p:spPr>
          <a:xfrm>
            <a:off x="1920240" y="517597"/>
            <a:ext cx="7223760" cy="1477328"/>
          </a:xfrm>
          <a:prstGeom prst="rect">
            <a:avLst/>
          </a:prstGeom>
          <a:noFill/>
        </p:spPr>
        <p:txBody>
          <a:bodyPr wrap="square">
            <a:spAutoFit/>
          </a:bodyPr>
          <a:lstStyle/>
          <a:p>
            <a:pPr algn="l" fontAlgn="base"/>
            <a:r>
              <a:rPr lang="en-US" i="0" dirty="0">
                <a:solidFill>
                  <a:srgbClr val="282828"/>
                </a:solidFill>
                <a:effectLst/>
                <a:latin typeface="Georgia" panose="02040502050405020303" pitchFamily="18" charset="0"/>
              </a:rPr>
              <a:t>The verb </a:t>
            </a:r>
            <a:r>
              <a:rPr lang="en-US" i="1" dirty="0">
                <a:solidFill>
                  <a:srgbClr val="282828"/>
                </a:solidFill>
                <a:effectLst/>
                <a:latin typeface="Georgia" panose="02040502050405020303" pitchFamily="18" charset="0"/>
              </a:rPr>
              <a:t>see</a:t>
            </a:r>
            <a:r>
              <a:rPr lang="en-US" i="0" dirty="0">
                <a:solidFill>
                  <a:srgbClr val="282828"/>
                </a:solidFill>
                <a:effectLst/>
                <a:latin typeface="Georgia" panose="02040502050405020303" pitchFamily="18" charset="0"/>
              </a:rPr>
              <a:t> is also used to express that an experience is completed. For example, you can </a:t>
            </a:r>
            <a:r>
              <a:rPr lang="en-US" b="1" i="0" dirty="0">
                <a:solidFill>
                  <a:srgbClr val="282828"/>
                </a:solidFill>
                <a:effectLst/>
                <a:latin typeface="Georgia" panose="02040502050405020303" pitchFamily="18" charset="0"/>
              </a:rPr>
              <a:t>watch a film </a:t>
            </a:r>
            <a:r>
              <a:rPr lang="en-US" i="0" dirty="0">
                <a:solidFill>
                  <a:srgbClr val="282828"/>
                </a:solidFill>
                <a:effectLst/>
                <a:latin typeface="Georgia" panose="02040502050405020303" pitchFamily="18" charset="0"/>
              </a:rPr>
              <a:t>and </a:t>
            </a:r>
            <a:r>
              <a:rPr lang="en-US" b="1" i="0" dirty="0">
                <a:solidFill>
                  <a:srgbClr val="282828"/>
                </a:solidFill>
                <a:effectLst/>
                <a:latin typeface="Georgia" panose="02040502050405020303" pitchFamily="18" charset="0"/>
              </a:rPr>
              <a:t>see a film</a:t>
            </a:r>
            <a:r>
              <a:rPr lang="en-US" i="0" dirty="0">
                <a:solidFill>
                  <a:srgbClr val="282828"/>
                </a:solidFill>
                <a:effectLst/>
                <a:latin typeface="Georgia" panose="02040502050405020303" pitchFamily="18" charset="0"/>
              </a:rPr>
              <a:t>. </a:t>
            </a:r>
          </a:p>
          <a:p>
            <a:pPr algn="l" fontAlgn="base"/>
            <a:r>
              <a:rPr lang="en-US" i="0" dirty="0">
                <a:solidFill>
                  <a:srgbClr val="282828"/>
                </a:solidFill>
                <a:effectLst/>
                <a:latin typeface="Georgia" panose="02040502050405020303" pitchFamily="18" charset="0"/>
              </a:rPr>
              <a:t>If you </a:t>
            </a:r>
            <a:r>
              <a:rPr lang="en-US" b="1" i="0" dirty="0">
                <a:solidFill>
                  <a:srgbClr val="282828"/>
                </a:solidFill>
                <a:effectLst/>
                <a:latin typeface="Georgia" panose="02040502050405020303" pitchFamily="18" charset="0"/>
              </a:rPr>
              <a:t>see</a:t>
            </a:r>
            <a:r>
              <a:rPr lang="en-US" i="0" dirty="0">
                <a:solidFill>
                  <a:srgbClr val="282828"/>
                </a:solidFill>
                <a:effectLst/>
                <a:latin typeface="Georgia" panose="02040502050405020303" pitchFamily="18" charset="0"/>
              </a:rPr>
              <a:t> a film, you refer to the complete act. </a:t>
            </a:r>
          </a:p>
          <a:p>
            <a:pPr algn="l" fontAlgn="base"/>
            <a:r>
              <a:rPr lang="en-US" i="0" dirty="0">
                <a:solidFill>
                  <a:srgbClr val="282828"/>
                </a:solidFill>
                <a:effectLst/>
                <a:latin typeface="Georgia" panose="02040502050405020303" pitchFamily="18" charset="0"/>
              </a:rPr>
              <a:t>If you </a:t>
            </a:r>
            <a:r>
              <a:rPr lang="en-US" b="1" i="0" dirty="0">
                <a:solidFill>
                  <a:srgbClr val="282828"/>
                </a:solidFill>
                <a:effectLst/>
                <a:latin typeface="Georgia" panose="02040502050405020303" pitchFamily="18" charset="0"/>
              </a:rPr>
              <a:t>watch</a:t>
            </a:r>
            <a:r>
              <a:rPr lang="en-US" i="0" dirty="0">
                <a:solidFill>
                  <a:srgbClr val="282828"/>
                </a:solidFill>
                <a:effectLst/>
                <a:latin typeface="Georgia" panose="02040502050405020303" pitchFamily="18" charset="0"/>
              </a:rPr>
              <a:t> a film you speak about the action of watching the film at a specific moment.</a:t>
            </a:r>
          </a:p>
        </p:txBody>
      </p:sp>
    </p:spTree>
    <p:extLst>
      <p:ext uri="{BB962C8B-B14F-4D97-AF65-F5344CB8AC3E}">
        <p14:creationId xmlns:p14="http://schemas.microsoft.com/office/powerpoint/2010/main" val="3519059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751EB-98AA-4B15-A1B2-9EE24B9AD49F}"/>
              </a:ext>
            </a:extLst>
          </p:cNvPr>
          <p:cNvSpPr>
            <a:spLocks noGrp="1"/>
          </p:cNvSpPr>
          <p:nvPr>
            <p:ph type="title"/>
          </p:nvPr>
        </p:nvSpPr>
        <p:spPr>
          <a:xfrm>
            <a:off x="1920240" y="230038"/>
            <a:ext cx="8770571" cy="1557451"/>
          </a:xfrm>
        </p:spPr>
        <p:txBody>
          <a:bodyPr>
            <a:noAutofit/>
          </a:bodyPr>
          <a:lstStyle/>
          <a:p>
            <a:pPr fontAlgn="base"/>
            <a:br>
              <a:rPr lang="en-US" sz="1800" b="0" i="0" dirty="0">
                <a:solidFill>
                  <a:srgbClr val="282828"/>
                </a:solidFill>
                <a:effectLst/>
                <a:latin typeface="Lato"/>
              </a:rPr>
            </a:br>
            <a:br>
              <a:rPr lang="en-US" sz="1800" b="0" i="0" dirty="0">
                <a:solidFill>
                  <a:srgbClr val="282828"/>
                </a:solidFill>
                <a:effectLst/>
                <a:latin typeface="Lato"/>
              </a:rPr>
            </a:br>
            <a:r>
              <a:rPr lang="en-US" sz="1800" i="0" dirty="0">
                <a:solidFill>
                  <a:srgbClr val="282828"/>
                </a:solidFill>
                <a:effectLst/>
                <a:latin typeface="Lato"/>
              </a:rPr>
              <a:t>See = Visit</a:t>
            </a:r>
            <a:br>
              <a:rPr lang="en-US" sz="1800" b="1" i="0" dirty="0">
                <a:solidFill>
                  <a:srgbClr val="282828"/>
                </a:solidFill>
                <a:effectLst/>
                <a:latin typeface="Lato"/>
              </a:rPr>
            </a:br>
            <a:r>
              <a:rPr lang="en-US" sz="1800" b="0" i="0" dirty="0">
                <a:solidFill>
                  <a:srgbClr val="282828"/>
                </a:solidFill>
                <a:effectLst/>
                <a:latin typeface="Georgia" panose="02040502050405020303" pitchFamily="18" charset="0"/>
              </a:rPr>
              <a:t>The verb </a:t>
            </a:r>
            <a:r>
              <a:rPr lang="en-US" sz="1800" b="0" i="1" dirty="0">
                <a:solidFill>
                  <a:srgbClr val="282828"/>
                </a:solidFill>
                <a:effectLst/>
                <a:latin typeface="Georgia" panose="02040502050405020303" pitchFamily="18" charset="0"/>
              </a:rPr>
              <a:t>see</a:t>
            </a:r>
            <a:r>
              <a:rPr lang="en-US" sz="1800" b="0" i="0" dirty="0">
                <a:solidFill>
                  <a:srgbClr val="282828"/>
                </a:solidFill>
                <a:effectLst/>
                <a:latin typeface="Georgia" panose="02040502050405020303" pitchFamily="18" charset="0"/>
              </a:rPr>
              <a:t> can also be used to mean to visit, or have an appointment with someone.</a:t>
            </a:r>
            <a:br>
              <a:rPr lang="en-US" sz="1800" b="0" i="0" dirty="0">
                <a:solidFill>
                  <a:srgbClr val="282828"/>
                </a:solidFill>
                <a:effectLst/>
                <a:latin typeface="Georgia" panose="02040502050405020303" pitchFamily="18" charset="0"/>
              </a:rPr>
            </a:br>
            <a:endParaRPr lang="en-AU" sz="1800" dirty="0"/>
          </a:p>
        </p:txBody>
      </p:sp>
      <p:sp>
        <p:nvSpPr>
          <p:cNvPr id="3" name="Content Placeholder 2">
            <a:extLst>
              <a:ext uri="{FF2B5EF4-FFF2-40B4-BE49-F238E27FC236}">
                <a16:creationId xmlns:a16="http://schemas.microsoft.com/office/drawing/2014/main" id="{96590DAB-44CA-40CE-82F6-9C845832824B}"/>
              </a:ext>
            </a:extLst>
          </p:cNvPr>
          <p:cNvSpPr>
            <a:spLocks noGrp="1"/>
          </p:cNvSpPr>
          <p:nvPr>
            <p:ph idx="1"/>
          </p:nvPr>
        </p:nvSpPr>
        <p:spPr/>
        <p:txBody>
          <a:bodyPr/>
          <a:lstStyle/>
          <a:p>
            <a:pPr algn="l" fontAlgn="base">
              <a:buFont typeface="Arial" panose="020B0604020202020204" pitchFamily="34" charset="0"/>
              <a:buChar char="•"/>
            </a:pPr>
            <a:endParaRPr lang="en-US" sz="1600" b="0" i="1"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sz="1600" b="0" i="1" dirty="0">
                <a:solidFill>
                  <a:srgbClr val="282828"/>
                </a:solidFill>
                <a:effectLst/>
                <a:latin typeface="Georgia" panose="02040502050405020303" pitchFamily="18" charset="0"/>
              </a:rPr>
              <a:t>Janice saw a doctor yesterday.</a:t>
            </a:r>
            <a:endParaRPr lang="en-US" sz="1600" b="0" i="0"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sz="1600" b="0" i="1" dirty="0">
                <a:solidFill>
                  <a:srgbClr val="282828"/>
                </a:solidFill>
                <a:effectLst/>
                <a:latin typeface="Georgia" panose="02040502050405020303" pitchFamily="18" charset="0"/>
              </a:rPr>
              <a:t>Peter will see the marketing manager tomorrow.</a:t>
            </a:r>
            <a:endParaRPr lang="en-US" sz="1600" b="0" i="0"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sz="1600" b="0" i="1" dirty="0">
                <a:solidFill>
                  <a:srgbClr val="282828"/>
                </a:solidFill>
                <a:effectLst/>
                <a:latin typeface="Georgia" panose="02040502050405020303" pitchFamily="18" charset="0"/>
              </a:rPr>
              <a:t>Have you seen a specialist?</a:t>
            </a:r>
            <a:endParaRPr lang="en-US" sz="1600" b="0" i="0" dirty="0">
              <a:solidFill>
                <a:srgbClr val="282828"/>
              </a:solidFill>
              <a:effectLst/>
              <a:latin typeface="Georgia" panose="02040502050405020303" pitchFamily="18" charset="0"/>
            </a:endParaRPr>
          </a:p>
          <a:p>
            <a:endParaRPr lang="en-AU" dirty="0"/>
          </a:p>
        </p:txBody>
      </p:sp>
    </p:spTree>
    <p:extLst>
      <p:ext uri="{BB962C8B-B14F-4D97-AF65-F5344CB8AC3E}">
        <p14:creationId xmlns:p14="http://schemas.microsoft.com/office/powerpoint/2010/main" val="375861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CE7F6-9B30-4B63-93FF-8C9CD1A9122F}"/>
              </a:ext>
            </a:extLst>
          </p:cNvPr>
          <p:cNvSpPr>
            <a:spLocks noGrp="1"/>
          </p:cNvSpPr>
          <p:nvPr>
            <p:ph type="title"/>
          </p:nvPr>
        </p:nvSpPr>
        <p:spPr>
          <a:xfrm>
            <a:off x="1920240" y="0"/>
            <a:ext cx="8770571" cy="1787490"/>
          </a:xfrm>
        </p:spPr>
        <p:txBody>
          <a:bodyPr>
            <a:normAutofit fontScale="90000"/>
          </a:bodyPr>
          <a:lstStyle/>
          <a:p>
            <a:pPr fontAlgn="base"/>
            <a:br>
              <a:rPr lang="en-US" sz="2000" i="0" dirty="0">
                <a:solidFill>
                  <a:srgbClr val="282828"/>
                </a:solidFill>
                <a:effectLst/>
                <a:latin typeface="Lato"/>
              </a:rPr>
            </a:br>
            <a:br>
              <a:rPr lang="en-US" sz="2000" i="0" dirty="0">
                <a:solidFill>
                  <a:srgbClr val="282828"/>
                </a:solidFill>
                <a:effectLst/>
                <a:latin typeface="Lato"/>
              </a:rPr>
            </a:br>
            <a:r>
              <a:rPr lang="en-US" sz="2000" i="0" dirty="0">
                <a:solidFill>
                  <a:srgbClr val="282828"/>
                </a:solidFill>
                <a:effectLst/>
                <a:latin typeface="Lato"/>
              </a:rPr>
              <a:t>Watch</a:t>
            </a:r>
            <a:br>
              <a:rPr lang="en-US" sz="2000" b="1" i="0" dirty="0">
                <a:solidFill>
                  <a:srgbClr val="282828"/>
                </a:solidFill>
                <a:effectLst/>
                <a:latin typeface="Lato"/>
              </a:rPr>
            </a:br>
            <a:r>
              <a:rPr lang="en-US" sz="2000" b="0" i="1" dirty="0" err="1">
                <a:solidFill>
                  <a:srgbClr val="282828"/>
                </a:solidFill>
                <a:effectLst/>
                <a:latin typeface="Georgia" panose="02040502050405020303" pitchFamily="18" charset="0"/>
              </a:rPr>
              <a:t>Watch</a:t>
            </a:r>
            <a:r>
              <a:rPr lang="en-US" sz="2000" b="0" i="0" dirty="0">
                <a:solidFill>
                  <a:srgbClr val="282828"/>
                </a:solidFill>
                <a:effectLst/>
                <a:latin typeface="Georgia" panose="02040502050405020303" pitchFamily="18" charset="0"/>
              </a:rPr>
              <a:t> is used to express that you watch something in progress, something that changes over time.</a:t>
            </a:r>
            <a:br>
              <a:rPr lang="en-US" b="0" i="0" dirty="0">
                <a:solidFill>
                  <a:srgbClr val="282828"/>
                </a:solidFill>
                <a:effectLst/>
                <a:latin typeface="Georgia" panose="02040502050405020303" pitchFamily="18" charset="0"/>
              </a:rPr>
            </a:br>
            <a:endParaRPr lang="en-AU" dirty="0"/>
          </a:p>
        </p:txBody>
      </p:sp>
      <p:sp>
        <p:nvSpPr>
          <p:cNvPr id="3" name="Content Placeholder 2">
            <a:extLst>
              <a:ext uri="{FF2B5EF4-FFF2-40B4-BE49-F238E27FC236}">
                <a16:creationId xmlns:a16="http://schemas.microsoft.com/office/drawing/2014/main" id="{9E0CE223-A99A-4030-903C-F12FB280933C}"/>
              </a:ext>
            </a:extLst>
          </p:cNvPr>
          <p:cNvSpPr>
            <a:spLocks noGrp="1"/>
          </p:cNvSpPr>
          <p:nvPr>
            <p:ph idx="1"/>
          </p:nvPr>
        </p:nvSpPr>
        <p:spPr/>
        <p:txBody>
          <a:bodyPr/>
          <a:lstStyle/>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I watched the children playing in the park.</a:t>
            </a:r>
            <a:endParaRPr lang="en-US" b="0" i="0"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She has been watching those birds over there for the past thirty minutes.</a:t>
            </a:r>
            <a:endParaRPr lang="en-US" b="0" i="0" dirty="0">
              <a:solidFill>
                <a:srgbClr val="282828"/>
              </a:solidFill>
              <a:effectLst/>
              <a:latin typeface="Georgia" panose="02040502050405020303" pitchFamily="18" charset="0"/>
            </a:endParaRP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What are you watching on TV?</a:t>
            </a:r>
            <a:endParaRPr lang="en-US" b="0" i="0" dirty="0">
              <a:solidFill>
                <a:srgbClr val="282828"/>
              </a:solidFill>
              <a:effectLst/>
              <a:latin typeface="Georgia" panose="02040502050405020303" pitchFamily="18" charset="0"/>
            </a:endParaRPr>
          </a:p>
          <a:p>
            <a:br>
              <a:rPr lang="en-US" dirty="0"/>
            </a:br>
            <a:endParaRPr lang="en-AU" dirty="0"/>
          </a:p>
        </p:txBody>
      </p:sp>
    </p:spTree>
    <p:extLst>
      <p:ext uri="{BB962C8B-B14F-4D97-AF65-F5344CB8AC3E}">
        <p14:creationId xmlns:p14="http://schemas.microsoft.com/office/powerpoint/2010/main" val="3621915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DC360-64E6-47CD-AE56-2FC345053E1F}"/>
              </a:ext>
            </a:extLst>
          </p:cNvPr>
          <p:cNvSpPr>
            <a:spLocks noGrp="1"/>
          </p:cNvSpPr>
          <p:nvPr>
            <p:ph type="title"/>
          </p:nvPr>
        </p:nvSpPr>
        <p:spPr/>
        <p:txBody>
          <a:bodyPr>
            <a:normAutofit/>
          </a:bodyPr>
          <a:lstStyle/>
          <a:p>
            <a:r>
              <a:rPr lang="en-US" sz="1800" b="0" i="1" dirty="0">
                <a:solidFill>
                  <a:srgbClr val="282828"/>
                </a:solidFill>
                <a:effectLst/>
                <a:latin typeface="Georgia" panose="02040502050405020303" pitchFamily="18" charset="0"/>
              </a:rPr>
              <a:t>Watch</a:t>
            </a:r>
            <a:r>
              <a:rPr lang="en-US" sz="1800" b="0" i="0" dirty="0">
                <a:solidFill>
                  <a:srgbClr val="282828"/>
                </a:solidFill>
                <a:effectLst/>
                <a:latin typeface="Georgia" panose="02040502050405020303" pitchFamily="18" charset="0"/>
              </a:rPr>
              <a:t> is similar to </a:t>
            </a:r>
            <a:r>
              <a:rPr lang="en-US" sz="1800" b="0" i="1" dirty="0">
                <a:solidFill>
                  <a:srgbClr val="282828"/>
                </a:solidFill>
                <a:effectLst/>
                <a:latin typeface="Georgia" panose="02040502050405020303" pitchFamily="18" charset="0"/>
              </a:rPr>
              <a:t>look at</a:t>
            </a:r>
            <a:r>
              <a:rPr lang="en-US" sz="1800" b="0" i="0" dirty="0">
                <a:solidFill>
                  <a:srgbClr val="282828"/>
                </a:solidFill>
                <a:effectLst/>
                <a:latin typeface="Georgia" panose="02040502050405020303" pitchFamily="18" charset="0"/>
              </a:rPr>
              <a:t>, but it refers to an action that takes place over time. </a:t>
            </a:r>
            <a:r>
              <a:rPr lang="en-US" sz="1800" b="0" i="1" dirty="0">
                <a:solidFill>
                  <a:srgbClr val="282828"/>
                </a:solidFill>
                <a:effectLst/>
                <a:latin typeface="Georgia" panose="02040502050405020303" pitchFamily="18" charset="0"/>
              </a:rPr>
              <a:t>Look at</a:t>
            </a:r>
            <a:r>
              <a:rPr lang="en-US" sz="1800" b="0" i="0" dirty="0">
                <a:solidFill>
                  <a:srgbClr val="282828"/>
                </a:solidFill>
                <a:effectLst/>
                <a:latin typeface="Georgia" panose="02040502050405020303" pitchFamily="18" charset="0"/>
              </a:rPr>
              <a:t> is used to refer to a single instance when someone looks for something specific.</a:t>
            </a:r>
            <a:endParaRPr lang="en-AU" sz="1800" dirty="0"/>
          </a:p>
        </p:txBody>
      </p:sp>
      <p:sp>
        <p:nvSpPr>
          <p:cNvPr id="3" name="Content Placeholder 2">
            <a:extLst>
              <a:ext uri="{FF2B5EF4-FFF2-40B4-BE49-F238E27FC236}">
                <a16:creationId xmlns:a16="http://schemas.microsoft.com/office/drawing/2014/main" id="{C785F492-B54F-4FE1-82AA-CE70EE7A0FA3}"/>
              </a:ext>
            </a:extLst>
          </p:cNvPr>
          <p:cNvSpPr>
            <a:spLocks noGrp="1"/>
          </p:cNvSpPr>
          <p:nvPr>
            <p:ph idx="1"/>
          </p:nvPr>
        </p:nvSpPr>
        <p:spPr/>
        <p:txBody>
          <a:bodyPr/>
          <a:lstStyle/>
          <a:p>
            <a:pPr algn="l" fontAlgn="base"/>
            <a:r>
              <a:rPr lang="en-US" b="0" i="0" dirty="0">
                <a:solidFill>
                  <a:srgbClr val="282828"/>
                </a:solidFill>
                <a:effectLst/>
                <a:latin typeface="Georgia" panose="02040502050405020303" pitchFamily="18" charset="0"/>
              </a:rPr>
              <a:t>Compare:</a:t>
            </a: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I looked at the message on the billboard.</a:t>
            </a:r>
            <a:r>
              <a:rPr lang="en-US" b="0" i="0" dirty="0">
                <a:solidFill>
                  <a:srgbClr val="282828"/>
                </a:solidFill>
                <a:effectLst/>
                <a:latin typeface="Georgia" panose="02040502050405020303" pitchFamily="18" charset="0"/>
              </a:rPr>
              <a:t> (referring to looking at something once to understand)</a:t>
            </a:r>
          </a:p>
          <a:p>
            <a:pPr algn="l" fontAlgn="base">
              <a:buFont typeface="Arial" panose="020B0604020202020204" pitchFamily="34" charset="0"/>
              <a:buChar char="•"/>
            </a:pPr>
            <a:r>
              <a:rPr lang="en-US" b="0" i="1" dirty="0">
                <a:solidFill>
                  <a:srgbClr val="282828"/>
                </a:solidFill>
                <a:effectLst/>
                <a:latin typeface="Georgia" panose="02040502050405020303" pitchFamily="18" charset="0"/>
              </a:rPr>
              <a:t>I watched the debate on TV.</a:t>
            </a:r>
            <a:r>
              <a:rPr lang="en-US" b="0" i="0" dirty="0">
                <a:solidFill>
                  <a:srgbClr val="282828"/>
                </a:solidFill>
                <a:effectLst/>
                <a:latin typeface="Georgia" panose="02040502050405020303" pitchFamily="18" charset="0"/>
              </a:rPr>
              <a:t> (referring to a show that takes place over time on TV)</a:t>
            </a:r>
          </a:p>
          <a:p>
            <a:endParaRPr lang="en-AU" dirty="0"/>
          </a:p>
        </p:txBody>
      </p:sp>
    </p:spTree>
    <p:extLst>
      <p:ext uri="{BB962C8B-B14F-4D97-AF65-F5344CB8AC3E}">
        <p14:creationId xmlns:p14="http://schemas.microsoft.com/office/powerpoint/2010/main" val="317237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36FA1-14AC-4E6F-964B-6DD59511BA8E}"/>
              </a:ext>
            </a:extLst>
          </p:cNvPr>
          <p:cNvSpPr>
            <a:spLocks noGrp="1"/>
          </p:cNvSpPr>
          <p:nvPr>
            <p:ph type="title"/>
          </p:nvPr>
        </p:nvSpPr>
        <p:spPr>
          <a:xfrm>
            <a:off x="1920240" y="-74762"/>
            <a:ext cx="8770571" cy="1862251"/>
          </a:xfrm>
        </p:spPr>
        <p:txBody>
          <a:bodyPr>
            <a:normAutofit fontScale="90000"/>
          </a:bodyPr>
          <a:lstStyle/>
          <a:p>
            <a:br>
              <a:rPr lang="en-US" sz="2000" b="0" i="0" dirty="0">
                <a:solidFill>
                  <a:srgbClr val="282828"/>
                </a:solidFill>
                <a:effectLst/>
                <a:latin typeface="Georgia" panose="02040502050405020303" pitchFamily="18" charset="0"/>
              </a:rPr>
            </a:br>
            <a:br>
              <a:rPr lang="en-US" sz="2000" b="0" i="0" dirty="0">
                <a:solidFill>
                  <a:srgbClr val="282828"/>
                </a:solidFill>
                <a:effectLst/>
                <a:latin typeface="Georgia" panose="02040502050405020303" pitchFamily="18" charset="0"/>
              </a:rPr>
            </a:br>
            <a:br>
              <a:rPr lang="en-US" sz="2000" b="0" i="0" dirty="0">
                <a:solidFill>
                  <a:srgbClr val="282828"/>
                </a:solidFill>
                <a:effectLst/>
                <a:latin typeface="Georgia" panose="02040502050405020303" pitchFamily="18" charset="0"/>
              </a:rPr>
            </a:br>
            <a:r>
              <a:rPr lang="en-US" sz="2000" b="0" i="0" dirty="0">
                <a:solidFill>
                  <a:srgbClr val="282828"/>
                </a:solidFill>
                <a:effectLst/>
                <a:latin typeface="Georgia" panose="02040502050405020303" pitchFamily="18" charset="0"/>
              </a:rPr>
              <a:t>For this exercise, choose between </a:t>
            </a:r>
            <a:r>
              <a:rPr lang="en-US" sz="2000" i="0" dirty="0">
                <a:solidFill>
                  <a:srgbClr val="282828"/>
                </a:solidFill>
                <a:effectLst/>
                <a:latin typeface="Georgia" panose="02040502050405020303" pitchFamily="18" charset="0"/>
              </a:rPr>
              <a:t>look (at), see or watch </a:t>
            </a:r>
            <a:r>
              <a:rPr lang="en-US" sz="2000" b="0" i="0" dirty="0">
                <a:solidFill>
                  <a:srgbClr val="282828"/>
                </a:solidFill>
                <a:effectLst/>
                <a:latin typeface="Georgia" panose="02040502050405020303" pitchFamily="18" charset="0"/>
              </a:rPr>
              <a:t>to complete the following sentences. Remember to conjugate the verb in the correct tense.</a:t>
            </a:r>
            <a:br>
              <a:rPr lang="en-US" b="0" i="0" dirty="0">
                <a:solidFill>
                  <a:srgbClr val="282828"/>
                </a:solidFill>
                <a:effectLst/>
                <a:latin typeface="Georgia" panose="02040502050405020303" pitchFamily="18" charset="0"/>
              </a:rPr>
            </a:br>
            <a:endParaRPr lang="en-AU" dirty="0"/>
          </a:p>
        </p:txBody>
      </p:sp>
      <p:sp>
        <p:nvSpPr>
          <p:cNvPr id="3" name="Content Placeholder 2">
            <a:extLst>
              <a:ext uri="{FF2B5EF4-FFF2-40B4-BE49-F238E27FC236}">
                <a16:creationId xmlns:a16="http://schemas.microsoft.com/office/drawing/2014/main" id="{ADD852E1-5133-4C99-AFC3-8912312B5B4A}"/>
              </a:ext>
            </a:extLst>
          </p:cNvPr>
          <p:cNvSpPr>
            <a:spLocks noGrp="1"/>
          </p:cNvSpPr>
          <p:nvPr>
            <p:ph idx="1"/>
          </p:nvPr>
        </p:nvSpPr>
        <p:spPr>
          <a:xfrm>
            <a:off x="1995003" y="2348775"/>
            <a:ext cx="8770571" cy="3651504"/>
          </a:xfrm>
        </p:spPr>
        <p:txBody>
          <a:bodyPr>
            <a:normAutofit fontScale="25000" lnSpcReduction="20000"/>
          </a:bodyPr>
          <a:lstStyle/>
          <a:p>
            <a:pPr algn="l" fontAlgn="base">
              <a:buFont typeface="+mj-lt"/>
              <a:buAutoNum type="arabicPeriod"/>
            </a:pPr>
            <a:r>
              <a:rPr lang="en-US" sz="5000" b="0" i="0" dirty="0">
                <a:solidFill>
                  <a:srgbClr val="282828"/>
                </a:solidFill>
                <a:effectLst/>
                <a:latin typeface="Georgia" panose="02040502050405020303" pitchFamily="18" charset="0"/>
              </a:rPr>
              <a:t>_______ that dog over there. It's so cute!</a:t>
            </a:r>
          </a:p>
          <a:p>
            <a:pPr algn="l" fontAlgn="base">
              <a:buFont typeface="+mj-lt"/>
              <a:buAutoNum type="arabicPeriod"/>
            </a:pPr>
            <a:r>
              <a:rPr lang="en-US" sz="5000" b="0" i="0" dirty="0">
                <a:solidFill>
                  <a:srgbClr val="282828"/>
                </a:solidFill>
                <a:effectLst/>
                <a:latin typeface="Georgia" panose="02040502050405020303" pitchFamily="18" charset="0"/>
              </a:rPr>
              <a:t>Have you ________ the new film by Spielberg?</a:t>
            </a:r>
          </a:p>
          <a:p>
            <a:pPr algn="l" fontAlgn="base">
              <a:buFont typeface="+mj-lt"/>
              <a:buAutoNum type="arabicPeriod"/>
            </a:pPr>
            <a:r>
              <a:rPr lang="en-US" sz="5000" b="0" i="0" dirty="0">
                <a:solidFill>
                  <a:srgbClr val="282828"/>
                </a:solidFill>
                <a:effectLst/>
                <a:latin typeface="Georgia" panose="02040502050405020303" pitchFamily="18" charset="0"/>
              </a:rPr>
              <a:t>I was _______ the children play in the park when I met Alice.</a:t>
            </a:r>
          </a:p>
          <a:p>
            <a:pPr algn="l" fontAlgn="base">
              <a:buFont typeface="+mj-lt"/>
              <a:buAutoNum type="arabicPeriod"/>
            </a:pPr>
            <a:r>
              <a:rPr lang="en-US" sz="5000" b="0" i="0" dirty="0">
                <a:solidFill>
                  <a:srgbClr val="282828"/>
                </a:solidFill>
                <a:effectLst/>
                <a:latin typeface="Georgia" panose="02040502050405020303" pitchFamily="18" charset="0"/>
              </a:rPr>
              <a:t>I'm going to ________ the doctor tomorrow afternoon.</a:t>
            </a:r>
          </a:p>
          <a:p>
            <a:pPr algn="l" fontAlgn="base">
              <a:buFont typeface="+mj-lt"/>
              <a:buAutoNum type="arabicPeriod"/>
            </a:pPr>
            <a:r>
              <a:rPr lang="en-US" sz="5000" b="0" i="0" dirty="0">
                <a:solidFill>
                  <a:srgbClr val="282828"/>
                </a:solidFill>
                <a:effectLst/>
                <a:latin typeface="Georgia" panose="02040502050405020303" pitchFamily="18" charset="0"/>
              </a:rPr>
              <a:t>Did you ________ the amount on the check carefully?</a:t>
            </a:r>
          </a:p>
          <a:p>
            <a:pPr algn="l" fontAlgn="base">
              <a:buFont typeface="+mj-lt"/>
              <a:buAutoNum type="arabicPeriod"/>
            </a:pPr>
            <a:r>
              <a:rPr lang="en-US" sz="5000" b="0" i="0" dirty="0">
                <a:solidFill>
                  <a:srgbClr val="282828"/>
                </a:solidFill>
                <a:effectLst/>
                <a:latin typeface="Georgia" panose="02040502050405020303" pitchFamily="18" charset="0"/>
              </a:rPr>
              <a:t>Peter ________ Andrew yesterday.</a:t>
            </a:r>
          </a:p>
          <a:p>
            <a:pPr algn="l" fontAlgn="base">
              <a:buFont typeface="+mj-lt"/>
              <a:buAutoNum type="arabicPeriod"/>
            </a:pPr>
            <a:r>
              <a:rPr lang="en-US" sz="5000" b="0" i="0" dirty="0">
                <a:solidFill>
                  <a:srgbClr val="282828"/>
                </a:solidFill>
                <a:effectLst/>
                <a:latin typeface="Georgia" panose="02040502050405020303" pitchFamily="18" charset="0"/>
              </a:rPr>
              <a:t>Alice is ___________ a show at the moment.</a:t>
            </a:r>
          </a:p>
          <a:p>
            <a:pPr algn="l" fontAlgn="base">
              <a:buFont typeface="+mj-lt"/>
              <a:buAutoNum type="arabicPeriod"/>
            </a:pPr>
            <a:r>
              <a:rPr lang="en-US" sz="5000" b="0" i="0" dirty="0">
                <a:solidFill>
                  <a:srgbClr val="282828"/>
                </a:solidFill>
                <a:effectLst/>
                <a:latin typeface="Georgia" panose="02040502050405020303" pitchFamily="18" charset="0"/>
              </a:rPr>
              <a:t>The students __________ the information on the whiteboard.</a:t>
            </a:r>
          </a:p>
          <a:p>
            <a:pPr algn="l" fontAlgn="base">
              <a:buFont typeface="+mj-lt"/>
              <a:buAutoNum type="arabicPeriod"/>
            </a:pPr>
            <a:r>
              <a:rPr lang="en-US" sz="5000" b="0" i="0" dirty="0">
                <a:solidFill>
                  <a:srgbClr val="282828"/>
                </a:solidFill>
                <a:effectLst/>
                <a:latin typeface="Georgia" panose="02040502050405020303" pitchFamily="18" charset="0"/>
              </a:rPr>
              <a:t>I haven't ________ Susan in a long time.</a:t>
            </a:r>
          </a:p>
          <a:p>
            <a:pPr algn="l" fontAlgn="base"/>
            <a:r>
              <a:rPr lang="en-US" sz="4000" i="1" dirty="0">
                <a:solidFill>
                  <a:srgbClr val="282828"/>
                </a:solidFill>
                <a:latin typeface="Georgia" panose="02040502050405020303" pitchFamily="18" charset="0"/>
              </a:rPr>
              <a:t>Kenneth </a:t>
            </a:r>
            <a:r>
              <a:rPr lang="en-US" sz="4000" i="1" dirty="0" err="1">
                <a:solidFill>
                  <a:srgbClr val="282828"/>
                </a:solidFill>
                <a:latin typeface="Georgia" panose="02040502050405020303" pitchFamily="18" charset="0"/>
              </a:rPr>
              <a:t>Beare</a:t>
            </a:r>
            <a:endParaRPr lang="en-US" sz="4000" b="0" i="1" dirty="0">
              <a:solidFill>
                <a:srgbClr val="282828"/>
              </a:solidFill>
              <a:effectLst/>
              <a:latin typeface="Georgia" panose="02040502050405020303" pitchFamily="18" charset="0"/>
            </a:endParaRPr>
          </a:p>
          <a:p>
            <a:endParaRPr lang="en-AU" dirty="0"/>
          </a:p>
        </p:txBody>
      </p:sp>
    </p:spTree>
    <p:extLst>
      <p:ext uri="{BB962C8B-B14F-4D97-AF65-F5344CB8AC3E}">
        <p14:creationId xmlns:p14="http://schemas.microsoft.com/office/powerpoint/2010/main" val="106915068"/>
      </p:ext>
    </p:extLst>
  </p:cSld>
  <p:clrMapOvr>
    <a:masterClrMapping/>
  </p:clrMapOvr>
</p:sld>
</file>

<file path=ppt/theme/theme1.xml><?xml version="1.0" encoding="utf-8"?>
<a:theme xmlns:a="http://schemas.openxmlformats.org/drawingml/2006/main" name="SketchLinesVTI">
  <a:themeElements>
    <a:clrScheme name="AnalogousFromRegularSeed_2SEEDS">
      <a:dk1>
        <a:srgbClr val="000000"/>
      </a:dk1>
      <a:lt1>
        <a:srgbClr val="FFFFFF"/>
      </a:lt1>
      <a:dk2>
        <a:srgbClr val="1F2D36"/>
      </a:dk2>
      <a:lt2>
        <a:srgbClr val="E2E5E8"/>
      </a:lt2>
      <a:accent1>
        <a:srgbClr val="B1793B"/>
      </a:accent1>
      <a:accent2>
        <a:srgbClr val="C35A4D"/>
      </a:accent2>
      <a:accent3>
        <a:srgbClr val="A9A342"/>
      </a:accent3>
      <a:accent4>
        <a:srgbClr val="3BB1AE"/>
      </a:accent4>
      <a:accent5>
        <a:srgbClr val="4D95C3"/>
      </a:accent5>
      <a:accent6>
        <a:srgbClr val="3B52B1"/>
      </a:accent6>
      <a:hlink>
        <a:srgbClr val="3F7CBF"/>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0</TotalTime>
  <Words>689</Words>
  <Application>Microsoft Office PowerPoint</Application>
  <PresentationFormat>Widescreen</PresentationFormat>
  <Paragraphs>53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Lato</vt:lpstr>
      <vt:lpstr>Meiryo</vt:lpstr>
      <vt:lpstr>Arial</vt:lpstr>
      <vt:lpstr>Corbel</vt:lpstr>
      <vt:lpstr>Georgia</vt:lpstr>
      <vt:lpstr>SketchLinesVTI</vt:lpstr>
      <vt:lpstr>See / Look / Watch</vt:lpstr>
      <vt:lpstr>See See is used to make simple statements. In other words, use see to note that you saw someone or something. </vt:lpstr>
      <vt:lpstr>On the other hand look at and watch are used to state that you see something with particular attention. You look at something specific, and you watch something over time.</vt:lpstr>
      <vt:lpstr>    Look (At) Use the verb look (at) to say that you or someone else looks with concentration. In other words, you look to see something specific. Look refers to seeing something specific one time, rather than over time as with the verb watch (see below). </vt:lpstr>
      <vt:lpstr>    </vt:lpstr>
      <vt:lpstr>  See = Visit The verb see can also be used to mean to visit, or have an appointment with someone. </vt:lpstr>
      <vt:lpstr>  Watch Watch is used to express that you watch something in progress, something that changes over time. </vt:lpstr>
      <vt:lpstr>Watch is similar to look at, but it refers to an action that takes place over time. Look at is used to refer to a single instance when someone looks for something specific.</vt:lpstr>
      <vt:lpstr>   For this exercise, choose between look (at), see or watch to complete the following sentences. Remember to conjugate the verb in the correct tense.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 / See / Watch</dc:title>
  <dc:creator>Ilana</dc:creator>
  <cp:lastModifiedBy>Ilana</cp:lastModifiedBy>
  <cp:revision>6</cp:revision>
  <dcterms:created xsi:type="dcterms:W3CDTF">2020-10-21T15:50:57Z</dcterms:created>
  <dcterms:modified xsi:type="dcterms:W3CDTF">2020-10-22T11:46:34Z</dcterms:modified>
</cp:coreProperties>
</file>