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84" r:id="rId10"/>
    <p:sldId id="285" r:id="rId11"/>
    <p:sldId id="286" r:id="rId12"/>
    <p:sldId id="264" r:id="rId13"/>
    <p:sldId id="265" r:id="rId14"/>
    <p:sldId id="266" r:id="rId15"/>
    <p:sldId id="267" r:id="rId16"/>
    <p:sldId id="28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10021888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ISRAEL</c:v>
                </c:pt>
              </c:strCache>
            </c:strRef>
          </c:tx>
          <c:spPr>
            <a:solidFill>
              <a:schemeClr val="accent1"/>
            </a:solidFill>
          </c:spPr>
          <c:dLbls>
            <c:delete val="1"/>
          </c:dLbls>
          <c:cat>
            <c:numRef>
              <c:f>גיליון1!$A$2:$A$20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גיליון1!$B$2:$B$20</c:f>
              <c:numCache>
                <c:formatCode>General</c:formatCode>
                <c:ptCount val="19"/>
                <c:pt idx="0">
                  <c:v>87</c:v>
                </c:pt>
                <c:pt idx="1">
                  <c:v>92.1</c:v>
                </c:pt>
                <c:pt idx="2">
                  <c:v>91.27</c:v>
                </c:pt>
                <c:pt idx="3">
                  <c:v>93.82</c:v>
                </c:pt>
                <c:pt idx="4">
                  <c:v>92.16</c:v>
                </c:pt>
                <c:pt idx="5">
                  <c:v>88.86999999999999</c:v>
                </c:pt>
                <c:pt idx="6">
                  <c:v>80.910000000000025</c:v>
                </c:pt>
                <c:pt idx="7">
                  <c:v>73.669999999999987</c:v>
                </c:pt>
                <c:pt idx="8">
                  <c:v>72.63</c:v>
                </c:pt>
                <c:pt idx="9">
                  <c:v>74.940000000000026</c:v>
                </c:pt>
                <c:pt idx="10">
                  <c:v>71.33</c:v>
                </c:pt>
                <c:pt idx="11">
                  <c:v>69.86999999999999</c:v>
                </c:pt>
                <c:pt idx="12">
                  <c:v>68.510000000000005</c:v>
                </c:pt>
                <c:pt idx="13">
                  <c:v>67.5</c:v>
                </c:pt>
                <c:pt idx="14">
                  <c:v>66.649999999999991</c:v>
                </c:pt>
                <c:pt idx="15">
                  <c:v>64.940000000000026</c:v>
                </c:pt>
                <c:pt idx="16">
                  <c:v>64</c:v>
                </c:pt>
                <c:pt idx="17">
                  <c:v>61.1</c:v>
                </c:pt>
                <c:pt idx="18">
                  <c:v>61.5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B5-4B1B-BA5B-CC8D3C9D20C3}"/>
            </c:ext>
          </c:extLst>
        </c:ser>
        <c:dLbls>
          <c:showVal val="1"/>
        </c:dLbls>
        <c:gapWidth val="34"/>
        <c:axId val="99157504"/>
        <c:axId val="99159040"/>
      </c:barChart>
      <c:lineChart>
        <c:grouping val="stacked"/>
        <c:ser>
          <c:idx val="1"/>
          <c:order val="1"/>
          <c:tx>
            <c:strRef>
              <c:f>גיליון1!$C$1</c:f>
              <c:strCache>
                <c:ptCount val="1"/>
                <c:pt idx="0">
                  <c:v>OECD</c:v>
                </c:pt>
              </c:strCache>
            </c:strRef>
          </c:tx>
          <c:spPr>
            <a:ln w="889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dPt>
            <c:idx val="16"/>
            <c:marker>
              <c:spPr>
                <a:solidFill>
                  <a:schemeClr val="bg1"/>
                </a:solidFill>
                <a:ln>
                  <a:solidFill>
                    <a:srgbClr val="FF9933"/>
                  </a:solidFill>
                  <a:prstDash val="sysDot"/>
                </a:ln>
              </c:spPr>
            </c:marker>
            <c:spPr>
              <a:ln w="88900">
                <a:solidFill>
                  <a:srgbClr val="FF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850-47F1-AB54-F756F7397D37}"/>
              </c:ext>
            </c:extLst>
          </c:dPt>
          <c:dPt>
            <c:idx val="17"/>
            <c:marker>
              <c:spPr>
                <a:solidFill>
                  <a:schemeClr val="bg1"/>
                </a:solidFill>
                <a:ln>
                  <a:solidFill>
                    <a:srgbClr val="FF9933"/>
                  </a:solidFill>
                  <a:prstDash val="sysDot"/>
                </a:ln>
              </c:spPr>
            </c:marker>
            <c:spPr>
              <a:ln w="88900">
                <a:solidFill>
                  <a:srgbClr val="FF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50-47F1-AB54-F756F7397D37}"/>
              </c:ext>
            </c:extLst>
          </c:dPt>
          <c:dPt>
            <c:idx val="18"/>
            <c:marker>
              <c:spPr>
                <a:solidFill>
                  <a:schemeClr val="bg1"/>
                </a:solidFill>
                <a:ln>
                  <a:solidFill>
                    <a:srgbClr val="FF0000">
                      <a:alpha val="32941"/>
                    </a:srgbClr>
                  </a:solidFill>
                </a:ln>
              </c:spPr>
            </c:marker>
            <c:spPr>
              <a:ln w="88900" cap="sq">
                <a:solidFill>
                  <a:srgbClr val="FF0000"/>
                </a:solidFill>
                <a:prstDash val="sysDot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5E1-4196-A216-09350B86D7BD}"/>
              </c:ext>
            </c:extLst>
          </c:dPt>
          <c:cat>
            <c:numRef>
              <c:f>גיליון1!$A$2:$A$20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גיליון1!$C$2:$C$20</c:f>
              <c:numCache>
                <c:formatCode>General</c:formatCode>
                <c:ptCount val="19"/>
                <c:pt idx="0">
                  <c:v>60.767719200000023</c:v>
                </c:pt>
                <c:pt idx="1">
                  <c:v>59.768765100000024</c:v>
                </c:pt>
                <c:pt idx="2">
                  <c:v>61.327256500000004</c:v>
                </c:pt>
                <c:pt idx="3">
                  <c:v>61.358969299999998</c:v>
                </c:pt>
                <c:pt idx="4">
                  <c:v>61.798231000000023</c:v>
                </c:pt>
                <c:pt idx="5">
                  <c:v>61.284924799999999</c:v>
                </c:pt>
                <c:pt idx="6">
                  <c:v>59.581771699999997</c:v>
                </c:pt>
                <c:pt idx="7">
                  <c:v>57.000041499999995</c:v>
                </c:pt>
                <c:pt idx="8">
                  <c:v>62.868242700000003</c:v>
                </c:pt>
                <c:pt idx="9">
                  <c:v>71.740297200000043</c:v>
                </c:pt>
                <c:pt idx="10">
                  <c:v>75.375158099999908</c:v>
                </c:pt>
                <c:pt idx="11">
                  <c:v>78.291203700000068</c:v>
                </c:pt>
                <c:pt idx="12">
                  <c:v>86.217266199999997</c:v>
                </c:pt>
                <c:pt idx="13">
                  <c:v>87.467987499999992</c:v>
                </c:pt>
                <c:pt idx="14">
                  <c:v>91.719754199999983</c:v>
                </c:pt>
                <c:pt idx="15">
                  <c:v>91.809092199999924</c:v>
                </c:pt>
                <c:pt idx="16">
                  <c:v>90</c:v>
                </c:pt>
                <c:pt idx="17">
                  <c:v>85</c:v>
                </c:pt>
                <c:pt idx="18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B5-4B1B-BA5B-CC8D3C9D20C3}"/>
            </c:ext>
          </c:extLst>
        </c:ser>
        <c:marker val="1"/>
        <c:axId val="99157504"/>
        <c:axId val="99159040"/>
      </c:lineChart>
      <c:dateAx>
        <c:axId val="99157504"/>
        <c:scaling>
          <c:orientation val="minMax"/>
        </c:scaling>
        <c:axPos val="b"/>
        <c:numFmt formatCode="General" sourceLinked="0"/>
        <c:majorTickMark val="none"/>
        <c:tickLblPos val="nextTo"/>
        <c:crossAx val="99159040"/>
        <c:crosses val="autoZero"/>
        <c:lblOffset val="100"/>
        <c:baseTimeUnit val="days"/>
      </c:dateAx>
      <c:valAx>
        <c:axId val="99159040"/>
        <c:scaling>
          <c:orientation val="minMax"/>
          <c:min val="40"/>
        </c:scaling>
        <c:axPos val="l"/>
        <c:numFmt formatCode="General" sourceLinked="1"/>
        <c:majorTickMark val="none"/>
        <c:tickLblPos val="nextTo"/>
        <c:crossAx val="991575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500" b="1" i="0" baseline="0">
          <a:solidFill>
            <a:schemeClr val="tx2">
              <a:lumMod val="75000"/>
            </a:schemeClr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9556792466367052E-2"/>
          <c:y val="5.8005793803121444E-2"/>
          <c:w val="0.85917030567685593"/>
          <c:h val="0.8223400984364217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Sheet1!$A$2:$A$90</c:f>
              <c:numCache>
                <c:formatCode>dd\-mm\-yy</c:formatCode>
                <c:ptCount val="89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43008</c:v>
                </c:pt>
                <c:pt idx="88">
                  <c:v>43373</c:v>
                </c:pt>
              </c:numCache>
            </c:numRef>
          </c:cat>
          <c:val>
            <c:numRef>
              <c:f>Sheet1!$B$2:$B$90</c:f>
              <c:numCache>
                <c:formatCode>General</c:formatCode>
                <c:ptCount val="89"/>
                <c:pt idx="0">
                  <c:v>6.5557825306653115</c:v>
                </c:pt>
                <c:pt idx="1">
                  <c:v>6.0225798147184655</c:v>
                </c:pt>
                <c:pt idx="2">
                  <c:v>5.9277019765753547</c:v>
                </c:pt>
                <c:pt idx="3">
                  <c:v>6.273640209043557</c:v>
                </c:pt>
                <c:pt idx="4">
                  <c:v>6.764588790929424</c:v>
                </c:pt>
                <c:pt idx="5">
                  <c:v>6.6057002123153499</c:v>
                </c:pt>
                <c:pt idx="6">
                  <c:v>6.4129727549238194</c:v>
                </c:pt>
                <c:pt idx="7">
                  <c:v>7.4385999542695398</c:v>
                </c:pt>
                <c:pt idx="8">
                  <c:v>7.6509417463727649</c:v>
                </c:pt>
                <c:pt idx="9">
                  <c:v>7.8171521624928229</c:v>
                </c:pt>
                <c:pt idx="10">
                  <c:v>8.3146653056030217</c:v>
                </c:pt>
                <c:pt idx="11">
                  <c:v>8.1428673479991769</c:v>
                </c:pt>
                <c:pt idx="12">
                  <c:v>9.0113970778644354</c:v>
                </c:pt>
                <c:pt idx="13">
                  <c:v>9.3308826837651271</c:v>
                </c:pt>
                <c:pt idx="14">
                  <c:v>8.8479139648480611</c:v>
                </c:pt>
                <c:pt idx="15">
                  <c:v>8.4197482058406727</c:v>
                </c:pt>
                <c:pt idx="16">
                  <c:v>9.1860158602240407</c:v>
                </c:pt>
                <c:pt idx="17">
                  <c:v>9.6443483499481477</c:v>
                </c:pt>
                <c:pt idx="18">
                  <c:v>9.6973571449085796</c:v>
                </c:pt>
                <c:pt idx="19">
                  <c:v>9.0401001081377039</c:v>
                </c:pt>
                <c:pt idx="20">
                  <c:v>8.9359166101349548</c:v>
                </c:pt>
                <c:pt idx="21">
                  <c:v>9.4560842512163745</c:v>
                </c:pt>
                <c:pt idx="22">
                  <c:v>8.9869385980838441</c:v>
                </c:pt>
                <c:pt idx="23">
                  <c:v>9.1753508821176961</c:v>
                </c:pt>
                <c:pt idx="24">
                  <c:v>8.7611783029743791</c:v>
                </c:pt>
                <c:pt idx="25">
                  <c:v>8.8995502210848265</c:v>
                </c:pt>
                <c:pt idx="26">
                  <c:v>10.09428987976079</c:v>
                </c:pt>
                <c:pt idx="27">
                  <c:v>11.031649290278446</c:v>
                </c:pt>
                <c:pt idx="28">
                  <c:v>11.009726597369664</c:v>
                </c:pt>
                <c:pt idx="29">
                  <c:v>10.834971499266945</c:v>
                </c:pt>
                <c:pt idx="30">
                  <c:v>10.846815999227296</c:v>
                </c:pt>
                <c:pt idx="31">
                  <c:v>10.588183235778812</c:v>
                </c:pt>
                <c:pt idx="32">
                  <c:v>11.510780237336787</c:v>
                </c:pt>
                <c:pt idx="33">
                  <c:v>10.863330631717066</c:v>
                </c:pt>
                <c:pt idx="34">
                  <c:v>11.238615792105467</c:v>
                </c:pt>
                <c:pt idx="35">
                  <c:v>11.13981660036319</c:v>
                </c:pt>
                <c:pt idx="36">
                  <c:v>11.670819626791955</c:v>
                </c:pt>
                <c:pt idx="37">
                  <c:v>11.313746996696418</c:v>
                </c:pt>
                <c:pt idx="38">
                  <c:v>10.583388279111047</c:v>
                </c:pt>
                <c:pt idx="39">
                  <c:v>10.364135481816188</c:v>
                </c:pt>
                <c:pt idx="40">
                  <c:v>9.753214236626464</c:v>
                </c:pt>
                <c:pt idx="41">
                  <c:v>9.5849004111124039</c:v>
                </c:pt>
                <c:pt idx="42">
                  <c:v>9.5504852712470321</c:v>
                </c:pt>
                <c:pt idx="43">
                  <c:v>9.4094829746684958</c:v>
                </c:pt>
                <c:pt idx="44">
                  <c:v>9.1152884362972948</c:v>
                </c:pt>
                <c:pt idx="45">
                  <c:v>8.8774707897943177</c:v>
                </c:pt>
                <c:pt idx="46">
                  <c:v>8.4672634798235649</c:v>
                </c:pt>
                <c:pt idx="47">
                  <c:v>7.989498740325442</c:v>
                </c:pt>
                <c:pt idx="48">
                  <c:v>7.6770717336700738</c:v>
                </c:pt>
                <c:pt idx="49">
                  <c:v>8.1014165698659042</c:v>
                </c:pt>
                <c:pt idx="50">
                  <c:v>7.3253889427757652</c:v>
                </c:pt>
                <c:pt idx="51">
                  <c:v>6.8749326302466871</c:v>
                </c:pt>
                <c:pt idx="52">
                  <c:v>6.4036363950605573</c:v>
                </c:pt>
                <c:pt idx="53">
                  <c:v>6.0379736948685405</c:v>
                </c:pt>
                <c:pt idx="54">
                  <c:v>6.4195158128631684</c:v>
                </c:pt>
                <c:pt idx="55">
                  <c:v>6.8504975471295539</c:v>
                </c:pt>
                <c:pt idx="56">
                  <c:v>8.2491803194556201</c:v>
                </c:pt>
                <c:pt idx="57">
                  <c:v>8.728347633829415</c:v>
                </c:pt>
                <c:pt idx="58">
                  <c:v>8.2661421478174599</c:v>
                </c:pt>
                <c:pt idx="59">
                  <c:v>7.8324159986457476</c:v>
                </c:pt>
                <c:pt idx="60">
                  <c:v>7.4748641157976969</c:v>
                </c:pt>
                <c:pt idx="61">
                  <c:v>7.0613196701880794</c:v>
                </c:pt>
                <c:pt idx="62">
                  <c:v>7.0698649451125375</c:v>
                </c:pt>
                <c:pt idx="63">
                  <c:v>7.1296072123219787</c:v>
                </c:pt>
                <c:pt idx="64">
                  <c:v>6.5601175385565274</c:v>
                </c:pt>
                <c:pt idx="65">
                  <c:v>5.800741985517698</c:v>
                </c:pt>
                <c:pt idx="66">
                  <c:v>6.3565842632974867</c:v>
                </c:pt>
                <c:pt idx="67">
                  <c:v>5.8174174347068304</c:v>
                </c:pt>
                <c:pt idx="68">
                  <c:v>5.9017543859649146</c:v>
                </c:pt>
                <c:pt idx="69">
                  <c:v>5.9900801220908075</c:v>
                </c:pt>
                <c:pt idx="70">
                  <c:v>5.7454494928442461</c:v>
                </c:pt>
                <c:pt idx="71">
                  <c:v>5.8618186845470568</c:v>
                </c:pt>
                <c:pt idx="72">
                  <c:v>5.7611467162841983</c:v>
                </c:pt>
                <c:pt idx="73">
                  <c:v>5.7815772307481037</c:v>
                </c:pt>
                <c:pt idx="74">
                  <c:v>5.3126710454296697</c:v>
                </c:pt>
                <c:pt idx="75">
                  <c:v>5.1112243165223292</c:v>
                </c:pt>
                <c:pt idx="76">
                  <c:v>4.9924711393675754</c:v>
                </c:pt>
                <c:pt idx="77">
                  <c:v>5.3047479327820763</c:v>
                </c:pt>
                <c:pt idx="78">
                  <c:v>5.1205825372436342</c:v>
                </c:pt>
                <c:pt idx="79">
                  <c:v>4.8482042463125845</c:v>
                </c:pt>
                <c:pt idx="80">
                  <c:v>4.6246781540899162</c:v>
                </c:pt>
                <c:pt idx="81">
                  <c:v>4.3966507962567718</c:v>
                </c:pt>
                <c:pt idx="82">
                  <c:v>4.5591411926425396</c:v>
                </c:pt>
                <c:pt idx="83">
                  <c:v>4.5224500389306987</c:v>
                </c:pt>
                <c:pt idx="84" formatCode="0.0">
                  <c:v>4.4829938602475385</c:v>
                </c:pt>
                <c:pt idx="85">
                  <c:v>4.0461493714248808</c:v>
                </c:pt>
                <c:pt idx="86" formatCode="0.0">
                  <c:v>4.1088409149318936</c:v>
                </c:pt>
                <c:pt idx="87">
                  <c:v>4</c:v>
                </c:pt>
                <c:pt idx="88" formatCode="0.0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20-4E9A-B413-6AB878351943}"/>
            </c:ext>
          </c:extLst>
        </c:ser>
        <c:marker val="1"/>
        <c:axId val="137093504"/>
        <c:axId val="137095040"/>
      </c:lineChart>
      <c:dateAx>
        <c:axId val="137093504"/>
        <c:scaling>
          <c:orientation val="minMax"/>
          <c:min val="34759"/>
        </c:scaling>
        <c:axPos val="b"/>
        <c:numFmt formatCode="yyyy" sourceLinked="0"/>
        <c:tickLblPos val="nextTo"/>
        <c:txPr>
          <a:bodyPr rot="-2700000" vert="horz"/>
          <a:lstStyle/>
          <a:p>
            <a:pPr>
              <a:defRPr b="1" i="0" baseline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pPr>
            <a:endParaRPr lang="en-US"/>
          </a:p>
        </c:txPr>
        <c:crossAx val="137095040"/>
        <c:crossesAt val="0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137095040"/>
        <c:scaling>
          <c:orientation val="minMax"/>
          <c:max val="12"/>
          <c:min val="3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spPr>
          <a:ln>
            <a:solidFill>
              <a:schemeClr val="accent2">
                <a:alpha val="97000"/>
              </a:schemeClr>
            </a:solidFill>
          </a:ln>
        </c:spPr>
        <c:txPr>
          <a:bodyPr rot="0" vert="horz"/>
          <a:lstStyle/>
          <a:p>
            <a:pPr>
              <a:defRPr sz="1400">
                <a:solidFill>
                  <a:schemeClr val="accent2"/>
                </a:solidFill>
              </a:defRPr>
            </a:pPr>
            <a:endParaRPr lang="en-US"/>
          </a:p>
        </c:txPr>
        <c:crossAx val="137093504"/>
        <c:crosses val="autoZero"/>
        <c:crossBetween val="between"/>
      </c:valAx>
      <c:spPr>
        <a:noFill/>
        <a:ln w="11212">
          <a:noFill/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n-lt"/>
          <a:ea typeface="Times New Roman (Hebrew)"/>
          <a:cs typeface="Times New Roman (Hebrew)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955678231216227E-2"/>
          <c:y val="5.0252830458464265E-2"/>
          <c:w val="0.85917030567685593"/>
          <c:h val="0.8223400984364217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Sheet1!$A$2:$A$88</c:f>
              <c:numCache>
                <c:formatCode>m\/d\/yyyy</c:formatCode>
                <c:ptCount val="87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</c:numCache>
            </c:numRef>
          </c:cat>
          <c:val>
            <c:numRef>
              <c:f>Sheet1!$B$2:$B$88</c:f>
              <c:numCache>
                <c:formatCode>General</c:formatCode>
                <c:ptCount val="87"/>
                <c:pt idx="0">
                  <c:v>6.5557825306653115</c:v>
                </c:pt>
                <c:pt idx="1">
                  <c:v>6.0225798147184655</c:v>
                </c:pt>
                <c:pt idx="2">
                  <c:v>5.9277019765753547</c:v>
                </c:pt>
                <c:pt idx="3">
                  <c:v>6.273640209043557</c:v>
                </c:pt>
                <c:pt idx="4">
                  <c:v>6.764588790929424</c:v>
                </c:pt>
                <c:pt idx="5">
                  <c:v>6.6057002123153499</c:v>
                </c:pt>
                <c:pt idx="6">
                  <c:v>6.4129727549238194</c:v>
                </c:pt>
                <c:pt idx="7">
                  <c:v>7.4385999542695398</c:v>
                </c:pt>
                <c:pt idx="8">
                  <c:v>7.6509417463727649</c:v>
                </c:pt>
                <c:pt idx="9">
                  <c:v>7.8171521624928229</c:v>
                </c:pt>
                <c:pt idx="10">
                  <c:v>8.3146653056030217</c:v>
                </c:pt>
                <c:pt idx="11">
                  <c:v>8.1428673479991769</c:v>
                </c:pt>
                <c:pt idx="12">
                  <c:v>9.0113970778644354</c:v>
                </c:pt>
                <c:pt idx="13">
                  <c:v>9.3308826837651271</c:v>
                </c:pt>
                <c:pt idx="14">
                  <c:v>8.8479139648480611</c:v>
                </c:pt>
                <c:pt idx="15">
                  <c:v>8.4197482058406727</c:v>
                </c:pt>
                <c:pt idx="16">
                  <c:v>9.1860158602240407</c:v>
                </c:pt>
                <c:pt idx="17">
                  <c:v>9.6443483499481477</c:v>
                </c:pt>
                <c:pt idx="18">
                  <c:v>9.6973571449085796</c:v>
                </c:pt>
                <c:pt idx="19">
                  <c:v>9.0401001081377039</c:v>
                </c:pt>
                <c:pt idx="20">
                  <c:v>8.9359166101349548</c:v>
                </c:pt>
                <c:pt idx="21">
                  <c:v>9.4560842512163745</c:v>
                </c:pt>
                <c:pt idx="22">
                  <c:v>8.9869385980838441</c:v>
                </c:pt>
                <c:pt idx="23">
                  <c:v>9.1753508821176961</c:v>
                </c:pt>
                <c:pt idx="24">
                  <c:v>8.7611783029743791</c:v>
                </c:pt>
                <c:pt idx="25">
                  <c:v>8.8995502210848265</c:v>
                </c:pt>
                <c:pt idx="26">
                  <c:v>10.09428987976079</c:v>
                </c:pt>
                <c:pt idx="27">
                  <c:v>11.031649290278446</c:v>
                </c:pt>
                <c:pt idx="28">
                  <c:v>11.009726597369664</c:v>
                </c:pt>
                <c:pt idx="29">
                  <c:v>10.834971499266945</c:v>
                </c:pt>
                <c:pt idx="30">
                  <c:v>10.846815999227296</c:v>
                </c:pt>
                <c:pt idx="31">
                  <c:v>10.588183235778812</c:v>
                </c:pt>
                <c:pt idx="32">
                  <c:v>11.510780237336787</c:v>
                </c:pt>
                <c:pt idx="33">
                  <c:v>10.863330631717066</c:v>
                </c:pt>
                <c:pt idx="34">
                  <c:v>11.238615792105467</c:v>
                </c:pt>
                <c:pt idx="35">
                  <c:v>11.13981660036319</c:v>
                </c:pt>
                <c:pt idx="36">
                  <c:v>11.670819626791955</c:v>
                </c:pt>
                <c:pt idx="37">
                  <c:v>11.313746996696418</c:v>
                </c:pt>
                <c:pt idx="38">
                  <c:v>10.583388279111047</c:v>
                </c:pt>
                <c:pt idx="39">
                  <c:v>10.364135481816188</c:v>
                </c:pt>
                <c:pt idx="40">
                  <c:v>9.753214236626464</c:v>
                </c:pt>
                <c:pt idx="41">
                  <c:v>9.5849004111124039</c:v>
                </c:pt>
                <c:pt idx="42">
                  <c:v>9.5504852712470321</c:v>
                </c:pt>
                <c:pt idx="43">
                  <c:v>9.4094829746684958</c:v>
                </c:pt>
                <c:pt idx="44">
                  <c:v>9.1152884362972948</c:v>
                </c:pt>
                <c:pt idx="45">
                  <c:v>8.8774707897943177</c:v>
                </c:pt>
                <c:pt idx="46">
                  <c:v>8.4672634798235649</c:v>
                </c:pt>
                <c:pt idx="47">
                  <c:v>7.989498740325442</c:v>
                </c:pt>
                <c:pt idx="48">
                  <c:v>7.6770717336700738</c:v>
                </c:pt>
                <c:pt idx="49">
                  <c:v>8.1014165698659042</c:v>
                </c:pt>
                <c:pt idx="50">
                  <c:v>7.3253889427757652</c:v>
                </c:pt>
                <c:pt idx="51">
                  <c:v>6.8749326302466871</c:v>
                </c:pt>
                <c:pt idx="52">
                  <c:v>6.4036363950605573</c:v>
                </c:pt>
                <c:pt idx="53">
                  <c:v>6.0379736948685405</c:v>
                </c:pt>
                <c:pt idx="54">
                  <c:v>6.4195158128631684</c:v>
                </c:pt>
                <c:pt idx="55">
                  <c:v>6.8504975471295539</c:v>
                </c:pt>
                <c:pt idx="56">
                  <c:v>8.2491803194556201</c:v>
                </c:pt>
                <c:pt idx="57">
                  <c:v>8.728347633829415</c:v>
                </c:pt>
                <c:pt idx="58">
                  <c:v>8.2661421478174599</c:v>
                </c:pt>
                <c:pt idx="59">
                  <c:v>7.8324159986457476</c:v>
                </c:pt>
                <c:pt idx="60">
                  <c:v>7.4748641157976969</c:v>
                </c:pt>
                <c:pt idx="61">
                  <c:v>7.0613196701880794</c:v>
                </c:pt>
                <c:pt idx="62">
                  <c:v>7.0698649451125375</c:v>
                </c:pt>
                <c:pt idx="63">
                  <c:v>7.1296072123219787</c:v>
                </c:pt>
                <c:pt idx="64">
                  <c:v>6.5601175385565274</c:v>
                </c:pt>
                <c:pt idx="65">
                  <c:v>5.800741985517698</c:v>
                </c:pt>
                <c:pt idx="66">
                  <c:v>6.3565842632974867</c:v>
                </c:pt>
                <c:pt idx="67">
                  <c:v>5.8174174347068304</c:v>
                </c:pt>
                <c:pt idx="68">
                  <c:v>5.9017543859649146</c:v>
                </c:pt>
                <c:pt idx="69">
                  <c:v>5.9900801220908075</c:v>
                </c:pt>
                <c:pt idx="70">
                  <c:v>5.7454494928442461</c:v>
                </c:pt>
                <c:pt idx="71">
                  <c:v>5.8618186845470568</c:v>
                </c:pt>
                <c:pt idx="72">
                  <c:v>5.7611467162841983</c:v>
                </c:pt>
                <c:pt idx="73">
                  <c:v>5.7815772307481037</c:v>
                </c:pt>
                <c:pt idx="74">
                  <c:v>5.3126710454296697</c:v>
                </c:pt>
                <c:pt idx="75">
                  <c:v>5.1112243165223292</c:v>
                </c:pt>
                <c:pt idx="76">
                  <c:v>4.9924711393675754</c:v>
                </c:pt>
                <c:pt idx="77">
                  <c:v>5.3047479327820763</c:v>
                </c:pt>
                <c:pt idx="78">
                  <c:v>5.1205825372436342</c:v>
                </c:pt>
                <c:pt idx="79">
                  <c:v>4.8482042463125845</c:v>
                </c:pt>
                <c:pt idx="80">
                  <c:v>4.6246781540899162</c:v>
                </c:pt>
                <c:pt idx="81">
                  <c:v>4.3966507962567718</c:v>
                </c:pt>
                <c:pt idx="82">
                  <c:v>4.5591411926425396</c:v>
                </c:pt>
                <c:pt idx="83">
                  <c:v>4.5224500389306987</c:v>
                </c:pt>
                <c:pt idx="84" formatCode="0.0">
                  <c:v>4.4829938602475385</c:v>
                </c:pt>
                <c:pt idx="85">
                  <c:v>4.0461493714248808</c:v>
                </c:pt>
                <c:pt idx="86" formatCode="0.0">
                  <c:v>4.1088409149318936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68-42B5-8B9F-235E0E4E322C}"/>
            </c:ext>
          </c:extLst>
        </c:ser>
        <c:marker val="1"/>
        <c:axId val="80679296"/>
        <c:axId val="80680832"/>
      </c:line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Participation Rate </c:v>
                </c:pt>
              </c:strCache>
            </c:strRef>
          </c:tx>
          <c:spPr>
            <a:ln w="5715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82"/>
              <c:layout>
                <c:manualLayout>
                  <c:x val="-4.1515388773886518E-2"/>
                  <c:y val="-4.7292386008266629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en-US" sz="1600" dirty="0" smtClean="0"/>
                      <a:t>80.0</a:t>
                    </a:r>
                    <a:endParaRPr lang="en-US" dirty="0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68-42B5-8B9F-235E0E4E322C}"/>
                </c:ext>
              </c:extLst>
            </c:dLbl>
            <c:delete val="1"/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Sheet1!$A$2:$A$88</c:f>
              <c:numCache>
                <c:formatCode>m\/d\/yyyy</c:formatCode>
                <c:ptCount val="87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</c:numCache>
            </c:numRef>
          </c:cat>
          <c:val>
            <c:numRef>
              <c:f>Sheet1!$C$2:$C$88</c:f>
              <c:numCache>
                <c:formatCode>General</c:formatCode>
                <c:ptCount val="87"/>
                <c:pt idx="0">
                  <c:v>72.578130776682116</c:v>
                </c:pt>
                <c:pt idx="1">
                  <c:v>72.865567517119601</c:v>
                </c:pt>
                <c:pt idx="2">
                  <c:v>73.0425692500324</c:v>
                </c:pt>
                <c:pt idx="3">
                  <c:v>72.589743263234212</c:v>
                </c:pt>
                <c:pt idx="4">
                  <c:v>72.356788278258435</c:v>
                </c:pt>
                <c:pt idx="5">
                  <c:v>73.461473132603018</c:v>
                </c:pt>
                <c:pt idx="6">
                  <c:v>72.596042719716678</c:v>
                </c:pt>
                <c:pt idx="7">
                  <c:v>72.503935411609589</c:v>
                </c:pt>
                <c:pt idx="8">
                  <c:v>72.341371253325818</c:v>
                </c:pt>
                <c:pt idx="9">
                  <c:v>73.030209277287724</c:v>
                </c:pt>
                <c:pt idx="10">
                  <c:v>72.57718447620438</c:v>
                </c:pt>
                <c:pt idx="11">
                  <c:v>72.603288565376502</c:v>
                </c:pt>
                <c:pt idx="12">
                  <c:v>73.110108400607302</c:v>
                </c:pt>
                <c:pt idx="13">
                  <c:v>72.73762919983173</c:v>
                </c:pt>
                <c:pt idx="14">
                  <c:v>73.020393913427938</c:v>
                </c:pt>
                <c:pt idx="15">
                  <c:v>72.975273383930272</c:v>
                </c:pt>
                <c:pt idx="16">
                  <c:v>73.390911950163982</c:v>
                </c:pt>
                <c:pt idx="17">
                  <c:v>73.016805161195023</c:v>
                </c:pt>
                <c:pt idx="18">
                  <c:v>73.659401190028518</c:v>
                </c:pt>
                <c:pt idx="19">
                  <c:v>73.846540848484224</c:v>
                </c:pt>
                <c:pt idx="20">
                  <c:v>73.370774807617408</c:v>
                </c:pt>
                <c:pt idx="21">
                  <c:v>74.214478732585079</c:v>
                </c:pt>
                <c:pt idx="22">
                  <c:v>74.061269003585963</c:v>
                </c:pt>
                <c:pt idx="23">
                  <c:v>73.719029645069043</c:v>
                </c:pt>
                <c:pt idx="24">
                  <c:v>73.629989490428159</c:v>
                </c:pt>
                <c:pt idx="25">
                  <c:v>73.905539774109201</c:v>
                </c:pt>
                <c:pt idx="26">
                  <c:v>73.941658302433808</c:v>
                </c:pt>
                <c:pt idx="27">
                  <c:v>73.908720962947967</c:v>
                </c:pt>
                <c:pt idx="28">
                  <c:v>74.022229066401948</c:v>
                </c:pt>
                <c:pt idx="29">
                  <c:v>73.765154820686817</c:v>
                </c:pt>
                <c:pt idx="30">
                  <c:v>74.323402537268137</c:v>
                </c:pt>
                <c:pt idx="31">
                  <c:v>74.521501865702731</c:v>
                </c:pt>
                <c:pt idx="32">
                  <c:v>74.953785050808548</c:v>
                </c:pt>
                <c:pt idx="33">
                  <c:v>73.918455052465447</c:v>
                </c:pt>
                <c:pt idx="34">
                  <c:v>74.502015812137088</c:v>
                </c:pt>
                <c:pt idx="35">
                  <c:v>75.052684507034925</c:v>
                </c:pt>
                <c:pt idx="36">
                  <c:v>75.410348761942132</c:v>
                </c:pt>
                <c:pt idx="37">
                  <c:v>75.215032417893497</c:v>
                </c:pt>
                <c:pt idx="38">
                  <c:v>74.687743767121532</c:v>
                </c:pt>
                <c:pt idx="39">
                  <c:v>74.627723870487827</c:v>
                </c:pt>
                <c:pt idx="40">
                  <c:v>74.492327837569277</c:v>
                </c:pt>
                <c:pt idx="41">
                  <c:v>74.789948708220379</c:v>
                </c:pt>
                <c:pt idx="42">
                  <c:v>75.202909356305881</c:v>
                </c:pt>
                <c:pt idx="43">
                  <c:v>75.404988114128955</c:v>
                </c:pt>
                <c:pt idx="44">
                  <c:v>74.987965948755502</c:v>
                </c:pt>
                <c:pt idx="45">
                  <c:v>75.547933635479637</c:v>
                </c:pt>
                <c:pt idx="46">
                  <c:v>75.520581817022617</c:v>
                </c:pt>
                <c:pt idx="47">
                  <c:v>75.81603834834533</c:v>
                </c:pt>
                <c:pt idx="48">
                  <c:v>76.308715393465079</c:v>
                </c:pt>
                <c:pt idx="49">
                  <c:v>76.429533397320853</c:v>
                </c:pt>
                <c:pt idx="50">
                  <c:v>76.655107656632936</c:v>
                </c:pt>
                <c:pt idx="51">
                  <c:v>76.250845022587896</c:v>
                </c:pt>
                <c:pt idx="52">
                  <c:v>76.735048148231243</c:v>
                </c:pt>
                <c:pt idx="53">
                  <c:v>76.740210382563063</c:v>
                </c:pt>
                <c:pt idx="54">
                  <c:v>76.45890982072055</c:v>
                </c:pt>
                <c:pt idx="55">
                  <c:v>76.829898258238018</c:v>
                </c:pt>
                <c:pt idx="56">
                  <c:v>76.633558343566577</c:v>
                </c:pt>
                <c:pt idx="57">
                  <c:v>76.771173681481173</c:v>
                </c:pt>
                <c:pt idx="58">
                  <c:v>76.692076731639588</c:v>
                </c:pt>
                <c:pt idx="59">
                  <c:v>76.522130304725948</c:v>
                </c:pt>
                <c:pt idx="60">
                  <c:v>76.296351219934678</c:v>
                </c:pt>
                <c:pt idx="61">
                  <c:v>76.934537951575123</c:v>
                </c:pt>
                <c:pt idx="62">
                  <c:v>77.484454968109887</c:v>
                </c:pt>
                <c:pt idx="63">
                  <c:v>77.673461018325014</c:v>
                </c:pt>
                <c:pt idx="64">
                  <c:v>77.227705463889649</c:v>
                </c:pt>
                <c:pt idx="65">
                  <c:v>77.169142569756318</c:v>
                </c:pt>
                <c:pt idx="66">
                  <c:v>77.794203134810076</c:v>
                </c:pt>
                <c:pt idx="67">
                  <c:v>77.793191353382511</c:v>
                </c:pt>
                <c:pt idx="68">
                  <c:v>78.212765957446763</c:v>
                </c:pt>
                <c:pt idx="69">
                  <c:v>78.906185877267376</c:v>
                </c:pt>
                <c:pt idx="70">
                  <c:v>78.995321349421289</c:v>
                </c:pt>
                <c:pt idx="71">
                  <c:v>78.669643586462286</c:v>
                </c:pt>
                <c:pt idx="72">
                  <c:v>78.713275299238362</c:v>
                </c:pt>
                <c:pt idx="73">
                  <c:v>78.756841705955651</c:v>
                </c:pt>
                <c:pt idx="74">
                  <c:v>78.767675681488285</c:v>
                </c:pt>
                <c:pt idx="75">
                  <c:v>78.860308878242009</c:v>
                </c:pt>
                <c:pt idx="76">
                  <c:v>79.62137192598324</c:v>
                </c:pt>
                <c:pt idx="77">
                  <c:v>79.462627977295682</c:v>
                </c:pt>
                <c:pt idx="78">
                  <c:v>79.198478324042938</c:v>
                </c:pt>
                <c:pt idx="79">
                  <c:v>79.563910567390835</c:v>
                </c:pt>
                <c:pt idx="80">
                  <c:v>79.545155777573285</c:v>
                </c:pt>
                <c:pt idx="81">
                  <c:v>79.876688967598028</c:v>
                </c:pt>
                <c:pt idx="82">
                  <c:v>79.994777386081665</c:v>
                </c:pt>
                <c:pt idx="83">
                  <c:v>79.857309638085354</c:v>
                </c:pt>
                <c:pt idx="84" formatCode="0.0">
                  <c:v>79.704109872487862</c:v>
                </c:pt>
                <c:pt idx="85">
                  <c:v>80.118425815793515</c:v>
                </c:pt>
                <c:pt idx="86" formatCode="0.0">
                  <c:v>80.152652138157833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D68-42B5-8B9F-235E0E4E322C}"/>
            </c:ext>
          </c:extLst>
        </c:ser>
        <c:marker val="1"/>
        <c:axId val="80682368"/>
        <c:axId val="126641280"/>
      </c:lineChart>
      <c:dateAx>
        <c:axId val="80679296"/>
        <c:scaling>
          <c:orientation val="minMax"/>
          <c:min val="34759"/>
        </c:scaling>
        <c:axPos val="b"/>
        <c:numFmt formatCode="yyyy" sourceLinked="0"/>
        <c:tickLblPos val="nextTo"/>
        <c:txPr>
          <a:bodyPr rot="-2700000" vert="horz"/>
          <a:lstStyle/>
          <a:p>
            <a:pPr>
              <a:defRPr b="1" i="0" baseline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pPr>
            <a:endParaRPr lang="en-US"/>
          </a:p>
        </c:txPr>
        <c:crossAx val="80680832"/>
        <c:crossesAt val="0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80680832"/>
        <c:scaling>
          <c:orientation val="minMax"/>
          <c:max val="13"/>
          <c:min val="3.5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400">
                <a:solidFill>
                  <a:schemeClr val="accent2"/>
                </a:solidFill>
              </a:defRPr>
            </a:pPr>
            <a:endParaRPr lang="en-US"/>
          </a:p>
        </c:txPr>
        <c:crossAx val="80679296"/>
        <c:crosses val="autoZero"/>
        <c:crossBetween val="between"/>
      </c:valAx>
      <c:dateAx>
        <c:axId val="80682368"/>
        <c:scaling>
          <c:orientation val="minMax"/>
        </c:scaling>
        <c:delete val="1"/>
        <c:axPos val="b"/>
        <c:numFmt formatCode="m\/d\/yyyy" sourceLinked="1"/>
        <c:tickLblPos val="none"/>
        <c:crossAx val="126641280"/>
        <c:crosses val="autoZero"/>
        <c:auto val="1"/>
        <c:lblOffset val="100"/>
        <c:baseTimeUnit val="months"/>
      </c:dateAx>
      <c:valAx>
        <c:axId val="126641280"/>
        <c:scaling>
          <c:orientation val="minMax"/>
          <c:max val="82"/>
          <c:min val="64"/>
        </c:scaling>
        <c:axPos val="r"/>
        <c:numFmt formatCode="#,##0" sourceLinked="0"/>
        <c:majorTickMark val="in"/>
        <c:tickLblPos val="nextTo"/>
        <c:txPr>
          <a:bodyPr rot="0" vert="horz"/>
          <a:lstStyle/>
          <a:p>
            <a:pPr>
              <a:defRPr sz="1400">
                <a:solidFill>
                  <a:srgbClr val="104C8E"/>
                </a:solidFill>
              </a:defRPr>
            </a:pPr>
            <a:endParaRPr lang="en-US"/>
          </a:p>
        </c:txPr>
        <c:crossAx val="80682368"/>
        <c:crosses val="max"/>
        <c:crossBetween val="between"/>
      </c:valAx>
      <c:spPr>
        <a:noFill/>
        <a:ln w="11212">
          <a:noFill/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n-lt"/>
          <a:ea typeface="Times New Roman (Hebrew)"/>
          <a:cs typeface="Times New Roman (Hebrew)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0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1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1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1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28613CB-28EB-4D63-9188-DD83571DE1FF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9300" y="517525"/>
            <a:ext cx="3444875" cy="2582863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1001880" y="3272400"/>
            <a:ext cx="8017920" cy="3100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מעודכן ל9/16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המדינות המפותחות מתוך מדינות  OECD: אוסטרליה, אוסטריה, בלגיה, קנדה, דנמרק, פינלנד, צרפת, גרמניה, איטליה, יפן, קוריאה, הולנד, ניו זילנד, נורבגיה, פורטוגל, ספרד, שבדיה, שווייץ, ארה"ב, בריטניה.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המשקים המתעוררים לפי הגדרת IMF : ארגנטינה, בנגלדש, ברזיל, בולגריה, צ'ילה, סין, קולומביה, הונגריה, הודו, אינדונזיה, מלזיה, מקסיקו, פקיסטן, פרו, פיליפינים, פולין, רומניה, רוסיה, דרום אפריקה, תאילנד, אוקראינה וונצואלה. הנתונים מחושבים כממוצע פשוט</a:t>
            </a:r>
            <a:endParaRPr lang="en-US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endParaRPr lang="en-US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433" name="TextShape 3"/>
          <p:cNvSpPr txBox="1"/>
          <p:nvPr/>
        </p:nvSpPr>
        <p:spPr>
          <a:xfrm>
            <a:off x="5675760" y="6544800"/>
            <a:ext cx="4343400" cy="343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804CC10-FDB6-4365-9AC3-93FC9BDA4495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9300" y="517525"/>
            <a:ext cx="3444875" cy="2582863"/>
          </a:xfrm>
          <a:prstGeom prst="rect">
            <a:avLst/>
          </a:prstGeom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1001880" y="3272400"/>
            <a:ext cx="8017920" cy="3100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מעודכן ל9/16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המדינות המפותחות מתוך מדינות  OECD: אוסטרליה, אוסטריה, בלגיה, קנדה, דנמרק, פינלנד, צרפת, גרמניה, איטליה, יפן, קוריאה, הולנד, ניו זילנד, נורבגיה, פורטוגל, ספרד, שבדיה, שווייץ, ארה"ב, בריטניה.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המשקים המתעוררים לפי הגדרת IMF : ארגנטינה, בנגלדש, ברזיל, בולגריה, צ'ילה, סין, קולומביה, הונגריה, הודו, אינדונזיה, מלזיה, מקסיקו, פקיסטן, פרו, פיליפינים, פולין, רומניה, רוסיה, דרום אפריקה, תאילנד, אוקראינה וונצואלה. הנתונים מחושבים כממוצע פשוט</a:t>
            </a:r>
            <a:endParaRPr lang="en-US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endParaRPr lang="en-US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436" name="TextShape 3"/>
          <p:cNvSpPr txBox="1"/>
          <p:nvPr/>
        </p:nvSpPr>
        <p:spPr>
          <a:xfrm>
            <a:off x="5675760" y="6544800"/>
            <a:ext cx="4343400" cy="343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DB75EB6-502B-4475-8CA9-04C968DD20AD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 smtClean="0"/>
              <a:t>עודכן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>
                <a:solidFill>
                  <a:srgbClr val="1F497D"/>
                </a:solidFill>
              </a:rPr>
              <a:pPr/>
              <a:t>7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37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 smtClean="0"/>
              <a:t>עודכן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09A9D-8A17-4C88-AD2C-C37047227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28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9300" y="517525"/>
            <a:ext cx="3444875" cy="2582863"/>
          </a:xfrm>
          <a:prstGeom prst="rect">
            <a:avLst/>
          </a:prstGeom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1001880" y="3272400"/>
            <a:ext cx="8017920" cy="3100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008C"/>
                </a:solidFill>
                <a:latin typeface="Arial"/>
                <a:ea typeface="Arial"/>
              </a:rPr>
              <a:t>Preventive care:</a:t>
            </a:r>
            <a:endParaRPr lang="en-US" sz="800" b="0" strike="noStrike" spc="-1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241"/>
              </a:spcBef>
              <a:buClr>
                <a:srgbClr val="00008C"/>
              </a:buClr>
              <a:buFont typeface="Calibri"/>
              <a:buAutoNum type="arabicPeriod"/>
            </a:pPr>
            <a:r>
              <a:rPr lang="en-US" sz="800" b="0" strike="noStrike" spc="-1">
                <a:solidFill>
                  <a:srgbClr val="00008C"/>
                </a:solidFill>
                <a:latin typeface="Arial"/>
                <a:ea typeface="Arial"/>
              </a:rPr>
              <a:t>Information, education and counseling programmes</a:t>
            </a:r>
            <a:endParaRPr lang="en-US" sz="800" b="0" strike="noStrike" spc="-1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241"/>
              </a:spcBef>
              <a:buClr>
                <a:srgbClr val="00008C"/>
              </a:buClr>
              <a:buFont typeface="Calibri"/>
              <a:buAutoNum type="arabicPeriod"/>
            </a:pPr>
            <a:r>
              <a:rPr lang="en-US" sz="800" b="0" strike="noStrike" spc="-1">
                <a:solidFill>
                  <a:srgbClr val="00008C"/>
                </a:solidFill>
                <a:latin typeface="Arial"/>
                <a:ea typeface="Arial"/>
              </a:rPr>
              <a:t>Immunisation programmes</a:t>
            </a:r>
            <a:endParaRPr lang="en-US" sz="800" b="0" strike="noStrike" spc="-1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241"/>
              </a:spcBef>
              <a:buClr>
                <a:srgbClr val="00008C"/>
              </a:buClr>
              <a:buFont typeface="Calibri"/>
              <a:buAutoNum type="arabicPeriod"/>
            </a:pPr>
            <a:r>
              <a:rPr lang="en-US" sz="800" b="0" strike="noStrike" spc="-1">
                <a:solidFill>
                  <a:srgbClr val="00008C"/>
                </a:solidFill>
                <a:latin typeface="Arial"/>
                <a:ea typeface="Arial"/>
              </a:rPr>
              <a:t>Early disease detection programmes</a:t>
            </a:r>
            <a:endParaRPr lang="en-US" sz="800" b="0" strike="noStrike" spc="-1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241"/>
              </a:spcBef>
              <a:buClr>
                <a:srgbClr val="00008C"/>
              </a:buClr>
              <a:buFont typeface="Calibri"/>
              <a:buAutoNum type="arabicPeriod"/>
            </a:pPr>
            <a:r>
              <a:rPr lang="en-US" sz="800" b="0" strike="noStrike" spc="-1">
                <a:solidFill>
                  <a:srgbClr val="00008C"/>
                </a:solidFill>
                <a:latin typeface="Arial"/>
                <a:ea typeface="Arial"/>
              </a:rPr>
              <a:t>Healthy condition monitoring programmes</a:t>
            </a:r>
            <a:endParaRPr lang="en-US" sz="800" b="0" strike="noStrike" spc="-1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241"/>
              </a:spcBef>
              <a:buClr>
                <a:srgbClr val="00008C"/>
              </a:buClr>
              <a:buFont typeface="Calibri"/>
              <a:buAutoNum type="arabicPeriod"/>
            </a:pPr>
            <a:r>
              <a:rPr lang="en-US" sz="800" b="0" strike="noStrike" spc="-1">
                <a:solidFill>
                  <a:srgbClr val="00008C"/>
                </a:solidFill>
                <a:latin typeface="Arial"/>
                <a:ea typeface="Arial"/>
              </a:rPr>
              <a:t>Epidemiological surveillance and risk and disease control programmes</a:t>
            </a:r>
            <a:endParaRPr lang="en-US" sz="800" b="0" strike="noStrike" spc="-1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241"/>
              </a:spcBef>
              <a:buClr>
                <a:srgbClr val="00008C"/>
              </a:buClr>
              <a:buFont typeface="Calibri"/>
              <a:buAutoNum type="arabicPeriod"/>
            </a:pPr>
            <a:r>
              <a:rPr lang="en-US" sz="800" b="0" strike="noStrike" spc="-1">
                <a:solidFill>
                  <a:srgbClr val="00008C"/>
                </a:solidFill>
                <a:latin typeface="Arial"/>
                <a:ea typeface="Arial"/>
              </a:rPr>
              <a:t>Preparing for disaster and emergency response programmes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445" name="TextShape 3"/>
          <p:cNvSpPr txBox="1"/>
          <p:nvPr/>
        </p:nvSpPr>
        <p:spPr>
          <a:xfrm>
            <a:off x="5675760" y="6544800"/>
            <a:ext cx="4343400" cy="343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444E82C-88A9-4CD1-B709-6CC0E5880490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 rot="10800000">
            <a:off x="838440" y="990360"/>
            <a:ext cx="7497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366092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43D8E6A7-A545-4222-8211-013DA0375FAE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 rot="10800000">
            <a:off x="838440" y="990360"/>
            <a:ext cx="7497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366092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07BDA811-0CB0-4D95-95AA-3C6EEA0306DC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 rot="10800000">
            <a:off x="838440" y="990360"/>
            <a:ext cx="7497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366092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457200" y="76320"/>
            <a:ext cx="8229240" cy="837720"/>
          </a:xfrm>
          <a:prstGeom prst="rect">
            <a:avLst/>
          </a:prstGeom>
        </p:spPr>
        <p:txBody>
          <a:bodyPr anchor="ctr"/>
          <a:lstStyle/>
          <a:p>
            <a:r>
              <a:rPr lang="en-US" sz="29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80C699A3-E581-4380-89D7-FA0A93D3ED2C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 rot="10800000">
            <a:off x="838440" y="990360"/>
            <a:ext cx="7497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366092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PlaceHolder 2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13F2444A-2E80-443B-9DDD-F0875FF1DE43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❑"/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33520" y="1846080"/>
            <a:ext cx="7772040" cy="205488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The Great Paradox: 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marL="182880"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Economic Success </a:t>
            </a:r>
            <a:r>
              <a:rPr lang="en-US" sz="24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←→ </a:t>
            </a:r>
            <a:r>
              <a:rPr lang="en-US" sz="28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Social Failure </a:t>
            </a:r>
            <a:endParaRPr lang="en-US" sz="2400" b="0" strike="noStrike" spc="-1" dirty="0">
              <a:latin typeface="Arial"/>
            </a:endParaRPr>
          </a:p>
          <a:p>
            <a:pPr marL="182880" algn="ctr">
              <a:lnSpc>
                <a:spcPct val="100000"/>
              </a:lnSpc>
            </a:pPr>
            <a:r>
              <a:rPr lang="en-US" sz="2800" b="1" i="1" strike="noStrike" spc="-1" dirty="0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lang="en-US" sz="2400" b="1" i="1" strike="noStrike" spc="-1" dirty="0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lang="en-US" sz="24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The Challenge </a:t>
            </a:r>
            <a:r>
              <a:rPr lang="en-US" sz="2400" b="1" strike="noStrike" spc="-1" dirty="0" smtClean="0">
                <a:solidFill>
                  <a:srgbClr val="366092"/>
                </a:solidFill>
                <a:latin typeface="Tahoma"/>
                <a:ea typeface="Tahoma"/>
              </a:rPr>
              <a:t>Facing the New </a:t>
            </a:r>
            <a:r>
              <a:rPr lang="en-US" sz="24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Government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533520" y="914400"/>
            <a:ext cx="8152920" cy="609120"/>
          </a:xfrm>
          <a:prstGeom prst="rect">
            <a:avLst/>
          </a:prstGeom>
          <a:solidFill>
            <a:schemeClr val="lt1"/>
          </a:solidFill>
          <a:ln w="25560">
            <a:solidFill>
              <a:schemeClr val="l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3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4"/>
          <p:cNvSpPr/>
          <p:nvPr/>
        </p:nvSpPr>
        <p:spPr>
          <a:xfrm>
            <a:off x="4046040" y="1042560"/>
            <a:ext cx="1066320" cy="228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38CD5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Google Shape;117;p18"/>
          <p:cNvPicPr/>
          <p:nvPr/>
        </p:nvPicPr>
        <p:blipFill>
          <a:blip r:embed="rId2" cstate="print"/>
          <a:stretch/>
        </p:blipFill>
        <p:spPr>
          <a:xfrm>
            <a:off x="5867280" y="139680"/>
            <a:ext cx="2236320" cy="1560960"/>
          </a:xfrm>
          <a:prstGeom prst="rect">
            <a:avLst/>
          </a:prstGeom>
          <a:ln>
            <a:noFill/>
          </a:ln>
        </p:spPr>
      </p:pic>
      <p:pic>
        <p:nvPicPr>
          <p:cNvPr id="218" name="Google Shape;118;p18"/>
          <p:cNvPicPr/>
          <p:nvPr/>
        </p:nvPicPr>
        <p:blipFill>
          <a:blip r:embed="rId3" cstate="print"/>
          <a:stretch/>
        </p:blipFill>
        <p:spPr>
          <a:xfrm>
            <a:off x="1148040" y="-56160"/>
            <a:ext cx="2562480" cy="1941120"/>
          </a:xfrm>
          <a:prstGeom prst="rect">
            <a:avLst/>
          </a:prstGeom>
          <a:ln>
            <a:noFill/>
          </a:ln>
        </p:spPr>
      </p:pic>
      <p:sp>
        <p:nvSpPr>
          <p:cNvPr id="219" name="CustomShape 5"/>
          <p:cNvSpPr/>
          <p:nvPr/>
        </p:nvSpPr>
        <p:spPr>
          <a:xfrm rot="20926800">
            <a:off x="5941440" y="337320"/>
            <a:ext cx="2088000" cy="553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1500" b="1" strike="noStrike" spc="-1">
                <a:solidFill>
                  <a:srgbClr val="1F497D"/>
                </a:solidFill>
                <a:latin typeface="Tahoma"/>
                <a:ea typeface="Tahoma"/>
              </a:rPr>
              <a:t>The people demand social justice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4183200" y="313200"/>
            <a:ext cx="776880" cy="144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8800" b="1" strike="noStrike" spc="-1">
                <a:solidFill>
                  <a:srgbClr val="366092"/>
                </a:solidFill>
                <a:latin typeface="Tahoma"/>
                <a:ea typeface="Tahoma"/>
              </a:rPr>
              <a:t>?</a:t>
            </a:r>
            <a:endParaRPr lang="en-US" sz="8800" b="0" strike="noStrike" spc="-1">
              <a:latin typeface="Arial"/>
            </a:endParaRPr>
          </a:p>
        </p:txBody>
      </p:sp>
      <p:sp>
        <p:nvSpPr>
          <p:cNvPr id="221" name="CustomShape 7"/>
          <p:cNvSpPr/>
          <p:nvPr/>
        </p:nvSpPr>
        <p:spPr>
          <a:xfrm>
            <a:off x="1447920" y="4156560"/>
            <a:ext cx="6476760" cy="17989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algn="ctr">
              <a:lnSpc>
                <a:spcPct val="100000"/>
              </a:lnSpc>
            </a:pPr>
            <a:r>
              <a:rPr lang="en-US" sz="2600" b="1" strike="noStrike" spc="-1">
                <a:solidFill>
                  <a:srgbClr val="366092"/>
                </a:solidFill>
                <a:latin typeface="Tahoma"/>
                <a:ea typeface="Tahoma"/>
              </a:rPr>
              <a:t>Prof. Manuel Trachtenberg</a:t>
            </a:r>
            <a:endParaRPr lang="en-US" sz="26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Tel Aviv University &amp; Samuel Neaman Institute for National Policy at the Technion </a:t>
            </a:r>
            <a:endParaRPr lang="en-US" sz="20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Lecture at INDC</a:t>
            </a:r>
            <a:endParaRPr lang="en-US" sz="20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22.12.2019</a:t>
            </a:r>
            <a:endParaRPr lang="en-US" sz="20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838080" y="1244160"/>
            <a:ext cx="8000640" cy="51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Excellent macroeconomic performance - yes, but </a:t>
            </a:r>
            <a:r>
              <a:rPr lang="en-US" sz="2300" b="1" strike="noStrike" spc="-1">
                <a:solidFill>
                  <a:srgbClr val="FF0000"/>
                </a:solidFill>
                <a:latin typeface="Tahoma"/>
                <a:ea typeface="Tahoma"/>
              </a:rPr>
              <a:t>slowdown on the horizon, deficit growth ("net damage") </a:t>
            </a:r>
            <a:r>
              <a:rPr lang="en-US" sz="2200" b="1" strike="noStrike" spc="-1">
                <a:solidFill>
                  <a:srgbClr val="FF0000"/>
                </a:solidFill>
                <a:latin typeface="Tahoma"/>
                <a:ea typeface="Tahoma"/>
              </a:rPr>
              <a:t> </a:t>
            </a:r>
            <a:endParaRPr lang="en-US" sz="22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Low unemployment, high participation rate - yes, but</a:t>
            </a:r>
            <a:r>
              <a:rPr lang="en-US" sz="2300" b="1" strike="noStrike" spc="-1">
                <a:solidFill>
                  <a:srgbClr val="FF0000"/>
                </a:solidFill>
                <a:latin typeface="Tahoma"/>
                <a:ea typeface="Tahoma"/>
              </a:rPr>
              <a:t> </a:t>
            </a:r>
            <a:r>
              <a:rPr lang="en-US" sz="2000" b="1" strike="noStrike" spc="-1">
                <a:solidFill>
                  <a:srgbClr val="FF0000"/>
                </a:solidFill>
                <a:latin typeface="Tahoma"/>
                <a:ea typeface="Tahoma"/>
              </a:rPr>
              <a:t>some are in part-time jobs, raising up in poor families of 2 employees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 startAt="3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Export surplus, $ 120 billion foreign exchange reserves, 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which is about 31% of GDP</a:t>
            </a:r>
            <a:endParaRPr lang="en-US" sz="2100" b="0" strike="noStrike" spc="-1">
              <a:latin typeface="Arial"/>
            </a:endParaRPr>
          </a:p>
          <a:p>
            <a:pPr marL="914400" indent="-310680">
              <a:lnSpc>
                <a:spcPct val="100000"/>
              </a:lnSpc>
            </a:pPr>
            <a:endParaRPr lang="en-US" sz="21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 startAt="3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Lack of inflation, a strong currency (shekel)</a:t>
            </a:r>
            <a:endParaRPr lang="en-US" sz="2300" b="0" strike="noStrike" spc="-1">
              <a:latin typeface="Arial"/>
            </a:endParaRPr>
          </a:p>
          <a:p>
            <a:pPr marL="914400" indent="-310680">
              <a:lnSpc>
                <a:spcPct val="100000"/>
              </a:lnSpc>
            </a:pPr>
            <a:endParaRPr lang="en-US" sz="23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 startAt="3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The Financial Sector: Continued stability </a:t>
            </a:r>
            <a:endParaRPr lang="en-US" sz="2300" b="0" strike="noStrike" spc="-1">
              <a:latin typeface="Arial"/>
            </a:endParaRPr>
          </a:p>
          <a:p>
            <a:pPr marL="914400" indent="-310680" algn="just" rtl="1">
              <a:lnSpc>
                <a:spcPct val="100000"/>
              </a:lnSpc>
            </a:pPr>
            <a:endParaRPr lang="en-US" sz="2300" b="0" strike="noStrike" spc="-1">
              <a:latin typeface="Arial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97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2BA6769D-49ED-4853-BB8E-8FC1D7AB6D40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10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152280" y="1558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rtl="1">
              <a:lnSpc>
                <a:spcPct val="53000"/>
              </a:lnSpc>
            </a:pPr>
            <a:r>
              <a:rPr lang="en-US" sz="2800" b="1" strike="noStrike" spc="-1">
                <a:solidFill>
                  <a:srgbClr val="366092"/>
                </a:solidFill>
                <a:latin typeface="Tahoma"/>
                <a:ea typeface="Tahoma"/>
              </a:rPr>
              <a:t>Macroeconomic Success</a:t>
            </a:r>
            <a:endParaRPr lang="en-US" sz="2800" b="0" strike="noStrike" spc="-1">
              <a:latin typeface="Arial"/>
            </a:endParaRPr>
          </a:p>
          <a:p>
            <a:pPr marL="914400" indent="-456840" algn="ctr" rtl="1">
              <a:lnSpc>
                <a:spcPct val="53000"/>
              </a:lnSpc>
              <a:spcBef>
                <a:spcPts val="601"/>
              </a:spcBef>
            </a:pPr>
            <a:r>
              <a:rPr lang="en-US" sz="2800" b="1" i="1" strike="noStrike" spc="-1">
                <a:solidFill>
                  <a:srgbClr val="366092"/>
                </a:solidFill>
                <a:latin typeface="Tahoma"/>
                <a:ea typeface="Tahoma"/>
              </a:rPr>
              <a:t>                Continued 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299" name="Google Shape;239;p27"/>
          <p:cNvPicPr/>
          <p:nvPr/>
        </p:nvPicPr>
        <p:blipFill>
          <a:blip r:embed="rId2" cstate="print"/>
          <a:stretch/>
        </p:blipFill>
        <p:spPr>
          <a:xfrm>
            <a:off x="1001520" y="3611520"/>
            <a:ext cx="7837200" cy="225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>
              <a:lnSpc>
                <a:spcPct val="108000"/>
              </a:lnSpc>
            </a:pPr>
            <a:r>
              <a:rPr lang="en-US" sz="2500" b="1" strike="noStrike" spc="-1">
                <a:solidFill>
                  <a:srgbClr val="366092"/>
                </a:solidFill>
                <a:latin typeface="Tahoma"/>
                <a:ea typeface="Tahoma"/>
              </a:rPr>
              <a:t> The Macroeconomic Success </a:t>
            </a:r>
            <a:endParaRPr lang="en-US" sz="2500" b="0" strike="noStrike" spc="-1">
              <a:latin typeface="Arial"/>
            </a:endParaRPr>
          </a:p>
          <a:p>
            <a:pPr marL="914400" indent="-456840" algn="ctr">
              <a:lnSpc>
                <a:spcPct val="108000"/>
              </a:lnSpc>
            </a:pPr>
            <a:r>
              <a:rPr lang="en-US" sz="2800" b="1" strike="noStrike" spc="-1">
                <a:solidFill>
                  <a:srgbClr val="366092"/>
                </a:solidFill>
                <a:latin typeface="Tahoma"/>
                <a:ea typeface="Tahoma"/>
              </a:rPr>
              <a:t>How? 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3"/>
          <p:cNvSpPr/>
          <p:nvPr/>
        </p:nvSpPr>
        <p:spPr>
          <a:xfrm>
            <a:off x="304920" y="1247760"/>
            <a:ext cx="8762760" cy="56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14400" lvl="1" indent="-456840">
              <a:lnSpc>
                <a:spcPct val="126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3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Responsible and Consistent Economic Policy Since 1985: </a:t>
            </a:r>
            <a:endParaRPr lang="en-US" sz="2300" b="0" strike="noStrike" spc="-1" dirty="0">
              <a:latin typeface="Arial"/>
            </a:endParaRPr>
          </a:p>
          <a:p>
            <a:pPr marL="1257480" lvl="2" indent="-342720">
              <a:lnSpc>
                <a:spcPct val="131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200" b="0" strike="noStrike" spc="-1" dirty="0">
                <a:solidFill>
                  <a:srgbClr val="366092"/>
                </a:solidFill>
                <a:latin typeface="Tahoma"/>
                <a:ea typeface="Tahoma"/>
              </a:rPr>
              <a:t>Tight</a:t>
            </a:r>
            <a:r>
              <a:rPr lang="en-US" sz="22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 fiscal discipline </a:t>
            </a:r>
            <a:r>
              <a:rPr lang="en-US" sz="2200" b="0" strike="noStrike" spc="-1" dirty="0">
                <a:solidFill>
                  <a:srgbClr val="366092"/>
                </a:solidFill>
                <a:latin typeface="Tahoma"/>
                <a:ea typeface="Tahoma"/>
              </a:rPr>
              <a:t>despite politicians</a:t>
            </a:r>
            <a:r>
              <a:rPr lang="en-US" sz="22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lang="en-US" sz="2200" b="1" strike="noStrike" spc="-1" dirty="0">
                <a:solidFill>
                  <a:srgbClr val="FF0000"/>
                </a:solidFill>
                <a:latin typeface="Tahoma"/>
                <a:ea typeface="Tahoma"/>
              </a:rPr>
              <a:t>(but…)</a:t>
            </a:r>
            <a:endParaRPr lang="en-US" sz="2200" b="0" strike="noStrike" spc="-1" dirty="0">
              <a:latin typeface="Arial"/>
            </a:endParaRPr>
          </a:p>
          <a:p>
            <a:pPr marL="1257480" lvl="2" indent="-342720">
              <a:lnSpc>
                <a:spcPct val="131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2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Opening and liberalizing</a:t>
            </a:r>
            <a:r>
              <a:rPr lang="en-US" sz="2200" b="0" strike="noStrike" spc="-1" dirty="0">
                <a:solidFill>
                  <a:srgbClr val="366092"/>
                </a:solidFill>
                <a:latin typeface="Tahoma"/>
                <a:ea typeface="Tahoma"/>
              </a:rPr>
              <a:t> the economy,</a:t>
            </a:r>
            <a:r>
              <a:rPr lang="en-US" sz="22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 reforms 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31000"/>
              </a:lnSpc>
            </a:pPr>
            <a:endParaRPr lang="en-US" sz="2200" b="0" strike="noStrike" spc="-1" dirty="0">
              <a:latin typeface="Arial"/>
            </a:endParaRPr>
          </a:p>
          <a:p>
            <a:pPr marL="914400" lvl="1" indent="-456840">
              <a:lnSpc>
                <a:spcPct val="126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300" b="0" strike="noStrike" spc="-1" dirty="0">
                <a:solidFill>
                  <a:srgbClr val="366092"/>
                </a:solidFill>
                <a:latin typeface="Tahoma"/>
                <a:ea typeface="Tahoma"/>
              </a:rPr>
              <a:t>Leveraging and fostering immense </a:t>
            </a:r>
            <a:r>
              <a:rPr lang="en-US" sz="23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technological-scientific entrepreneurial talent  </a:t>
            </a:r>
            <a:endParaRPr lang="en-US" sz="2300" b="0" strike="noStrike" spc="-1" dirty="0">
              <a:latin typeface="Arial"/>
            </a:endParaRPr>
          </a:p>
          <a:p>
            <a:pPr marL="457200">
              <a:lnSpc>
                <a:spcPct val="126000"/>
              </a:lnSpc>
            </a:pPr>
            <a:r>
              <a:rPr lang="en-US" sz="23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			 + supporting policy: </a:t>
            </a:r>
            <a:r>
              <a:rPr lang="en-US" sz="2300" b="0" strike="noStrike" spc="-1" dirty="0">
                <a:solidFill>
                  <a:srgbClr val="366092"/>
                </a:solidFill>
                <a:latin typeface="Tahoma"/>
                <a:ea typeface="Tahoma"/>
              </a:rPr>
              <a:t>R&amp;D Law, Chief </a:t>
            </a:r>
            <a:r>
              <a:rPr lang="en-US" sz="2300" b="0" strike="noStrike" spc="-1" dirty="0" smtClean="0">
                <a:solidFill>
                  <a:srgbClr val="366092"/>
                </a:solidFill>
                <a:latin typeface="Tahoma"/>
                <a:ea typeface="Tahoma"/>
              </a:rPr>
              <a:t>				Scientist</a:t>
            </a:r>
            <a:r>
              <a:rPr lang="en-US" sz="2300" spc="-1" dirty="0" smtClean="0">
                <a:latin typeface="Arial"/>
              </a:rPr>
              <a:t> </a:t>
            </a:r>
            <a:r>
              <a:rPr lang="en-US" sz="2300" b="1" strike="noStrike" spc="-1" dirty="0" smtClean="0">
                <a:solidFill>
                  <a:srgbClr val="366092"/>
                </a:solidFill>
                <a:latin typeface="Tahoma"/>
                <a:ea typeface="Tahoma"/>
              </a:rPr>
              <a:t>+ </a:t>
            </a:r>
            <a:r>
              <a:rPr lang="en-US" sz="23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“Luck”: </a:t>
            </a:r>
            <a:r>
              <a:rPr lang="en-US" sz="2300" b="0" strike="noStrike" spc="-1" dirty="0">
                <a:solidFill>
                  <a:srgbClr val="366092"/>
                </a:solidFill>
                <a:latin typeface="Tahoma"/>
                <a:ea typeface="Tahoma"/>
              </a:rPr>
              <a:t>Immigration from the </a:t>
            </a:r>
            <a:r>
              <a:rPr lang="en-US" sz="2300" b="0" strike="noStrike" spc="-1" dirty="0" smtClean="0">
                <a:solidFill>
                  <a:srgbClr val="366092"/>
                </a:solidFill>
                <a:latin typeface="Tahoma"/>
                <a:ea typeface="Tahoma"/>
              </a:rPr>
              <a:t>			</a:t>
            </a:r>
            <a:r>
              <a:rPr lang="en-US" sz="2300" b="1" strike="noStrike" spc="-1" dirty="0" smtClean="0">
                <a:solidFill>
                  <a:srgbClr val="366092"/>
                </a:solidFill>
                <a:latin typeface="Tahoma"/>
                <a:ea typeface="Tahoma"/>
              </a:rPr>
              <a:t>Soviet </a:t>
            </a:r>
            <a:r>
              <a:rPr lang="en-US" sz="23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Union</a:t>
            </a:r>
            <a:endParaRPr lang="en-US" sz="2300" b="0" strike="noStrike" spc="-1" dirty="0">
              <a:latin typeface="Arial"/>
            </a:endParaRPr>
          </a:p>
          <a:p>
            <a:pPr marL="457200">
              <a:lnSpc>
                <a:spcPct val="150000"/>
              </a:lnSpc>
              <a:spcBef>
                <a:spcPts val="600"/>
              </a:spcBef>
            </a:pPr>
            <a:r>
              <a:rPr lang="en-US" sz="2300" spc="-1" dirty="0">
                <a:latin typeface="Arial"/>
              </a:rPr>
              <a:t>	</a:t>
            </a:r>
            <a:r>
              <a:rPr lang="en-US" sz="2300" spc="-1" dirty="0" smtClean="0">
                <a:latin typeface="Arial"/>
              </a:rPr>
              <a:t>	 </a:t>
            </a:r>
            <a:r>
              <a:rPr lang="en-US" sz="2200" b="0" strike="noStrike" spc="-1" dirty="0" smtClean="0">
                <a:solidFill>
                  <a:srgbClr val="366092"/>
                </a:solidFill>
                <a:latin typeface="Tahoma"/>
                <a:ea typeface="Tahoma"/>
              </a:rPr>
              <a:t>High </a:t>
            </a:r>
            <a:r>
              <a:rPr lang="en-US" sz="2200" b="0" strike="noStrike" spc="-1" dirty="0">
                <a:solidFill>
                  <a:srgbClr val="366092"/>
                </a:solidFill>
                <a:latin typeface="Tahoma"/>
                <a:ea typeface="Tahoma"/>
              </a:rPr>
              <a:t>Tech Breakthrough, </a:t>
            </a:r>
            <a:r>
              <a:rPr lang="en-US" sz="22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“The Start-up Nation”</a:t>
            </a:r>
            <a:endParaRPr lang="en-US" sz="2200" b="0" strike="noStrike" spc="-1" dirty="0">
              <a:latin typeface="Arial"/>
            </a:endParaRPr>
          </a:p>
          <a:p>
            <a:pPr marL="457200">
              <a:lnSpc>
                <a:spcPct val="131000"/>
              </a:lnSpc>
            </a:pPr>
            <a:endParaRPr lang="en-US" sz="2200" b="0" strike="noStrike" spc="-1" dirty="0">
              <a:latin typeface="Arial"/>
            </a:endParaRPr>
          </a:p>
          <a:p>
            <a:pPr marL="457200">
              <a:lnSpc>
                <a:spcPct val="131000"/>
              </a:lnSpc>
            </a:pPr>
            <a:endParaRPr lang="en-US" sz="2200" b="0" strike="noStrike" spc="-1" dirty="0">
              <a:latin typeface="Arial"/>
            </a:endParaRPr>
          </a:p>
        </p:txBody>
      </p:sp>
      <p:sp>
        <p:nvSpPr>
          <p:cNvPr id="303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04" name="TextShape 5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9800DBB2-513F-4A0D-88E6-C571BDBCFB62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11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05" name="CustomShape 6"/>
          <p:cNvSpPr/>
          <p:nvPr/>
        </p:nvSpPr>
        <p:spPr>
          <a:xfrm>
            <a:off x="-2682000" y="6858000"/>
            <a:ext cx="6736320" cy="87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6" name="Google Shape;250;p28"/>
          <p:cNvPicPr/>
          <p:nvPr/>
        </p:nvPicPr>
        <p:blipFill>
          <a:blip r:embed="rId2" cstate="print"/>
          <a:stretch/>
        </p:blipFill>
        <p:spPr>
          <a:xfrm>
            <a:off x="2123728" y="5805264"/>
            <a:ext cx="6616440" cy="648072"/>
          </a:xfrm>
          <a:prstGeom prst="rect">
            <a:avLst/>
          </a:prstGeom>
          <a:ln>
            <a:noFill/>
          </a:ln>
        </p:spPr>
      </p:pic>
      <p:sp>
        <p:nvSpPr>
          <p:cNvPr id="9" name="Curved Left Arrow 1"/>
          <p:cNvSpPr/>
          <p:nvPr/>
        </p:nvSpPr>
        <p:spPr>
          <a:xfrm rot="986883" flipH="1">
            <a:off x="1624581" y="4417356"/>
            <a:ext cx="607316" cy="16483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rtl="1">
              <a:lnSpc>
                <a:spcPct val="115000"/>
              </a:lnSpc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Macro Success Yes, but </a:t>
            </a:r>
            <a:endParaRPr lang="en-US" sz="2000" b="0" strike="noStrike" spc="-1">
              <a:latin typeface="Arial"/>
            </a:endParaRPr>
          </a:p>
          <a:p>
            <a:pPr marL="914400" indent="-456840" algn="r" rtl="1">
              <a:lnSpc>
                <a:spcPct val="82000"/>
              </a:lnSpc>
              <a:spcBef>
                <a:spcPts val="601"/>
              </a:spcBef>
            </a:pPr>
            <a:r>
              <a:rPr lang="en-US" sz="2500" b="1" strike="noStrike" spc="-1">
                <a:solidFill>
                  <a:srgbClr val="366092"/>
                </a:solidFill>
                <a:latin typeface="Tahoma"/>
                <a:ea typeface="Tahoma"/>
              </a:rPr>
              <a:t>			</a:t>
            </a:r>
            <a:r>
              <a:rPr lang="en-US" sz="2800" b="1" strike="noStrike" spc="-1">
                <a:solidFill>
                  <a:srgbClr val="366092"/>
                </a:solidFill>
                <a:latin typeface="Tahoma"/>
                <a:ea typeface="Tahoma"/>
              </a:rPr>
              <a:t>Grating Social Failure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3"/>
          <p:cNvSpPr/>
          <p:nvPr/>
        </p:nvSpPr>
        <p:spPr>
          <a:xfrm>
            <a:off x="2041560" y="1191960"/>
            <a:ext cx="8924400" cy="488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0280" lvl="1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❖"/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On a general-social level: </a:t>
            </a:r>
            <a:endParaRPr lang="en-US" sz="2400" b="0" strike="noStrike" spc="-1">
              <a:latin typeface="Arial"/>
            </a:endParaRPr>
          </a:p>
          <a:p>
            <a:pPr marL="914400">
              <a:lnSpc>
                <a:spcPct val="131000"/>
              </a:lnSpc>
            </a:pPr>
            <a:r>
              <a:rPr lang="en-US" sz="2200" b="0" strike="noStrike" spc="-1">
                <a:solidFill>
                  <a:srgbClr val="366092"/>
                </a:solidFill>
                <a:latin typeface="Tahoma"/>
                <a:ea typeface="Tahoma"/>
              </a:rPr>
              <a:t>    </a:t>
            </a: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 1</a:t>
            </a:r>
            <a:r>
              <a:rPr lang="en-US" sz="2200" b="0" strike="noStrike" spc="-1">
                <a:solidFill>
                  <a:srgbClr val="366092"/>
                </a:solidFill>
                <a:latin typeface="Tahoma"/>
                <a:ea typeface="Tahoma"/>
              </a:rPr>
              <a:t>. </a:t>
            </a: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 Cost of living</a:t>
            </a:r>
            <a:r>
              <a:rPr lang="en-US" sz="2200" b="0" strike="noStrike" spc="-1">
                <a:solidFill>
                  <a:srgbClr val="366092"/>
                </a:solidFill>
                <a:latin typeface="Tahoma"/>
                <a:ea typeface="Tahoma"/>
              </a:rPr>
              <a:t> very high </a:t>
            </a:r>
            <a:endParaRPr lang="en-US" sz="2200" b="0" strike="noStrike" spc="-1">
              <a:latin typeface="Arial"/>
            </a:endParaRPr>
          </a:p>
          <a:p>
            <a:pPr marL="914400">
              <a:lnSpc>
                <a:spcPct val="131000"/>
              </a:lnSpc>
            </a:pP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	2. Inequality, widespread poverty </a:t>
            </a:r>
            <a:endParaRPr lang="en-US" sz="2200" b="0" strike="noStrike" spc="-1">
              <a:latin typeface="Arial"/>
            </a:endParaRPr>
          </a:p>
          <a:p>
            <a:pPr marL="914400">
              <a:lnSpc>
                <a:spcPct val="131000"/>
              </a:lnSpc>
            </a:pPr>
            <a:r>
              <a:rPr lang="en-US" sz="2200" b="0" strike="noStrike" spc="-1">
                <a:solidFill>
                  <a:srgbClr val="366092"/>
                </a:solidFill>
                <a:latin typeface="Tahoma"/>
                <a:ea typeface="Tahoma"/>
              </a:rPr>
              <a:t>	      </a:t>
            </a: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3</a:t>
            </a:r>
            <a:r>
              <a:rPr lang="en-US" sz="2200" b="0" strike="noStrike" spc="-1">
                <a:solidFill>
                  <a:srgbClr val="366092"/>
                </a:solidFill>
                <a:latin typeface="Tahoma"/>
                <a:ea typeface="Tahoma"/>
              </a:rPr>
              <a:t>. Growth yes,</a:t>
            </a: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lang="en-US" sz="2200" b="0" strike="noStrike" spc="-1">
                <a:solidFill>
                  <a:srgbClr val="366092"/>
                </a:solidFill>
                <a:latin typeface="Tahoma"/>
                <a:ea typeface="Tahoma"/>
              </a:rPr>
              <a:t>but </a:t>
            </a: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little per capita</a:t>
            </a:r>
            <a:endParaRPr lang="en-US" sz="2200" b="0" strike="noStrike" spc="-1">
              <a:latin typeface="Arial"/>
            </a:endParaRPr>
          </a:p>
          <a:p>
            <a:pPr marL="1257480" indent="-20268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❖"/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Crises in critical areas: </a:t>
            </a:r>
            <a:endParaRPr lang="en-US" sz="2400" b="0" strike="noStrike" spc="-1">
              <a:latin typeface="Arial"/>
            </a:endParaRPr>
          </a:p>
          <a:p>
            <a:pPr marL="2286000" lvl="4" indent="-456840">
              <a:lnSpc>
                <a:spcPct val="131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Housing </a:t>
            </a:r>
            <a:endParaRPr lang="en-US" sz="2200" b="0" strike="noStrike" spc="-1">
              <a:latin typeface="Arial"/>
            </a:endParaRPr>
          </a:p>
          <a:p>
            <a:pPr marL="2743200" lvl="5" indent="-456840">
              <a:lnSpc>
                <a:spcPct val="131000"/>
              </a:lnSpc>
              <a:buClr>
                <a:srgbClr val="366092"/>
              </a:buClr>
              <a:buFont typeface="Verdana"/>
              <a:buAutoNum type="arabicPeriod" startAt="2"/>
            </a:pP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Transportation </a:t>
            </a:r>
            <a:endParaRPr lang="en-US" sz="2200" b="0" strike="noStrike" spc="-1">
              <a:latin typeface="Arial"/>
            </a:endParaRPr>
          </a:p>
          <a:p>
            <a:pPr marL="3200400" lvl="6" indent="-456840">
              <a:lnSpc>
                <a:spcPct val="131000"/>
              </a:lnSpc>
              <a:buClr>
                <a:srgbClr val="366092"/>
              </a:buClr>
              <a:buFont typeface="Verdana"/>
              <a:buAutoNum type="arabicPeriod" startAt="3"/>
            </a:pP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Health  </a:t>
            </a:r>
            <a:endParaRPr lang="en-US" sz="2200" b="0" strike="noStrike" spc="-1">
              <a:latin typeface="Arial"/>
            </a:endParaRPr>
          </a:p>
          <a:p>
            <a:pPr marL="3657600" lvl="7" indent="-456840">
              <a:lnSpc>
                <a:spcPct val="131000"/>
              </a:lnSpc>
              <a:buClr>
                <a:srgbClr val="366092"/>
              </a:buClr>
              <a:buFont typeface="Verdana"/>
              <a:buAutoNum type="arabicPeriod" startAt="4"/>
            </a:pP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Education  </a:t>
            </a:r>
            <a:endParaRPr lang="en-US" sz="2200" b="0" strike="noStrike" spc="-1">
              <a:latin typeface="Arial"/>
            </a:endParaRPr>
          </a:p>
          <a:p>
            <a:pPr marL="457200" algn="r" rtl="1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457200" algn="r" rtl="1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253800" y="2016000"/>
            <a:ext cx="3117960" cy="92304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1F497D"/>
                </a:solidFill>
                <a:latin typeface="Tahoma"/>
                <a:ea typeface="Tahoma"/>
              </a:rPr>
              <a:t>2011 </a:t>
            </a:r>
            <a:r>
              <a:rPr lang="en-US" sz="1800" b="0" strike="noStrike" spc="-1">
                <a:solidFill>
                  <a:srgbClr val="1F497D"/>
                </a:solidFill>
                <a:latin typeface="Tahoma"/>
                <a:ea typeface="Tahoma"/>
              </a:rPr>
              <a:t>protest, committee and report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1F497D"/>
                </a:solidFill>
                <a:latin typeface="Tahoma"/>
                <a:ea typeface="Tahoma"/>
              </a:rPr>
              <a:t>and subsequent protests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11" name="CustomShape 5"/>
          <p:cNvSpPr/>
          <p:nvPr/>
        </p:nvSpPr>
        <p:spPr>
          <a:xfrm rot="8316000">
            <a:off x="2043360" y="1658160"/>
            <a:ext cx="533160" cy="20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TextShape 6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13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F17B2F65-F2F6-43F9-A187-E53031882881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12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14" name="CustomShape 8"/>
          <p:cNvSpPr/>
          <p:nvPr/>
        </p:nvSpPr>
        <p:spPr>
          <a:xfrm rot="13501800">
            <a:off x="1936440" y="3063960"/>
            <a:ext cx="533160" cy="206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מלבן 9"/>
          <p:cNvSpPr/>
          <p:nvPr/>
        </p:nvSpPr>
        <p:spPr>
          <a:xfrm>
            <a:off x="971600" y="1196752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Norway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/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/>
                                        <p:tgtEl>
                                          <p:spTgt spid="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3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11321"/>
            <a:ext cx="7653925" cy="8680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6411" y="1941692"/>
            <a:ext cx="229759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1800" dirty="0" smtClean="0">
                <a:cs typeface="+mn-cs"/>
              </a:rPr>
              <a:t>ישראל: יוקר מחיה גבוה ב-24% מעל ל-</a:t>
            </a:r>
            <a:r>
              <a:rPr lang="en-US" sz="1800" dirty="0" smtClean="0">
                <a:cs typeface="+mn-cs"/>
              </a:rPr>
              <a:t>OECD</a:t>
            </a:r>
            <a:endParaRPr lang="en-US" sz="1800" dirty="0"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9000" y="838200"/>
            <a:ext cx="14478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87" y="878987"/>
            <a:ext cx="1444877" cy="22557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6465407" y="2292114"/>
            <a:ext cx="381000" cy="222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398" y="205798"/>
            <a:ext cx="7715287" cy="861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52400"/>
            <a:ext cx="8534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ctr" defTabSz="914400" rtl="1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יוקר המחייה –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OECD</a:t>
            </a: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2016</a:t>
            </a:r>
          </a:p>
          <a:p>
            <a:pPr marL="914400" marR="0" lvl="1" indent="-457200" algn="ctr" defTabSz="914400" rtl="1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ממוצע </a:t>
            </a:r>
            <a:r>
              <a:rPr lang="en-US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OECD</a:t>
            </a:r>
            <a:r>
              <a:rPr lang="he-IL" sz="1800" dirty="0" smtClean="0">
                <a:solidFill>
                  <a:srgbClr val="4F81BD">
                    <a:lumMod val="75000"/>
                  </a:srgbClr>
                </a:solidFill>
                <a:cs typeface="Tahoma"/>
              </a:rPr>
              <a:t>= 100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75590" y="944418"/>
            <a:ext cx="70404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42023" y="6328292"/>
            <a:ext cx="2971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עוד שש מדינות זולות יותר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76800" y="6410006"/>
            <a:ext cx="0" cy="36512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stomShape 1"/>
          <p:cNvSpPr/>
          <p:nvPr/>
        </p:nvSpPr>
        <p:spPr>
          <a:xfrm>
            <a:off x="6786360" y="1941840"/>
            <a:ext cx="2297520" cy="119664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Israel: Cost of living is 24% higher than OECD Countries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6" name="CustomShape 5"/>
          <p:cNvSpPr/>
          <p:nvPr/>
        </p:nvSpPr>
        <p:spPr>
          <a:xfrm>
            <a:off x="228600" y="90720"/>
            <a:ext cx="8534160" cy="7459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ctr">
              <a:lnSpc>
                <a:spcPct val="100000"/>
              </a:lnSpc>
            </a:pPr>
            <a:r>
              <a:rPr lang="en-US" sz="25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Cost of Living - OECD 2016</a:t>
            </a:r>
            <a:endParaRPr lang="en-US" sz="2500" b="0" strike="noStrike" spc="-1" dirty="0">
              <a:latin typeface="Arial"/>
            </a:endParaRPr>
          </a:p>
          <a:p>
            <a:pPr marL="914400" indent="-456840" algn="ctr">
              <a:lnSpc>
                <a:spcPct val="100000"/>
              </a:lnSpc>
              <a:spcBef>
                <a:spcPts val="601"/>
              </a:spcBef>
            </a:pPr>
            <a:r>
              <a:rPr lang="en-US" sz="18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Average 100 = OECD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7" name="CustomShape 7"/>
          <p:cNvSpPr/>
          <p:nvPr/>
        </p:nvSpPr>
        <p:spPr>
          <a:xfrm>
            <a:off x="4954320" y="6392520"/>
            <a:ext cx="3650128" cy="399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1F497D"/>
                </a:solidFill>
                <a:latin typeface="Tahoma"/>
                <a:ea typeface="Tahoma"/>
              </a:rPr>
              <a:t>Six </a:t>
            </a:r>
            <a:r>
              <a:rPr lang="en-US" sz="20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cheaper states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899592" y="1340768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Island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899592" y="1484784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Norway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899592" y="1700808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Denmark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827584" y="1916832"/>
            <a:ext cx="8640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Australia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683568" y="20608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New Zealand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827584" y="2276872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Israel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827584" y="2492896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Ireland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827584" y="2708920"/>
            <a:ext cx="8640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Sweden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611560" y="1124744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Switzerland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755576" y="2852936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Luxemburg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755576" y="3068960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Finland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755576" y="3212976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Britain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755576" y="342900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Canada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611560" y="3645024"/>
            <a:ext cx="11521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United States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755576" y="378904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Japan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755576" y="4005064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Holland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755576" y="414908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Belgium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755576" y="4365104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France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755576" y="4581128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Austria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755576" y="4725144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Germany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539552" y="494116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OECD Average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755576" y="5157192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Italy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755576" y="530120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Korea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מלבן 40"/>
          <p:cNvSpPr/>
          <p:nvPr/>
        </p:nvSpPr>
        <p:spPr>
          <a:xfrm>
            <a:off x="755576" y="5517232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Spain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755576" y="566124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Greece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755576" y="587727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Portugal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מלבן 43"/>
          <p:cNvSpPr/>
          <p:nvPr/>
        </p:nvSpPr>
        <p:spPr>
          <a:xfrm>
            <a:off x="755576" y="6093296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Slovenia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755576" y="623731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Estonia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755576" y="6453336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Chile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755576" y="6669360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Latvia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755576" y="6885384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Slovakia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מלבן 48"/>
          <p:cNvSpPr/>
          <p:nvPr/>
        </p:nvSpPr>
        <p:spPr>
          <a:xfrm>
            <a:off x="395536" y="7029400"/>
            <a:ext cx="13681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Czech Republic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755576" y="7245424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Turkey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755576" y="738944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Mexico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מלבן 51"/>
          <p:cNvSpPr/>
          <p:nvPr/>
        </p:nvSpPr>
        <p:spPr>
          <a:xfrm>
            <a:off x="755576" y="7605464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Hungary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3" name="מלבן 52"/>
          <p:cNvSpPr/>
          <p:nvPr/>
        </p:nvSpPr>
        <p:spPr>
          <a:xfrm>
            <a:off x="755576" y="782148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Poland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2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282;p31"/>
          <p:cNvPicPr/>
          <p:nvPr/>
        </p:nvPicPr>
        <p:blipFill>
          <a:blip r:embed="rId2" cstate="print"/>
          <a:srcRect t="4202"/>
          <a:stretch/>
        </p:blipFill>
        <p:spPr>
          <a:xfrm>
            <a:off x="304920" y="304920"/>
            <a:ext cx="5714640" cy="5210640"/>
          </a:xfrm>
          <a:prstGeom prst="rect">
            <a:avLst/>
          </a:prstGeom>
          <a:ln>
            <a:noFill/>
          </a:ln>
        </p:spPr>
      </p:pic>
      <p:sp>
        <p:nvSpPr>
          <p:cNvPr id="327" name="TextShape 1"/>
          <p:cNvSpPr txBox="1"/>
          <p:nvPr/>
        </p:nvSpPr>
        <p:spPr>
          <a:xfrm>
            <a:off x="5029200" y="914400"/>
            <a:ext cx="3375360" cy="137124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="ctr"/>
          <a:lstStyle/>
          <a:p>
            <a:pPr algn="ctr" rtl="1">
              <a:lnSpc>
                <a:spcPct val="100000"/>
              </a:lnSpc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Poverty Rate in Israel &amp; in the OECD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5867280" y="4173480"/>
            <a:ext cx="1218960" cy="76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2200" b="1" strike="noStrike" spc="-1">
                <a:solidFill>
                  <a:srgbClr val="FF0000"/>
                </a:solidFill>
                <a:latin typeface="Tahoma"/>
                <a:ea typeface="Tahoma"/>
              </a:rPr>
              <a:t>Israel </a:t>
            </a:r>
            <a:endParaRPr lang="en-US" sz="2200" b="0" strike="noStrike" spc="-1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lang="en-US" sz="2200" b="1" strike="noStrike" spc="-1">
                <a:solidFill>
                  <a:srgbClr val="FF0000"/>
                </a:solidFill>
                <a:latin typeface="Tahoma"/>
                <a:ea typeface="Tahoma"/>
              </a:rPr>
              <a:t>18%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3733920" y="2514600"/>
            <a:ext cx="1142640" cy="7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B050"/>
                </a:solidFill>
                <a:latin typeface="Tahoma"/>
                <a:ea typeface="Tahoma"/>
              </a:rPr>
              <a:t> OECD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B050"/>
                </a:solidFill>
                <a:latin typeface="Tahoma"/>
                <a:ea typeface="Tahoma"/>
              </a:rPr>
              <a:t>11.5%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30" name="CustomShape 4"/>
          <p:cNvSpPr/>
          <p:nvPr/>
        </p:nvSpPr>
        <p:spPr>
          <a:xfrm rot="9135000">
            <a:off x="5495760" y="4911840"/>
            <a:ext cx="507960" cy="12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32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48A8D80E-8D3F-45FF-AAFC-7AB3B81C89A4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14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067944" y="5373216"/>
            <a:ext cx="27363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The National Social Security Agency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6512" y="620688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Denmark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6512" y="836712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Czech Republic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36512" y="1124744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Holland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36512" y="1340768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Norway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35496" y="1556792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France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5496" y="1844824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Ireland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35496" y="2060848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Germany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36512" y="2348880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Switzerland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6512" y="2564904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England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35496" y="2780928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OECD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36512" y="3068960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Canada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36512" y="3284984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Portugal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35496" y="3501008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Italy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35496" y="3789040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Greece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35496" y="4005064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Spain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35496" y="4293096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Japan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35496" y="4509120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United States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35496" y="4797152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Turkey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35496" y="5013176"/>
            <a:ext cx="719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Israel</a:t>
            </a:r>
            <a:endParaRPr lang="en-US" sz="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293;p32"/>
          <p:cNvPicPr/>
          <p:nvPr/>
        </p:nvPicPr>
        <p:blipFill>
          <a:blip r:embed="rId2" cstate="print"/>
          <a:stretch/>
        </p:blipFill>
        <p:spPr>
          <a:xfrm>
            <a:off x="1134720" y="1020960"/>
            <a:ext cx="7026840" cy="5228640"/>
          </a:xfrm>
          <a:prstGeom prst="rect">
            <a:avLst/>
          </a:prstGeom>
          <a:ln>
            <a:noFill/>
          </a:ln>
        </p:spPr>
      </p:pic>
      <p:sp>
        <p:nvSpPr>
          <p:cNvPr id="334" name="CustomShape 1"/>
          <p:cNvSpPr/>
          <p:nvPr/>
        </p:nvSpPr>
        <p:spPr>
          <a:xfrm>
            <a:off x="380880" y="115560"/>
            <a:ext cx="8534160" cy="90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>
              <a:lnSpc>
                <a:spcPct val="112000"/>
              </a:lnSpc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Growth yes, </a:t>
            </a:r>
            <a:endParaRPr lang="en-US" sz="2400" b="0" strike="noStrike" spc="-1">
              <a:latin typeface="Arial"/>
            </a:endParaRPr>
          </a:p>
          <a:p>
            <a:pPr marL="914400" indent="-456840">
              <a:lnSpc>
                <a:spcPct val="103000"/>
              </a:lnSpc>
              <a:spcBef>
                <a:spcPts val="601"/>
              </a:spcBef>
            </a:pPr>
            <a:r>
              <a:rPr lang="en-US" sz="2600" b="1" strike="noStrike" spc="-1">
                <a:solidFill>
                  <a:srgbClr val="366092"/>
                </a:solidFill>
                <a:latin typeface="Tahoma"/>
                <a:ea typeface="Tahoma"/>
              </a:rPr>
              <a:t>But a lot less per capita...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5181480" y="2833560"/>
            <a:ext cx="1447560" cy="768960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1F497D"/>
                </a:solidFill>
                <a:latin typeface="Tahoma"/>
                <a:ea typeface="Tahoma"/>
              </a:rPr>
              <a:t>Israel: </a:t>
            </a:r>
            <a:endParaRPr lang="en-US" sz="2200" b="0" strike="noStrike" spc="-1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lang="en-US" sz="2200" b="1" strike="noStrike" spc="-1">
                <a:solidFill>
                  <a:srgbClr val="1F497D"/>
                </a:solidFill>
                <a:latin typeface="Tahoma"/>
                <a:ea typeface="Tahoma"/>
              </a:rPr>
              <a:t>3.3%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 rot="3495600">
            <a:off x="6027480" y="3787560"/>
            <a:ext cx="522000" cy="119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4"/>
          <p:cNvSpPr/>
          <p:nvPr/>
        </p:nvSpPr>
        <p:spPr>
          <a:xfrm>
            <a:off x="1295280" y="1186920"/>
            <a:ext cx="2170800" cy="696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5"/>
          <p:cNvSpPr/>
          <p:nvPr/>
        </p:nvSpPr>
        <p:spPr>
          <a:xfrm>
            <a:off x="3439800" y="1130040"/>
            <a:ext cx="3084120" cy="132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1F497D"/>
                </a:solidFill>
                <a:latin typeface="Tahoma"/>
                <a:ea typeface="Tahoma"/>
              </a:rPr>
              <a:t>GDP Growth Rate 2017 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339" name="CustomShape 6"/>
          <p:cNvSpPr/>
          <p:nvPr/>
        </p:nvSpPr>
        <p:spPr>
          <a:xfrm>
            <a:off x="2411760" y="3284984"/>
            <a:ext cx="2133360" cy="707760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Tahoma"/>
                <a:ea typeface="Tahoma"/>
              </a:rPr>
              <a:t>  OECD Average</a:t>
            </a:r>
            <a:endParaRPr lang="en-US" sz="2000" b="0" strike="noStrike" spc="-1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lang="en-US" sz="2000" b="1" strike="noStrike" spc="-1">
                <a:solidFill>
                  <a:srgbClr val="FFFFFF"/>
                </a:solidFill>
                <a:latin typeface="Tahoma"/>
                <a:ea typeface="Tahoma"/>
              </a:rPr>
              <a:t>2.1%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40" name="CustomShape 7"/>
          <p:cNvSpPr/>
          <p:nvPr/>
        </p:nvSpPr>
        <p:spPr>
          <a:xfrm rot="3495600">
            <a:off x="3925800" y="4059720"/>
            <a:ext cx="522000" cy="119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8"/>
          <p:cNvSpPr/>
          <p:nvPr/>
        </p:nvSpPr>
        <p:spPr>
          <a:xfrm>
            <a:off x="7323480" y="3033720"/>
            <a:ext cx="848920" cy="3690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India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42" name="CustomShape 9"/>
          <p:cNvSpPr/>
          <p:nvPr/>
        </p:nvSpPr>
        <p:spPr>
          <a:xfrm>
            <a:off x="6629400" y="3594240"/>
            <a:ext cx="962640" cy="3679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1800" b="1" strike="noStrike" spc="-1">
                <a:solidFill>
                  <a:srgbClr val="1F497D"/>
                </a:solidFill>
                <a:latin typeface="Tahoma"/>
                <a:ea typeface="Tahoma"/>
              </a:rPr>
              <a:t>China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43" name="CustomShape 10"/>
          <p:cNvSpPr/>
          <p:nvPr/>
        </p:nvSpPr>
        <p:spPr>
          <a:xfrm>
            <a:off x="127080" y="1520280"/>
            <a:ext cx="3312360" cy="156924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2000" b="1" strike="noStrike" spc="-1">
                <a:solidFill>
                  <a:srgbClr val="1F497D"/>
                </a:solidFill>
                <a:latin typeface="Tahoma"/>
                <a:ea typeface="Tahoma"/>
              </a:rPr>
              <a:t>But per capita growth in Israel is only 1.3% per year! Because the population grows by 2% a year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44" name="TextShape 1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45" name="TextShape 1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A1EDE213-7133-4084-8F47-371C12C903A4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15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46" name="CustomShape 13"/>
          <p:cNvSpPr/>
          <p:nvPr/>
        </p:nvSpPr>
        <p:spPr>
          <a:xfrm>
            <a:off x="6477120" y="4066920"/>
            <a:ext cx="304560" cy="123840"/>
          </a:xfrm>
          <a:prstGeom prst="rect">
            <a:avLst/>
          </a:prstGeom>
          <a:solidFill>
            <a:schemeClr val="lt1"/>
          </a:solidFill>
          <a:ln w="25560">
            <a:solidFill>
              <a:schemeClr val="l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מלבן 15"/>
          <p:cNvSpPr/>
          <p:nvPr/>
        </p:nvSpPr>
        <p:spPr>
          <a:xfrm>
            <a:off x="3275856" y="6093296"/>
            <a:ext cx="25922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Israel Center Bureau of Statistics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7524328" y="5445224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India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6876256" y="5445224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China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72200" y="5445224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Israel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5796136" y="5445224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France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5220072" y="5445224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Canada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4499992" y="5445224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Germany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OECD Average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3563888" y="5445224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U.S.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2915816" y="5445224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Spain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2339752" y="5517232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United Kingdom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1835696" y="5445224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Greece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1187624" y="5445224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Brazil</a:t>
            </a:r>
            <a:endParaRPr lang="en-US" sz="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ctr">
              <a:lnSpc>
                <a:spcPct val="103000"/>
              </a:lnSpc>
            </a:pPr>
            <a:r>
              <a:rPr lang="en-US" sz="2600" b="1" strike="noStrike" spc="-1">
                <a:solidFill>
                  <a:srgbClr val="366092"/>
                </a:solidFill>
                <a:latin typeface="Tahoma"/>
                <a:ea typeface="Tahoma"/>
              </a:rPr>
              <a:t>Social Failure - Why?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3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4"/>
          <p:cNvSpPr/>
          <p:nvPr/>
        </p:nvSpPr>
        <p:spPr>
          <a:xfrm>
            <a:off x="685800" y="1082520"/>
            <a:ext cx="8229240" cy="51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Governments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over the last decade have sanctified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 the "macro" and neglected the "micro", no social policy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("growth permeation"?), have been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 captured in archaic concepts:</a:t>
            </a:r>
            <a:endParaRPr lang="en-US" sz="2000" b="0" strike="noStrike" spc="-1">
              <a:latin typeface="Arial"/>
            </a:endParaRPr>
          </a:p>
          <a:p>
            <a:pPr marL="1371600" indent="-31716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200" b="0" strike="noStrike" spc="-1">
                <a:solidFill>
                  <a:srgbClr val="366092"/>
                </a:solidFill>
                <a:latin typeface="Tahoma"/>
                <a:ea typeface="Tahoma"/>
              </a:rPr>
              <a:t>Reduction in government has become an example, government spending has been cut too much ("the fat and lean")</a:t>
            </a:r>
            <a:endParaRPr lang="en-US" sz="22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The tax burden allegedly 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has dropped, but the </a:t>
            </a: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"hidden taxes" have gone up!</a:t>
            </a:r>
            <a:endParaRPr lang="en-US" sz="2100" b="0" strike="noStrike" spc="-1">
              <a:latin typeface="Arial"/>
            </a:endParaRPr>
          </a:p>
          <a:p>
            <a:pPr marL="457200" algn="just" rtl="1">
              <a:lnSpc>
                <a:spcPct val="100000"/>
              </a:lnSpc>
            </a:pPr>
            <a:endParaRPr lang="en-US" sz="2100" b="0" strike="noStrike" spc="-1">
              <a:latin typeface="Arial"/>
            </a:endParaRPr>
          </a:p>
          <a:p>
            <a:pPr marL="914400" indent="-317160" algn="just" rtl="1">
              <a:lnSpc>
                <a:spcPct val="100000"/>
              </a:lnSpc>
            </a:pPr>
            <a:endParaRPr lang="en-US" sz="2100" b="0" strike="noStrike" spc="-1">
              <a:latin typeface="Arial"/>
            </a:endParaRPr>
          </a:p>
          <a:p>
            <a:pPr marL="914400" indent="-317160" algn="just" rtl="1">
              <a:lnSpc>
                <a:spcPct val="100000"/>
              </a:lnSpc>
            </a:pPr>
            <a:endParaRPr lang="en-US" sz="2100" b="0" strike="noStrike" spc="-1">
              <a:latin typeface="Arial"/>
            </a:endParaRPr>
          </a:p>
          <a:p>
            <a:pPr marL="914400" indent="-329760" algn="just" rtl="1">
              <a:lnSpc>
                <a:spcPct val="100000"/>
              </a:lnSpc>
            </a:pPr>
            <a:endParaRPr lang="en-US" sz="2100" b="0" strike="noStrike" spc="-1">
              <a:latin typeface="Arial"/>
            </a:endParaRPr>
          </a:p>
          <a:p>
            <a:pPr marL="457200" algn="just" rtl="1">
              <a:lnSpc>
                <a:spcPct val="100000"/>
              </a:lnSpc>
            </a:pPr>
            <a:endParaRPr lang="en-US" sz="2100" b="0" strike="noStrike" spc="-1">
              <a:latin typeface="Arial"/>
            </a:endParaRPr>
          </a:p>
          <a:p>
            <a:pPr marL="800280" indent="-215640" algn="just">
              <a:lnSpc>
                <a:spcPct val="100000"/>
              </a:lnSpc>
            </a:pPr>
            <a:endParaRPr lang="en-US" sz="2100" b="0" strike="noStrike" spc="-1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lang="en-US" sz="2100" b="0" strike="noStrike" spc="-1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lang="en-US" sz="2100" b="0" strike="noStrike" spc="-1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lang="en-US" sz="2100" b="0" strike="noStrike" spc="-1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lang="en-US" sz="2100" b="0" strike="noStrike" spc="-1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lang="en-US" sz="2100" b="0" strike="noStrike" spc="-1">
              <a:latin typeface="Arial"/>
            </a:endParaRPr>
          </a:p>
        </p:txBody>
      </p:sp>
      <p:sp>
        <p:nvSpPr>
          <p:cNvPr id="351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52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2B5BB439-C819-4C24-B82A-B88035AF86A4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380880" y="12672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457200" indent="-456840">
              <a:lnSpc>
                <a:spcPct val="104000"/>
              </a:lnSpc>
              <a:spcBef>
                <a:spcPts val="601"/>
              </a:spcBef>
            </a:pPr>
            <a:endParaRPr lang="en-US" sz="1800" b="0" strike="noStrike" spc="-1">
              <a:latin typeface="Arial"/>
            </a:endParaRPr>
          </a:p>
          <a:p>
            <a:pPr marL="457200" indent="-456840">
              <a:lnSpc>
                <a:spcPct val="104000"/>
              </a:lnSpc>
              <a:spcBef>
                <a:spcPts val="601"/>
              </a:spcBef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Less government, more burden on families:</a:t>
            </a:r>
            <a:endParaRPr lang="en-US" sz="2400" b="0" strike="noStrike" spc="-1">
              <a:latin typeface="Arial"/>
            </a:endParaRPr>
          </a:p>
          <a:p>
            <a:pPr marL="457200" indent="-456840">
              <a:lnSpc>
                <a:spcPct val="104000"/>
              </a:lnSpc>
              <a:spcBef>
                <a:spcPts val="601"/>
              </a:spcBef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Israel versus the OECD</a:t>
            </a:r>
            <a:endParaRPr lang="en-US" sz="2400" b="0" strike="noStrike" spc="-1">
              <a:latin typeface="Arial"/>
            </a:endParaRPr>
          </a:p>
          <a:p>
            <a:pPr marL="457200" indent="-456840">
              <a:lnSpc>
                <a:spcPct val="104000"/>
              </a:lnSpc>
              <a:spcBef>
                <a:spcPts val="601"/>
              </a:spcBef>
            </a:pP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354" name="Table 2"/>
          <p:cNvGraphicFramePr/>
          <p:nvPr/>
        </p:nvGraphicFramePr>
        <p:xfrm>
          <a:off x="609480" y="1226880"/>
          <a:ext cx="7848360" cy="3464280"/>
        </p:xfrm>
        <a:graphic>
          <a:graphicData uri="http://schemas.openxmlformats.org/drawingml/2006/table">
            <a:tbl>
              <a:tblPr/>
              <a:tblGrid>
                <a:gridCol w="1257120"/>
                <a:gridCol w="1257120"/>
                <a:gridCol w="1257120"/>
                <a:gridCol w="1257120"/>
                <a:gridCol w="2819880"/>
              </a:tblGrid>
              <a:tr h="4813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Tahoma"/>
                          <a:ea typeface="Tahoma"/>
                        </a:rPr>
                        <a:t>As a percentage of GDP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7124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2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OECD Average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Israel</a:t>
                      </a:r>
                      <a:endParaRPr lang="en-US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39816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2017 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2001 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2017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2001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70452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43%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43%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40%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50%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Government Spending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70452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21%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en-US" sz="1800" b="0" strike="noStrike" spc="-1">
                        <a:latin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18%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16%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18%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Social spending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70452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%34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%34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31%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35%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366092"/>
                          </a:solidFill>
                          <a:latin typeface="Tahoma"/>
                          <a:ea typeface="Tahoma"/>
                        </a:rPr>
                        <a:t>נטל המס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355" name="CustomShape 3"/>
          <p:cNvSpPr/>
          <p:nvPr/>
        </p:nvSpPr>
        <p:spPr>
          <a:xfrm flipH="1">
            <a:off x="4114800" y="3062520"/>
            <a:ext cx="501840" cy="228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4"/>
          <p:cNvSpPr/>
          <p:nvPr/>
        </p:nvSpPr>
        <p:spPr>
          <a:xfrm rot="10800000">
            <a:off x="1591560" y="3123720"/>
            <a:ext cx="519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5"/>
          <p:cNvSpPr/>
          <p:nvPr/>
        </p:nvSpPr>
        <p:spPr>
          <a:xfrm flipH="1">
            <a:off x="1596240" y="4572000"/>
            <a:ext cx="514800" cy="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6"/>
          <p:cNvSpPr/>
          <p:nvPr/>
        </p:nvSpPr>
        <p:spPr>
          <a:xfrm>
            <a:off x="3124080" y="1828800"/>
            <a:ext cx="360" cy="307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DB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7"/>
          <p:cNvSpPr/>
          <p:nvPr/>
        </p:nvSpPr>
        <p:spPr>
          <a:xfrm flipH="1">
            <a:off x="4151160" y="3740400"/>
            <a:ext cx="501840" cy="228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8"/>
          <p:cNvSpPr/>
          <p:nvPr/>
        </p:nvSpPr>
        <p:spPr>
          <a:xfrm flipH="1">
            <a:off x="4092840" y="4407120"/>
            <a:ext cx="501840" cy="228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9"/>
          <p:cNvSpPr/>
          <p:nvPr/>
        </p:nvSpPr>
        <p:spPr>
          <a:xfrm rot="10800000">
            <a:off x="1591560" y="3802680"/>
            <a:ext cx="551160" cy="201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10"/>
          <p:cNvSpPr/>
          <p:nvPr/>
        </p:nvSpPr>
        <p:spPr>
          <a:xfrm>
            <a:off x="2452320" y="5265360"/>
            <a:ext cx="4723920" cy="4615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1F497D"/>
                </a:solidFill>
                <a:latin typeface="Tahoma"/>
                <a:ea typeface="Tahoma"/>
              </a:rPr>
              <a:t>1% GDP: NIS 12 billion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63" name="CustomShape 11"/>
          <p:cNvSpPr/>
          <p:nvPr/>
        </p:nvSpPr>
        <p:spPr>
          <a:xfrm>
            <a:off x="380880" y="4267080"/>
            <a:ext cx="8229240" cy="837720"/>
          </a:xfrm>
          <a:prstGeom prst="rect">
            <a:avLst/>
          </a:prstGeom>
          <a:solidFill>
            <a:schemeClr val="lt1"/>
          </a:solidFill>
          <a:ln w="25560">
            <a:solidFill>
              <a:schemeClr val="l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TextShape 1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65" name="TextShape 1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6C80B010-D198-49D5-B849-B07C0C2895DF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❑"/>
              </a:p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ctr">
              <a:lnSpc>
                <a:spcPct val="103000"/>
              </a:lnSpc>
            </a:pPr>
            <a:r>
              <a:rPr lang="en-US" sz="2600" b="1" strike="noStrike" spc="-1">
                <a:solidFill>
                  <a:srgbClr val="366092"/>
                </a:solidFill>
                <a:latin typeface="Tahoma"/>
                <a:ea typeface="Tahoma"/>
              </a:rPr>
              <a:t>Social failure - why ?!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3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4"/>
          <p:cNvSpPr/>
          <p:nvPr/>
        </p:nvSpPr>
        <p:spPr>
          <a:xfrm>
            <a:off x="685800" y="1245960"/>
            <a:ext cx="8229240" cy="51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14400" lvl="1" indent="-35532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Governments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in the last decade have sanctified the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"macro" and neglected the "micro"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, there was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no social policy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("growth permeation"?), were captured in archaic views:</a:t>
            </a:r>
            <a:endParaRPr lang="en-US" sz="20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200" b="0" strike="noStrike" spc="-1">
                <a:solidFill>
                  <a:srgbClr val="366092"/>
                </a:solidFill>
                <a:latin typeface="Tahoma"/>
                <a:ea typeface="Tahoma"/>
              </a:rPr>
              <a:t>Reduction in government has become an example, government spending has been cut too much ("the fat and lean")</a:t>
            </a:r>
            <a:endParaRPr lang="en-US" sz="22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The tax burden has allegedly 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dropped</a:t>
            </a: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, 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but the </a:t>
            </a: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"hidden taxes" have gone up!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  </a:t>
            </a:r>
            <a:endParaRPr lang="en-US" sz="21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These governments have been dazzled by the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"start-up state”,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but there is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 no such state as the “start-up state” is only about 8-9% of it!</a:t>
            </a:r>
            <a:endParaRPr lang="en-US" sz="20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The opportunity </a:t>
            </a:r>
            <a:r>
              <a:rPr lang="en-US" sz="2200" b="0" strike="noStrike" spc="-1">
                <a:solidFill>
                  <a:srgbClr val="366092"/>
                </a:solidFill>
                <a:latin typeface="Tahoma"/>
                <a:ea typeface="Tahoma"/>
              </a:rPr>
              <a:t>given by the </a:t>
            </a: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2011</a:t>
            </a:r>
            <a:r>
              <a:rPr lang="en-US" sz="2200" b="0" strike="noStrike" spc="-1">
                <a:solidFill>
                  <a:srgbClr val="366092"/>
                </a:solidFill>
                <a:latin typeface="Tahoma"/>
                <a:ea typeface="Tahoma"/>
              </a:rPr>
              <a:t> protest and the Commission's report to make a profound change were </a:t>
            </a: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untapped</a:t>
            </a:r>
            <a:r>
              <a:rPr lang="en-US" sz="2200" b="0" strike="noStrike" spc="-1">
                <a:solidFill>
                  <a:srgbClr val="366092"/>
                </a:solidFill>
                <a:latin typeface="Tahoma"/>
                <a:ea typeface="Tahoma"/>
              </a:rPr>
              <a:t>!</a:t>
            </a:r>
            <a:endParaRPr lang="en-US" sz="2200" b="0" strike="noStrike" spc="-1">
              <a:latin typeface="Arial"/>
            </a:endParaRPr>
          </a:p>
          <a:p>
            <a:pPr marL="914400" indent="-31716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914400" indent="-32976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800280" indent="-21564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</p:txBody>
      </p:sp>
      <p:sp>
        <p:nvSpPr>
          <p:cNvPr id="37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2"/>
          <p:cNvSpPr/>
          <p:nvPr/>
        </p:nvSpPr>
        <p:spPr>
          <a:xfrm>
            <a:off x="266760" y="1051560"/>
            <a:ext cx="8759880" cy="546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0" lvl="4" indent="-42516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Housing </a:t>
            </a:r>
            <a:endParaRPr lang="en-US" sz="1900" b="0" strike="noStrike" spc="-1">
              <a:latin typeface="Arial"/>
            </a:endParaRPr>
          </a:p>
          <a:p>
            <a:pPr marL="1257480" lvl="2" indent="-3362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Impossible price Level </a:t>
            </a: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for young families: </a:t>
            </a: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living where it is possible </a:t>
            </a: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not where it is suitable, </a:t>
            </a: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“mortgaging </a:t>
            </a: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the future”, </a:t>
            </a: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despair</a:t>
            </a: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. </a:t>
            </a:r>
            <a:endParaRPr lang="en-US" sz="1900" b="0" strike="noStrike" spc="-1">
              <a:latin typeface="Arial"/>
            </a:endParaRPr>
          </a:p>
          <a:p>
            <a:pPr marL="1257480" indent="-215640">
              <a:lnSpc>
                <a:spcPct val="100000"/>
              </a:lnSpc>
            </a:pPr>
            <a:endParaRPr lang="en-US" sz="1900" b="0" strike="noStrike" spc="-1">
              <a:latin typeface="Arial"/>
            </a:endParaRPr>
          </a:p>
          <a:p>
            <a:pPr marL="2743200" lvl="5" indent="-425160">
              <a:lnSpc>
                <a:spcPct val="100000"/>
              </a:lnSpc>
              <a:buClr>
                <a:srgbClr val="366092"/>
              </a:buClr>
              <a:buFont typeface="Verdana"/>
              <a:buAutoNum type="arabicPeriod" startAt="2"/>
            </a:pP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Transportation </a:t>
            </a:r>
            <a:endParaRPr lang="en-US" sz="1900" b="0" strike="noStrike" spc="-1">
              <a:latin typeface="Arial"/>
            </a:endParaRPr>
          </a:p>
          <a:p>
            <a:pPr marL="1257480" lvl="2" indent="-3362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The state is “</a:t>
            </a: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stopped</a:t>
            </a: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”, huge costs for traffic </a:t>
            </a: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jams</a:t>
            </a: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, </a:t>
            </a: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congestion</a:t>
            </a: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 will only get worse. </a:t>
            </a:r>
            <a:endParaRPr lang="en-US" sz="1900" b="0" strike="noStrike" spc="-1">
              <a:latin typeface="Arial"/>
            </a:endParaRPr>
          </a:p>
          <a:p>
            <a:pPr marL="3200400">
              <a:lnSpc>
                <a:spcPct val="100000"/>
              </a:lnSpc>
            </a:pPr>
            <a:endParaRPr lang="en-US" sz="1900" b="0" strike="noStrike" spc="-1">
              <a:latin typeface="Arial"/>
            </a:endParaRPr>
          </a:p>
          <a:p>
            <a:pPr marL="3200400">
              <a:lnSpc>
                <a:spcPct val="100000"/>
              </a:lnSpc>
            </a:pP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3</a:t>
            </a: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. </a:t>
            </a: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Health</a:t>
            </a:r>
            <a:endParaRPr lang="en-US" sz="1900" b="0" strike="noStrike" spc="-1">
              <a:latin typeface="Arial"/>
            </a:endParaRPr>
          </a:p>
          <a:p>
            <a:pPr marL="1257480" lvl="2" indent="-3362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The </a:t>
            </a: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public health system is collapsing</a:t>
            </a: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 yet the private system is expanding</a:t>
            </a:r>
            <a:endParaRPr lang="en-US" sz="1900" b="0" strike="noStrike" spc="-1">
              <a:latin typeface="Arial"/>
            </a:endParaRPr>
          </a:p>
          <a:p>
            <a:pPr marL="1257480" lvl="2" indent="-3362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Huge gaps: Life expectancy in the periphery is 7 years lower!</a:t>
            </a:r>
            <a:endParaRPr lang="en-US" sz="1900" b="0" strike="noStrike" spc="-1">
              <a:latin typeface="Arial"/>
            </a:endParaRPr>
          </a:p>
          <a:p>
            <a:pPr marL="1257480" indent="-215640">
              <a:lnSpc>
                <a:spcPct val="100000"/>
              </a:lnSpc>
            </a:pPr>
            <a:endParaRPr lang="en-US" sz="1900" b="0" strike="noStrike" spc="-1">
              <a:latin typeface="Arial"/>
            </a:endParaRPr>
          </a:p>
          <a:p>
            <a:pPr marL="2743200">
              <a:lnSpc>
                <a:spcPct val="100000"/>
              </a:lnSpc>
            </a:pP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	   </a:t>
            </a: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4</a:t>
            </a: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. </a:t>
            </a: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Education </a:t>
            </a:r>
            <a:endParaRPr lang="en-US" sz="1900" b="0" strike="noStrike" spc="-1">
              <a:latin typeface="Arial"/>
            </a:endParaRPr>
          </a:p>
          <a:p>
            <a:pPr marL="1257480" lvl="2" indent="-32976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 Failed performance, great variance, no equal opportunity</a:t>
            </a:r>
            <a:endParaRPr lang="en-US" sz="1900" b="0" strike="noStrike" spc="-1">
              <a:latin typeface="Arial"/>
            </a:endParaRPr>
          </a:p>
          <a:p>
            <a:pPr marL="1257480" lvl="2" indent="-3362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Not preparing youngsters </a:t>
            </a:r>
            <a:r>
              <a:rPr lang="en-US" sz="1900" b="0" strike="noStrike" spc="-1">
                <a:solidFill>
                  <a:srgbClr val="366092"/>
                </a:solidFill>
                <a:latin typeface="Tahoma"/>
                <a:ea typeface="Tahoma"/>
              </a:rPr>
              <a:t>for the</a:t>
            </a:r>
            <a:r>
              <a:rPr lang="en-US" sz="1900" b="1" strike="noStrike" spc="-1">
                <a:solidFill>
                  <a:srgbClr val="366092"/>
                </a:solidFill>
                <a:latin typeface="Tahoma"/>
                <a:ea typeface="Tahoma"/>
              </a:rPr>
              <a:t> challenges of the 21st Century</a:t>
            </a:r>
            <a:endParaRPr lang="en-US" sz="1900" b="0" strike="noStrike" spc="-1">
              <a:latin typeface="Arial"/>
            </a:endParaRPr>
          </a:p>
          <a:p>
            <a:pPr marL="914400" algn="r" rtl="1">
              <a:lnSpc>
                <a:spcPct val="100000"/>
              </a:lnSpc>
            </a:pPr>
            <a:endParaRPr lang="en-US" sz="1900" b="0" strike="noStrike" spc="-1">
              <a:latin typeface="Arial"/>
            </a:endParaRPr>
          </a:p>
          <a:p>
            <a:pPr marL="457200" algn="r" rtl="1">
              <a:lnSpc>
                <a:spcPct val="100000"/>
              </a:lnSpc>
            </a:pPr>
            <a:endParaRPr lang="en-US" sz="1900" b="0" strike="noStrike" spc="-1"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r" rtl="1">
              <a:lnSpc>
                <a:spcPct val="115000"/>
              </a:lnSpc>
            </a:pPr>
            <a:endParaRPr lang="en-US" sz="1800" b="0" strike="noStrike" spc="-1">
              <a:latin typeface="Arial"/>
            </a:endParaRPr>
          </a:p>
          <a:p>
            <a:pPr marL="914400" indent="-456840">
              <a:lnSpc>
                <a:spcPct val="127000"/>
              </a:lnSpc>
              <a:spcBef>
                <a:spcPts val="601"/>
              </a:spcBef>
            </a:pP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The “Micro” Is Not Waiting for the “Macro” </a:t>
            </a:r>
            <a:endParaRPr lang="en-US" sz="1800" b="0" strike="noStrike" spc="-1">
              <a:latin typeface="Arial"/>
            </a:endParaRPr>
          </a:p>
          <a:p>
            <a:pPr marL="914400" indent="-456840" algn="ctr">
              <a:lnSpc>
                <a:spcPct val="95000"/>
              </a:lnSpc>
              <a:spcBef>
                <a:spcPts val="601"/>
              </a:spcBef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Crises in Critical Areas</a:t>
            </a:r>
            <a:endParaRPr lang="en-US" sz="2400" b="0" strike="noStrike" spc="-1">
              <a:latin typeface="Arial"/>
            </a:endParaRPr>
          </a:p>
          <a:p>
            <a:pPr marL="914400" indent="-456840" algn="r" rtl="1">
              <a:lnSpc>
                <a:spcPct val="88000"/>
              </a:lnSpc>
              <a:spcBef>
                <a:spcPts val="601"/>
              </a:spcBef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374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75" name="TextShape 5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FFDCD4FF-C74C-4CC4-BEAF-8444BAB8AD16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ctr" rtl="1">
              <a:lnSpc>
                <a:spcPct val="96000"/>
              </a:lnSpc>
            </a:pPr>
            <a:r>
              <a:rPr lang="en-US" sz="2800" b="1" strike="noStrike" spc="-1">
                <a:solidFill>
                  <a:srgbClr val="366092"/>
                </a:solidFill>
                <a:latin typeface="Tahoma"/>
                <a:ea typeface="Tahoma"/>
              </a:rPr>
              <a:t>The Great Paradox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3"/>
          <p:cNvSpPr/>
          <p:nvPr/>
        </p:nvSpPr>
        <p:spPr>
          <a:xfrm>
            <a:off x="644400" y="939960"/>
            <a:ext cx="8271000" cy="546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257480" lvl="2" indent="-342720" algn="just">
              <a:lnSpc>
                <a:spcPct val="115000"/>
              </a:lnSpc>
              <a:buClr>
                <a:srgbClr val="366092"/>
              </a:buClr>
              <a:buFont typeface="Noto Sans Symbols"/>
              <a:buChar char="❖"/>
            </a:pP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In Israel, there is a </a:t>
            </a: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deceptive combination 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of: </a:t>
            </a:r>
            <a:endParaRPr lang="en-US" sz="2100" b="0" strike="noStrike" spc="-1">
              <a:latin typeface="Arial"/>
            </a:endParaRPr>
          </a:p>
          <a:p>
            <a:pPr marL="1828800" lvl="3" indent="-456840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Macroeconomics Success: 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a stable and growing economy</a:t>
            </a:r>
            <a:endParaRPr lang="en-US" sz="2100" b="0" strike="noStrike" spc="-1">
              <a:latin typeface="Arial"/>
            </a:endParaRPr>
          </a:p>
          <a:p>
            <a:pPr marL="1828800" lvl="3" indent="-456840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Social Failure: poverty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 and inequality, </a:t>
            </a: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crises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 in critical areas - </a:t>
            </a: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housing, transport, health and education. </a:t>
            </a:r>
            <a:endParaRPr lang="en-US" sz="2100" b="0" strike="noStrike" spc="-1">
              <a:latin typeface="Arial"/>
            </a:endParaRPr>
          </a:p>
          <a:p>
            <a:pPr marL="1828800" lvl="3" indent="-456840">
              <a:lnSpc>
                <a:spcPct val="115000"/>
              </a:lnSpc>
              <a:buClr>
                <a:srgbClr val="366092"/>
              </a:buClr>
              <a:buFont typeface="Tahoma"/>
              <a:buChar char="▪"/>
            </a:pP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The macroeconomics dimensions are immense, but young families are having a hard time carrying the burden </a:t>
            </a:r>
            <a:endParaRPr lang="en-US" sz="2100" b="0" strike="noStrike" spc="-1">
              <a:latin typeface="Arial"/>
            </a:endParaRPr>
          </a:p>
          <a:p>
            <a:pPr marL="914400" algn="just">
              <a:lnSpc>
                <a:spcPct val="115000"/>
              </a:lnSpc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The Key Message: </a:t>
            </a:r>
            <a:endParaRPr lang="en-US" sz="2400" b="0" strike="noStrike" spc="-1">
              <a:latin typeface="Arial"/>
            </a:endParaRPr>
          </a:p>
          <a:p>
            <a:pPr marL="1371600" lvl="2" indent="-456840" algn="just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Not a decree from heaven,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but rather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government made: fixated,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myopic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1371600" lvl="2" indent="-456840" algn="just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It can be done differently: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Requires a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 perceptual change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to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translate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economic success into individual well being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without shifting to populism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25" name="TextShape 4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8FF1E8F8-598A-4A32-BA28-194B6E226F2E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>
              <a:lnSpc>
                <a:spcPct val="84000"/>
              </a:lnSpc>
            </a:pPr>
            <a:r>
              <a:rPr lang="en-US" sz="2500" b="1" strike="noStrike" spc="-1">
                <a:solidFill>
                  <a:srgbClr val="366092"/>
                </a:solidFill>
                <a:latin typeface="Tahoma"/>
                <a:ea typeface="Tahoma"/>
              </a:rPr>
              <a:t>Are These Crises A Decree From Heaven?</a:t>
            </a:r>
            <a:endParaRPr lang="en-US" sz="2500" b="0" strike="noStrike" spc="-1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3"/>
          <p:cNvSpPr/>
          <p:nvPr/>
        </p:nvSpPr>
        <p:spPr>
          <a:xfrm>
            <a:off x="487080" y="1028880"/>
            <a:ext cx="8321760" cy="52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0280" lvl="1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❖"/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No! </a:t>
            </a:r>
            <a:r>
              <a:rPr lang="en-US" sz="2400" b="0" strike="noStrike" spc="-1">
                <a:solidFill>
                  <a:srgbClr val="366092"/>
                </a:solidFill>
                <a:latin typeface="Tahoma"/>
                <a:ea typeface="Tahoma"/>
              </a:rPr>
              <a:t>The result of </a:t>
            </a: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fixation</a:t>
            </a:r>
            <a:r>
              <a:rPr lang="en-US" sz="2400" b="0" strike="noStrike" spc="-1">
                <a:solidFill>
                  <a:srgbClr val="366092"/>
                </a:solidFill>
                <a:latin typeface="Tahoma"/>
                <a:ea typeface="Tahoma"/>
              </a:rPr>
              <a:t> and neglect - this is where the "Gaza Syndrome" has also been implemented: </a:t>
            </a:r>
            <a:endParaRPr lang="en-US" sz="24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A difficult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problem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that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hurts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us over time,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seemingly "we tried everythin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g but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nothing works"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=&gt; frustration, cynicism, skepticism.</a:t>
            </a:r>
            <a:endParaRPr lang="en-US" sz="2000" b="0" strike="noStrike" spc="-1">
              <a:latin typeface="Arial"/>
            </a:endParaRPr>
          </a:p>
          <a:p>
            <a:pPr marL="13716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800280" indent="-190080">
              <a:lnSpc>
                <a:spcPct val="12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31000"/>
              </a:lnSpc>
            </a:pPr>
            <a:endParaRPr lang="en-US" sz="2000" b="0" strike="noStrike" spc="-1">
              <a:latin typeface="Arial"/>
            </a:endParaRPr>
          </a:p>
          <a:p>
            <a:pPr marL="800280" lvl="1" indent="-342720">
              <a:lnSpc>
                <a:spcPct val="115000"/>
              </a:lnSpc>
              <a:buClr>
                <a:srgbClr val="366092"/>
              </a:buClr>
              <a:buFont typeface="Noto Sans Symbols"/>
              <a:buChar char="❖"/>
            </a:pP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What To Do? A Different Narrative: </a:t>
            </a:r>
            <a:endParaRPr lang="en-US" sz="2200" b="0" strike="noStrike" spc="-1">
              <a:latin typeface="Arial"/>
            </a:endParaRPr>
          </a:p>
          <a:p>
            <a:pPr marL="1257480" lvl="2" indent="-342720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Certainly there 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are solutions</a:t>
            </a: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, 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but a</a:t>
            </a: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 paradigm shift 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is needed, breaking conventions, no hassle on hustle</a:t>
            </a:r>
            <a:endParaRPr lang="en-US" sz="2100" b="0" strike="noStrike" spc="-1">
              <a:latin typeface="Arial"/>
            </a:endParaRPr>
          </a:p>
          <a:p>
            <a:pPr marL="1257480" lvl="2" indent="-342720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A long-term strategy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 that begins </a:t>
            </a: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immediately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lang="en-US" sz="1600" b="0" strike="noStrike" spc="-1">
                <a:solidFill>
                  <a:srgbClr val="366092"/>
                </a:solidFill>
                <a:latin typeface="Tahoma"/>
                <a:ea typeface="Tahoma"/>
              </a:rPr>
              <a:t>(not "Israel 2048")</a:t>
            </a:r>
            <a:endParaRPr lang="en-US" sz="1600" b="0" strike="noStrike" spc="-1">
              <a:latin typeface="Arial"/>
            </a:endParaRPr>
          </a:p>
          <a:p>
            <a:pPr marL="1257480" lvl="2" indent="-342720">
              <a:lnSpc>
                <a:spcPct val="115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To instill consciousness that </a:t>
            </a:r>
            <a:r>
              <a:rPr lang="en-US" sz="2100" b="1" strike="noStrike" spc="-1">
                <a:solidFill>
                  <a:srgbClr val="366092"/>
                </a:solidFill>
                <a:latin typeface="Tahoma"/>
                <a:ea typeface="Tahoma"/>
              </a:rPr>
              <a:t>doing otherwise is possible </a:t>
            </a:r>
            <a:r>
              <a:rPr lang="en-US" sz="2100" b="0" strike="noStrike" spc="-1">
                <a:solidFill>
                  <a:srgbClr val="366092"/>
                </a:solidFill>
                <a:latin typeface="Tahoma"/>
                <a:ea typeface="Tahoma"/>
              </a:rPr>
              <a:t>Yes we can (!)</a:t>
            </a:r>
            <a:endParaRPr lang="en-US" sz="2100" b="0" strike="noStrike" spc="-1">
              <a:latin typeface="Arial"/>
            </a:endParaRPr>
          </a:p>
          <a:p>
            <a:pPr marL="457200">
              <a:lnSpc>
                <a:spcPct val="131000"/>
              </a:lnSpc>
            </a:pPr>
            <a:endParaRPr lang="en-US" sz="2100" b="0" strike="noStrike" spc="-1">
              <a:latin typeface="Arial"/>
            </a:endParaRPr>
          </a:p>
          <a:p>
            <a:pPr marL="457200">
              <a:lnSpc>
                <a:spcPct val="131000"/>
              </a:lnSpc>
            </a:pPr>
            <a:endParaRPr lang="en-US" sz="2100" b="0" strike="noStrike" spc="-1">
              <a:latin typeface="Arial"/>
            </a:endParaRPr>
          </a:p>
          <a:p>
            <a:pPr marL="457200">
              <a:lnSpc>
                <a:spcPct val="131000"/>
              </a:lnSpc>
            </a:pPr>
            <a:endParaRPr lang="en-US" sz="2100" b="0" strike="noStrike" spc="-1">
              <a:latin typeface="Arial"/>
            </a:endParaRPr>
          </a:p>
          <a:p>
            <a:pPr marL="457200">
              <a:lnSpc>
                <a:spcPct val="131000"/>
              </a:lnSpc>
            </a:pPr>
            <a:endParaRPr lang="en-US" sz="2100" b="0" strike="noStrike" spc="-1">
              <a:latin typeface="Arial"/>
            </a:endParaRPr>
          </a:p>
          <a:p>
            <a:pPr marL="457200">
              <a:lnSpc>
                <a:spcPct val="131000"/>
              </a:lnSpc>
            </a:pPr>
            <a:endParaRPr lang="en-US" sz="2100" b="0" strike="noStrike" spc="-1">
              <a:latin typeface="Arial"/>
            </a:endParaRPr>
          </a:p>
        </p:txBody>
      </p:sp>
      <p:sp>
        <p:nvSpPr>
          <p:cNvPr id="379" name="CustomShape 4"/>
          <p:cNvSpPr/>
          <p:nvPr/>
        </p:nvSpPr>
        <p:spPr>
          <a:xfrm>
            <a:off x="977040" y="2811240"/>
            <a:ext cx="7831800" cy="10015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/>
          <a:lstStyle/>
          <a:p>
            <a:pPr algn="ctr">
              <a:lnSpc>
                <a:spcPct val="145000"/>
              </a:lnSpc>
            </a:pPr>
            <a:r>
              <a:rPr lang="en-US" sz="1700" b="1" i="1" strike="noStrike" spc="-1">
                <a:solidFill>
                  <a:srgbClr val="366092"/>
                </a:solidFill>
                <a:latin typeface="Tahoma"/>
                <a:ea typeface="Tahoma"/>
              </a:rPr>
              <a:t>"Fast" trains ?! Affordable housing?!</a:t>
            </a:r>
            <a:endParaRPr lang="en-US" sz="1700" b="0" strike="noStrike" spc="-1">
              <a:latin typeface="Arial"/>
            </a:endParaRPr>
          </a:p>
          <a:p>
            <a:pPr algn="ctr">
              <a:lnSpc>
                <a:spcPct val="145000"/>
              </a:lnSpc>
            </a:pPr>
            <a:r>
              <a:rPr lang="en-US" sz="1700" b="0" i="1" strike="noStrike" spc="-1">
                <a:solidFill>
                  <a:srgbClr val="366092"/>
                </a:solidFill>
                <a:latin typeface="Tahoma"/>
                <a:ea typeface="Tahoma"/>
              </a:rPr>
              <a:t>Come on ...as there is no solution for Gaza, neither will those have”</a:t>
            </a:r>
            <a:endParaRPr lang="en-US" sz="1700" b="0" strike="noStrike" spc="-1">
              <a:latin typeface="Arial"/>
            </a:endParaRPr>
          </a:p>
          <a:p>
            <a:pPr marL="914400" algn="ctr">
              <a:lnSpc>
                <a:spcPct val="145000"/>
              </a:lnSpc>
            </a:pPr>
            <a:endParaRPr lang="en-US" sz="1700" b="0" strike="noStrike" spc="-1">
              <a:latin typeface="Arial"/>
            </a:endParaRPr>
          </a:p>
        </p:txBody>
      </p:sp>
      <p:sp>
        <p:nvSpPr>
          <p:cNvPr id="38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81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CD179B3B-DF9F-4FD1-BC16-2A6E7684F4B8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r" rtl="1">
              <a:lnSpc>
                <a:spcPct val="127000"/>
              </a:lnSpc>
            </a:pPr>
            <a:endParaRPr lang="en-US" sz="1800" b="0" strike="noStrike" spc="-1">
              <a:latin typeface="Arial"/>
            </a:endParaRPr>
          </a:p>
          <a:p>
            <a:pPr marL="914400" indent="-456840">
              <a:lnSpc>
                <a:spcPct val="127000"/>
              </a:lnSpc>
              <a:spcBef>
                <a:spcPts val="601"/>
              </a:spcBef>
            </a:pP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Breaking "Gaza Syndrome" (1)</a:t>
            </a:r>
            <a:endParaRPr lang="en-US" sz="1800" b="0" strike="noStrike" spc="-1">
              <a:latin typeface="Arial"/>
            </a:endParaRPr>
          </a:p>
          <a:p>
            <a:pPr marL="914400" indent="-456840">
              <a:lnSpc>
                <a:spcPct val="92000"/>
              </a:lnSpc>
              <a:spcBef>
                <a:spcPts val="601"/>
              </a:spcBef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		Principles for Resolving The Housing Crisis</a:t>
            </a:r>
            <a:endParaRPr lang="en-US" sz="2400" b="0" strike="noStrike" spc="-1">
              <a:latin typeface="Arial"/>
            </a:endParaRPr>
          </a:p>
          <a:p>
            <a:pPr marL="914400" indent="-456840" algn="r" rtl="1">
              <a:lnSpc>
                <a:spcPct val="88000"/>
              </a:lnSpc>
              <a:spcBef>
                <a:spcPts val="601"/>
              </a:spcBef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3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304920" y="1092960"/>
            <a:ext cx="8408160" cy="41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The state will 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cease</a:t>
            </a: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 to consider l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and as an asset</a:t>
            </a: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 that should be 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maximized in value.</a:t>
            </a: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 The price of residential land will be r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educed to a minimum </a:t>
            </a: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(only to cover development expenses).</a:t>
            </a:r>
            <a:endParaRPr lang="en-US" sz="20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No </a:t>
            </a: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building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of 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"sleeping towns" / new complexes </a:t>
            </a: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where land is available, but rather in areas where there is 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demand</a:t>
            </a: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 and 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employment, with service availability. How?:</a:t>
            </a:r>
            <a:endParaRPr lang="en-US" sz="20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Massive Urban Renewal: 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Doubling R</a:t>
            </a: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esidential Buildings in Cities to 7-8 Floors. 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No luxury towers !!!</a:t>
            </a:r>
            <a:endParaRPr lang="en-US" sz="20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Incentivization of Local authorities: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Budgeting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 civil services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due to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 population increase;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Change in property taxes; Fines for rejections.</a:t>
            </a:r>
            <a:endParaRPr lang="en-US" sz="20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Building 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a variety of types and sizes of apartments</a:t>
            </a: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 to meet the 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needs</a:t>
            </a: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 of the 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general population</a:t>
            </a: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, some in </a:t>
            </a: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real affordable housing.</a:t>
            </a:r>
            <a:endParaRPr lang="en-US" sz="2000" b="0" strike="noStrike" spc="-1">
              <a:latin typeface="Arial"/>
            </a:endParaRPr>
          </a:p>
          <a:p>
            <a:pPr marL="457200" indent="-32976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457200" indent="-32976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 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n-US" sz="2000" b="0" strike="noStrike" spc="-1">
                <a:solidFill>
                  <a:srgbClr val="366092"/>
                </a:solidFill>
                <a:latin typeface="Calibri"/>
                <a:ea typeface="Calibri"/>
              </a:rPr>
              <a:t> </a:t>
            </a:r>
            <a:endParaRPr lang="en-US" sz="2000" b="0" strike="noStrike" spc="-1">
              <a:latin typeface="Arial"/>
            </a:endParaRPr>
          </a:p>
          <a:p>
            <a:pPr marL="18288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86" name="CustomShape 5"/>
          <p:cNvSpPr/>
          <p:nvPr/>
        </p:nvSpPr>
        <p:spPr>
          <a:xfrm>
            <a:off x="457200" y="5164920"/>
            <a:ext cx="8229240" cy="10303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Perceptual Change Is Required, Courage, and Resources: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366092"/>
                </a:solidFill>
                <a:latin typeface="Calibri"/>
                <a:ea typeface="Calibri"/>
              </a:rPr>
              <a:t>Even today, it costs a lot, but most comes out of the young families' pockets!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87" name="TextShape 6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88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47820F56-1A67-403C-986D-ACD0B5EB103E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/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EBD7E707-FBB9-44D0-ABEF-8B65B384E39C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❑"/>
              </a:pPr>
              <a:t>22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90" name="Google Shape;378;p39"/>
          <p:cNvPicPr/>
          <p:nvPr/>
        </p:nvPicPr>
        <p:blipFill>
          <a:blip r:embed="rId2" cstate="print"/>
          <a:stretch/>
        </p:blipFill>
        <p:spPr>
          <a:xfrm>
            <a:off x="914400" y="1084320"/>
            <a:ext cx="7314840" cy="4877280"/>
          </a:xfrm>
          <a:prstGeom prst="rect">
            <a:avLst/>
          </a:prstGeom>
          <a:ln>
            <a:noFill/>
          </a:ln>
        </p:spPr>
      </p:pic>
      <p:sp>
        <p:nvSpPr>
          <p:cNvPr id="391" name="CustomShape 2"/>
          <p:cNvSpPr/>
          <p:nvPr/>
        </p:nvSpPr>
        <p:spPr>
          <a:xfrm>
            <a:off x="457200" y="9216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>
              <a:lnSpc>
                <a:spcPct val="100000"/>
              </a:lnSpc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Congestion:</a:t>
            </a:r>
            <a:endParaRPr lang="en-US" sz="2300" b="0" strike="noStrike" spc="-1">
              <a:latin typeface="Arial"/>
            </a:endParaRPr>
          </a:p>
          <a:p>
            <a:pPr marL="914400" indent="-456840">
              <a:lnSpc>
                <a:spcPct val="96000"/>
              </a:lnSpc>
              <a:spcBef>
                <a:spcPts val="601"/>
              </a:spcBef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	Israel is the most congest among OECD Countries</a:t>
            </a:r>
            <a:endParaRPr lang="en-US" sz="2300" b="0" strike="noStrike" spc="-1">
              <a:latin typeface="Arial"/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1219320" y="6274440"/>
            <a:ext cx="677196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r" rtl="1">
              <a:lnSpc>
                <a:spcPct val="100000"/>
              </a:lnSpc>
            </a:pPr>
            <a:r>
              <a:rPr lang="en-US" sz="1800" b="0" strike="noStrike" spc="-1">
                <a:solidFill>
                  <a:srgbClr val="1F497D"/>
                </a:solidFill>
                <a:latin typeface="Tahoma"/>
                <a:ea typeface="Tahoma"/>
              </a:rPr>
              <a:t>Source: OECD Report on Israel, March 2018, page 56 figure 41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93" name="CustomShape 4"/>
          <p:cNvSpPr/>
          <p:nvPr/>
        </p:nvSpPr>
        <p:spPr>
          <a:xfrm>
            <a:off x="7315200" y="2819520"/>
            <a:ext cx="1142640" cy="3996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2000" b="1" strike="noStrike" spc="-1">
                <a:solidFill>
                  <a:srgbClr val="C00000"/>
                </a:solidFill>
                <a:latin typeface="Tahoma"/>
                <a:ea typeface="Tahoma"/>
              </a:rPr>
              <a:t>Israel 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3"/>
          <p:cNvSpPr/>
          <p:nvPr/>
        </p:nvSpPr>
        <p:spPr>
          <a:xfrm>
            <a:off x="457200" y="1112400"/>
            <a:ext cx="8534160" cy="488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0280" lvl="1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❖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More interchanges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and more road widening will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not help, congestion will only get worse.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What to do?</a:t>
            </a:r>
            <a:endParaRPr lang="en-US" sz="2000" b="0" strike="noStrike" spc="-1">
              <a:latin typeface="Arial"/>
            </a:endParaRPr>
          </a:p>
          <a:p>
            <a:pPr marL="800280" indent="-21564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Inducing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behavioral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change through incentives and technology,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less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single-passenger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vehicles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on the road,and more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collaborative drives:</a:t>
            </a:r>
            <a:endParaRPr lang="en-US" sz="20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Cancellation of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all taxes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on the vehicle and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in lieu of payment per km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according to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route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and time of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travel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, and the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number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of passengers in the vehicle.</a:t>
            </a:r>
            <a:endParaRPr lang="en-US" sz="20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Using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Carpool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platforms such as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Waze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and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Via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Incentivizing employers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to drive cooperatively to major employment centers.  </a:t>
            </a:r>
            <a:endParaRPr lang="en-US" sz="2000" b="0" strike="noStrike" spc="-1">
              <a:latin typeface="Arial"/>
            </a:endParaRPr>
          </a:p>
          <a:p>
            <a:pPr marL="914400" indent="-32976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Developing smart public transport:</a:t>
            </a:r>
            <a:endParaRPr lang="en-US" sz="20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Upgraded Bus lines to commuting routes based on big data</a:t>
            </a:r>
            <a:endParaRPr lang="en-US" sz="20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Inter-city mass transit systems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, combined with means of transport for the first and last miles.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97" name="CustomShape 4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r" rtl="1">
              <a:lnSpc>
                <a:spcPct val="115000"/>
              </a:lnSpc>
            </a:pPr>
            <a:endParaRPr lang="en-US" sz="1800" b="0" strike="noStrike" spc="-1">
              <a:latin typeface="Arial"/>
            </a:endParaRPr>
          </a:p>
          <a:p>
            <a:pPr marL="914400" indent="-456840">
              <a:lnSpc>
                <a:spcPct val="127000"/>
              </a:lnSpc>
              <a:spcBef>
                <a:spcPts val="601"/>
              </a:spcBef>
            </a:pP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Breaking "Gaza Syndrome" (2)</a:t>
            </a:r>
            <a:endParaRPr lang="en-US" sz="1800" b="0" strike="noStrike" spc="-1">
              <a:latin typeface="Arial"/>
            </a:endParaRPr>
          </a:p>
          <a:p>
            <a:pPr marL="914400" indent="-456840" algn="r" rtl="1">
              <a:lnSpc>
                <a:spcPct val="92000"/>
              </a:lnSpc>
              <a:spcBef>
                <a:spcPts val="601"/>
              </a:spcBef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		Principles for solving the transport crisis</a:t>
            </a:r>
            <a:endParaRPr lang="en-US" sz="2400" b="0" strike="noStrike" spc="-1">
              <a:latin typeface="Arial"/>
            </a:endParaRPr>
          </a:p>
          <a:p>
            <a:pPr marL="914400" indent="-456840" algn="r" rtl="1">
              <a:lnSpc>
                <a:spcPct val="88000"/>
              </a:lnSpc>
              <a:spcBef>
                <a:spcPts val="601"/>
              </a:spcBef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398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99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CEF07347-A658-4E90-9523-EB3366803FF0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3"/>
          <p:cNvSpPr/>
          <p:nvPr/>
        </p:nvSpPr>
        <p:spPr>
          <a:xfrm>
            <a:off x="457200" y="1112400"/>
            <a:ext cx="8534160" cy="488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14400" lvl="1" indent="-35532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Resources:</a:t>
            </a:r>
            <a:endParaRPr lang="en-US" sz="2000" b="0" strike="noStrike" spc="-1">
              <a:latin typeface="Arial"/>
            </a:endParaRPr>
          </a:p>
          <a:p>
            <a:pPr marL="1371600" lvl="2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Raising </a:t>
            </a: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health tax</a:t>
            </a: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 for </a:t>
            </a: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development</a:t>
            </a: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 needs: building </a:t>
            </a: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hospitals</a:t>
            </a: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, </a:t>
            </a: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standards</a:t>
            </a: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 and beds, physician and paramedical </a:t>
            </a: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training</a:t>
            </a:r>
            <a:endParaRPr lang="en-US" sz="1800" b="0" strike="noStrike" spc="-1">
              <a:latin typeface="Arial"/>
            </a:endParaRPr>
          </a:p>
          <a:p>
            <a:pPr marL="1371600" lvl="2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An additional state budget to boost the</a:t>
            </a: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 health basket.</a:t>
            </a:r>
            <a:endParaRPr lang="en-US" sz="1800" b="0" strike="noStrike" spc="-1">
              <a:latin typeface="Arial"/>
            </a:endParaRPr>
          </a:p>
          <a:p>
            <a:pPr marL="1371600" indent="-342720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Regulation and Reward:</a:t>
            </a:r>
            <a:endParaRPr lang="en-US" sz="20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Establish clear boundaries</a:t>
            </a: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 between the</a:t>
            </a: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 public and private system: No more glorious medicine for the rich, </a:t>
            </a: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and diverting the best doctors there!</a:t>
            </a:r>
            <a:endParaRPr lang="en-US" sz="1800" b="0" strike="noStrike" spc="-1">
              <a:latin typeface="Arial"/>
            </a:endParaRPr>
          </a:p>
          <a:p>
            <a:pPr marL="1371600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Focus on Family Preventive Healthcare:</a:t>
            </a:r>
            <a:endParaRPr lang="en-US" sz="20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Empowering </a:t>
            </a: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Family Healthcare </a:t>
            </a: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as a "First Line": Remuneration of the Family Physician and the HMOs not by Quantity; Expanding "TMR" as a Second Line.</a:t>
            </a:r>
            <a:endParaRPr lang="en-US" sz="18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Proactive Active Medicine with Big Data.</a:t>
            </a:r>
            <a:endParaRPr lang="en-US" sz="18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May aspire to greatness: </a:t>
            </a: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“smoke and fat free nation”</a:t>
            </a:r>
            <a:endParaRPr lang="en-US" sz="1800" b="0" strike="noStrike" spc="-1">
              <a:latin typeface="Arial"/>
            </a:endParaRPr>
          </a:p>
          <a:p>
            <a:pPr marL="1371600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358920" y="16344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r" rtl="1">
              <a:lnSpc>
                <a:spcPct val="115000"/>
              </a:lnSpc>
            </a:pPr>
            <a:endParaRPr lang="en-US" sz="1800" b="0" strike="noStrike" spc="-1">
              <a:latin typeface="Arial"/>
            </a:endParaRPr>
          </a:p>
          <a:p>
            <a:pPr marL="914400" indent="-456840">
              <a:lnSpc>
                <a:spcPct val="127000"/>
              </a:lnSpc>
              <a:spcBef>
                <a:spcPts val="601"/>
              </a:spcBef>
            </a:pP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Breaking "Gaza Syndrome" (3)</a:t>
            </a:r>
            <a:endParaRPr lang="en-US" sz="1800" b="0" strike="noStrike" spc="-1">
              <a:latin typeface="Arial"/>
            </a:endParaRPr>
          </a:p>
          <a:p>
            <a:pPr marL="914400" indent="-456840" algn="r" rtl="1">
              <a:lnSpc>
                <a:spcPct val="92000"/>
              </a:lnSpc>
              <a:spcBef>
                <a:spcPts val="601"/>
              </a:spcBef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		Principles for solving the health crisis</a:t>
            </a:r>
            <a:endParaRPr lang="en-US" sz="2400" b="0" strike="noStrike" spc="-1">
              <a:latin typeface="Arial"/>
            </a:endParaRPr>
          </a:p>
          <a:p>
            <a:pPr marL="914400" indent="-456840" algn="r" rtl="1">
              <a:lnSpc>
                <a:spcPct val="88000"/>
              </a:lnSpc>
              <a:spcBef>
                <a:spcPts val="601"/>
              </a:spcBef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404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05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4D4913C4-2C06-4C4F-8F3F-8E4CD8883C99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8C9F9A74-F421-4CD6-B693-82A41CDE5D3A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❑"/>
              </a:pPr>
              <a:t>25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07" name="Google Shape;408;p42"/>
          <p:cNvPicPr/>
          <p:nvPr/>
        </p:nvPicPr>
        <p:blipFill>
          <a:blip r:embed="rId3" cstate="print"/>
          <a:stretch/>
        </p:blipFill>
        <p:spPr>
          <a:xfrm>
            <a:off x="151560" y="380880"/>
            <a:ext cx="8653320" cy="5409720"/>
          </a:xfrm>
          <a:prstGeom prst="rect">
            <a:avLst/>
          </a:prstGeom>
          <a:ln>
            <a:noFill/>
          </a:ln>
        </p:spPr>
      </p:pic>
      <p:sp>
        <p:nvSpPr>
          <p:cNvPr id="408" name="CustomShape 2"/>
          <p:cNvSpPr/>
          <p:nvPr/>
        </p:nvSpPr>
        <p:spPr>
          <a:xfrm>
            <a:off x="3429000" y="1481040"/>
            <a:ext cx="3342960" cy="69084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1F497D"/>
                </a:solidFill>
                <a:latin typeface="Tahoma"/>
                <a:ea typeface="Tahoma"/>
              </a:rPr>
              <a:t>Israel: 0.26% </a:t>
            </a:r>
            <a:r>
              <a:rPr lang="en-US" sz="1200" b="0" strike="noStrike" spc="-1">
                <a:solidFill>
                  <a:srgbClr val="1F497D"/>
                </a:solidFill>
                <a:latin typeface="Tahoma"/>
                <a:ea typeface="Tahoma"/>
              </a:rPr>
              <a:t>(a quarter percent ...)</a:t>
            </a:r>
            <a:r>
              <a:rPr lang="en-US" sz="1800" b="1" strike="noStrike" spc="-1">
                <a:solidFill>
                  <a:srgbClr val="1F497D"/>
                </a:solidFill>
                <a:latin typeface="Tahoma"/>
                <a:ea typeface="Tahoma"/>
              </a:rPr>
              <a:t> OECD: 2.6% 10x!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990720" y="3067560"/>
            <a:ext cx="1218960" cy="46116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2400" b="1" strike="noStrike" spc="-1">
                <a:solidFill>
                  <a:srgbClr val="1F497D"/>
                </a:solidFill>
                <a:latin typeface="Tahoma"/>
                <a:ea typeface="Tahoma"/>
              </a:rPr>
              <a:t>Israel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10" name="CustomShape 4"/>
          <p:cNvSpPr/>
          <p:nvPr/>
        </p:nvSpPr>
        <p:spPr>
          <a:xfrm flipH="1">
            <a:off x="913680" y="3529080"/>
            <a:ext cx="380520" cy="111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17365D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5"/>
          <p:cNvSpPr/>
          <p:nvPr/>
        </p:nvSpPr>
        <p:spPr>
          <a:xfrm>
            <a:off x="3429000" y="3124080"/>
            <a:ext cx="380520" cy="404640"/>
          </a:xfrm>
          <a:prstGeom prst="rect">
            <a:avLst/>
          </a:prstGeom>
          <a:solidFill>
            <a:schemeClr val="lt1"/>
          </a:solidFill>
          <a:ln w="25560">
            <a:solidFill>
              <a:schemeClr val="l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6"/>
          <p:cNvSpPr/>
          <p:nvPr/>
        </p:nvSpPr>
        <p:spPr>
          <a:xfrm>
            <a:off x="380880" y="152280"/>
            <a:ext cx="8534160" cy="914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ctr" rtl="1">
              <a:lnSpc>
                <a:spcPct val="84000"/>
              </a:lnSpc>
            </a:pPr>
            <a:r>
              <a:rPr lang="en-US" sz="2500" b="1" strike="noStrike" spc="-1">
                <a:solidFill>
                  <a:srgbClr val="366092"/>
                </a:solidFill>
                <a:latin typeface="Tahoma"/>
                <a:ea typeface="Tahoma"/>
              </a:rPr>
              <a:t>Expenditure on Preventive Healthcare -% of GDP</a:t>
            </a:r>
            <a:endParaRPr lang="en-US" sz="2500" b="0" strike="noStrike" spc="-1">
              <a:latin typeface="Arial"/>
            </a:endParaRPr>
          </a:p>
        </p:txBody>
      </p:sp>
      <p:sp>
        <p:nvSpPr>
          <p:cNvPr id="413" name="CustomShape 7"/>
          <p:cNvSpPr/>
          <p:nvPr/>
        </p:nvSpPr>
        <p:spPr>
          <a:xfrm rot="10800000">
            <a:off x="975960" y="943920"/>
            <a:ext cx="70401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660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>
              <a:lnSpc>
                <a:spcPct val="127000"/>
              </a:lnSpc>
            </a:pP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Breaking "Gaza Syndrome" (4)</a:t>
            </a:r>
            <a:endParaRPr lang="en-US" sz="1800" b="0" strike="noStrike" spc="-1">
              <a:latin typeface="Arial"/>
            </a:endParaRPr>
          </a:p>
          <a:p>
            <a:pPr marL="914400" indent="-456840" algn="r" rtl="1">
              <a:lnSpc>
                <a:spcPct val="92000"/>
              </a:lnSpc>
              <a:spcBef>
                <a:spcPts val="601"/>
              </a:spcBef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		Principles for solving the education crisis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3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4"/>
          <p:cNvSpPr/>
          <p:nvPr/>
        </p:nvSpPr>
        <p:spPr>
          <a:xfrm>
            <a:off x="495360" y="1191960"/>
            <a:ext cx="8305560" cy="488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Schools:</a:t>
            </a:r>
            <a:endParaRPr lang="en-US" sz="22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700" b="0" strike="noStrike" spc="-1">
                <a:solidFill>
                  <a:srgbClr val="366092"/>
                </a:solidFill>
                <a:latin typeface="Tahoma"/>
                <a:ea typeface="Tahoma"/>
              </a:rPr>
              <a:t>Focus on</a:t>
            </a:r>
            <a:r>
              <a:rPr lang="en-US" sz="1700" b="1" strike="noStrike" spc="-1">
                <a:solidFill>
                  <a:srgbClr val="366092"/>
                </a:solidFill>
                <a:latin typeface="Tahoma"/>
                <a:ea typeface="Tahoma"/>
              </a:rPr>
              <a:t> skills not on acquiring knowledge</a:t>
            </a:r>
            <a:r>
              <a:rPr lang="en-US" sz="1700" b="0" strike="noStrike" spc="-1">
                <a:solidFill>
                  <a:srgbClr val="366092"/>
                </a:solidFill>
                <a:latin typeface="Tahoma"/>
                <a:ea typeface="Tahoma"/>
              </a:rPr>
              <a:t>, </a:t>
            </a:r>
            <a:r>
              <a:rPr lang="en-US" sz="1700" b="1" strike="noStrike" spc="-1">
                <a:solidFill>
                  <a:srgbClr val="366092"/>
                </a:solidFill>
                <a:latin typeface="Tahoma"/>
                <a:ea typeface="Tahoma"/>
              </a:rPr>
              <a:t>not</a:t>
            </a:r>
            <a:r>
              <a:rPr lang="en-US" sz="1700" b="0" strike="noStrike" spc="-1">
                <a:solidFill>
                  <a:srgbClr val="366092"/>
                </a:solidFill>
                <a:latin typeface="Tahoma"/>
                <a:ea typeface="Tahoma"/>
              </a:rPr>
              <a:t> on </a:t>
            </a:r>
            <a:r>
              <a:rPr lang="en-US" sz="1700" b="1" strike="noStrike" spc="-1">
                <a:solidFill>
                  <a:srgbClr val="366092"/>
                </a:solidFill>
                <a:latin typeface="Tahoma"/>
                <a:ea typeface="Tahoma"/>
              </a:rPr>
              <a:t>tests</a:t>
            </a:r>
            <a:r>
              <a:rPr lang="en-US" sz="1700" b="0" strike="noStrike" spc="-1">
                <a:solidFill>
                  <a:srgbClr val="366092"/>
                </a:solidFill>
                <a:latin typeface="Tahoma"/>
                <a:ea typeface="Tahoma"/>
              </a:rPr>
              <a:t>, </a:t>
            </a:r>
            <a:r>
              <a:rPr lang="en-US" sz="1700" b="1" strike="noStrike" spc="-1">
                <a:solidFill>
                  <a:srgbClr val="366092"/>
                </a:solidFill>
                <a:latin typeface="Tahoma"/>
                <a:ea typeface="Tahoma"/>
              </a:rPr>
              <a:t>not</a:t>
            </a:r>
            <a:r>
              <a:rPr lang="en-US" sz="1700" b="0" strike="noStrike" spc="-1">
                <a:solidFill>
                  <a:srgbClr val="366092"/>
                </a:solidFill>
                <a:latin typeface="Tahoma"/>
                <a:ea typeface="Tahoma"/>
              </a:rPr>
              <a:t> on </a:t>
            </a:r>
            <a:r>
              <a:rPr lang="en-US" sz="1700" b="1" strike="noStrike" spc="-1">
                <a:solidFill>
                  <a:srgbClr val="366092"/>
                </a:solidFill>
                <a:latin typeface="Tahoma"/>
                <a:ea typeface="Tahoma"/>
              </a:rPr>
              <a:t>grades</a:t>
            </a:r>
            <a:endParaRPr lang="en-US" sz="17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700" b="1" strike="noStrike" spc="-1">
                <a:solidFill>
                  <a:srgbClr val="366092"/>
                </a:solidFill>
                <a:latin typeface="Tahoma"/>
                <a:ea typeface="Tahoma"/>
              </a:rPr>
              <a:t>Innovative Learning Frameworks: Reverse Class</a:t>
            </a:r>
            <a:r>
              <a:rPr lang="en-US" sz="1700" b="0" strike="noStrike" spc="-1">
                <a:solidFill>
                  <a:srgbClr val="366092"/>
                </a:solidFill>
                <a:latin typeface="Tahoma"/>
                <a:ea typeface="Tahoma"/>
              </a:rPr>
              <a:t>, P</a:t>
            </a:r>
            <a:r>
              <a:rPr lang="en-US" sz="1700" b="1" strike="noStrike" spc="-1">
                <a:solidFill>
                  <a:srgbClr val="366092"/>
                </a:solidFill>
                <a:latin typeface="Tahoma"/>
                <a:ea typeface="Tahoma"/>
              </a:rPr>
              <a:t>roject-Based Learning (PBL)</a:t>
            </a:r>
            <a:r>
              <a:rPr lang="en-US" sz="1700" b="0" strike="noStrike" spc="-1">
                <a:solidFill>
                  <a:srgbClr val="366092"/>
                </a:solidFill>
                <a:latin typeface="Tahoma"/>
                <a:ea typeface="Tahoma"/>
              </a:rPr>
              <a:t>, Critical Approach; Preparation for the Age of </a:t>
            </a:r>
            <a:r>
              <a:rPr lang="en-US" sz="1700" b="1" strike="noStrike" spc="-1">
                <a:solidFill>
                  <a:srgbClr val="366092"/>
                </a:solidFill>
                <a:latin typeface="Tahoma"/>
                <a:ea typeface="Tahoma"/>
              </a:rPr>
              <a:t>Artificial Intelligence.</a:t>
            </a:r>
            <a:endParaRPr lang="en-US" sz="1700" b="0" strike="noStrike" spc="-1">
              <a:latin typeface="Arial"/>
            </a:endParaRPr>
          </a:p>
          <a:p>
            <a:pPr marL="1371600" lvl="2" indent="-45684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700" b="0" strike="noStrike" spc="-1">
                <a:solidFill>
                  <a:srgbClr val="366092"/>
                </a:solidFill>
                <a:latin typeface="Tahoma"/>
                <a:ea typeface="Tahoma"/>
              </a:rPr>
              <a:t>Striving for </a:t>
            </a:r>
            <a:r>
              <a:rPr lang="en-US" sz="1700" b="1" strike="noStrike" spc="-1">
                <a:solidFill>
                  <a:srgbClr val="366092"/>
                </a:solidFill>
                <a:latin typeface="Tahoma"/>
                <a:ea typeface="Tahoma"/>
              </a:rPr>
              <a:t>actual equality between sectors</a:t>
            </a:r>
            <a:r>
              <a:rPr lang="en-US" sz="1700" b="0" strike="noStrike" spc="-1">
                <a:solidFill>
                  <a:srgbClr val="366092"/>
                </a:solidFill>
                <a:latin typeface="Tahoma"/>
                <a:ea typeface="Tahoma"/>
              </a:rPr>
              <a:t> - budget, quality</a:t>
            </a:r>
            <a:endParaRPr lang="en-US" sz="17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Reverse the Pyramid -</a:t>
            </a:r>
            <a:r>
              <a:rPr lang="en-US" sz="2200" b="0" strike="noStrike" spc="-1">
                <a:solidFill>
                  <a:srgbClr val="366092"/>
                </a:solidFill>
                <a:latin typeface="Tahoma"/>
                <a:ea typeface="Tahoma"/>
              </a:rPr>
              <a:t> </a:t>
            </a:r>
            <a:r>
              <a:rPr lang="en-US" sz="1700" b="0" strike="noStrike" spc="-1">
                <a:solidFill>
                  <a:srgbClr val="366092"/>
                </a:solidFill>
                <a:latin typeface="Tahoma"/>
                <a:ea typeface="Tahoma"/>
              </a:rPr>
              <a:t>Invest in Much More Preschool</a:t>
            </a:r>
            <a:r>
              <a:rPr lang="en-US" sz="1700" b="1" strike="noStrike" spc="-1">
                <a:solidFill>
                  <a:srgbClr val="366092"/>
                </a:solidFill>
                <a:latin typeface="Tahoma"/>
                <a:ea typeface="Tahoma"/>
              </a:rPr>
              <a:t>! Where an individual’s fate is determined, and gaps are fixed </a:t>
            </a:r>
            <a:endParaRPr lang="en-US" sz="17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Running the Early Childhood Council </a:t>
            </a: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and Its Budgeting</a:t>
            </a:r>
            <a:endParaRPr lang="en-US" sz="18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1800" b="0" strike="noStrike" spc="-1">
                <a:solidFill>
                  <a:srgbClr val="366092"/>
                </a:solidFill>
                <a:latin typeface="Tahoma"/>
                <a:ea typeface="Tahoma"/>
              </a:rPr>
              <a:t>Establishing</a:t>
            </a:r>
            <a:r>
              <a:rPr lang="en-US" sz="1800" b="1" strike="noStrike" spc="-1">
                <a:solidFill>
                  <a:srgbClr val="366092"/>
                </a:solidFill>
                <a:latin typeface="Tahoma"/>
                <a:ea typeface="Tahoma"/>
              </a:rPr>
              <a:t> "Early Childhood Camps"</a:t>
            </a:r>
            <a:endParaRPr lang="en-US" sz="18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200" b="1" strike="noStrike" spc="-1">
                <a:solidFill>
                  <a:srgbClr val="366092"/>
                </a:solidFill>
                <a:latin typeface="Tahoma"/>
                <a:ea typeface="Tahoma"/>
              </a:rPr>
              <a:t>Educational sequence:</a:t>
            </a:r>
            <a:endParaRPr lang="en-US" sz="22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Upgraded Baccalaureate 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recognized in the academy</a:t>
            </a:r>
            <a:endParaRPr lang="en-US" sz="20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Combining studies with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military service</a:t>
            </a:r>
            <a:endParaRPr lang="en-US" sz="20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Higher Education:</a:t>
            </a:r>
            <a:r>
              <a:rPr lang="en-US" sz="2000" b="0" strike="noStrike" spc="-1">
                <a:solidFill>
                  <a:srgbClr val="366092"/>
                </a:solidFill>
                <a:latin typeface="Tahoma"/>
                <a:ea typeface="Tahoma"/>
              </a:rPr>
              <a:t> Post-Secondary Education and Training for All, Modular, Technological-Professional, </a:t>
            </a:r>
            <a:r>
              <a:rPr lang="en-US" sz="2000" b="1" strike="noStrike" spc="-1">
                <a:solidFill>
                  <a:srgbClr val="366092"/>
                </a:solidFill>
                <a:latin typeface="Tahoma"/>
                <a:ea typeface="Tahoma"/>
              </a:rPr>
              <a:t>Not necessarily Academic Degree</a:t>
            </a:r>
            <a:endParaRPr lang="en-US" sz="2000" b="0" strike="noStrike" spc="-1">
              <a:latin typeface="Arial"/>
            </a:endParaRPr>
          </a:p>
          <a:p>
            <a:pPr marL="13716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457200">
              <a:lnSpc>
                <a:spcPct val="15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418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4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4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/>
                                        <p:tgtEl>
                                          <p:spTgt spid="4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/>
                                        <p:tgtEl>
                                          <p:spTgt spid="4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380880" y="1522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ctr">
              <a:lnSpc>
                <a:spcPct val="103000"/>
              </a:lnSpc>
            </a:pPr>
            <a:r>
              <a:rPr lang="en-US" sz="2600" b="1" strike="noStrike" spc="-1">
                <a:solidFill>
                  <a:srgbClr val="366092"/>
                </a:solidFill>
                <a:latin typeface="Tahoma"/>
                <a:ea typeface="Tahoma"/>
              </a:rPr>
              <a:t>Can it really be done differently? 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3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4"/>
          <p:cNvSpPr/>
          <p:nvPr/>
        </p:nvSpPr>
        <p:spPr>
          <a:xfrm>
            <a:off x="714240" y="1224720"/>
            <a:ext cx="8200800" cy="51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0280" lvl="1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Yes! One can definitely overcome the "Gaza Syndrome"!</a:t>
            </a:r>
            <a:endParaRPr lang="en-US" sz="23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en-US" sz="23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Yes! </a:t>
            </a:r>
            <a:r>
              <a:rPr lang="en-US" sz="2300" b="0" strike="noStrike" spc="-1">
                <a:solidFill>
                  <a:srgbClr val="366092"/>
                </a:solidFill>
                <a:latin typeface="Tahoma"/>
                <a:ea typeface="Tahoma"/>
              </a:rPr>
              <a:t>You can successfully deal with the </a:t>
            </a: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crises</a:t>
            </a:r>
            <a:r>
              <a:rPr lang="en-US" sz="2300" b="0" strike="noStrike" spc="-1">
                <a:solidFill>
                  <a:srgbClr val="366092"/>
                </a:solidFill>
                <a:latin typeface="Tahoma"/>
                <a:ea typeface="Tahoma"/>
              </a:rPr>
              <a:t> in the most important domains for families in Israel!</a:t>
            </a:r>
            <a:endParaRPr lang="en-US" sz="23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en-US" sz="23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366092"/>
              </a:buClr>
              <a:buFont typeface="Noto Sans Symbols"/>
              <a:buChar char="▪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No! </a:t>
            </a:r>
            <a:r>
              <a:rPr lang="en-US" sz="2300" b="0" strike="noStrike" spc="-1">
                <a:solidFill>
                  <a:srgbClr val="366092"/>
                </a:solidFill>
                <a:latin typeface="Tahoma"/>
                <a:ea typeface="Tahoma"/>
              </a:rPr>
              <a:t>It does </a:t>
            </a: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not</a:t>
            </a:r>
            <a:r>
              <a:rPr lang="en-US" sz="2300" b="0" strike="noStrike" spc="-1">
                <a:solidFill>
                  <a:srgbClr val="366092"/>
                </a:solidFill>
                <a:latin typeface="Tahoma"/>
                <a:ea typeface="Tahoma"/>
              </a:rPr>
              <a:t> involve </a:t>
            </a: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fiscal lawlessness,</a:t>
            </a:r>
            <a:r>
              <a:rPr lang="en-US" sz="2300" b="0" strike="noStrike" spc="-1">
                <a:solidFill>
                  <a:srgbClr val="366092"/>
                </a:solidFill>
                <a:latin typeface="Tahoma"/>
                <a:ea typeface="Tahoma"/>
              </a:rPr>
              <a:t> but </a:t>
            </a: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recognition of failures, professionalism and long-term vision</a:t>
            </a:r>
            <a:endParaRPr lang="en-US" sz="23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en-US" sz="2300" b="0" strike="noStrike" spc="-1">
              <a:latin typeface="Arial"/>
            </a:endParaRPr>
          </a:p>
          <a:p>
            <a:pPr marL="800280" indent="-190080">
              <a:lnSpc>
                <a:spcPct val="100000"/>
              </a:lnSpc>
            </a:pPr>
            <a:endParaRPr lang="en-US" sz="23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   Such profound change is necessary</a:t>
            </a:r>
            <a:endParaRPr lang="en-US" sz="24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400" b="1" strike="noStrike" spc="-1">
                <a:solidFill>
                  <a:srgbClr val="366092"/>
                </a:solidFill>
                <a:latin typeface="Tahoma"/>
                <a:ea typeface="Tahoma"/>
              </a:rPr>
              <a:t>			And it's up to us… </a:t>
            </a:r>
            <a:endParaRPr lang="en-US" sz="24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800280" indent="-190080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423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24" name="TextShape 6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2A4FD996-3A57-4A4D-9D48-9B362C67F963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/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/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/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/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/>
                                        <p:tgtEl>
                                          <p:spTgt spid="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/>
                                        <p:tgtEl>
                                          <p:spTgt spid="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/>
                                        <p:tgtEl>
                                          <p:spTgt spid="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4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/>
                                        <p:tgtEl>
                                          <p:spTgt spid="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/>
                                        <p:tgtEl>
                                          <p:spTgt spid="4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1905120" y="2971800"/>
            <a:ext cx="6019560" cy="81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b="1" i="1" strike="noStrike" spc="-1">
                <a:solidFill>
                  <a:srgbClr val="1F497D"/>
                </a:solidFill>
                <a:latin typeface="Tahoma"/>
                <a:ea typeface="Tahoma"/>
              </a:rPr>
              <a:t>Thank you very much!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26" name="CustomShape 2"/>
          <p:cNvSpPr/>
          <p:nvPr/>
        </p:nvSpPr>
        <p:spPr>
          <a:xfrm>
            <a:off x="685800" y="914400"/>
            <a:ext cx="8000640" cy="304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7" name="Google Shape;440;p45"/>
          <p:cNvPicPr/>
          <p:nvPr/>
        </p:nvPicPr>
        <p:blipFill>
          <a:blip r:embed="rId2" cstate="print"/>
          <a:stretch/>
        </p:blipFill>
        <p:spPr>
          <a:xfrm>
            <a:off x="76320" y="0"/>
            <a:ext cx="4266720" cy="2186640"/>
          </a:xfrm>
          <a:prstGeom prst="rect">
            <a:avLst/>
          </a:prstGeom>
          <a:ln>
            <a:noFill/>
          </a:ln>
        </p:spPr>
      </p:pic>
      <p:pic>
        <p:nvPicPr>
          <p:cNvPr id="428" name="Google Shape;441;p45"/>
          <p:cNvPicPr/>
          <p:nvPr/>
        </p:nvPicPr>
        <p:blipFill>
          <a:blip r:embed="rId3" cstate="print"/>
          <a:stretch/>
        </p:blipFill>
        <p:spPr>
          <a:xfrm>
            <a:off x="6362640" y="4667400"/>
            <a:ext cx="2781000" cy="2190240"/>
          </a:xfrm>
          <a:prstGeom prst="rect">
            <a:avLst/>
          </a:prstGeom>
          <a:ln>
            <a:noFill/>
          </a:ln>
        </p:spPr>
      </p:pic>
      <p:sp>
        <p:nvSpPr>
          <p:cNvPr id="42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30" name="TextShape 4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DD5DA2A3-952E-47A4-83D9-8E6E03533C4C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28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19040" y="5544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ctr" rtl="1">
              <a:lnSpc>
                <a:spcPct val="96000"/>
              </a:lnSpc>
            </a:pPr>
            <a:r>
              <a:rPr lang="en-US" sz="2800" b="1" strike="noStrike" spc="-1">
                <a:solidFill>
                  <a:srgbClr val="366092"/>
                </a:solidFill>
                <a:latin typeface="Tahoma"/>
                <a:ea typeface="Tahoma"/>
              </a:rPr>
              <a:t>Primary Data: Macroeconomic Success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3"/>
          <p:cNvSpPr/>
          <p:nvPr/>
        </p:nvSpPr>
        <p:spPr>
          <a:xfrm>
            <a:off x="263880" y="1251000"/>
            <a:ext cx="8305560" cy="51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14400" lvl="1" indent="-456840" algn="just">
              <a:lnSpc>
                <a:spcPct val="115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Excellent macroeconomic performance, continuous growth </a:t>
            </a:r>
            <a:endParaRPr lang="en-US" sz="2300" b="0" strike="noStrike" spc="-1">
              <a:latin typeface="Arial"/>
            </a:endParaRPr>
          </a:p>
          <a:p>
            <a:pPr marL="914400" lvl="1" indent="-456840" algn="just">
              <a:lnSpc>
                <a:spcPct val="115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Low unemployment, high participation rate </a:t>
            </a:r>
            <a:endParaRPr lang="en-US" sz="2300" b="0" strike="noStrike" spc="-1">
              <a:latin typeface="Arial"/>
            </a:endParaRPr>
          </a:p>
          <a:p>
            <a:pPr marL="914400" algn="just">
              <a:lnSpc>
                <a:spcPct val="115000"/>
              </a:lnSpc>
            </a:pPr>
            <a:endParaRPr lang="en-US" sz="2300" b="0" strike="noStrike" spc="-1">
              <a:latin typeface="Arial"/>
            </a:endParaRPr>
          </a:p>
          <a:p>
            <a:pPr marL="914400" lvl="1" indent="-456840" algn="just">
              <a:lnSpc>
                <a:spcPct val="15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Excess export, accumulation of foreign exchange reserves </a:t>
            </a:r>
            <a:endParaRPr lang="en-US" sz="2300" b="0" strike="noStrike" spc="-1">
              <a:latin typeface="Arial"/>
            </a:endParaRPr>
          </a:p>
          <a:p>
            <a:pPr marL="914400" lvl="1" indent="-456840" algn="just">
              <a:lnSpc>
                <a:spcPct val="15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Lack of inflation, strong currency (Shekel) </a:t>
            </a:r>
            <a:endParaRPr lang="en-US" sz="2300" b="0" strike="noStrike" spc="-1">
              <a:latin typeface="Arial"/>
            </a:endParaRPr>
          </a:p>
          <a:p>
            <a:pPr marL="914400" lvl="1" indent="-456840" algn="just">
              <a:lnSpc>
                <a:spcPct val="150000"/>
              </a:lnSpc>
              <a:buClr>
                <a:srgbClr val="366092"/>
              </a:buClr>
              <a:buFont typeface="Verdana"/>
              <a:buAutoNum type="arabicPeriod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Stability of the financial sector </a:t>
            </a:r>
            <a:endParaRPr lang="en-US" sz="2300" b="0" strike="noStrike" spc="-1">
              <a:latin typeface="Arial"/>
            </a:endParaRPr>
          </a:p>
        </p:txBody>
      </p:sp>
      <p:sp>
        <p:nvSpPr>
          <p:cNvPr id="229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30" name="TextShape 5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BE03ABD0-8227-4738-BB91-96B4A8C558BE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31" name="Google Shape;139;p20"/>
          <p:cNvPicPr/>
          <p:nvPr/>
        </p:nvPicPr>
        <p:blipFill>
          <a:blip r:embed="rId2" cstate="print"/>
          <a:stretch/>
        </p:blipFill>
        <p:spPr>
          <a:xfrm>
            <a:off x="419040" y="1251000"/>
            <a:ext cx="8611200" cy="141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145;p21"/>
          <p:cNvPicPr/>
          <p:nvPr/>
        </p:nvPicPr>
        <p:blipFill>
          <a:blip r:embed="rId3" cstate="print"/>
          <a:stretch/>
        </p:blipFill>
        <p:spPr>
          <a:xfrm>
            <a:off x="261000" y="1083960"/>
            <a:ext cx="8196840" cy="4834080"/>
          </a:xfrm>
          <a:prstGeom prst="rect">
            <a:avLst/>
          </a:prstGeom>
          <a:ln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7895160" y="2410920"/>
            <a:ext cx="282240" cy="2779200"/>
          </a:xfrm>
          <a:prstGeom prst="rect">
            <a:avLst/>
          </a:prstGeom>
          <a:solidFill>
            <a:srgbClr val="A5A5A5">
              <a:alpha val="3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2"/>
          <p:cNvSpPr/>
          <p:nvPr/>
        </p:nvSpPr>
        <p:spPr>
          <a:xfrm>
            <a:off x="7265520" y="2072160"/>
            <a:ext cx="1111320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595959"/>
                </a:solidFill>
                <a:latin typeface="Arial"/>
                <a:ea typeface="Arial"/>
              </a:rPr>
              <a:t>Forecast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5369400" y="2379960"/>
            <a:ext cx="1118880" cy="4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2400" b="1" strike="noStrike" spc="-1">
                <a:solidFill>
                  <a:srgbClr val="1F497D"/>
                </a:solidFill>
                <a:latin typeface="Tahoma"/>
                <a:ea typeface="Tahoma"/>
              </a:rPr>
              <a:t>Israel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2279880" y="3074400"/>
            <a:ext cx="1523520" cy="6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11000"/>
              </a:lnSpc>
            </a:pPr>
            <a:r>
              <a:rPr lang="en-US" sz="1800" b="1" strike="noStrike" spc="-1">
                <a:solidFill>
                  <a:srgbClr val="CC0000"/>
                </a:solidFill>
                <a:latin typeface="Tahoma"/>
                <a:ea typeface="Tahoma"/>
              </a:rPr>
              <a:t>Advanced Countries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7" name="CustomShape 5"/>
          <p:cNvSpPr/>
          <p:nvPr/>
        </p:nvSpPr>
        <p:spPr>
          <a:xfrm>
            <a:off x="3673800" y="4582800"/>
            <a:ext cx="1636920" cy="2923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300" b="1" strike="noStrike" spc="-1">
                <a:solidFill>
                  <a:srgbClr val="1F497D"/>
                </a:solidFill>
                <a:latin typeface="Tahoma"/>
                <a:ea typeface="Tahoma"/>
              </a:rPr>
              <a:t>The Great Crisis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38" name="CustomShape 6"/>
          <p:cNvSpPr/>
          <p:nvPr/>
        </p:nvSpPr>
        <p:spPr>
          <a:xfrm>
            <a:off x="1041840" y="3785040"/>
            <a:ext cx="7137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0000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7"/>
          <p:cNvSpPr/>
          <p:nvPr/>
        </p:nvSpPr>
        <p:spPr>
          <a:xfrm>
            <a:off x="362160" y="1042560"/>
            <a:ext cx="44028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1F497D"/>
                </a:solidFill>
                <a:latin typeface="Tahoma"/>
                <a:ea typeface="Tahoma"/>
              </a:rPr>
              <a:t>%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40" name="CustomShape 8"/>
          <p:cNvSpPr/>
          <p:nvPr/>
        </p:nvSpPr>
        <p:spPr>
          <a:xfrm>
            <a:off x="582480" y="3584880"/>
            <a:ext cx="372600" cy="39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Tahoma"/>
                <a:ea typeface="Tahoma"/>
              </a:rPr>
              <a:t>0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41" name="CustomShape 9"/>
          <p:cNvSpPr/>
          <p:nvPr/>
        </p:nvSpPr>
        <p:spPr>
          <a:xfrm>
            <a:off x="25920" y="11592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r" rtl="1">
              <a:lnSpc>
                <a:spcPct val="117000"/>
              </a:lnSpc>
            </a:pPr>
            <a:endParaRPr lang="en-US" sz="1800" b="0" strike="noStrike" spc="-1" dirty="0">
              <a:latin typeface="Arial"/>
            </a:endParaRPr>
          </a:p>
          <a:p>
            <a:pPr marL="914400" indent="-456840">
              <a:lnSpc>
                <a:spcPct val="117000"/>
              </a:lnSpc>
              <a:spcBef>
                <a:spcPts val="601"/>
              </a:spcBef>
            </a:pPr>
            <a:r>
              <a:rPr lang="en-US" sz="23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GDP Growth </a:t>
            </a:r>
            <a:endParaRPr lang="en-US" sz="2300" b="0" strike="noStrike" spc="-1" dirty="0">
              <a:latin typeface="Arial"/>
            </a:endParaRPr>
          </a:p>
          <a:p>
            <a:pPr marL="914400" indent="-456840" algn="r" rtl="1">
              <a:lnSpc>
                <a:spcPct val="103000"/>
              </a:lnSpc>
              <a:spcBef>
                <a:spcPts val="601"/>
              </a:spcBef>
            </a:pPr>
            <a:r>
              <a:rPr lang="en-US" sz="26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		Israel </a:t>
            </a:r>
            <a:r>
              <a:rPr lang="en-US" sz="2600" b="1" strike="noStrike" spc="-1" dirty="0" smtClean="0">
                <a:solidFill>
                  <a:srgbClr val="366092"/>
                </a:solidFill>
                <a:latin typeface="Tahoma"/>
                <a:ea typeface="Tahoma"/>
              </a:rPr>
              <a:t>in </a:t>
            </a:r>
            <a:r>
              <a:rPr lang="en-US" sz="26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International Comparison</a:t>
            </a:r>
            <a:endParaRPr lang="en-US" sz="2600" b="0" strike="noStrike" spc="-1" dirty="0">
              <a:latin typeface="Arial"/>
            </a:endParaRPr>
          </a:p>
          <a:p>
            <a:pPr marL="914400" indent="-456840" algn="r" rtl="1">
              <a:lnSpc>
                <a:spcPct val="103000"/>
              </a:lnSpc>
              <a:spcBef>
                <a:spcPts val="601"/>
              </a:spcBef>
            </a:pPr>
            <a:r>
              <a:rPr lang="en-US" sz="26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42" name="TextShape 10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43" name="TextShape 1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FBE6E496-19E2-4C5F-842C-55261A729C87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❑"/>
              </a:p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162;p22"/>
          <p:cNvPicPr/>
          <p:nvPr/>
        </p:nvPicPr>
        <p:blipFill>
          <a:blip r:embed="rId3" cstate="print"/>
          <a:stretch/>
        </p:blipFill>
        <p:spPr>
          <a:xfrm>
            <a:off x="261000" y="1083960"/>
            <a:ext cx="8196840" cy="4834080"/>
          </a:xfrm>
          <a:prstGeom prst="rect">
            <a:avLst/>
          </a:prstGeom>
          <a:ln>
            <a:noFill/>
          </a:ln>
        </p:spPr>
      </p:pic>
      <p:sp>
        <p:nvSpPr>
          <p:cNvPr id="245" name="CustomShape 1"/>
          <p:cNvSpPr/>
          <p:nvPr/>
        </p:nvSpPr>
        <p:spPr>
          <a:xfrm>
            <a:off x="7895160" y="2410920"/>
            <a:ext cx="282240" cy="2779200"/>
          </a:xfrm>
          <a:prstGeom prst="rect">
            <a:avLst/>
          </a:prstGeom>
          <a:solidFill>
            <a:srgbClr val="A5A5A5">
              <a:alpha val="3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2"/>
          <p:cNvSpPr/>
          <p:nvPr/>
        </p:nvSpPr>
        <p:spPr>
          <a:xfrm>
            <a:off x="7272360" y="2072160"/>
            <a:ext cx="1111320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300" b="1" strike="noStrike" spc="-1">
                <a:solidFill>
                  <a:srgbClr val="595959"/>
                </a:solidFill>
                <a:latin typeface="Arial"/>
                <a:ea typeface="Arial"/>
              </a:rPr>
              <a:t>Forecast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7051320" y="2655720"/>
            <a:ext cx="111888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2000" b="1" strike="noStrike" spc="-1">
                <a:solidFill>
                  <a:srgbClr val="1F497D"/>
                </a:solidFill>
                <a:latin typeface="Tahoma"/>
                <a:ea typeface="Tahoma"/>
              </a:rPr>
              <a:t>Israel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2438280" y="3062160"/>
            <a:ext cx="1523520" cy="60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2000" b="1" strike="noStrike" spc="-1">
                <a:solidFill>
                  <a:srgbClr val="CC0000"/>
                </a:solidFill>
                <a:latin typeface="Tahoma"/>
                <a:ea typeface="Tahoma"/>
              </a:rPr>
              <a:t>Advanced Countries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5551920" y="1871640"/>
            <a:ext cx="1720080" cy="6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2000" b="1" strike="noStrike" spc="-1">
                <a:solidFill>
                  <a:srgbClr val="5F497A"/>
                </a:solidFill>
                <a:latin typeface="Tahoma"/>
                <a:ea typeface="Tahoma"/>
              </a:rPr>
              <a:t>Developing Countries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1041840" y="3785040"/>
            <a:ext cx="7137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0000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7"/>
          <p:cNvSpPr/>
          <p:nvPr/>
        </p:nvSpPr>
        <p:spPr>
          <a:xfrm>
            <a:off x="4952880" y="3641040"/>
            <a:ext cx="2777400" cy="1292400"/>
          </a:xfrm>
          <a:prstGeom prst="rect">
            <a:avLst/>
          </a:prstGeom>
          <a:solidFill>
            <a:srgbClr val="DAE5F1"/>
          </a:solidFill>
          <a:ln w="9360">
            <a:solidFill>
              <a:srgbClr val="3660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1F497D"/>
                </a:solidFill>
                <a:latin typeface="Tahoma"/>
                <a:ea typeface="Tahoma"/>
              </a:rPr>
              <a:t>Average growth: </a:t>
            </a:r>
            <a:endParaRPr lang="en-US" sz="1800" b="0" strike="noStrike" spc="-1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lang="en-US" sz="1800" b="1" strike="noStrike" spc="-1">
                <a:solidFill>
                  <a:srgbClr val="1F497D"/>
                </a:solidFill>
                <a:latin typeface="Tahoma"/>
                <a:ea typeface="Tahoma"/>
              </a:rPr>
              <a:t>Developing: 5.7</a:t>
            </a:r>
            <a:endParaRPr lang="en-US" sz="1800" b="0" strike="noStrike" spc="-1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latin typeface="Tahoma"/>
                <a:ea typeface="Tahoma"/>
              </a:rPr>
              <a:t>  Israel: 3.7</a:t>
            </a:r>
            <a:endParaRPr lang="en-US" sz="2400" b="0" strike="noStrike" spc="-1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lang="en-US" sz="1800" b="1" strike="noStrike" spc="-1">
                <a:solidFill>
                  <a:srgbClr val="1F497D"/>
                </a:solidFill>
                <a:latin typeface="Tahoma"/>
                <a:ea typeface="Tahoma"/>
              </a:rPr>
              <a:t>Advanced: 1.9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52" name="CustomShape 8"/>
          <p:cNvSpPr/>
          <p:nvPr/>
        </p:nvSpPr>
        <p:spPr>
          <a:xfrm>
            <a:off x="362160" y="1042560"/>
            <a:ext cx="44028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1F497D"/>
                </a:solidFill>
                <a:latin typeface="Tahoma"/>
                <a:ea typeface="Tahoma"/>
              </a:rPr>
              <a:t>%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3" name="CustomShape 9"/>
          <p:cNvSpPr/>
          <p:nvPr/>
        </p:nvSpPr>
        <p:spPr>
          <a:xfrm>
            <a:off x="582480" y="3584880"/>
            <a:ext cx="372600" cy="39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latin typeface="Tahoma"/>
                <a:ea typeface="Tahoma"/>
              </a:rPr>
              <a:t>0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4" name="CustomShape 10"/>
          <p:cNvSpPr/>
          <p:nvPr/>
        </p:nvSpPr>
        <p:spPr>
          <a:xfrm>
            <a:off x="0" y="28080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r" rtl="1">
              <a:lnSpc>
                <a:spcPct val="117000"/>
              </a:lnSpc>
            </a:pPr>
            <a:endParaRPr lang="en-US" sz="1800" b="0" strike="noStrike" spc="-1" dirty="0">
              <a:latin typeface="Arial"/>
            </a:endParaRPr>
          </a:p>
          <a:p>
            <a:pPr marL="914400" indent="-456840">
              <a:lnSpc>
                <a:spcPct val="117000"/>
              </a:lnSpc>
              <a:spcBef>
                <a:spcPts val="601"/>
              </a:spcBef>
            </a:pPr>
            <a:r>
              <a:rPr lang="en-US" sz="23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GDP Growth </a:t>
            </a:r>
            <a:endParaRPr lang="en-US" sz="2300" b="0" strike="noStrike" spc="-1" dirty="0">
              <a:latin typeface="Arial"/>
            </a:endParaRPr>
          </a:p>
          <a:p>
            <a:pPr marL="914400" indent="-456840" algn="r" rtl="1">
              <a:lnSpc>
                <a:spcPct val="103000"/>
              </a:lnSpc>
              <a:spcBef>
                <a:spcPts val="601"/>
              </a:spcBef>
            </a:pPr>
            <a:r>
              <a:rPr lang="en-US" sz="26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		Israel </a:t>
            </a:r>
            <a:r>
              <a:rPr lang="en-US" sz="2600" b="1" strike="noStrike" spc="-1" dirty="0" smtClean="0">
                <a:solidFill>
                  <a:srgbClr val="366092"/>
                </a:solidFill>
                <a:latin typeface="Tahoma"/>
                <a:ea typeface="Tahoma"/>
              </a:rPr>
              <a:t>in </a:t>
            </a:r>
            <a:r>
              <a:rPr lang="en-US" sz="26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International Comparison</a:t>
            </a:r>
            <a:endParaRPr lang="en-US" sz="2600" b="0" strike="noStrike" spc="-1" dirty="0">
              <a:latin typeface="Arial"/>
            </a:endParaRPr>
          </a:p>
          <a:p>
            <a:pPr marL="914400" indent="-456840" algn="r" rtl="1">
              <a:lnSpc>
                <a:spcPct val="103000"/>
              </a:lnSpc>
              <a:spcBef>
                <a:spcPts val="601"/>
              </a:spcBef>
            </a:pPr>
            <a:r>
              <a:rPr lang="en-US" sz="26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 </a:t>
            </a:r>
            <a:endParaRPr lang="en-US" sz="2600" b="0" strike="noStrike" spc="-1" dirty="0">
              <a:latin typeface="Arial"/>
            </a:endParaRPr>
          </a:p>
          <a:p>
            <a:pPr marL="914400" indent="-456840" algn="r" rtl="1">
              <a:lnSpc>
                <a:spcPct val="103000"/>
              </a:lnSpc>
              <a:spcBef>
                <a:spcPts val="601"/>
              </a:spcBef>
            </a:pPr>
            <a:endParaRPr lang="en-US" sz="2600" b="0" strike="noStrike" spc="-1" dirty="0">
              <a:latin typeface="Arial"/>
            </a:endParaRPr>
          </a:p>
        </p:txBody>
      </p:sp>
      <p:sp>
        <p:nvSpPr>
          <p:cNvPr id="255" name="TextShape 1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56" name="TextShape 1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●"/>
            </a:pPr>
            <a:fld id="{A5AD4AFB-CE7F-4C49-823F-E3ECB3A66951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●"/>
              </a:p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294967295"/>
          </p:nvPr>
        </p:nvSpPr>
        <p:spPr>
          <a:xfrm>
            <a:off x="419565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5154F6-7B8D-4F73-B44A-B3BE3B609D1E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xmlns="" val="2521749980"/>
              </p:ext>
            </p:extLst>
          </p:nvPr>
        </p:nvGraphicFramePr>
        <p:xfrm>
          <a:off x="685800" y="1143000"/>
          <a:ext cx="8055554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1921" y="1066800"/>
            <a:ext cx="3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 sz="3200">
                <a:solidFill>
                  <a:srgbClr val="40404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04040"/>
              </a:buClr>
              <a:buSzPct val="80000"/>
              <a:buFont typeface="Arial Black" pitchFamily="34" charset="0"/>
              <a:buChar char="­"/>
              <a:defRPr sz="2800"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04040"/>
              </a:buClr>
              <a:buSzPct val="65000"/>
              <a:buFont typeface="Arial Black" pitchFamily="34" charset="0"/>
              <a:buChar char="-"/>
              <a:defRPr sz="2400">
                <a:solidFill>
                  <a:srgbClr val="40404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0000"/>
              <a:buFont typeface="Arial" charset="0"/>
              <a:buChar char="−"/>
              <a:defRPr sz="2000">
                <a:solidFill>
                  <a:srgbClr val="40404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04040"/>
              </a:buClr>
              <a:buFont typeface="Arial" charset="0"/>
              <a:buChar char="−"/>
              <a:defRPr sz="2000">
                <a:solidFill>
                  <a:srgbClr val="40404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−"/>
              <a:defRPr sz="2000">
                <a:solidFill>
                  <a:srgbClr val="40404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−"/>
              <a:defRPr sz="2000">
                <a:solidFill>
                  <a:srgbClr val="40404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−"/>
              <a:defRPr sz="2000">
                <a:solidFill>
                  <a:srgbClr val="40404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−"/>
              <a:defRPr sz="2000">
                <a:solidFill>
                  <a:srgbClr val="404040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1F497D">
                    <a:lumMod val="75000"/>
                  </a:srgbClr>
                </a:solidFill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1571547"/>
            <a:ext cx="914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Segoe UI"/>
                <a:cs typeface="David" panose="020E0502060401010101" pitchFamily="34" charset="-79"/>
              </a:rPr>
              <a:t>OECD</a:t>
            </a:r>
            <a:endParaRPr lang="he-IL" sz="1800" b="1" dirty="0">
              <a:solidFill>
                <a:srgbClr val="C00000"/>
              </a:solidFill>
              <a:latin typeface="Segoe UI"/>
              <a:cs typeface="David" panose="020E0502060401010101" pitchFamily="34" charset="-79"/>
            </a:endParaRPr>
          </a:p>
        </p:txBody>
      </p:sp>
      <p:sp>
        <p:nvSpPr>
          <p:cNvPr id="13" name="CustomShape 4"/>
          <p:cNvSpPr/>
          <p:nvPr/>
        </p:nvSpPr>
        <p:spPr>
          <a:xfrm>
            <a:off x="419400" y="13716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algn="ctr">
              <a:lnSpc>
                <a:spcPct val="112000"/>
              </a:lnSpc>
            </a:pPr>
            <a:r>
              <a:rPr lang="en-US" sz="24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Debt- GDP 2000-2018:</a:t>
            </a:r>
            <a:endParaRPr lang="en-US" sz="2400" b="0" strike="noStrike" spc="-1" dirty="0">
              <a:latin typeface="Arial"/>
            </a:endParaRPr>
          </a:p>
          <a:p>
            <a:pPr marL="914400" indent="-456840" algn="ctr">
              <a:lnSpc>
                <a:spcPct val="122000"/>
              </a:lnSpc>
              <a:spcBef>
                <a:spcPts val="601"/>
              </a:spcBef>
            </a:pPr>
            <a:r>
              <a:rPr lang="en-US" sz="22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Israel vs. The OECD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14" name="CustomShape 6"/>
          <p:cNvSpPr/>
          <p:nvPr/>
        </p:nvSpPr>
        <p:spPr>
          <a:xfrm>
            <a:off x="3491880" y="2247760"/>
            <a:ext cx="1118880" cy="4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2000" b="1" spc="-1" dirty="0">
                <a:solidFill>
                  <a:srgbClr val="1F497D"/>
                </a:solidFill>
                <a:latin typeface="Tahoma"/>
                <a:ea typeface="Tahoma"/>
              </a:rPr>
              <a:t>Israel</a:t>
            </a:r>
          </a:p>
        </p:txBody>
      </p:sp>
      <p:sp>
        <p:nvSpPr>
          <p:cNvPr id="15" name="CustomShape 8"/>
          <p:cNvSpPr/>
          <p:nvPr/>
        </p:nvSpPr>
        <p:spPr>
          <a:xfrm>
            <a:off x="8093632" y="3140968"/>
            <a:ext cx="726840" cy="76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21000"/>
              </a:lnSpc>
            </a:pPr>
            <a:r>
              <a:rPr lang="en-US" sz="12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2018: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21000"/>
              </a:lnSpc>
            </a:pPr>
            <a:r>
              <a:rPr lang="en-US" sz="1200" b="1" strike="noStrike" spc="-1" dirty="0">
                <a:solidFill>
                  <a:srgbClr val="FF0000"/>
                </a:solidFill>
                <a:latin typeface="Tahoma"/>
                <a:ea typeface="Tahoma"/>
              </a:rPr>
              <a:t>Rose to:</a:t>
            </a:r>
            <a:r>
              <a:rPr lang="en-US" sz="12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 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6000"/>
              </a:lnSpc>
            </a:pPr>
            <a:r>
              <a:rPr lang="en-US" sz="12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61.5%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6" name="CustomShape 5"/>
          <p:cNvSpPr/>
          <p:nvPr/>
        </p:nvSpPr>
        <p:spPr>
          <a:xfrm>
            <a:off x="2286000" y="1202040"/>
            <a:ext cx="914040" cy="55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2003: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94%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7" name="TextShape 7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 dirty="0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1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>
            <a:spLocks noChangeArrowheads="1"/>
          </p:cNvSpPr>
          <p:nvPr/>
        </p:nvSpPr>
        <p:spPr bwMode="auto">
          <a:xfrm>
            <a:off x="1403648" y="116094"/>
            <a:ext cx="774035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2800" dirty="0" smtClean="0">
                <a:solidFill>
                  <a:prstClr val="white"/>
                </a:solidFill>
                <a:latin typeface="Verdana"/>
                <a:cs typeface="David" panose="020E0502060401010101" pitchFamily="34" charset="-79"/>
              </a:rPr>
              <a:t>Labor Market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dirty="0" smtClean="0">
                <a:solidFill>
                  <a:prstClr val="white"/>
                </a:solidFill>
                <a:latin typeface="Verdana"/>
                <a:cs typeface="David" panose="020E0502060401010101" pitchFamily="34" charset="-79"/>
              </a:rPr>
              <a:t>Quarterly</a:t>
            </a:r>
            <a:r>
              <a:rPr lang="en-US" dirty="0">
                <a:solidFill>
                  <a:prstClr val="white"/>
                </a:solidFill>
                <a:latin typeface="Verdana"/>
                <a:cs typeface="David" panose="020E0502060401010101" pitchFamily="34" charset="-79"/>
              </a:rPr>
              <a:t>, </a:t>
            </a:r>
            <a:r>
              <a:rPr lang="en-US" dirty="0" smtClean="0">
                <a:solidFill>
                  <a:prstClr val="white"/>
                </a:solidFill>
                <a:latin typeface="Verdana"/>
                <a:cs typeface="David" panose="020E0502060401010101" pitchFamily="34" charset="-79"/>
              </a:rPr>
              <a:t>1995-2016, 25-64</a:t>
            </a:r>
            <a:endParaRPr lang="he-IL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David" panose="020E0502060401010101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303536"/>
            <a:ext cx="16028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+mn-cs"/>
              </a:rPr>
              <a:t>% אבטלה</a:t>
            </a:r>
            <a:endParaRPr lang="he-IL" sz="1800" dirty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+mn-cs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91416" y="6505598"/>
            <a:ext cx="55095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9pPr>
          </a:lstStyle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 </a:t>
            </a:r>
            <a:r>
              <a:rPr lang="en-US" altLang="en-US" sz="1400" dirty="0" smtClean="0">
                <a:solidFill>
                  <a:prstClr val="white"/>
                </a:solidFill>
              </a:rPr>
              <a:t>: Central </a:t>
            </a:r>
            <a:r>
              <a:rPr lang="en-US" altLang="en-US" sz="1400" dirty="0">
                <a:solidFill>
                  <a:prstClr val="white"/>
                </a:solidFill>
              </a:rPr>
              <a:t>Bureau </a:t>
            </a:r>
            <a:r>
              <a:rPr lang="en-US" altLang="en-US" sz="1400" dirty="0" smtClean="0">
                <a:solidFill>
                  <a:prstClr val="white"/>
                </a:solidFill>
              </a:rPr>
              <a:t>of  </a:t>
            </a:r>
            <a:r>
              <a:rPr lang="en-US" altLang="en-US" sz="1400" dirty="0">
                <a:solidFill>
                  <a:prstClr val="white"/>
                </a:solidFill>
              </a:rPr>
              <a:t>Statistics Labor Force </a:t>
            </a:r>
            <a:r>
              <a:rPr lang="en-US" altLang="en-US" sz="1400" dirty="0" smtClean="0">
                <a:solidFill>
                  <a:prstClr val="white"/>
                </a:solidFill>
              </a:rPr>
              <a:t>Survey</a:t>
            </a:r>
            <a:endParaRPr lang="en-US" altLang="en-US" sz="1400" dirty="0">
              <a:solidFill>
                <a:prstClr val="white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7076941"/>
              </p:ext>
            </p:extLst>
          </p:nvPr>
        </p:nvGraphicFramePr>
        <p:xfrm>
          <a:off x="457200" y="1453625"/>
          <a:ext cx="8335102" cy="491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5600" y="1072703"/>
            <a:ext cx="20762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F497D"/>
                </a:solidFill>
                <a:cs typeface="+mn-cs"/>
              </a:rPr>
              <a:t>2001-03:</a:t>
            </a:r>
          </a:p>
          <a:p>
            <a:pPr algn="ctr"/>
            <a:r>
              <a:rPr lang="he-IL" sz="1600" dirty="0" smtClean="0">
                <a:solidFill>
                  <a:srgbClr val="1F497D"/>
                </a:solidFill>
                <a:cs typeface="+mn-cs"/>
              </a:rPr>
              <a:t>התפוצצות הבועה, אינתיפאדה שנייה</a:t>
            </a:r>
            <a:endParaRPr lang="en-US" sz="1600" dirty="0">
              <a:solidFill>
                <a:srgbClr val="1F497D"/>
              </a:solidFill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 rot="19020014">
            <a:off x="1153874" y="3928851"/>
            <a:ext cx="20037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 smtClean="0">
                <a:cs typeface="+mn-cs"/>
              </a:rPr>
              <a:t>העלייה הגדולה מברה"מ לשעבר</a:t>
            </a:r>
            <a:endParaRPr lang="en-US" sz="1600" dirty="0"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0401E-6576-45FA-B765-9BA80B94EDD1}" type="slidenum">
              <a:rPr lang="he-IL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35236" y="2535409"/>
            <a:ext cx="1752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1600" dirty="0" smtClean="0">
                <a:solidFill>
                  <a:srgbClr val="1F497D"/>
                </a:solidFill>
                <a:cs typeface="+mn-cs"/>
              </a:rPr>
              <a:t>2009</a:t>
            </a:r>
            <a:r>
              <a:rPr lang="en-US" sz="1600" dirty="0" smtClean="0">
                <a:solidFill>
                  <a:srgbClr val="1F497D"/>
                </a:solidFill>
                <a:cs typeface="+mn-cs"/>
              </a:rPr>
              <a:t>:</a:t>
            </a:r>
          </a:p>
          <a:p>
            <a:pPr algn="ctr"/>
            <a:r>
              <a:rPr lang="he-IL" sz="1600" dirty="0" smtClean="0">
                <a:solidFill>
                  <a:srgbClr val="1F497D"/>
                </a:solidFill>
                <a:cs typeface="+mn-cs"/>
              </a:rPr>
              <a:t>המשבר העולמי</a:t>
            </a:r>
            <a:endParaRPr lang="en-US" sz="1600" dirty="0">
              <a:solidFill>
                <a:srgbClr val="1F497D"/>
              </a:solidFill>
              <a:cs typeface="+mn-cs"/>
            </a:endParaRPr>
          </a:p>
        </p:txBody>
      </p:sp>
      <p:sp>
        <p:nvSpPr>
          <p:cNvPr id="16" name="CustomShape 4"/>
          <p:cNvSpPr/>
          <p:nvPr/>
        </p:nvSpPr>
        <p:spPr>
          <a:xfrm>
            <a:off x="13680" y="12600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>
              <a:lnSpc>
                <a:spcPct val="112000"/>
              </a:lnSpc>
            </a:pPr>
            <a:r>
              <a:rPr lang="en-US" sz="24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      Employment Market: </a:t>
            </a:r>
            <a:endParaRPr lang="en-US" sz="2400" b="0" strike="noStrike" spc="-1" dirty="0">
              <a:latin typeface="Arial"/>
            </a:endParaRPr>
          </a:p>
          <a:p>
            <a:pPr marL="914400" indent="-456840" algn="ctr">
              <a:lnSpc>
                <a:spcPct val="96000"/>
              </a:lnSpc>
              <a:spcBef>
                <a:spcPts val="601"/>
              </a:spcBef>
            </a:pPr>
            <a:r>
              <a:rPr lang="en-US" sz="28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Unemployment Rate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7" name="CustomShape 5"/>
          <p:cNvSpPr/>
          <p:nvPr/>
        </p:nvSpPr>
        <p:spPr>
          <a:xfrm>
            <a:off x="2895480" y="1072800"/>
            <a:ext cx="2075760" cy="83052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2001-03: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Bubble burst, The Second Intifada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8" name="CustomShape 9"/>
          <p:cNvSpPr/>
          <p:nvPr/>
        </p:nvSpPr>
        <p:spPr>
          <a:xfrm>
            <a:off x="4835160" y="2420888"/>
            <a:ext cx="1863720" cy="792088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2009: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The Global Crisis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1" name="CustomShape 6"/>
          <p:cNvSpPr/>
          <p:nvPr/>
        </p:nvSpPr>
        <p:spPr>
          <a:xfrm rot="19020000">
            <a:off x="1231200" y="3898080"/>
            <a:ext cx="2003400" cy="81144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rtl="1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The big immigration from the former USSR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2" name="TextShape 7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 dirty="0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79512" y="1268760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Unemployment %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5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מספר שקופית 4"/>
          <p:cNvSpPr>
            <a:spLocks noGrp="1"/>
          </p:cNvSpPr>
          <p:nvPr>
            <p:ph type="sldNum" sz="quarter" idx="4294967295"/>
          </p:nvPr>
        </p:nvSpPr>
        <p:spPr>
          <a:xfrm>
            <a:off x="0" y="6446366"/>
            <a:ext cx="555885" cy="4116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fld id="{84573AC4-5DD2-4ED0-9128-7F75477D1B90}" type="slidenum">
              <a:rPr kumimoji="0" lang="he-I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Calibri" pitchFamily="34" charset="0"/>
              </a:rPr>
              <a:pPr marL="0" marR="0" lvl="0" indent="0" algn="ctr" defTabSz="914400" rtl="1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q"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1524000"/>
            <a:ext cx="218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שיעור השתתפות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2362200"/>
            <a:ext cx="219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anose="020B0604030504040204" pitchFamily="34" charset="0"/>
              </a:rPr>
              <a:t>שיעור אבטלה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4" name="Text Box 2"/>
          <p:cNvSpPr>
            <a:spLocks noChangeArrowheads="1"/>
          </p:cNvSpPr>
          <p:nvPr/>
        </p:nvSpPr>
        <p:spPr bwMode="auto">
          <a:xfrm>
            <a:off x="1403648" y="116094"/>
            <a:ext cx="774035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David" panose="020E0502060401010101" pitchFamily="34" charset="-79"/>
              </a:rPr>
              <a:t>Labor Market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David" panose="020E0502060401010101" pitchFamily="34" charset="-79"/>
              </a:rPr>
              <a:t>Quarterly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David" panose="020E0502060401010101" pitchFamily="34" charset="-79"/>
              </a:rPr>
              <a:t>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David" panose="020E0502060401010101" pitchFamily="34" charset="-79"/>
              </a:rPr>
              <a:t>1995-2016, 25-64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/>
              <a:ea typeface="+mn-ea"/>
              <a:cs typeface="David" panose="020E0502060401010101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99202" y="1101967"/>
            <a:ext cx="16028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Tahoma" panose="020B0604030504040204" pitchFamily="34" charset="0"/>
              </a:rPr>
              <a:t>% אבטלה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Tahoma" panose="020B060403050404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91416" y="6505598"/>
            <a:ext cx="55095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David" pitchFamily="34" charset="-79"/>
                <a:cs typeface="David" pitchFamily="34" charset="-79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Source 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: Central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Bureau 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of 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Statistics Labor Force 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Survey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28600" y="116094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14400" marR="0" lvl="1" indent="-45720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שוק התעסוקה 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 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  <a:p>
            <a:pPr marL="914400" marR="0" lvl="1" indent="-45720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שיעור 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/>
              </a:rPr>
              <a:t>ההשתתפות ושיעור אבטלה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200" y="976320"/>
            <a:ext cx="15341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Tahoma" panose="020B0604030504040204" pitchFamily="34" charset="0"/>
              </a:rPr>
              <a:t>% השתתפות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048000"/>
            <a:ext cx="76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73%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382373" y="1165745"/>
          <a:ext cx="8335102" cy="491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18715" y="4267200"/>
            <a:ext cx="33528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>
                <a:cs typeface="+mn-cs"/>
              </a:rPr>
              <a:t>שיעור האבטלה ירד בו בזמן ששיעור ההשתתפות בתעסוקה עלה לשיא!</a:t>
            </a:r>
            <a:endParaRPr lang="en-US" dirty="0">
              <a:cs typeface="+mn-cs"/>
            </a:endParaRPr>
          </a:p>
        </p:txBody>
      </p:sp>
      <p:sp>
        <p:nvSpPr>
          <p:cNvPr id="18" name="CustomShape 10"/>
          <p:cNvSpPr/>
          <p:nvPr/>
        </p:nvSpPr>
        <p:spPr>
          <a:xfrm>
            <a:off x="1791000" y="4267080"/>
            <a:ext cx="3618720" cy="101556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1F497D"/>
                </a:solidFill>
                <a:latin typeface="Tahoma"/>
                <a:ea typeface="Tahoma"/>
              </a:rPr>
              <a:t>The unemployment rate dropped as the employment rate peaked!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2" name="CustomShape 11"/>
          <p:cNvSpPr/>
          <p:nvPr/>
        </p:nvSpPr>
        <p:spPr>
          <a:xfrm>
            <a:off x="1187624" y="2348880"/>
            <a:ext cx="2034584" cy="37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C00000"/>
                </a:solidFill>
                <a:latin typeface="Tahoma"/>
                <a:ea typeface="Tahoma"/>
              </a:rPr>
              <a:t>Unemployment Rate</a:t>
            </a:r>
            <a:endParaRPr lang="en-US" sz="1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3" name="CustomShape 12"/>
          <p:cNvSpPr/>
          <p:nvPr/>
        </p:nvSpPr>
        <p:spPr>
          <a:xfrm>
            <a:off x="5131096" y="1484784"/>
            <a:ext cx="2393232" cy="381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45818E"/>
                </a:solidFill>
                <a:latin typeface="Tahoma"/>
                <a:ea typeface="Tahoma"/>
              </a:rPr>
              <a:t>Participation Rate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4" name="CustomShape 8"/>
          <p:cNvSpPr/>
          <p:nvPr/>
        </p:nvSpPr>
        <p:spPr>
          <a:xfrm>
            <a:off x="7696080" y="976320"/>
            <a:ext cx="1533600" cy="338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17365D"/>
                </a:solidFill>
                <a:latin typeface="David"/>
                <a:ea typeface="David"/>
              </a:rPr>
              <a:t>Participation% 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683568" y="0"/>
            <a:ext cx="792088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stomShape 7"/>
          <p:cNvSpPr/>
          <p:nvPr/>
        </p:nvSpPr>
        <p:spPr>
          <a:xfrm>
            <a:off x="228600" y="11592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The Employment Market  </a:t>
            </a:r>
            <a:endParaRPr lang="en-US" sz="2000" b="0" strike="noStrike" spc="-1" dirty="0">
              <a:latin typeface="Arial"/>
            </a:endParaRPr>
          </a:p>
          <a:p>
            <a:pPr marL="914400" indent="-456840" algn="ctr" rtl="1">
              <a:lnSpc>
                <a:spcPct val="100000"/>
              </a:lnSpc>
              <a:spcBef>
                <a:spcPts val="601"/>
              </a:spcBef>
            </a:pPr>
            <a:r>
              <a:rPr lang="en-US" sz="2400" b="1" strike="noStrike" spc="-1" dirty="0">
                <a:solidFill>
                  <a:srgbClr val="366092"/>
                </a:solidFill>
                <a:latin typeface="Tahoma"/>
                <a:ea typeface="Tahoma"/>
              </a:rPr>
              <a:t>Participation Rate &amp; Unemployment Rate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8" name="CustomShape 13"/>
          <p:cNvSpPr/>
          <p:nvPr/>
        </p:nvSpPr>
        <p:spPr>
          <a:xfrm>
            <a:off x="228600" y="1051920"/>
            <a:ext cx="1943640" cy="307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C00000"/>
                </a:solidFill>
                <a:latin typeface="Tahoma"/>
                <a:ea typeface="Tahoma"/>
              </a:rPr>
              <a:t>Unemployment %</a:t>
            </a:r>
            <a:endParaRPr lang="en-US" sz="1400" b="0" strike="noStrike" spc="-1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8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52280" y="155880"/>
            <a:ext cx="8534160" cy="76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914400" indent="-456840" rtl="1">
              <a:lnSpc>
                <a:spcPct val="53000"/>
              </a:lnSpc>
            </a:pPr>
            <a:r>
              <a:rPr lang="en-US" sz="2800" b="1" strike="noStrike" spc="-1">
                <a:solidFill>
                  <a:srgbClr val="366092"/>
                </a:solidFill>
                <a:latin typeface="Tahoma"/>
                <a:ea typeface="Tahoma"/>
              </a:rPr>
              <a:t>Macroeconomic Success</a:t>
            </a:r>
            <a:endParaRPr lang="en-US" sz="2800" b="0" strike="noStrike" spc="-1">
              <a:latin typeface="Arial"/>
            </a:endParaRPr>
          </a:p>
          <a:p>
            <a:pPr marL="914400" indent="-456840" algn="ctr" rtl="1">
              <a:lnSpc>
                <a:spcPct val="53000"/>
              </a:lnSpc>
              <a:spcBef>
                <a:spcPts val="601"/>
              </a:spcBef>
            </a:pPr>
            <a:r>
              <a:rPr lang="en-US" sz="2800" b="1" i="1" strike="noStrike" spc="-1">
                <a:solidFill>
                  <a:srgbClr val="366092"/>
                </a:solidFill>
                <a:latin typeface="Tahoma"/>
                <a:ea typeface="Tahoma"/>
              </a:rPr>
              <a:t>                Continued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135000" y="-538200"/>
            <a:ext cx="16380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3"/>
          <p:cNvSpPr/>
          <p:nvPr/>
        </p:nvSpPr>
        <p:spPr>
          <a:xfrm>
            <a:off x="838080" y="1244160"/>
            <a:ext cx="8000640" cy="51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914400" lvl="1" indent="-374400">
              <a:lnSpc>
                <a:spcPct val="115000"/>
              </a:lnSpc>
              <a:buClr>
                <a:srgbClr val="366092"/>
              </a:buClr>
              <a:buFont typeface="Tahoma"/>
              <a:buAutoNum type="arabicPeriod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Excellent Macroeconomic Performance - </a:t>
            </a:r>
            <a:r>
              <a:t/>
            </a:r>
            <a:br/>
            <a:r>
              <a:rPr lang="en-US" sz="2300" b="1" strike="noStrike" spc="-1">
                <a:solidFill>
                  <a:srgbClr val="FF0000"/>
                </a:solidFill>
                <a:latin typeface="Tahoma"/>
                <a:ea typeface="Tahoma"/>
              </a:rPr>
              <a:t>Yes, but slowdown on the horizon, deficit growth (“net damage”)</a:t>
            </a:r>
            <a:endParaRPr lang="en-US" sz="2300" b="0" strike="noStrike" spc="-1">
              <a:latin typeface="Arial"/>
            </a:endParaRPr>
          </a:p>
          <a:p>
            <a:pPr marL="914400" lvl="1" indent="-374400">
              <a:lnSpc>
                <a:spcPct val="115000"/>
              </a:lnSpc>
              <a:buClr>
                <a:srgbClr val="366092"/>
              </a:buClr>
              <a:buFont typeface="Tahoma"/>
              <a:buAutoNum type="arabicPeriod"/>
            </a:pPr>
            <a:r>
              <a:rPr lang="en-US" sz="2300" b="1" strike="noStrike" spc="-1">
                <a:solidFill>
                  <a:srgbClr val="366092"/>
                </a:solidFill>
                <a:latin typeface="Tahoma"/>
                <a:ea typeface="Tahoma"/>
              </a:rPr>
              <a:t>Low Unemployment - Labour Participation Rate</a:t>
            </a:r>
            <a:endParaRPr lang="en-US" sz="2300" b="0" strike="noStrike" spc="-1">
              <a:latin typeface="Arial"/>
            </a:endParaRPr>
          </a:p>
          <a:p>
            <a:pPr marL="914400">
              <a:lnSpc>
                <a:spcPct val="115000"/>
              </a:lnSpc>
            </a:pPr>
            <a:r>
              <a:rPr lang="en-US" sz="2200" b="1" strike="noStrike" spc="-1">
                <a:solidFill>
                  <a:srgbClr val="FF0000"/>
                </a:solidFill>
                <a:latin typeface="Tahoma"/>
                <a:ea typeface="Tahoma"/>
              </a:rPr>
              <a:t>Yes but - some of them in part-time job, raising up in poor families of 2 employees </a:t>
            </a:r>
            <a:endParaRPr lang="en-US" sz="2200" b="0" strike="noStrike" spc="-1">
              <a:latin typeface="Arial"/>
            </a:endParaRPr>
          </a:p>
          <a:p>
            <a:pPr marL="457200" algn="just" rtl="1"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</p:txBody>
      </p:sp>
      <p:sp>
        <p:nvSpPr>
          <p:cNvPr id="293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algn="r" rtl="1">
              <a:lnSpc>
                <a:spcPct val="300000"/>
              </a:lnSpc>
              <a:buClr>
                <a:srgbClr val="888888"/>
              </a:buClr>
              <a:buFont typeface="Noto Sans Symbols"/>
              <a:buChar char="❑"/>
            </a:pPr>
            <a:r>
              <a:rPr lang="en-US" sz="1200" b="1" strike="noStrike" spc="-1">
                <a:solidFill>
                  <a:srgbClr val="888888"/>
                </a:solidFill>
                <a:latin typeface="Tahoma"/>
                <a:ea typeface="Tahoma"/>
              </a:rPr>
              <a:t>12/16/2019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94" name="TextShape 5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-60480" rtl="1">
              <a:lnSpc>
                <a:spcPct val="300000"/>
              </a:lnSpc>
              <a:buClr>
                <a:srgbClr val="898989"/>
              </a:buClr>
              <a:buFont typeface="Noto Sans Symbols"/>
              <a:buChar char="❑"/>
            </a:pPr>
            <a:fld id="{6A8E7B7E-E115-4928-BB07-5E145B5813CD}" type="slidenum">
              <a:rPr lang="en-US" sz="1200" b="1" strike="noStrike" spc="-1">
                <a:solidFill>
                  <a:srgbClr val="898989"/>
                </a:solidFill>
                <a:latin typeface="Tahoma"/>
                <a:ea typeface="Tahoma"/>
              </a:rPr>
              <a:pPr indent="-60480" rtl="1">
                <a:lnSpc>
                  <a:spcPct val="300000"/>
                </a:lnSpc>
                <a:buClr>
                  <a:srgbClr val="898989"/>
                </a:buClr>
                <a:buFont typeface="Noto Sans Symbols"/>
                <a:buChar char="❑"/>
              </a:p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2140</Words>
  <Application>Microsoft Office PowerPoint</Application>
  <PresentationFormat>‫הצגה על המסך (4:3)</PresentationFormat>
  <Paragraphs>466</Paragraphs>
  <Slides>28</Slides>
  <Notes>5</Notes>
  <HiddenSlides>0</HiddenSlides>
  <MMClips>0</MMClips>
  <ScaleCrop>false</ScaleCrop>
  <HeadingPairs>
    <vt:vector size="4" baseType="variant"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28</vt:i4>
      </vt:variant>
    </vt:vector>
  </HeadingPairs>
  <TitlesOfParts>
    <vt:vector size="32" baseType="lpstr">
      <vt:lpstr>Office Theme</vt:lpstr>
      <vt:lpstr>Office Theme</vt:lpstr>
      <vt:lpstr>Office Theme</vt:lpstr>
      <vt:lpstr>Office Theme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subject/>
  <dc:creator/>
  <dc:description/>
  <cp:lastModifiedBy>u45414</cp:lastModifiedBy>
  <cp:revision>6</cp:revision>
  <dcterms:modified xsi:type="dcterms:W3CDTF">2019-12-22T05:13:03Z</dcterms:modified>
  <dc:language>en-US</dc:language>
</cp:coreProperties>
</file>