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812" r:id="rId1"/>
  </p:sldMasterIdLst>
  <p:notesMasterIdLst>
    <p:notesMasterId r:id="rId38"/>
  </p:notesMasterIdLst>
  <p:sldIdLst>
    <p:sldId id="354" r:id="rId2"/>
    <p:sldId id="375" r:id="rId3"/>
    <p:sldId id="426" r:id="rId4"/>
    <p:sldId id="427" r:id="rId5"/>
    <p:sldId id="428" r:id="rId6"/>
    <p:sldId id="411" r:id="rId7"/>
    <p:sldId id="365" r:id="rId8"/>
    <p:sldId id="369" r:id="rId9"/>
    <p:sldId id="377" r:id="rId10"/>
    <p:sldId id="378" r:id="rId11"/>
    <p:sldId id="379" r:id="rId12"/>
    <p:sldId id="380" r:id="rId13"/>
    <p:sldId id="416" r:id="rId14"/>
    <p:sldId id="370" r:id="rId15"/>
    <p:sldId id="415" r:id="rId16"/>
    <p:sldId id="383" r:id="rId17"/>
    <p:sldId id="385" r:id="rId18"/>
    <p:sldId id="386" r:id="rId19"/>
    <p:sldId id="387" r:id="rId20"/>
    <p:sldId id="371" r:id="rId21"/>
    <p:sldId id="393" r:id="rId22"/>
    <p:sldId id="394" r:id="rId23"/>
    <p:sldId id="395" r:id="rId24"/>
    <p:sldId id="396" r:id="rId25"/>
    <p:sldId id="397" r:id="rId26"/>
    <p:sldId id="420" r:id="rId27"/>
    <p:sldId id="398" r:id="rId28"/>
    <p:sldId id="399" r:id="rId29"/>
    <p:sldId id="403" r:id="rId30"/>
    <p:sldId id="412" r:id="rId31"/>
    <p:sldId id="418" r:id="rId32"/>
    <p:sldId id="419" r:id="rId33"/>
    <p:sldId id="424" r:id="rId34"/>
    <p:sldId id="421" r:id="rId35"/>
    <p:sldId id="425" r:id="rId36"/>
    <p:sldId id="408" r:id="rId37"/>
  </p:sldIdLst>
  <p:sldSz cx="12192000" cy="6858000"/>
  <p:notesSz cx="6797675" cy="9926638"/>
  <p:embeddedFontLst>
    <p:embeddedFont>
      <p:font typeface="Aharoni" panose="02010803020104030203" pitchFamily="2" charset="-79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b Agol" panose="02020803050405020304" charset="-79"/>
      <p:regular r:id="rId44"/>
      <p:bold r:id="rId4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87" userDrawn="1">
          <p15:clr>
            <a:srgbClr val="A4A3A4"/>
          </p15:clr>
        </p15:guide>
        <p15:guide id="2" orient="horz" pos="260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EC"/>
    <a:srgbClr val="16ABE2"/>
    <a:srgbClr val="A84D24"/>
    <a:srgbClr val="FFC727"/>
    <a:srgbClr val="6FBE57"/>
    <a:srgbClr val="595959"/>
    <a:srgbClr val="9A1C20"/>
    <a:srgbClr val="731012"/>
    <a:srgbClr val="4B000C"/>
    <a:srgbClr val="00A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51" autoAdjust="0"/>
    <p:restoredTop sz="92597" autoAdjust="0"/>
  </p:normalViewPr>
  <p:slideViewPr>
    <p:cSldViewPr snapToGrid="0">
      <p:cViewPr varScale="1">
        <p:scale>
          <a:sx n="79" d="100"/>
          <a:sy n="79" d="100"/>
        </p:scale>
        <p:origin x="-114" y="-744"/>
      </p:cViewPr>
      <p:guideLst>
        <p:guide orient="horz" pos="1087"/>
        <p:guide orient="horz" pos="2602"/>
        <p:guide pos="384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FF4057-E330-4005-AFAC-263F18F08A4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DABC5C-DAFB-4563-89A7-8CBFF4341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5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latin typeface="Fb Agol" panose="02020503050405020304" pitchFamily="18" charset="-79"/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35668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788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4819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>
            <a:lvl1pPr>
              <a:defRPr sz="4200">
                <a:solidFill>
                  <a:srgbClr val="00B8EC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83322" y="2004646"/>
            <a:ext cx="10199077" cy="41215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9459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2633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4901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4390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14165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465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4877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28CD2FBB-43B7-4380-AC58-8CEBBAAF0D29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317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0000">
              <a:schemeClr val="bg1"/>
            </a:gs>
            <a:gs pos="100000">
              <a:schemeClr val="bg1">
                <a:lumMod val="75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42384" y="274638"/>
            <a:ext cx="9140016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pic>
        <p:nvPicPr>
          <p:cNvPr id="12" name="Picture 2" descr="C:\Users\talsha\AppData\Local\Microsoft\Windows\Temporary Internet Files\Content.Outlook\45GO3OFN\Ministry_of_Development_logo עדכני 8.5.png">
            <a:extLst>
              <a:ext uri="{FF2B5EF4-FFF2-40B4-BE49-F238E27FC236}">
                <a16:creationId xmlns:a16="http://schemas.microsoft.com/office/drawing/2014/main" xmlns="" id="{5434E861-AF03-4E71-A129-544EE334E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32" y="6304830"/>
            <a:ext cx="1158968" cy="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slow">
    <p:fade/>
  </p:transition>
  <p:txStyles>
    <p:titleStyle>
      <a:lvl1pPr algn="r" defTabSz="914400" rtl="1" eaLnBrk="1" latinLnBrk="0" hangingPunct="1">
        <a:spcBef>
          <a:spcPct val="0"/>
        </a:spcBef>
        <a:buNone/>
        <a:defRPr sz="3600" b="1" kern="1200">
          <a:solidFill>
            <a:srgbClr val="00B8EC"/>
          </a:solidFill>
          <a:latin typeface="Fb Agol" panose="02020503050405020304" pitchFamily="18" charset="-79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767E9ED3-4445-4CDE-97D6-18E2427C577A}"/>
              </a:ext>
            </a:extLst>
          </p:cNvPr>
          <p:cNvSpPr/>
          <p:nvPr/>
        </p:nvSpPr>
        <p:spPr>
          <a:xfrm>
            <a:off x="0" y="1"/>
            <a:ext cx="12192000" cy="6855458"/>
          </a:xfrm>
          <a:prstGeom prst="rect">
            <a:avLst/>
          </a:prstGeom>
          <a:gradFill>
            <a:gsLst>
              <a:gs pos="6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F34D413-521B-4F3A-9E61-31841500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748" y="5803770"/>
            <a:ext cx="9056982" cy="503251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הרצאה במכללה לביטחון לאומי דצמבר 2019</a:t>
            </a:r>
            <a:endParaRPr 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BFDA91B-8464-4962-BD88-B017AF3C8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48" y="4130675"/>
            <a:ext cx="4064781" cy="14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41" y="1774656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5870027" y="4157493"/>
            <a:ext cx="3863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43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האבים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, מתוכם פועלים 10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91 מיליון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בנגב: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האבים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בהקמה, מתוכם 2 פועלים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מיליון ₪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1" y="3109379"/>
            <a:ext cx="1294591" cy="5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3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34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41" y="1774656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4276164" y="4116191"/>
            <a:ext cx="2606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24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מיליון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 למיזמים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20 מיליון ₪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לחסמים</a:t>
            </a:r>
            <a:endParaRPr lang="he-I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algn="just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בנגב: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5.5 מיליון ₪ ל 11 מיזמים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חסמים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בבדיקה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0" name="מלבן 23">
            <a:extLst>
              <a:ext uri="{FF2B5EF4-FFF2-40B4-BE49-F238E27FC236}">
                <a16:creationId xmlns:a16="http://schemas.microsoft.com/office/drawing/2014/main" xmlns="" id="{8AA6F961-58C9-4B49-BDD1-BEE47D61C17F}"/>
              </a:ext>
            </a:extLst>
          </p:cNvPr>
          <p:cNvSpPr/>
          <p:nvPr/>
        </p:nvSpPr>
        <p:spPr>
          <a:xfrm>
            <a:off x="4276164" y="3777637"/>
            <a:ext cx="273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מיזמים </a:t>
            </a:r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כלכליים והתרת חסמים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1" y="3109379"/>
            <a:ext cx="1294591" cy="5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61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41" y="1774656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2294766" y="3865246"/>
            <a:ext cx="2117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 יזמים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12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רשויות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 מיליון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</a:p>
          <a:p>
            <a:pPr algn="just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בנגב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יזמים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 רשויות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800,000 ₪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1" y="3109379"/>
            <a:ext cx="1294591" cy="5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0446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 txBox="1">
            <a:spLocks/>
          </p:cNvSpPr>
          <p:nvPr/>
        </p:nvSpPr>
        <p:spPr>
          <a:xfrm>
            <a:off x="9410741" y="1774656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smtClean="0">
                <a:cs typeface="+mj-cs"/>
              </a:rPr>
              <a:t>פיתוח כלכלי</a:t>
            </a:r>
            <a:endParaRPr lang="x-none" b="1" dirty="0">
              <a:cs typeface="+mj-cs"/>
            </a:endParaRP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55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 txBox="1">
            <a:spLocks/>
          </p:cNvSpPr>
          <p:nvPr/>
        </p:nvSpPr>
        <p:spPr>
          <a:xfrm>
            <a:off x="1383322" y="731833"/>
            <a:ext cx="10199077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200" b="1" kern="1200">
                <a:solidFill>
                  <a:srgbClr val="00B8EC"/>
                </a:solidFill>
                <a:latin typeface="Fb Agol" panose="02020503050405020304" pitchFamily="18" charset="-79"/>
                <a:ea typeface="+mj-ea"/>
                <a:cs typeface="+mj-cs"/>
              </a:defRPr>
            </a:lvl1pPr>
          </a:lstStyle>
          <a:p>
            <a:pPr algn="ctr"/>
            <a:r>
              <a:rPr lang="he-IL" smtClean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1" y="3109379"/>
            <a:ext cx="1294591" cy="5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62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-12170" y="3874169"/>
            <a:ext cx="31774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/>
              <a:t>מערכת פינוי אשפה חסכונית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/>
              <a:t>תאורת רחוב חסכונית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/>
              <a:t>גגות סולאריים לייצור חשמל עצמאי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600" dirty="0" smtClean="0"/>
              <a:t>50 מיליון ₪ </a:t>
            </a:r>
            <a:endParaRPr lang="he-IL" sz="1600" dirty="0"/>
          </a:p>
        </p:txBody>
      </p:sp>
      <p:sp>
        <p:nvSpPr>
          <p:cNvPr id="32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059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  <p:pic>
        <p:nvPicPr>
          <p:cNvPr id="80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758" y="4666351"/>
            <a:ext cx="2181148" cy="73268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9C10C59C-1BB9-4E26-A06A-A569FD40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8691" y="2671011"/>
            <a:ext cx="1553219" cy="15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20" y="4101538"/>
            <a:ext cx="1418972" cy="15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45" y="2947737"/>
            <a:ext cx="1345732" cy="1153801"/>
          </a:xfrm>
          <a:prstGeom prst="rect">
            <a:avLst/>
          </a:prstGeom>
        </p:spPr>
      </p:pic>
      <p:pic>
        <p:nvPicPr>
          <p:cNvPr id="717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62" y="4561429"/>
            <a:ext cx="1235661" cy="8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6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he-IL" dirty="0"/>
          </a:p>
        </p:txBody>
      </p:sp>
      <p:sp>
        <p:nvSpPr>
          <p:cNvPr id="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7066640" y="4019961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מרכזי מצוינות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הכנה מתוקשבת לבגרויות </a:t>
            </a:r>
          </a:p>
        </p:txBody>
      </p:sp>
      <p:pic>
        <p:nvPicPr>
          <p:cNvPr id="8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13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מצוינגב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latin typeface="Fb Agol" panose="02020503050405020304" pitchFamily="18" charset="-79"/>
                <a:cs typeface="+mj-cs"/>
              </a:rPr>
              <a:t>נגב- סל- קידום מצוינות בכדורסל </a:t>
            </a:r>
          </a:p>
        </p:txBody>
      </p:sp>
      <p:sp>
        <p:nvSpPr>
          <p:cNvPr id="17" name="מלבן 16"/>
          <p:cNvSpPr/>
          <p:nvPr/>
        </p:nvSpPr>
        <p:spPr>
          <a:xfrm>
            <a:off x="1959435" y="3899050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smtClean="0">
                <a:latin typeface="Fb Agol" panose="02020503050405020304" pitchFamily="18" charset="-79"/>
                <a:cs typeface="+mj-cs"/>
              </a:rPr>
              <a:t>עידוד פעילות טכנולוגית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1114" y="4588170"/>
            <a:ext cx="8306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9206893" y="4588170"/>
            <a:ext cx="914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8830604" y="4568245"/>
            <a:ext cx="1505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  <a:cs typeface="+mj-cs"/>
              </a:rPr>
              <a:t>80,000 ילדים </a:t>
            </a:r>
            <a:endParaRPr lang="he-IL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Fb Agol" panose="02020503050405020304" pitchFamily="18" charset="-79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  <a:cs typeface="+mj-cs"/>
              </a:rPr>
              <a:t>13 רשויות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Fb Agol" panose="02020503050405020304" pitchFamily="18" charset="-79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  <a:cs typeface="+mj-cs"/>
              </a:rPr>
              <a:t>8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  <a:cs typeface="+mj-cs"/>
              </a:rPr>
              <a:t>מיליון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  <a:cs typeface="+mj-cs"/>
              </a:rPr>
              <a:t>₪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29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</p:spTree>
    <p:extLst>
      <p:ext uri="{BB962C8B-B14F-4D97-AF65-F5344CB8AC3E}">
        <p14:creationId xmlns:p14="http://schemas.microsoft.com/office/powerpoint/2010/main" val="2213775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  <p:sp>
        <p:nvSpPr>
          <p:cNvPr id="59" name="מלבן 24">
            <a:extLst>
              <a:ext uri="{FF2B5EF4-FFF2-40B4-BE49-F238E27FC236}">
                <a16:creationId xmlns:a16="http://schemas.microsoft.com/office/drawing/2014/main" xmlns="" id="{1C9A059D-34B6-4C78-BF23-B0AA756C02D2}"/>
              </a:ext>
            </a:extLst>
          </p:cNvPr>
          <p:cNvSpPr/>
          <p:nvPr/>
        </p:nvSpPr>
        <p:spPr>
          <a:xfrm>
            <a:off x="6714692" y="4531711"/>
            <a:ext cx="1901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1,600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ילדים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1.6מיליון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7066640" y="4019961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מרכזי מצוינות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55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הכנה מתוקשבת לבגרויות </a:t>
            </a:r>
          </a:p>
        </p:txBody>
      </p:sp>
      <p:pic>
        <p:nvPicPr>
          <p:cNvPr id="56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מצוינגב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64" name="מלבן 63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latin typeface="Fb Agol" panose="02020503050405020304" pitchFamily="18" charset="-79"/>
                <a:cs typeface="+mj-cs"/>
              </a:rPr>
              <a:t>נגב- סל- קידום מצוינות בכדורסל </a:t>
            </a:r>
          </a:p>
        </p:txBody>
      </p:sp>
      <p:sp>
        <p:nvSpPr>
          <p:cNvPr id="65" name="מלבן 64"/>
          <p:cNvSpPr/>
          <p:nvPr/>
        </p:nvSpPr>
        <p:spPr>
          <a:xfrm>
            <a:off x="1959435" y="3912239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smtClean="0">
                <a:latin typeface="Fb Agol" panose="02020503050405020304" pitchFamily="18" charset="-79"/>
                <a:cs typeface="+mj-cs"/>
              </a:rPr>
              <a:t>עידוד פעילות טכנולוגית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829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7066640" y="4019961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מרכזי מצוינות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64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הכנה מתוקשבת לבגרויות </a:t>
            </a:r>
          </a:p>
        </p:txBody>
      </p:sp>
      <p:pic>
        <p:nvPicPr>
          <p:cNvPr id="65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תמונה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8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מצוינגב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1" name="מלבן 70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latin typeface="Fb Agol" panose="02020503050405020304" pitchFamily="18" charset="-79"/>
                <a:cs typeface="+mj-cs"/>
              </a:rPr>
              <a:t>נגב- סל- קידום מצוינות בכדורסל </a:t>
            </a:r>
          </a:p>
        </p:txBody>
      </p:sp>
      <p:sp>
        <p:nvSpPr>
          <p:cNvPr id="72" name="מלבן 71"/>
          <p:cNvSpPr/>
          <p:nvPr/>
        </p:nvSpPr>
        <p:spPr>
          <a:xfrm>
            <a:off x="1959435" y="3899050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smtClean="0">
                <a:latin typeface="Fb Agol" panose="02020503050405020304" pitchFamily="18" charset="-79"/>
                <a:cs typeface="+mj-cs"/>
              </a:rPr>
              <a:t>עידוד פעילות טכנולוגית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5141387" y="4603902"/>
            <a:ext cx="198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6" name="מלבן 39">
            <a:extLst>
              <a:ext uri="{FF2B5EF4-FFF2-40B4-BE49-F238E27FC236}">
                <a16:creationId xmlns:a16="http://schemas.microsoft.com/office/drawing/2014/main" xmlns="" id="{340C400F-7068-49BD-87B7-FC355ABF3DF5}"/>
              </a:ext>
            </a:extLst>
          </p:cNvPr>
          <p:cNvSpPr/>
          <p:nvPr/>
        </p:nvSpPr>
        <p:spPr>
          <a:xfrm>
            <a:off x="4977277" y="4422270"/>
            <a:ext cx="2089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33,000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תלמידים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רשויות 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1.8מיליון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 </a:t>
            </a:r>
          </a:p>
        </p:txBody>
      </p:sp>
    </p:spTree>
    <p:extLst>
      <p:ext uri="{BB962C8B-B14F-4D97-AF65-F5344CB8AC3E}">
        <p14:creationId xmlns:p14="http://schemas.microsoft.com/office/powerpoint/2010/main" val="42174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7066640" y="4019961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מרכזי מצוינות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5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הכנה מתוקשבת לבגרויות </a:t>
            </a:r>
          </a:p>
        </p:txBody>
      </p:sp>
      <p:pic>
        <p:nvPicPr>
          <p:cNvPr id="36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4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מצוינגב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latin typeface="Fb Agol" panose="02020503050405020304" pitchFamily="18" charset="-79"/>
                <a:cs typeface="+mj-cs"/>
              </a:rPr>
              <a:t>נגב- סל- קידום מצוינות בכדורסל </a:t>
            </a:r>
          </a:p>
        </p:txBody>
      </p:sp>
      <p:sp>
        <p:nvSpPr>
          <p:cNvPr id="55" name="מלבן 54"/>
          <p:cNvSpPr/>
          <p:nvPr/>
        </p:nvSpPr>
        <p:spPr>
          <a:xfrm>
            <a:off x="1959435" y="3899050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smtClean="0">
                <a:latin typeface="Fb Agol" panose="02020503050405020304" pitchFamily="18" charset="-79"/>
                <a:cs typeface="+mj-cs"/>
              </a:rPr>
              <a:t>עידוד פעילות טכנולוגית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56" name="מלבן 36">
            <a:extLst>
              <a:ext uri="{FF2B5EF4-FFF2-40B4-BE49-F238E27FC236}">
                <a16:creationId xmlns:a16="http://schemas.microsoft.com/office/drawing/2014/main" xmlns="" id="{FEB533AF-D830-4FA9-B230-E55947FE78FE}"/>
              </a:ext>
            </a:extLst>
          </p:cNvPr>
          <p:cNvSpPr/>
          <p:nvPr/>
        </p:nvSpPr>
        <p:spPr>
          <a:xfrm>
            <a:off x="3342139" y="4424899"/>
            <a:ext cx="177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4,500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ילדים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25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רשויות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מיליון ₪ </a:t>
            </a:r>
          </a:p>
        </p:txBody>
      </p:sp>
    </p:spTree>
    <p:extLst>
      <p:ext uri="{BB962C8B-B14F-4D97-AF65-F5344CB8AC3E}">
        <p14:creationId xmlns:p14="http://schemas.microsoft.com/office/powerpoint/2010/main" val="3632952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פיתוח כלכלי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E723F-F83E-4A02-8782-1D4CB6E27164}"/>
              </a:ext>
            </a:extLst>
          </p:cNvPr>
          <p:cNvSpPr/>
          <p:nvPr/>
        </p:nvSpPr>
        <p:spPr>
          <a:xfrm rot="5400000">
            <a:off x="11473998" y="1742255"/>
            <a:ext cx="129111" cy="95827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7FF4471-4FDE-4166-9200-C30D409EC1A1}"/>
              </a:ext>
            </a:extLst>
          </p:cNvPr>
          <p:cNvSpPr/>
          <p:nvPr/>
        </p:nvSpPr>
        <p:spPr>
          <a:xfrm rot="5400000">
            <a:off x="11473998" y="1870179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BD2CF70-5EB5-4674-9E73-B7DCDD55381A}"/>
              </a:ext>
            </a:extLst>
          </p:cNvPr>
          <p:cNvSpPr/>
          <p:nvPr/>
        </p:nvSpPr>
        <p:spPr>
          <a:xfrm rot="5400000">
            <a:off x="11473998" y="1998104"/>
            <a:ext cx="129111" cy="95827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6191F5-E9CD-4E2E-8F5A-D5B602925EBF}"/>
              </a:ext>
            </a:extLst>
          </p:cNvPr>
          <p:cNvSpPr/>
          <p:nvPr/>
        </p:nvSpPr>
        <p:spPr>
          <a:xfrm rot="5400000">
            <a:off x="11473998" y="2126029"/>
            <a:ext cx="129111" cy="95827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65385E-B814-4709-BD7D-4110AA43EF85}"/>
              </a:ext>
            </a:extLst>
          </p:cNvPr>
          <p:cNvSpPr/>
          <p:nvPr/>
        </p:nvSpPr>
        <p:spPr>
          <a:xfrm rot="5400000">
            <a:off x="11473998" y="2253954"/>
            <a:ext cx="129111" cy="95827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D4AEA1-1BBC-4EC7-B24C-FD0F3DA348CC}"/>
              </a:ext>
            </a:extLst>
          </p:cNvPr>
          <p:cNvSpPr/>
          <p:nvPr/>
        </p:nvSpPr>
        <p:spPr>
          <a:xfrm rot="5400000">
            <a:off x="11473998" y="2381879"/>
            <a:ext cx="129111" cy="95827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7A806B5-CCED-46D2-98CD-A8955708237E}"/>
              </a:ext>
            </a:extLst>
          </p:cNvPr>
          <p:cNvSpPr txBox="1">
            <a:spLocks/>
          </p:cNvSpPr>
          <p:nvPr/>
        </p:nvSpPr>
        <p:spPr>
          <a:xfrm>
            <a:off x="9221920" y="177465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חינוך בלתי פורמלי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3977000-E462-42AA-9D26-A2BDDBEDA1C1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5FED903-1196-4299-BD40-413D2AD84979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0AB5780-EBB5-4E8D-8E4C-16473822376E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9ECDE27-29F7-4D75-9CF5-B5BD7765E54D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79A93AE9-D568-4856-BA43-F03E431B3AFD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D7F1E7B-E8B8-40F2-A662-B49925782840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7066640" y="4019961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מרכזי מצוינות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7" name="מלבן 40">
            <a:extLst>
              <a:ext uri="{FF2B5EF4-FFF2-40B4-BE49-F238E27FC236}">
                <a16:creationId xmlns:a16="http://schemas.microsoft.com/office/drawing/2014/main" xmlns="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הכנה מתוקשבת לבגרויות </a:t>
            </a:r>
          </a:p>
        </p:txBody>
      </p:sp>
      <p:pic>
        <p:nvPicPr>
          <p:cNvPr id="39" name="תמונה 19">
            <a:extLst>
              <a:ext uri="{FF2B5EF4-FFF2-40B4-BE49-F238E27FC236}">
                <a16:creationId xmlns:a16="http://schemas.microsoft.com/office/drawing/2014/main" xmlns="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54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מלבן 25">
            <a:extLst>
              <a:ext uri="{FF2B5EF4-FFF2-40B4-BE49-F238E27FC236}">
                <a16:creationId xmlns:a16="http://schemas.microsoft.com/office/drawing/2014/main" xmlns="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מצוינגב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latin typeface="Fb Agol" panose="02020503050405020304" pitchFamily="18" charset="-79"/>
                <a:cs typeface="+mj-cs"/>
              </a:rPr>
              <a:t>נגב- סל- קידום מצוינות בכדורסל </a:t>
            </a:r>
          </a:p>
        </p:txBody>
      </p:sp>
      <p:sp>
        <p:nvSpPr>
          <p:cNvPr id="57" name="מלבן 56"/>
          <p:cNvSpPr/>
          <p:nvPr/>
        </p:nvSpPr>
        <p:spPr>
          <a:xfrm>
            <a:off x="1959435" y="3899050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 smtClean="0">
                <a:latin typeface="Fb Agol" panose="02020503050405020304" pitchFamily="18" charset="-79"/>
                <a:cs typeface="+mj-cs"/>
              </a:rPr>
              <a:t>עידוד פעילות טכנולוגית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842" y="4422270"/>
            <a:ext cx="24675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/>
              <a:t>2000 תלמידי כיתות ו'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/>
              <a:t>18 רשויות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1400" dirty="0" smtClean="0"/>
              <a:t>4 מיליון ₪ 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44107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3" y="731833"/>
            <a:ext cx="10199077" cy="835147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באנו לשנות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00" y="4488932"/>
            <a:ext cx="2074649" cy="57729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he-IL" b="1" dirty="0">
                <a:cs typeface="+mj-cs"/>
              </a:rPr>
              <a:t>שוויון הזדמנויות</a:t>
            </a:r>
            <a:endParaRPr lang="x-none" b="1" dirty="0">
              <a:cs typeface="+mj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3B12A69C-9B65-45B1-A665-47282C72F97A}"/>
              </a:ext>
            </a:extLst>
          </p:cNvPr>
          <p:cNvSpPr txBox="1">
            <a:spLocks/>
          </p:cNvSpPr>
          <p:nvPr/>
        </p:nvSpPr>
        <p:spPr>
          <a:xfrm>
            <a:off x="2976544" y="4488932"/>
            <a:ext cx="2467965" cy="5772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פיתוח כלכלי</a:t>
            </a:r>
            <a:endParaRPr lang="x-none" b="1" dirty="0">
              <a:cs typeface="+mj-cs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B52151BC-D9F1-456A-B14E-9BDA1B73CBB1}"/>
              </a:ext>
            </a:extLst>
          </p:cNvPr>
          <p:cNvSpPr txBox="1">
            <a:spLocks/>
          </p:cNvSpPr>
          <p:nvPr/>
        </p:nvSpPr>
        <p:spPr>
          <a:xfrm>
            <a:off x="5922604" y="4488932"/>
            <a:ext cx="2770908" cy="5772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חיזוק הגאווה</a:t>
            </a:r>
            <a:endParaRPr lang="en-US" b="1" dirty="0">
              <a:cs typeface="+mj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b="1" dirty="0">
                <a:cs typeface="+mj-cs"/>
              </a:rPr>
              <a:t>המקומית</a:t>
            </a:r>
            <a:endParaRPr lang="x-none" b="1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FE2EBF-AC02-40CF-B78B-0FB5C88B9037}"/>
              </a:ext>
            </a:extLst>
          </p:cNvPr>
          <p:cNvSpPr/>
          <p:nvPr/>
        </p:nvSpPr>
        <p:spPr>
          <a:xfrm>
            <a:off x="8838184" y="4488932"/>
            <a:ext cx="2499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j-cs"/>
              </a:rPr>
              <a:t>צמצום פערים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j-cs"/>
              </a:rPr>
              <a:t> </a:t>
            </a:r>
            <a:endParaRPr lang="x-none" sz="3200" b="1" dirty="0">
              <a:solidFill>
                <a:schemeClr val="tx1">
                  <a:lumMod val="65000"/>
                  <a:lumOff val="35000"/>
                </a:schemeClr>
              </a:solidFill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615987A-5E72-482E-971A-406D07C1DA6D}"/>
              </a:ext>
            </a:extLst>
          </p:cNvPr>
          <p:cNvSpPr/>
          <p:nvPr/>
        </p:nvSpPr>
        <p:spPr>
          <a:xfrm rot="10800000">
            <a:off x="9248240" y="27710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2FF3ED4-D898-481F-8ED3-E8115BB4956D}"/>
              </a:ext>
            </a:extLst>
          </p:cNvPr>
          <p:cNvSpPr/>
          <p:nvPr/>
        </p:nvSpPr>
        <p:spPr>
          <a:xfrm rot="10800000">
            <a:off x="8974021" y="2771040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A64F649-BBC5-40F9-85BE-F7E715D7044A}"/>
              </a:ext>
            </a:extLst>
          </p:cNvPr>
          <p:cNvSpPr/>
          <p:nvPr/>
        </p:nvSpPr>
        <p:spPr>
          <a:xfrm rot="10800000">
            <a:off x="8699804" y="2771040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2F58923-3D49-41DF-9817-342A97E69B8C}"/>
              </a:ext>
            </a:extLst>
          </p:cNvPr>
          <p:cNvSpPr/>
          <p:nvPr/>
        </p:nvSpPr>
        <p:spPr>
          <a:xfrm rot="10800000">
            <a:off x="8425585" y="2771040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4BD285A-C441-436B-B36D-460B27ADF1D3}"/>
              </a:ext>
            </a:extLst>
          </p:cNvPr>
          <p:cNvSpPr/>
          <p:nvPr/>
        </p:nvSpPr>
        <p:spPr>
          <a:xfrm rot="10800000">
            <a:off x="8151367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29CD9A1-367D-4B00-9817-0377CC11CE50}"/>
              </a:ext>
            </a:extLst>
          </p:cNvPr>
          <p:cNvSpPr/>
          <p:nvPr/>
        </p:nvSpPr>
        <p:spPr>
          <a:xfrm rot="10800000">
            <a:off x="7877148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B407FB3-0D95-4ED0-9D65-9B56D39F951B}"/>
              </a:ext>
            </a:extLst>
          </p:cNvPr>
          <p:cNvSpPr/>
          <p:nvPr/>
        </p:nvSpPr>
        <p:spPr>
          <a:xfrm rot="10800000">
            <a:off x="7602931" y="2771040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BC1DCA8-DE9A-45C2-B7D7-97947072EE9C}"/>
              </a:ext>
            </a:extLst>
          </p:cNvPr>
          <p:cNvSpPr/>
          <p:nvPr/>
        </p:nvSpPr>
        <p:spPr>
          <a:xfrm rot="10800000">
            <a:off x="7328712" y="2771040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0E98E66-A397-464C-87B5-9D2C46325B3A}"/>
              </a:ext>
            </a:extLst>
          </p:cNvPr>
          <p:cNvSpPr/>
          <p:nvPr/>
        </p:nvSpPr>
        <p:spPr>
          <a:xfrm rot="10800000">
            <a:off x="7054493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721EDEB-968C-4925-B5CA-8B568D964A0A}"/>
              </a:ext>
            </a:extLst>
          </p:cNvPr>
          <p:cNvSpPr/>
          <p:nvPr/>
        </p:nvSpPr>
        <p:spPr>
          <a:xfrm rot="10800000">
            <a:off x="6780275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41CA0D4-C691-4C46-AB8D-F89E1E89680E}"/>
              </a:ext>
            </a:extLst>
          </p:cNvPr>
          <p:cNvSpPr/>
          <p:nvPr/>
        </p:nvSpPr>
        <p:spPr>
          <a:xfrm rot="10800000">
            <a:off x="6506057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98AB463-BDBA-4974-ABEC-471F95C8F2D3}"/>
              </a:ext>
            </a:extLst>
          </p:cNvPr>
          <p:cNvSpPr/>
          <p:nvPr/>
        </p:nvSpPr>
        <p:spPr>
          <a:xfrm rot="10800000">
            <a:off x="6231839" y="2771040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5161399-ECC1-40F9-9711-3987BF186D8B}"/>
              </a:ext>
            </a:extLst>
          </p:cNvPr>
          <p:cNvSpPr/>
          <p:nvPr/>
        </p:nvSpPr>
        <p:spPr>
          <a:xfrm rot="10800000">
            <a:off x="5957620" y="277104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11871D1-CD9A-4F31-AC2D-365FF582E35F}"/>
              </a:ext>
            </a:extLst>
          </p:cNvPr>
          <p:cNvSpPr/>
          <p:nvPr/>
        </p:nvSpPr>
        <p:spPr>
          <a:xfrm rot="10800000">
            <a:off x="5683401" y="2771040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5D52AFF-7A0E-4D7E-8092-09B6D5B2A0BF}"/>
              </a:ext>
            </a:extLst>
          </p:cNvPr>
          <p:cNvSpPr/>
          <p:nvPr/>
        </p:nvSpPr>
        <p:spPr>
          <a:xfrm rot="10800000">
            <a:off x="5409183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CC1F1C0-B3E7-4FFC-A3A2-7FBB68CBE803}"/>
              </a:ext>
            </a:extLst>
          </p:cNvPr>
          <p:cNvSpPr/>
          <p:nvPr/>
        </p:nvSpPr>
        <p:spPr>
          <a:xfrm rot="10800000">
            <a:off x="5134965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79E3E01-ECE5-47DE-9746-40BB2047CD04}"/>
              </a:ext>
            </a:extLst>
          </p:cNvPr>
          <p:cNvSpPr/>
          <p:nvPr/>
        </p:nvSpPr>
        <p:spPr>
          <a:xfrm rot="10800000">
            <a:off x="4860747" y="2771040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151C247-BACE-41DF-8A37-BA0586B9D63B}"/>
              </a:ext>
            </a:extLst>
          </p:cNvPr>
          <p:cNvSpPr/>
          <p:nvPr/>
        </p:nvSpPr>
        <p:spPr>
          <a:xfrm rot="10800000">
            <a:off x="4586528" y="2771040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058366F-9F01-47F5-9B04-894494C51541}"/>
              </a:ext>
            </a:extLst>
          </p:cNvPr>
          <p:cNvSpPr/>
          <p:nvPr/>
        </p:nvSpPr>
        <p:spPr>
          <a:xfrm rot="10800000">
            <a:off x="4312309" y="2771040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C32F265-F799-4AF6-9C5C-190A78F945CD}"/>
              </a:ext>
            </a:extLst>
          </p:cNvPr>
          <p:cNvSpPr/>
          <p:nvPr/>
        </p:nvSpPr>
        <p:spPr>
          <a:xfrm rot="10800000">
            <a:off x="4038092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ECDDBF6-4424-4A5E-959E-36918DC5B554}"/>
              </a:ext>
            </a:extLst>
          </p:cNvPr>
          <p:cNvSpPr/>
          <p:nvPr/>
        </p:nvSpPr>
        <p:spPr>
          <a:xfrm rot="10800000">
            <a:off x="3763873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D2F26DA-539F-429C-83DC-A3BD9F5ECC47}"/>
              </a:ext>
            </a:extLst>
          </p:cNvPr>
          <p:cNvSpPr/>
          <p:nvPr/>
        </p:nvSpPr>
        <p:spPr>
          <a:xfrm rot="10800000">
            <a:off x="3489655" y="2771040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C5B0B4AD-3718-4113-9C35-7D6D4E3FD8A0}"/>
              </a:ext>
            </a:extLst>
          </p:cNvPr>
          <p:cNvSpPr/>
          <p:nvPr/>
        </p:nvSpPr>
        <p:spPr>
          <a:xfrm rot="10800000">
            <a:off x="3215436" y="2771040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2E6B286E-7E32-443D-879C-B0985C8376C6}"/>
              </a:ext>
            </a:extLst>
          </p:cNvPr>
          <p:cNvSpPr/>
          <p:nvPr/>
        </p:nvSpPr>
        <p:spPr>
          <a:xfrm rot="10800000">
            <a:off x="2941219" y="2771040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7E85ACC2-07D2-4444-8A51-2BC82E0438F8}"/>
              </a:ext>
            </a:extLst>
          </p:cNvPr>
          <p:cNvSpPr/>
          <p:nvPr/>
        </p:nvSpPr>
        <p:spPr>
          <a:xfrm rot="10800000">
            <a:off x="2667000" y="27710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80C9C59B-8E8A-4B68-B2E0-D7F42FE1BC0A}"/>
              </a:ext>
            </a:extLst>
          </p:cNvPr>
          <p:cNvSpPr/>
          <p:nvPr/>
        </p:nvSpPr>
        <p:spPr>
          <a:xfrm>
            <a:off x="13151781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DD7FBAE8-4252-40BC-8463-E7BFCC94E403}"/>
              </a:ext>
            </a:extLst>
          </p:cNvPr>
          <p:cNvSpPr/>
          <p:nvPr/>
        </p:nvSpPr>
        <p:spPr>
          <a:xfrm>
            <a:off x="12700089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1E2032A-2813-454D-847C-8C8CB53A9CAF}"/>
              </a:ext>
            </a:extLst>
          </p:cNvPr>
          <p:cNvSpPr/>
          <p:nvPr/>
        </p:nvSpPr>
        <p:spPr>
          <a:xfrm>
            <a:off x="12534836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81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585438" y="2906661"/>
            <a:ext cx="1799156" cy="645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6" r="-1" b="15852"/>
          <a:stretch/>
        </p:blipFill>
        <p:spPr bwMode="auto">
          <a:xfrm>
            <a:off x="872490" y="1242755"/>
            <a:ext cx="993689" cy="8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22" y="3625112"/>
            <a:ext cx="686010" cy="103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03" y="3595211"/>
            <a:ext cx="1189151" cy="829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2" y="2109388"/>
            <a:ext cx="879129" cy="829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69" y="3735731"/>
            <a:ext cx="673507" cy="91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32" y="1671972"/>
            <a:ext cx="911842" cy="860490"/>
          </a:xfrm>
          <a:prstGeom prst="rect">
            <a:avLst/>
          </a:prstGeom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48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133045" y="2564920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" y="2643541"/>
            <a:ext cx="727962" cy="9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2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63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912246" y="3505270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68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423919" y="367034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מוסיקליים</a:t>
            </a:r>
          </a:p>
        </p:txBody>
      </p:sp>
      <p:sp>
        <p:nvSpPr>
          <p:cNvPr id="73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969497" y="3453646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70027" y="3568353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משולבים</a:t>
            </a:r>
          </a:p>
        </p:txBody>
      </p:sp>
      <p:sp>
        <p:nvSpPr>
          <p:cNvPr id="83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274360" y="3642643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מיליון ₪</a:t>
            </a:r>
          </a:p>
        </p:txBody>
      </p:sp>
      <p:sp>
        <p:nvSpPr>
          <p:cNvPr id="88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65682" y="3320584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83560" y="324508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69083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69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161024" y="3320584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74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60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912245" y="3660644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225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גני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שעשועים</a:t>
            </a:r>
          </a:p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 מיליון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₪ 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83560" y="324508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423919" y="367034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מוסיקליים</a:t>
            </a:r>
          </a:p>
        </p:txBody>
      </p:sp>
      <p:sp>
        <p:nvSpPr>
          <p:cNvPr id="73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969497" y="3453646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70027" y="3568353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משולבים</a:t>
            </a:r>
          </a:p>
        </p:txBody>
      </p:sp>
      <p:sp>
        <p:nvSpPr>
          <p:cNvPr id="79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274360" y="3568353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5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6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7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88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161024" y="3320584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65682" y="330129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3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37279" y="324508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63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912246" y="3505270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68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423919" y="3842444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 מיליון ₪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969497" y="3453646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70027" y="3568353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משולבים</a:t>
            </a:r>
          </a:p>
        </p:txBody>
      </p:sp>
      <p:sp>
        <p:nvSpPr>
          <p:cNvPr id="77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274360" y="3642643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מיליון ₪</a:t>
            </a: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86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161024" y="3320584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65682" y="3339686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52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912246" y="3505270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63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423919" y="3784614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</p:txBody>
      </p:sp>
      <p:sp>
        <p:nvSpPr>
          <p:cNvPr id="68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969497" y="3453646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70025" y="378461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משולבים</a:t>
            </a: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מיליון ₪</a:t>
            </a:r>
          </a:p>
          <a:p>
            <a:pPr algn="ctr"/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274360" y="3551603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0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3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5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6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87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161024" y="3320584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8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83560" y="324508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06980" y="3335084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1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61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781180" y="3518451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62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392233" y="3717637"/>
            <a:ext cx="1488327" cy="894912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</p:txBody>
      </p:sp>
      <p:sp>
        <p:nvSpPr>
          <p:cNvPr id="64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838431" y="3466827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89643" y="3693379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משולבים</a:t>
            </a:r>
          </a:p>
          <a:p>
            <a:pPr algn="ctr"/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143294" y="3564784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74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75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76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sp>
        <p:nvSpPr>
          <p:cNvPr id="77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358353" y="383722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</a:p>
          <a:p>
            <a:pPr algn="ctr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פארקים מדעיים לפיתוח</a:t>
            </a:r>
          </a:p>
          <a:p>
            <a:pPr algn="ctr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ידע מדעי וטכנולוגי בקרב ילדים ובני נוער</a:t>
            </a:r>
          </a:p>
          <a:p>
            <a:pPr algn="ctr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5.5 מיליון ₪ </a:t>
            </a:r>
          </a:p>
          <a:p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121500" y="331112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06977" y="3348265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0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פנאי וקהילה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120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prstClr val="white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אקדמיה, בריאות ומחקר</a:t>
            </a:r>
            <a:endParaRPr lang="x-non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9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3168271" y="3856119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לכ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128,000 ילדים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86 רשויות</a:t>
            </a:r>
          </a:p>
          <a:p>
            <a:pPr algn="ctr"/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מיליון ₪</a:t>
            </a:r>
          </a:p>
        </p:txBody>
      </p:sp>
      <p:sp>
        <p:nvSpPr>
          <p:cNvPr id="90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781180" y="3518451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91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292853" y="3797795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</p:txBody>
      </p:sp>
      <p:sp>
        <p:nvSpPr>
          <p:cNvPr id="93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24998" y="3709395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משולבים</a:t>
            </a:r>
          </a:p>
          <a:p>
            <a:pPr algn="ctr"/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143294" y="3564784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5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6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7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8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sp>
        <p:nvSpPr>
          <p:cNvPr id="109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029958" y="3333765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233649" y="331112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06978" y="3352867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1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76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212527" y="3301290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793319" y="3717637"/>
            <a:ext cx="1792092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מרכזי </a:t>
            </a:r>
            <a:r>
              <a:rPr lang="he-IL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צעירים בנגב </a:t>
            </a:r>
            <a:endParaRPr lang="he-IL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he-IL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21 מרכזים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he-IL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315,000 </a:t>
            </a:r>
            <a:r>
              <a:rPr lang="he-IL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צעירים</a:t>
            </a:r>
          </a:p>
          <a:p>
            <a:pPr algn="ctr"/>
            <a:r>
              <a:rPr lang="he-IL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 </a:t>
            </a:r>
            <a:r>
              <a:rPr lang="he-IL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מיליון ₪</a:t>
            </a:r>
          </a:p>
        </p:txBody>
      </p:sp>
      <p:sp>
        <p:nvSpPr>
          <p:cNvPr id="86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781180" y="3518451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87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392233" y="3717637"/>
            <a:ext cx="1488327" cy="894912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</p:txBody>
      </p:sp>
      <p:sp>
        <p:nvSpPr>
          <p:cNvPr id="89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838431" y="3466827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24998" y="3709395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משולבים</a:t>
            </a:r>
          </a:p>
          <a:p>
            <a:pPr algn="ctr"/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143294" y="3564784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3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sp>
        <p:nvSpPr>
          <p:cNvPr id="106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029958" y="3333765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6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3" name="מלבן מעוגל 10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-37279" y="364716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תור הזהב לגיל ה- 3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120,000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נהנים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רשויות </a:t>
            </a: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מיליון ₪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4E5B9E-8A7E-4DE7-8B18-8E79C4CAF366}"/>
              </a:ext>
            </a:extLst>
          </p:cNvPr>
          <p:cNvSpPr/>
          <p:nvPr/>
        </p:nvSpPr>
        <p:spPr>
          <a:xfrm rot="16200000">
            <a:off x="6026325" y="-510716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1AA6DF-55D2-4A24-8321-F34BB53CB61C}"/>
              </a:ext>
            </a:extLst>
          </p:cNvPr>
          <p:cNvSpPr/>
          <p:nvPr/>
        </p:nvSpPr>
        <p:spPr>
          <a:xfrm>
            <a:off x="11204619" y="4908464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DBB2AAF-9673-4859-8C97-92141D8C4EBC}"/>
              </a:ext>
            </a:extLst>
          </p:cNvPr>
          <p:cNvSpPr/>
          <p:nvPr/>
        </p:nvSpPr>
        <p:spPr>
          <a:xfrm>
            <a:off x="43415" y="4926691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  <p:sp>
        <p:nvSpPr>
          <p:cNvPr id="68" name="מלבן מעוגל 58">
            <a:extLst>
              <a:ext uri="{FF2B5EF4-FFF2-40B4-BE49-F238E27FC236}">
                <a16:creationId xmlns:a16="http://schemas.microsoft.com/office/drawing/2014/main" xmlns="" id="{5110D5E6-026B-4642-BD9D-65F78EBAC48B}"/>
              </a:ext>
            </a:extLst>
          </p:cNvPr>
          <p:cNvSpPr/>
          <p:nvPr/>
        </p:nvSpPr>
        <p:spPr>
          <a:xfrm>
            <a:off x="8781180" y="3518451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הקמת 215 גני שעשועים </a:t>
            </a:r>
          </a:p>
        </p:txBody>
      </p:sp>
      <p:sp>
        <p:nvSpPr>
          <p:cNvPr id="73" name="מלבן מעוגל 66">
            <a:extLst>
              <a:ext uri="{FF2B5EF4-FFF2-40B4-BE49-F238E27FC236}">
                <a16:creationId xmlns:a16="http://schemas.microsoft.com/office/drawing/2014/main" xmlns="" id="{E8D3B5DB-CAD3-4E2C-B72A-A14961FEFEC1}"/>
              </a:ext>
            </a:extLst>
          </p:cNvPr>
          <p:cNvSpPr/>
          <p:nvPr/>
        </p:nvSpPr>
        <p:spPr>
          <a:xfrm>
            <a:off x="7392233" y="3717637"/>
            <a:ext cx="1488327" cy="894912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מתחמים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מוסיקליים</a:t>
            </a:r>
          </a:p>
        </p:txBody>
      </p:sp>
      <p:sp>
        <p:nvSpPr>
          <p:cNvPr id="76" name="מלבן מעוגל 76">
            <a:extLst>
              <a:ext uri="{FF2B5EF4-FFF2-40B4-BE49-F238E27FC236}">
                <a16:creationId xmlns:a16="http://schemas.microsoft.com/office/drawing/2014/main" xmlns="" id="{8427C40F-6480-4DD5-8A7A-BA7760C08916}"/>
              </a:ext>
            </a:extLst>
          </p:cNvPr>
          <p:cNvSpPr/>
          <p:nvPr/>
        </p:nvSpPr>
        <p:spPr>
          <a:xfrm>
            <a:off x="2838431" y="3466827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סבסוד קייטנות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מלבן מעוגל 95">
            <a:extLst>
              <a:ext uri="{FF2B5EF4-FFF2-40B4-BE49-F238E27FC236}">
                <a16:creationId xmlns:a16="http://schemas.microsoft.com/office/drawing/2014/main" xmlns="" id="{CC127DF2-749C-41A6-A8E7-78B76CE67022}"/>
              </a:ext>
            </a:extLst>
          </p:cNvPr>
          <p:cNvSpPr/>
          <p:nvPr/>
        </p:nvSpPr>
        <p:spPr>
          <a:xfrm>
            <a:off x="5824998" y="3709395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מיני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פיץ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מגרשים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משולבים</a:t>
            </a:r>
          </a:p>
          <a:p>
            <a:pPr algn="ctr"/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14">
            <a:extLst>
              <a:ext uri="{FF2B5EF4-FFF2-40B4-BE49-F238E27FC236}">
                <a16:creationId xmlns:a16="http://schemas.microsoft.com/office/drawing/2014/main" xmlns="" id="{0D067156-E5DC-4D92-A1E6-19EA20E000B9}"/>
              </a:ext>
            </a:extLst>
          </p:cNvPr>
          <p:cNvSpPr/>
          <p:nvPr/>
        </p:nvSpPr>
        <p:spPr>
          <a:xfrm>
            <a:off x="10143294" y="3564784"/>
            <a:ext cx="1476246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משחקיות </a:t>
            </a:r>
            <a:r>
              <a:rPr lang="he-I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ג'ימבורי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xmlns="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xmlns="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xmlns="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xmlns="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xmlns="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xmlns="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sp>
        <p:nvSpPr>
          <p:cNvPr id="86" name="מלבן מעוגל 85">
            <a:extLst>
              <a:ext uri="{FF2B5EF4-FFF2-40B4-BE49-F238E27FC236}">
                <a16:creationId xmlns:a16="http://schemas.microsoft.com/office/drawing/2014/main" xmlns="" id="{0A813769-6CE7-45DC-A1ED-D56B62FCD6FF}"/>
              </a:ext>
            </a:extLst>
          </p:cNvPr>
          <p:cNvSpPr/>
          <p:nvPr/>
        </p:nvSpPr>
        <p:spPr>
          <a:xfrm>
            <a:off x="4029958" y="3333765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מרכזים מדעיים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מלבן מעוגל 84">
            <a:extLst>
              <a:ext uri="{FF2B5EF4-FFF2-40B4-BE49-F238E27FC236}">
                <a16:creationId xmlns:a16="http://schemas.microsoft.com/office/drawing/2014/main" xmlns="" id="{3FC44636-E85E-42AE-9401-D3FEE3A748F6}"/>
              </a:ext>
            </a:extLst>
          </p:cNvPr>
          <p:cNvSpPr/>
          <p:nvPr/>
        </p:nvSpPr>
        <p:spPr>
          <a:xfrm>
            <a:off x="1806977" y="3345058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מרכזי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צעירים בנגב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CBC963E-429F-4BE9-BEA9-2F11D016A583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F712DDB-C997-4CB9-A4A7-9CDDCAEEF853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E1FD370-AA0F-4916-B91B-70E95EA30C9D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97F72C-1F2C-47D3-90C9-0D6CDCCDAEAF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4F8C1FA-65E4-4A19-A922-87F09798E866}"/>
              </a:ext>
            </a:extLst>
          </p:cNvPr>
          <p:cNvSpPr/>
          <p:nvPr/>
        </p:nvSpPr>
        <p:spPr>
          <a:xfrm rot="5400000">
            <a:off x="11469930" y="2253955"/>
            <a:ext cx="129111" cy="95827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2CF97-5F1E-42EA-97D6-337F2E8382EA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368E0E3E-F8BE-4647-90A8-F1766D44C49F}"/>
              </a:ext>
            </a:extLst>
          </p:cNvPr>
          <p:cNvSpPr txBox="1">
            <a:spLocks/>
          </p:cNvSpPr>
          <p:nvPr/>
        </p:nvSpPr>
        <p:spPr>
          <a:xfrm>
            <a:off x="9410741" y="1774654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פנאי וקהילה</a:t>
            </a:r>
            <a:endParaRPr lang="x-none" dirty="0"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מלבן מעוגל 14">
            <a:extLst>
              <a:ext uri="{FF2B5EF4-FFF2-40B4-BE49-F238E27FC236}">
                <a16:creationId xmlns:a16="http://schemas.microsoft.com/office/drawing/2014/main" xmlns="" id="{714DE0B1-875C-4B5A-9198-40B9F5377C29}"/>
              </a:ext>
            </a:extLst>
          </p:cNvPr>
          <p:cNvSpPr/>
          <p:nvPr/>
        </p:nvSpPr>
        <p:spPr>
          <a:xfrm>
            <a:off x="8505140" y="3750735"/>
            <a:ext cx="2981432" cy="1456885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lnSpc>
                <a:spcPts val="1680"/>
              </a:lnSpc>
            </a:pPr>
            <a:r>
              <a:rPr lang="he-I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מרכז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מידע ומחקר </a:t>
            </a:r>
            <a:r>
              <a:rPr lang="he-I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בנגב</a:t>
            </a:r>
          </a:p>
          <a:p>
            <a:pPr marL="342900" indent="-342900">
              <a:lnSpc>
                <a:spcPts val="1680"/>
              </a:lnSpc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 מיליון ₪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>
              <a:lnSpc>
                <a:spcPts val="1680"/>
              </a:lnSpc>
              <a:buFont typeface="Wingdings" panose="05000000000000000000" pitchFamily="2" charset="2"/>
              <a:buChar char="§"/>
            </a:pP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DACD02-D08F-4775-84B6-3E77C89B1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10" y="2724115"/>
            <a:ext cx="871809" cy="1316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186649-B213-44FB-883E-E8FC0EF0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9" y="2858090"/>
            <a:ext cx="1121977" cy="114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50CF76-C92F-4684-BF86-2008BE37F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4732"/>
            <a:ext cx="1328092" cy="996517"/>
          </a:xfrm>
          <a:prstGeom prst="rect">
            <a:avLst/>
          </a:prstGeom>
        </p:spPr>
      </p:pic>
      <p:sp>
        <p:nvSpPr>
          <p:cNvPr id="44" name="מלבן מעוגל 14">
            <a:extLst>
              <a:ext uri="{FF2B5EF4-FFF2-40B4-BE49-F238E27FC236}">
                <a16:creationId xmlns:a16="http://schemas.microsoft.com/office/drawing/2014/main" xmlns="" id="{B17726FB-FCFC-4061-8949-8C13C5EB12EC}"/>
              </a:ext>
            </a:extLst>
          </p:cNvPr>
          <p:cNvSpPr/>
          <p:nvPr/>
        </p:nvSpPr>
        <p:spPr>
          <a:xfrm>
            <a:off x="337413" y="3685019"/>
            <a:ext cx="3015735" cy="150608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אירועי תרבות </a:t>
            </a:r>
            <a:r>
              <a:rPr lang="he-I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ותיירות בנגב</a:t>
            </a: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1.5 מיליון ₪  נהנים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בשנה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11 מיליון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 בשנה</a:t>
            </a:r>
          </a:p>
        </p:txBody>
      </p:sp>
      <p:sp>
        <p:nvSpPr>
          <p:cNvPr id="45" name="מלבן מעוגל 14">
            <a:extLst>
              <a:ext uri="{FF2B5EF4-FFF2-40B4-BE49-F238E27FC236}">
                <a16:creationId xmlns:a16="http://schemas.microsoft.com/office/drawing/2014/main" xmlns="" id="{B60F53FA-87E4-4DAF-8EE0-60CB116B65E6}"/>
              </a:ext>
            </a:extLst>
          </p:cNvPr>
          <p:cNvSpPr/>
          <p:nvPr/>
        </p:nvSpPr>
        <p:spPr>
          <a:xfrm>
            <a:off x="3470108" y="3553046"/>
            <a:ext cx="4150854" cy="1749241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מוסדות ציבור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מוסדות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ציבור יוקמו וישופצו מחדש השנה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מיליון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 בשנה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3FF9D2DF-7553-4706-9214-C605A8BE5B11}"/>
              </a:ext>
            </a:extLst>
          </p:cNvPr>
          <p:cNvSpPr/>
          <p:nvPr/>
        </p:nvSpPr>
        <p:spPr>
          <a:xfrm rot="5400000">
            <a:off x="1607187" y="6165903"/>
            <a:ext cx="80168" cy="59501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FE2DDD0F-658B-4918-8168-0B001BE13A5C}"/>
              </a:ext>
            </a:extLst>
          </p:cNvPr>
          <p:cNvSpPr/>
          <p:nvPr/>
        </p:nvSpPr>
        <p:spPr>
          <a:xfrm rot="5400000">
            <a:off x="1607187" y="6245335"/>
            <a:ext cx="80168" cy="59501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35099AEB-C0DC-42D7-A0B7-90764C2E1EFF}"/>
              </a:ext>
            </a:extLst>
          </p:cNvPr>
          <p:cNvSpPr/>
          <p:nvPr/>
        </p:nvSpPr>
        <p:spPr>
          <a:xfrm rot="5400000">
            <a:off x="1607187" y="6324765"/>
            <a:ext cx="80168" cy="59501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66C3A647-68ED-4F23-86AD-B0872889137F}"/>
              </a:ext>
            </a:extLst>
          </p:cNvPr>
          <p:cNvSpPr/>
          <p:nvPr/>
        </p:nvSpPr>
        <p:spPr>
          <a:xfrm rot="5400000">
            <a:off x="1607187" y="6404197"/>
            <a:ext cx="80168" cy="59501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E132514E-4E31-4F90-B622-E92A801067C5}"/>
              </a:ext>
            </a:extLst>
          </p:cNvPr>
          <p:cNvSpPr/>
          <p:nvPr/>
        </p:nvSpPr>
        <p:spPr>
          <a:xfrm rot="5400000">
            <a:off x="1607187" y="6483628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95019F6D-74DD-4720-BDA6-A328E21C1593}"/>
              </a:ext>
            </a:extLst>
          </p:cNvPr>
          <p:cNvSpPr/>
          <p:nvPr/>
        </p:nvSpPr>
        <p:spPr>
          <a:xfrm rot="5400000">
            <a:off x="1607187" y="65630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933E01B-2E29-4771-BCBC-E44C8B468FA6}"/>
              </a:ext>
            </a:extLst>
          </p:cNvPr>
          <p:cNvSpPr txBox="1">
            <a:spLocks/>
          </p:cNvSpPr>
          <p:nvPr/>
        </p:nvSpPr>
        <p:spPr>
          <a:xfrm>
            <a:off x="117068" y="6186389"/>
            <a:ext cx="1445237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אקדמיה, בריאות ומחקר</a:t>
            </a:r>
            <a:endParaRPr lang="x-none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2242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3285645"/>
            <a:ext cx="7069016" cy="835147"/>
          </a:xfrm>
        </p:spPr>
        <p:txBody>
          <a:bodyPr/>
          <a:lstStyle/>
          <a:p>
            <a:r>
              <a:rPr lang="he-IL" dirty="0"/>
              <a:t>ואיפה אנחנו משנים?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3974895"/>
            <a:ext cx="7069016" cy="6868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בכל הארץ!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he-IL" dirty="0"/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xmlns="" id="{4ED3A230-E073-4F77-A2BF-8B6AEDD7461F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xmlns="" id="{FCE77AC3-B153-4B37-8C87-28C95A92BAF2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xmlns="" id="{4C8E53EF-5FF8-43C0-8672-1DF941C28157}"/>
              </a:ext>
            </a:extLst>
          </p:cNvPr>
          <p:cNvSpPr/>
          <p:nvPr/>
        </p:nvSpPr>
        <p:spPr>
          <a:xfrm rot="5400000">
            <a:off x="11469930" y="1998104"/>
            <a:ext cx="129111" cy="95827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xmlns="" id="{F368B26E-3804-4C10-BFB2-8E3F26E9737C}"/>
              </a:ext>
            </a:extLst>
          </p:cNvPr>
          <p:cNvSpPr/>
          <p:nvPr/>
        </p:nvSpPr>
        <p:spPr>
          <a:xfrm rot="5400000">
            <a:off x="11469930" y="2126029"/>
            <a:ext cx="129111" cy="95827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xmlns="" id="{6327FBA7-EBA1-4296-8E05-1A0F5A8C7B75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xmlns="" id="{09E0D4BE-CC87-46CA-A18F-BED8D6440E7A}"/>
              </a:ext>
            </a:extLst>
          </p:cNvPr>
          <p:cNvSpPr/>
          <p:nvPr/>
        </p:nvSpPr>
        <p:spPr>
          <a:xfrm rot="5400000">
            <a:off x="11469930" y="1965831"/>
            <a:ext cx="129111" cy="95827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A569D5D-9E26-42F9-A20D-94C6FCD0E932}"/>
              </a:ext>
            </a:extLst>
          </p:cNvPr>
          <p:cNvSpPr txBox="1">
            <a:spLocks/>
          </p:cNvSpPr>
          <p:nvPr/>
        </p:nvSpPr>
        <p:spPr>
          <a:xfrm>
            <a:off x="8622394" y="1775248"/>
            <a:ext cx="2775253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800" dirty="0">
                <a:cs typeface="+mj-cs"/>
              </a:rPr>
              <a:t>אקדמיה, בריאות ומחקר</a:t>
            </a:r>
            <a:endParaRPr lang="x-none" sz="2800" dirty="0"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1" y="1853538"/>
            <a:ext cx="1933742" cy="19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מלבן 62">
            <a:extLst>
              <a:ext uri="{FF2B5EF4-FFF2-40B4-BE49-F238E27FC236}">
                <a16:creationId xmlns:a16="http://schemas.microsoft.com/office/drawing/2014/main" xmlns="" id="{757CA65D-B188-4948-A6AD-85FAA9B00483}"/>
              </a:ext>
            </a:extLst>
          </p:cNvPr>
          <p:cNvSpPr/>
          <p:nvPr/>
        </p:nvSpPr>
        <p:spPr>
          <a:xfrm>
            <a:off x="9747382" y="3951818"/>
            <a:ext cx="990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עלה נגב</a:t>
            </a:r>
          </a:p>
        </p:txBody>
      </p:sp>
      <p:sp>
        <p:nvSpPr>
          <p:cNvPr id="18" name="מלבן 60">
            <a:extLst>
              <a:ext uri="{FF2B5EF4-FFF2-40B4-BE49-F238E27FC236}">
                <a16:creationId xmlns:a16="http://schemas.microsoft.com/office/drawing/2014/main" xmlns="" id="{4F7DD6DE-8F2C-4380-BC48-1515142199E0}"/>
              </a:ext>
            </a:extLst>
          </p:cNvPr>
          <p:cNvSpPr/>
          <p:nvPr/>
        </p:nvSpPr>
        <p:spPr>
          <a:xfrm>
            <a:off x="1479665" y="3902700"/>
            <a:ext cx="2561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קריה </a:t>
            </a:r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שיקומית בתל </a:t>
            </a:r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שבע 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חינוך בלתי פורמלי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FB4185AB-4494-4BB3-AC62-EA001811C00B}"/>
              </a:ext>
            </a:extLst>
          </p:cNvPr>
          <p:cNvSpPr txBox="1">
            <a:spLocks/>
          </p:cNvSpPr>
          <p:nvPr/>
        </p:nvSpPr>
        <p:spPr>
          <a:xfrm>
            <a:off x="8393901" y="6186389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>
                <a:cs typeface="+mj-cs"/>
              </a:rPr>
              <a:t>פיתוח כלכלי</a:t>
            </a:r>
          </a:p>
        </p:txBody>
      </p:sp>
      <p:sp>
        <p:nvSpPr>
          <p:cNvPr id="27" name="Rectangle 94">
            <a:extLst>
              <a:ext uri="{FF2B5EF4-FFF2-40B4-BE49-F238E27FC236}">
                <a16:creationId xmlns:a16="http://schemas.microsoft.com/office/drawing/2014/main" xmlns="" id="{6F8ABF7A-2B07-45FB-9F1E-8D24FBA9A5A5}"/>
              </a:ext>
            </a:extLst>
          </p:cNvPr>
          <p:cNvSpPr/>
          <p:nvPr/>
        </p:nvSpPr>
        <p:spPr>
          <a:xfrm rot="5400000">
            <a:off x="9800326" y="6165902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95">
            <a:extLst>
              <a:ext uri="{FF2B5EF4-FFF2-40B4-BE49-F238E27FC236}">
                <a16:creationId xmlns:a16="http://schemas.microsoft.com/office/drawing/2014/main" xmlns="" id="{06C5811D-530E-4E8F-9808-D1E61A2963EA}"/>
              </a:ext>
            </a:extLst>
          </p:cNvPr>
          <p:cNvSpPr/>
          <p:nvPr/>
        </p:nvSpPr>
        <p:spPr>
          <a:xfrm rot="5400000">
            <a:off x="9800326" y="6245333"/>
            <a:ext cx="80168" cy="5950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96">
            <a:extLst>
              <a:ext uri="{FF2B5EF4-FFF2-40B4-BE49-F238E27FC236}">
                <a16:creationId xmlns:a16="http://schemas.microsoft.com/office/drawing/2014/main" xmlns="" id="{08487E1D-8219-4C86-B951-8FAE8BE5A79F}"/>
              </a:ext>
            </a:extLst>
          </p:cNvPr>
          <p:cNvSpPr/>
          <p:nvPr/>
        </p:nvSpPr>
        <p:spPr>
          <a:xfrm rot="5400000">
            <a:off x="9800326" y="6324765"/>
            <a:ext cx="80168" cy="5950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xmlns="" id="{AE1169A9-CD8F-4568-BD2F-7BCEFB67AD7F}"/>
              </a:ext>
            </a:extLst>
          </p:cNvPr>
          <p:cNvSpPr/>
          <p:nvPr/>
        </p:nvSpPr>
        <p:spPr>
          <a:xfrm rot="5400000">
            <a:off x="9800326" y="6404196"/>
            <a:ext cx="80168" cy="5950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98">
            <a:extLst>
              <a:ext uri="{FF2B5EF4-FFF2-40B4-BE49-F238E27FC236}">
                <a16:creationId xmlns:a16="http://schemas.microsoft.com/office/drawing/2014/main" xmlns="" id="{7FC9CE39-DAB8-44B7-97E0-38E054B489B9}"/>
              </a:ext>
            </a:extLst>
          </p:cNvPr>
          <p:cNvSpPr/>
          <p:nvPr/>
        </p:nvSpPr>
        <p:spPr>
          <a:xfrm rot="5400000">
            <a:off x="9800326" y="6483627"/>
            <a:ext cx="80168" cy="5950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99">
            <a:extLst>
              <a:ext uri="{FF2B5EF4-FFF2-40B4-BE49-F238E27FC236}">
                <a16:creationId xmlns:a16="http://schemas.microsoft.com/office/drawing/2014/main" xmlns="" id="{5B97F453-3C6C-442B-95DD-B94C2EF007CA}"/>
              </a:ext>
            </a:extLst>
          </p:cNvPr>
          <p:cNvSpPr/>
          <p:nvPr/>
        </p:nvSpPr>
        <p:spPr>
          <a:xfrm rot="5400000">
            <a:off x="9800326" y="6563058"/>
            <a:ext cx="80168" cy="5950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925300" y="6146826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925300" y="6226258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925300" y="6305689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925300" y="6385120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925300" y="6464552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925300" y="6543983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646705" y="6166944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633" y="3902700"/>
            <a:ext cx="237191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מרכזים לגיל הרך בנגב</a:t>
            </a:r>
            <a:endParaRPr lang="he-IL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37096" y="4290372"/>
            <a:ext cx="30439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הקמה ופיתוח הכפר "עלה נגב"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45 </a:t>
            </a:r>
            <a:r>
              <a:rPr lang="he-IL" sz="1600" dirty="0" smtClean="0"/>
              <a:t>מיליון ₪  </a:t>
            </a:r>
            <a:endParaRPr lang="he-I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3561" y="4326661"/>
            <a:ext cx="359457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הקמה והפעלה של מרכזי שירותים אינטגרטיביים לגיל הרך בתחומי הבריאות, החינוך והרווחה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5 מרכזים הוקמו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15 </a:t>
            </a:r>
            <a:r>
              <a:rPr lang="he-IL" sz="1600" dirty="0" smtClean="0"/>
              <a:t>מיליון ₪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7989" y="4336538"/>
            <a:ext cx="353012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הקמה והפעלת קריה שיקומית לילדים עם צרכים מיוחדים באוכלוסייה הבדואית בנגב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/>
              <a:t>15 וחצי </a:t>
            </a:r>
            <a:r>
              <a:rPr lang="he-IL" sz="1600" dirty="0" smtClean="0"/>
              <a:t>מיליון ₪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79427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4277233" y="548435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מיקוד מאמץ אזורי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397458" y="5429738"/>
            <a:ext cx="3397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16ABE2"/>
                </a:solidFill>
                <a:latin typeface="Fb Agol" panose="02020503050405020304" pitchFamily="18" charset="-79"/>
              </a:rPr>
              <a:t> 25.5</a:t>
            </a:r>
            <a:r>
              <a:rPr lang="he-IL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מש"ח </a:t>
            </a:r>
            <a:endParaRPr lang="x-none" sz="1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545086" y="2735527"/>
            <a:ext cx="5101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החלטה מס' 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4328 </a:t>
            </a:r>
          </a:p>
          <a:p>
            <a:pPr algn="ctr"/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חיזוק </a:t>
            </a:r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החוסן האזרחי בשדרות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וביישובי "עוטף ורצועת עזה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</a:p>
          <a:p>
            <a:pPr algn="ctr"/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525972" y="4772544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סה"כ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8796827" y="2649252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02" y="1509472"/>
            <a:ext cx="32338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מרכזי הצעירים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העצמה קהילתית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פיתוח תשתיות ומבני ציבור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7112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4277233" y="548435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מיקוד מאמץ אזורי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570589" y="5005109"/>
            <a:ext cx="3050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11.5</a:t>
            </a:r>
            <a:r>
              <a:rPr lang="he-IL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 </a:t>
            </a:r>
            <a:r>
              <a:rPr lang="he-IL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מש"ח</a:t>
            </a:r>
            <a:endParaRPr lang="x-none" sz="14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00282" y="2825477"/>
            <a:ext cx="4902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החלטה מס' 3741</a:t>
            </a:r>
          </a:p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תכנית רב שנתית לחיזוק 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ירוחם</a:t>
            </a:r>
          </a:p>
          <a:p>
            <a:pPr algn="ctr"/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2018-2022</a:t>
            </a:r>
            <a:endParaRPr lang="he-I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481631" y="4163198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סה"כ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396" y="1102044"/>
            <a:ext cx="3125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פיתוח </a:t>
            </a:r>
            <a:r>
              <a:rPr lang="he-IL" sz="1600" b="1" dirty="0"/>
              <a:t>תשתיות עירוניות "עם הפנים לעיר</a:t>
            </a:r>
            <a:r>
              <a:rPr lang="he-IL" sz="1600" b="1" dirty="0" smtClean="0"/>
              <a:t>"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פיתוח פארקים ומוסדות ציבור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7336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4277233" y="548435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מיקוד מאמץ אזורי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687609" y="5005109"/>
            <a:ext cx="2816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dirty="0" smtClean="0">
                <a:solidFill>
                  <a:srgbClr val="00B8EC"/>
                </a:solidFill>
                <a:latin typeface="Fb Agol" panose="02020503050405020304" pitchFamily="18" charset="-79"/>
              </a:rPr>
              <a:t>24.5 </a:t>
            </a:r>
            <a:r>
              <a:rPr lang="he-I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</a:rPr>
              <a:t>מש"ח</a:t>
            </a: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00281" y="2454062"/>
            <a:ext cx="4902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החלטה מס' 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2397</a:t>
            </a:r>
            <a:endParaRPr lang="he-IL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תכנית לפיתוח כלכלי חברתי בקרב האוכלוסייה הבדואית </a:t>
            </a:r>
            <a:r>
              <a:rPr lang="he-I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בנגב 2017-2021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481631" y="4341937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סה"כ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0689"/>
            <a:ext cx="32391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רווחה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חינוך בלתי פורמלי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התיירות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מיפוי </a:t>
            </a:r>
            <a:r>
              <a:rPr lang="he-IL" sz="1600" b="1" dirty="0"/>
              <a:t>ושילוט </a:t>
            </a:r>
            <a:endParaRPr lang="he-IL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תעסוקה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278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4277233" y="548435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מיקוד מאמץ אזורי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112123" y="4840696"/>
            <a:ext cx="3802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dirty="0" smtClean="0">
                <a:solidFill>
                  <a:srgbClr val="16ABE2"/>
                </a:solidFill>
                <a:latin typeface="Fb Agol" panose="02020503050405020304" pitchFamily="18" charset="-79"/>
              </a:rPr>
              <a:t>750 </a:t>
            </a:r>
            <a:r>
              <a:rPr lang="he-IL" sz="4400" dirty="0" smtClean="0">
                <a:solidFill>
                  <a:schemeClr val="bg1">
                    <a:lumMod val="50000"/>
                  </a:schemeClr>
                </a:solidFill>
                <a:latin typeface="Fb Agol" panose="02020503050405020304" pitchFamily="18" charset="-79"/>
              </a:rPr>
              <a:t>אלף ש"ח</a:t>
            </a:r>
            <a:endParaRPr lang="x-none" sz="4400" dirty="0">
              <a:solidFill>
                <a:schemeClr val="bg1">
                  <a:lumMod val="50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600282" y="2097953"/>
            <a:ext cx="4902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החלטה מס' 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4662</a:t>
            </a:r>
            <a:endParaRPr lang="he-IL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תכנית רב שנתית </a:t>
            </a:r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לפיתוח העיר אילת וחבל </a:t>
            </a:r>
            <a:r>
              <a:rPr lang="he-I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אילות</a:t>
            </a:r>
            <a:endParaRPr lang="he-IL" sz="2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e-IL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</a:p>
          <a:p>
            <a:pPr algn="ctr"/>
            <a:endParaRPr lang="he-I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481631" y="4163198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סה"כ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711226" y="4959460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684" y="988340"/>
            <a:ext cx="27001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 smtClean="0"/>
              <a:t>האב- מתחם עבודה משותף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3238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819F0A-359D-4CA1-916F-BD0202455E6E}"/>
              </a:ext>
            </a:extLst>
          </p:cNvPr>
          <p:cNvSpPr/>
          <p:nvPr/>
        </p:nvSpPr>
        <p:spPr>
          <a:xfrm>
            <a:off x="4277233" y="548435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מיקוד מאמץ אזורי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B11063-6CD4-4FE9-83CE-F78BB5A0243F}"/>
              </a:ext>
            </a:extLst>
          </p:cNvPr>
          <p:cNvSpPr/>
          <p:nvPr/>
        </p:nvSpPr>
        <p:spPr>
          <a:xfrm>
            <a:off x="4362276" y="4981018"/>
            <a:ext cx="27366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dirty="0" smtClean="0">
                <a:solidFill>
                  <a:srgbClr val="16ABE2"/>
                </a:solidFill>
                <a:latin typeface="Fb Agol" panose="02020503050405020304" pitchFamily="18" charset="-79"/>
              </a:rPr>
              <a:t>8.2 </a:t>
            </a:r>
            <a:r>
              <a:rPr lang="he-IL" sz="4400" dirty="0" smtClean="0">
                <a:solidFill>
                  <a:schemeClr val="bg1">
                    <a:lumMod val="50000"/>
                  </a:schemeClr>
                </a:solidFill>
                <a:latin typeface="Fb Agol" panose="02020503050405020304" pitchFamily="18" charset="-79"/>
              </a:rPr>
              <a:t>מש"ח</a:t>
            </a:r>
            <a:endParaRPr lang="x-none" sz="1600" dirty="0">
              <a:solidFill>
                <a:schemeClr val="bg1">
                  <a:lumMod val="50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xmlns="" id="{580481A8-3AC9-4E0D-B249-07D7DCCC2F03}"/>
              </a:ext>
            </a:extLst>
          </p:cNvPr>
          <p:cNvSpPr/>
          <p:nvPr/>
        </p:nvSpPr>
        <p:spPr>
          <a:xfrm>
            <a:off x="3188368" y="2825477"/>
            <a:ext cx="5510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החלטה מס' </a:t>
            </a:r>
            <a:r>
              <a:rPr lang="he-I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917</a:t>
            </a:r>
          </a:p>
          <a:p>
            <a:pPr algn="ctr"/>
            <a:r>
              <a:rPr lang="he-I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תכנית </a:t>
            </a:r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רב שנתית לפיתוח מצפה רמון</a:t>
            </a:r>
            <a:endParaRPr lang="he-IL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E06853D-0D0D-4BBE-8B4D-35CBB80F7FE2}"/>
              </a:ext>
            </a:extLst>
          </p:cNvPr>
          <p:cNvSpPr/>
          <p:nvPr/>
        </p:nvSpPr>
        <p:spPr>
          <a:xfrm>
            <a:off x="5481631" y="4163198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סה"כ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79F68F1-2A1D-4401-BE27-F72A93368F9F}"/>
              </a:ext>
            </a:extLst>
          </p:cNvPr>
          <p:cNvSpPr/>
          <p:nvPr/>
        </p:nvSpPr>
        <p:spPr>
          <a:xfrm>
            <a:off x="8873945" y="3470315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42A7DC9-CDC4-4595-B183-624673F47F22}"/>
              </a:ext>
            </a:extLst>
          </p:cNvPr>
          <p:cNvSpPr/>
          <p:nvPr/>
        </p:nvSpPr>
        <p:spPr>
          <a:xfrm>
            <a:off x="9520198" y="4031985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60" y="1476032"/>
            <a:ext cx="34433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1600" b="1" dirty="0"/>
              <a:t>פיתוח </a:t>
            </a:r>
            <a:r>
              <a:rPr lang="he-IL" sz="1600" b="1" dirty="0" smtClean="0"/>
              <a:t>תיירותי </a:t>
            </a:r>
            <a:r>
              <a:rPr lang="he-IL" sz="1600" b="1" dirty="0"/>
              <a:t>פינוי שפת </a:t>
            </a:r>
            <a:r>
              <a:rPr lang="he-IL" sz="1600" b="1" dirty="0" smtClean="0"/>
              <a:t>המכתש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835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BFDA91B-8464-4962-BD88-B017AF3C8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48" y="4130675"/>
            <a:ext cx="4064781" cy="1429204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455821" y="5937450"/>
            <a:ext cx="366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על ההקשבה</a:t>
            </a:r>
            <a:endParaRPr lang="he-I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r>
              <a:rPr lang="he-IL" sz="6000" dirty="0">
                <a:solidFill>
                  <a:srgbClr val="6FBE57"/>
                </a:solidFill>
              </a:rPr>
              <a:t>גליל</a:t>
            </a:r>
            <a:endParaRPr lang="x-none" sz="6000" dirty="0">
              <a:solidFill>
                <a:srgbClr val="6FBE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21" y="2004766"/>
            <a:ext cx="7684521" cy="4121521"/>
          </a:xfrm>
        </p:spPr>
        <p:txBody>
          <a:bodyPr anchor="ctr">
            <a:noAutofit/>
          </a:bodyPr>
          <a:lstStyle/>
          <a:p>
            <a:pPr marL="285750" indent="-28575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1.4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מיליון תושבים: מתוכם 750 אלף מהמגזר הלא יהודי ו-700 אלף </a:t>
            </a:r>
            <a:r>
              <a:rPr lang="he-IL" sz="2800" dirty="0" smtClean="0">
                <a:cs typeface="+mj-cs"/>
              </a:rPr>
              <a:t>מה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מגזר היהודי</a:t>
            </a:r>
            <a:endParaRPr lang="he-IL" sz="28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  <a:p>
            <a:pPr marL="285750" indent="-28575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95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רשויות </a:t>
            </a:r>
            <a:endParaRPr lang="he-IL" sz="28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  <a:p>
            <a:pPr marL="285750" indent="-28575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57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רשויות במגזר הלא יהודי</a:t>
            </a:r>
          </a:p>
          <a:p>
            <a:pPr marL="285750" indent="-28575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38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רשויות במגזר היהודי</a:t>
            </a:r>
          </a:p>
          <a:p>
            <a:pPr marL="285750" indent="-28575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he-IL" sz="4800" dirty="0"/>
              <a:t>20%</a:t>
            </a:r>
            <a:r>
              <a:rPr lang="he-IL" sz="2800" dirty="0"/>
              <a:t> משטחה של מדינת ישראל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8968130" y="424523"/>
            <a:ext cx="2400595" cy="2654319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r>
              <a:rPr lang="he-IL" sz="6000" dirty="0">
                <a:solidFill>
                  <a:srgbClr val="FFC727"/>
                </a:solidFill>
              </a:rPr>
              <a:t>פריפריה חברתית</a:t>
            </a:r>
            <a:endParaRPr lang="x-none" sz="6000" dirty="0">
              <a:solidFill>
                <a:srgbClr val="FFC72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2004646"/>
            <a:ext cx="7069016" cy="4121521"/>
          </a:xfrm>
        </p:spPr>
        <p:txBody>
          <a:bodyPr anchor="ctr">
            <a:noAutofit/>
          </a:bodyPr>
          <a:lstStyle/>
          <a:p>
            <a:pPr marL="285750" indent="-28575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2.5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מיליון תושבים </a:t>
            </a:r>
          </a:p>
          <a:p>
            <a:pPr marL="285750" indent="-28575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124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רשויות </a:t>
            </a:r>
          </a:p>
          <a:p>
            <a:pPr marL="285750" indent="-28575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145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שכונות</a:t>
            </a:r>
          </a:p>
          <a:p>
            <a:pPr marL="285750" indent="-28575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26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רשויות במגזר הלא יהודי </a:t>
            </a:r>
          </a:p>
          <a:p>
            <a:pPr marL="285750" indent="-28575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96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רשויות במגזר היהודי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8427184" y="2103053"/>
            <a:ext cx="2810456" cy="1776053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340963"/>
            <a:ext cx="7069016" cy="835147"/>
          </a:xfrm>
        </p:spPr>
        <p:txBody>
          <a:bodyPr/>
          <a:lstStyle/>
          <a:p>
            <a:r>
              <a:rPr lang="he-IL" sz="6000" dirty="0">
                <a:solidFill>
                  <a:srgbClr val="A84D24"/>
                </a:solidFill>
              </a:rPr>
              <a:t>נגב</a:t>
            </a:r>
            <a:endParaRPr lang="x-none" sz="6000" dirty="0">
              <a:solidFill>
                <a:srgbClr val="A84D2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98" y="2332127"/>
            <a:ext cx="7069016" cy="3794041"/>
          </a:xfrm>
        </p:spPr>
        <p:txBody>
          <a:bodyPr anchor="ctr">
            <a:noAutofit/>
          </a:bodyPr>
          <a:lstStyle/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780,000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תושבים: </a:t>
            </a:r>
            <a:r>
              <a:rPr lang="he-IL" sz="2800" dirty="0" smtClean="0">
                <a:cs typeface="+mj-cs"/>
              </a:rPr>
              <a:t>מתוכם </a:t>
            </a:r>
            <a:r>
              <a:rPr lang="he-IL" sz="2800" dirty="0" smtClean="0">
                <a:cs typeface="+mj-cs"/>
              </a:rPr>
              <a:t>243 אלף מהמגזר </a:t>
            </a:r>
            <a:r>
              <a:rPr lang="he-IL" sz="2800" dirty="0" smtClean="0">
                <a:cs typeface="+mj-cs"/>
              </a:rPr>
              <a:t>הלא יהודי  ו- </a:t>
            </a:r>
            <a:r>
              <a:rPr lang="he-IL" sz="2800" dirty="0" smtClean="0">
                <a:cs typeface="+mj-cs"/>
              </a:rPr>
              <a:t>537 אלף מהמגזר </a:t>
            </a:r>
            <a:r>
              <a:rPr lang="he-IL" sz="2800" dirty="0" smtClean="0">
                <a:cs typeface="+mj-cs"/>
              </a:rPr>
              <a:t>היהודי</a:t>
            </a:r>
            <a:endParaRPr lang="he-IL" sz="2800" dirty="0" smtClean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he-IL" sz="4800" dirty="0" smtClean="0">
                <a:cs typeface="+mj-cs"/>
              </a:rPr>
              <a:t>33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רשויות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10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רשויות במגזר הלא יהודי 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23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רשויות במגזר היהודי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he-IL" sz="4800" dirty="0">
                <a:cs typeface="+mj-cs"/>
              </a:rPr>
              <a:t>60%</a:t>
            </a:r>
            <a:r>
              <a:rPr lang="he-IL" dirty="0"/>
              <a:t> </a:t>
            </a:r>
            <a:r>
              <a:rPr lang="he-IL" sz="2800" dirty="0">
                <a:cs typeface="+mj-cs"/>
              </a:rPr>
              <a:t>משטחה של מדינת ישראל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endParaRPr lang="he-IL" sz="28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8CB03949-E2A7-49E7-9601-2530C0B20C8E}"/>
              </a:ext>
            </a:extLst>
          </p:cNvPr>
          <p:cNvSpPr/>
          <p:nvPr/>
        </p:nvSpPr>
        <p:spPr>
          <a:xfrm>
            <a:off x="8485363" y="2878004"/>
            <a:ext cx="2451728" cy="3806633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AF8AADD-FD56-4BBA-90E2-FE4DAFB2DBE4}"/>
              </a:ext>
            </a:extLst>
          </p:cNvPr>
          <p:cNvSpPr/>
          <p:nvPr/>
        </p:nvSpPr>
        <p:spPr>
          <a:xfrm>
            <a:off x="13465013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00B8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DC7C593-68C1-43FC-9E8C-0F705B7C2BED}"/>
              </a:ext>
            </a:extLst>
          </p:cNvPr>
          <p:cNvSpPr/>
          <p:nvPr/>
        </p:nvSpPr>
        <p:spPr>
          <a:xfrm>
            <a:off x="13013321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2AA2328-0450-4060-9355-F93C0772437E}"/>
              </a:ext>
            </a:extLst>
          </p:cNvPr>
          <p:cNvSpPr/>
          <p:nvPr/>
        </p:nvSpPr>
        <p:spPr>
          <a:xfrm>
            <a:off x="12459486" y="2878004"/>
            <a:ext cx="2451728" cy="3806633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EB9FD-8BE3-434C-9B31-02588F2ACADB}"/>
              </a:ext>
            </a:extLst>
          </p:cNvPr>
          <p:cNvSpPr/>
          <p:nvPr/>
        </p:nvSpPr>
        <p:spPr>
          <a:xfrm>
            <a:off x="0" y="6056757"/>
            <a:ext cx="12192000" cy="80168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657" y="2772190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6707723" y="275167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>
                <a:cs typeface="+mj-cs"/>
              </a:rPr>
              <a:t>חינוך בלתי פורמלי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63" y="2635382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19" y="2641390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4" y="2524006"/>
            <a:ext cx="32194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41" y="2489812"/>
            <a:ext cx="2378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59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41" y="1774656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7" y="6097229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30" y="4433790"/>
            <a:ext cx="1735974" cy="6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0117" y="2746776"/>
            <a:ext cx="1605897" cy="8065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09" y="2494348"/>
            <a:ext cx="1311423" cy="1311423"/>
          </a:xfrm>
          <a:prstGeom prst="rect">
            <a:avLst/>
          </a:prstGeom>
        </p:spPr>
      </p:pic>
      <p:sp>
        <p:nvSpPr>
          <p:cNvPr id="35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421451" y="4467004"/>
            <a:ext cx="978591" cy="777598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5400"/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544975" y="4376943"/>
            <a:ext cx="594726" cy="75171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5400"/>
          </a:p>
        </p:txBody>
      </p:sp>
    </p:spTree>
    <p:extLst>
      <p:ext uri="{BB962C8B-B14F-4D97-AF65-F5344CB8AC3E}">
        <p14:creationId xmlns:p14="http://schemas.microsoft.com/office/powerpoint/2010/main" val="31461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31EB44-E918-4CA5-809C-180FB57FC8FA}"/>
              </a:ext>
            </a:extLst>
          </p:cNvPr>
          <p:cNvSpPr/>
          <p:nvPr/>
        </p:nvSpPr>
        <p:spPr>
          <a:xfrm rot="5400000">
            <a:off x="11469930" y="1742255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77095D-F3FA-4355-9C47-3AB19D9DE2DB}"/>
              </a:ext>
            </a:extLst>
          </p:cNvPr>
          <p:cNvSpPr/>
          <p:nvPr/>
        </p:nvSpPr>
        <p:spPr>
          <a:xfrm rot="5400000">
            <a:off x="11469930" y="1870180"/>
            <a:ext cx="129111" cy="95827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975DB-0827-4307-AD5E-C7112671F525}"/>
              </a:ext>
            </a:extLst>
          </p:cNvPr>
          <p:cNvSpPr/>
          <p:nvPr/>
        </p:nvSpPr>
        <p:spPr>
          <a:xfrm rot="5400000">
            <a:off x="11469930" y="1998105"/>
            <a:ext cx="129111" cy="95827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F0C9CC3-8AC0-43CE-B2C9-178619F0EE6B}"/>
              </a:ext>
            </a:extLst>
          </p:cNvPr>
          <p:cNvSpPr/>
          <p:nvPr/>
        </p:nvSpPr>
        <p:spPr>
          <a:xfrm rot="5400000">
            <a:off x="11469930" y="2126030"/>
            <a:ext cx="129111" cy="95827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DAD95A2-DE0E-47B9-898E-4302778B5D06}"/>
              </a:ext>
            </a:extLst>
          </p:cNvPr>
          <p:cNvSpPr/>
          <p:nvPr/>
        </p:nvSpPr>
        <p:spPr>
          <a:xfrm rot="5400000">
            <a:off x="11469930" y="2253954"/>
            <a:ext cx="129111" cy="95827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F2C48F0-3F21-45E1-9B72-8CF03D55F0E2}"/>
              </a:ext>
            </a:extLst>
          </p:cNvPr>
          <p:cNvSpPr/>
          <p:nvPr/>
        </p:nvSpPr>
        <p:spPr>
          <a:xfrm rot="5400000">
            <a:off x="11469930" y="2381879"/>
            <a:ext cx="129111" cy="95827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41" y="1774656"/>
            <a:ext cx="1986906" cy="6868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פיתוח כלכלי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חינוך בלתי פורמלי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b="1" dirty="0">
                <a:cs typeface="+mj-cs"/>
              </a:rPr>
              <a:t>פנאי וקהילה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595959"/>
                </a:solidFill>
              </a:rPr>
              <a:t>תחומי הפעילות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xmlns="" id="{281611BD-7750-45A2-A78C-2D2923C54718}"/>
              </a:ext>
            </a:extLst>
          </p:cNvPr>
          <p:cNvSpPr/>
          <p:nvPr/>
        </p:nvSpPr>
        <p:spPr>
          <a:xfrm>
            <a:off x="7520557" y="3969146"/>
            <a:ext cx="4023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מוסדות עוגן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3,100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עסקים רשומים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4,000 מכרזים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שווי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ההתקשרויות </a:t>
            </a:r>
            <a:r>
              <a:rPr lang="he-I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65 מיליון ₪</a:t>
            </a:r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xmlns="" id="{C3596D0F-B23C-4833-A9DA-B63D949C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1" y="3109379"/>
            <a:ext cx="1294591" cy="5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תמונה 1">
            <a:extLst>
              <a:ext uri="{FF2B5EF4-FFF2-40B4-BE49-F238E27FC236}">
                <a16:creationId xmlns:a16="http://schemas.microsoft.com/office/drawing/2014/main" xmlns="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4" name="Graphic 2" descr="Coins">
            <a:extLst>
              <a:ext uri="{FF2B5EF4-FFF2-40B4-BE49-F238E27FC236}">
                <a16:creationId xmlns:a16="http://schemas.microsoft.com/office/drawing/2014/main" xmlns="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DCD1D92-1AE5-4385-8E36-BF12B98F13AC}"/>
              </a:ext>
            </a:extLst>
          </p:cNvPr>
          <p:cNvSpPr/>
          <p:nvPr/>
        </p:nvSpPr>
        <p:spPr>
          <a:xfrm>
            <a:off x="-635100" y="3538750"/>
            <a:ext cx="325338" cy="458222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1" y="6110125"/>
            <a:ext cx="1560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מלבן 45">
            <a:extLst>
              <a:ext uri="{FF2B5EF4-FFF2-40B4-BE49-F238E27FC236}">
                <a16:creationId xmlns:a16="http://schemas.microsoft.com/office/drawing/2014/main" xmlns="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331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39384</TotalTime>
  <Words>1082</Words>
  <Application>Microsoft Office PowerPoint</Application>
  <PresentationFormat>מותאם אישית</PresentationFormat>
  <Paragraphs>376</Paragraphs>
  <Slides>36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3" baseType="lpstr">
      <vt:lpstr>Arial</vt:lpstr>
      <vt:lpstr>Aharoni</vt:lpstr>
      <vt:lpstr>Calibri</vt:lpstr>
      <vt:lpstr>NarkisBlockMF-Regular</vt:lpstr>
      <vt:lpstr>Fb Agol</vt:lpstr>
      <vt:lpstr>Wingdings</vt:lpstr>
      <vt:lpstr>1_ערכת נושא Office</vt:lpstr>
      <vt:lpstr>מצגת של PowerPoint</vt:lpstr>
      <vt:lpstr>באנו לשנות</vt:lpstr>
      <vt:lpstr>ואיפה אנחנו משנים?</vt:lpstr>
      <vt:lpstr>גליל</vt:lpstr>
      <vt:lpstr>פריפריה חברתית</vt:lpstr>
      <vt:lpstr>נגב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מצגת של PowerPoint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תחומי הפעילות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המשרד לפיתוח הפריפריה, הנגב והגליל</dc:title>
  <dc:creator>Liad vinkler</dc:creator>
  <cp:keywords>PrezentSimple.com</cp:keywords>
  <cp:lastModifiedBy>שקד חבר פרנקל</cp:lastModifiedBy>
  <cp:revision>854</cp:revision>
  <cp:lastPrinted>2019-12-02T12:58:07Z</cp:lastPrinted>
  <dcterms:created xsi:type="dcterms:W3CDTF">2017-09-13T14:03:41Z</dcterms:created>
  <dcterms:modified xsi:type="dcterms:W3CDTF">2019-12-02T13:06:20Z</dcterms:modified>
</cp:coreProperties>
</file>