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54" r:id="rId2"/>
    <p:sldId id="327" r:id="rId3"/>
    <p:sldId id="359" r:id="rId4"/>
    <p:sldId id="356" r:id="rId5"/>
    <p:sldId id="360" r:id="rId6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כ"ב/חשון/תש"פ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כ"ב/חשון/תש"פ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20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20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20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20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20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20 נובמבר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20 נובמבר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20 נובמבר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20 נובמבר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20 נובמבר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20 נובמבר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20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68578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Goals of Europe T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our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sp>
        <p:nvSpPr>
          <p:cNvPr id="11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9766" y="1610109"/>
            <a:ext cx="9956945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Acquiring knowledge of a member state in the EU, and exploring a </a:t>
            </a:r>
            <a:r>
              <a:rPr lang="en-US" sz="2200" b="1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chosen element </a:t>
            </a:r>
            <a:r>
              <a:rPr lang="en-US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of national security, which constitutes a contemporary national security challenge it faces, against the background of all aspects of national security in that country</a:t>
            </a:r>
          </a:p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Acquiring knowledge of NATO and the EU as major international organizations in the global system, and exploring their impact on relevant dimensions of Israel’s national security</a:t>
            </a:r>
          </a:p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Global season </a:t>
            </a:r>
            <a:r>
              <a:rPr lang="en-US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summary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6802" y="4841186"/>
            <a:ext cx="651510" cy="990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7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Israel National Defense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College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968024" y="3202358"/>
            <a:ext cx="10385776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0"/>
            <a:r>
              <a:rPr lang="en-US" sz="70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Global Season Summary</a:t>
            </a:r>
            <a:endParaRPr lang="he-IL" sz="70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968024" y="5420493"/>
            <a:ext cx="323821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November </a:t>
            </a:r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2019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6802" y="4841186"/>
            <a:ext cx="651510" cy="990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77616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Global Season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8935" y="1854594"/>
            <a:ext cx="10063191" cy="5283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The 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Development </a:t>
            </a: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of 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Strategic Thought </a:t>
            </a: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- Prof. Dima </a:t>
            </a:r>
            <a:r>
              <a:rPr lang="en-US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Adamsky</a:t>
            </a:r>
            <a:endParaRPr lang="en-US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Approaches </a:t>
            </a: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and 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Schools of Thought in Political Science: </a:t>
            </a: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From the Polis to Globalization - Dr. </a:t>
            </a:r>
            <a:r>
              <a:rPr lang="en-US" altLang="he-IL" sz="24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Doron</a:t>
            </a: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24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Navot</a:t>
            </a:r>
            <a:endParaRPr lang="en-US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National Security Fundamentals in 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the Global Aspect –                       Dr. </a:t>
            </a:r>
            <a:r>
              <a:rPr lang="en-US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Anat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Stern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Europe seminar and study tour</a:t>
            </a:r>
            <a:endParaRPr lang="en-US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Guest l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ecturers</a:t>
            </a:r>
            <a:r>
              <a:rPr lang="he-IL" altLang="he-IL" sz="24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6802" y="4841186"/>
            <a:ext cx="651510" cy="990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94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796836"/>
            <a:ext cx="9637776" cy="1214844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Israeli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Season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072" y="1645085"/>
            <a:ext cx="10277856" cy="5109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700" dirty="0">
                <a:latin typeface="Levenim MT" panose="02010502060101010101" pitchFamily="2" charset="-79"/>
                <a:cs typeface="Levenim MT" panose="02010502060101010101" pitchFamily="2" charset="-79"/>
              </a:rPr>
              <a:t>Founding </a:t>
            </a:r>
            <a:r>
              <a:rPr lang="en-US" alt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Fathers </a:t>
            </a:r>
            <a:r>
              <a:rPr lang="en-US" altLang="he-IL" sz="1700" dirty="0">
                <a:latin typeface="Levenim MT" panose="02010502060101010101" pitchFamily="2" charset="-79"/>
                <a:cs typeface="Levenim MT" panose="02010502060101010101" pitchFamily="2" charset="-79"/>
              </a:rPr>
              <a:t>- Prof. Yossi Ben </a:t>
            </a:r>
            <a:r>
              <a:rPr lang="en-US" altLang="he-IL" sz="17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Artzi</a:t>
            </a:r>
            <a:endParaRPr lang="en-US" altLang="he-IL" sz="17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700" dirty="0">
                <a:latin typeface="Levenim MT" panose="02010502060101010101" pitchFamily="2" charset="-79"/>
                <a:cs typeface="Levenim MT" panose="02010502060101010101" pitchFamily="2" charset="-79"/>
              </a:rPr>
              <a:t>Basic </a:t>
            </a:r>
            <a:r>
              <a:rPr lang="en-US" alt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Topics </a:t>
            </a:r>
            <a:r>
              <a:rPr lang="en-US" altLang="he-IL" sz="1700" dirty="0">
                <a:latin typeface="Levenim MT" panose="02010502060101010101" pitchFamily="2" charset="-79"/>
                <a:cs typeface="Levenim MT" panose="02010502060101010101" pitchFamily="2" charset="-79"/>
              </a:rPr>
              <a:t>in Israeli National Security - Dr. </a:t>
            </a:r>
            <a:r>
              <a:rPr lang="en-US" altLang="he-IL" sz="17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Anat</a:t>
            </a:r>
            <a:r>
              <a:rPr lang="en-US" altLang="he-IL" sz="1700" dirty="0">
                <a:latin typeface="Levenim MT" panose="02010502060101010101" pitchFamily="2" charset="-79"/>
                <a:cs typeface="Levenim MT" panose="02010502060101010101" pitchFamily="2" charset="-79"/>
              </a:rPr>
              <a:t> Stern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700" dirty="0">
                <a:latin typeface="Levenim MT" panose="02010502060101010101" pitchFamily="2" charset="-79"/>
                <a:cs typeface="Levenim MT" panose="02010502060101010101" pitchFamily="2" charset="-79"/>
              </a:rPr>
              <a:t>Strategic </a:t>
            </a:r>
            <a:r>
              <a:rPr lang="en-US" alt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Thinking </a:t>
            </a:r>
            <a:r>
              <a:rPr lang="en-US" altLang="he-IL" sz="1700" dirty="0">
                <a:latin typeface="Levenim MT" panose="02010502060101010101" pitchFamily="2" charset="-79"/>
                <a:cs typeface="Levenim MT" panose="02010502060101010101" pitchFamily="2" charset="-79"/>
              </a:rPr>
              <a:t>- Major </a:t>
            </a:r>
            <a:r>
              <a:rPr lang="en-US" alt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General </a:t>
            </a:r>
            <a:r>
              <a:rPr lang="en-US" altLang="he-IL" sz="17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Itai</a:t>
            </a:r>
            <a:r>
              <a:rPr lang="en-US" alt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17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Veruv</a:t>
            </a:r>
            <a:endParaRPr lang="en-US" altLang="he-IL" sz="17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700" dirty="0">
                <a:latin typeface="Levenim MT" panose="02010502060101010101" pitchFamily="2" charset="-79"/>
                <a:cs typeface="Levenim MT" panose="02010502060101010101" pitchFamily="2" charset="-79"/>
              </a:rPr>
              <a:t>Geography and National Security Tours (North, South, Judea and </a:t>
            </a:r>
            <a:r>
              <a:rPr lang="en-US" alt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Samaria and </a:t>
            </a:r>
            <a:r>
              <a:rPr lang="en-US" altLang="he-IL" sz="1700" dirty="0">
                <a:latin typeface="Levenim MT" panose="02010502060101010101" pitchFamily="2" charset="-79"/>
                <a:cs typeface="Levenim MT" panose="02010502060101010101" pitchFamily="2" charset="-79"/>
              </a:rPr>
              <a:t>Jerusalem) - Prof. Yossi Ben </a:t>
            </a:r>
            <a:r>
              <a:rPr lang="en-US" altLang="he-IL" sz="17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Artzi</a:t>
            </a:r>
            <a:endParaRPr lang="en-US" altLang="he-IL" sz="17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Skills </a:t>
            </a:r>
            <a:r>
              <a:rPr lang="en-US" altLang="he-IL" sz="1700" dirty="0">
                <a:latin typeface="Levenim MT" panose="02010502060101010101" pitchFamily="2" charset="-79"/>
                <a:cs typeface="Levenim MT" panose="02010502060101010101" pitchFamily="2" charset="-79"/>
              </a:rPr>
              <a:t>for senior officials </a:t>
            </a:r>
            <a:r>
              <a:rPr lang="en-US" alt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(Dr</a:t>
            </a:r>
            <a:r>
              <a:rPr lang="en-US" altLang="he-IL" sz="1700" dirty="0">
                <a:latin typeface="Levenim MT" panose="02010502060101010101" pitchFamily="2" charset="-79"/>
                <a:cs typeface="Levenim MT" panose="02010502060101010101" pitchFamily="2" charset="-79"/>
              </a:rPr>
              <a:t>. Michal </a:t>
            </a:r>
            <a:r>
              <a:rPr lang="en-US" altLang="he-IL" sz="17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Hershman</a:t>
            </a:r>
            <a:r>
              <a:rPr lang="en-US" altLang="he-IL" sz="1700" dirty="0">
                <a:latin typeface="Levenim MT" panose="02010502060101010101" pitchFamily="2" charset="-79"/>
                <a:cs typeface="Levenim MT" panose="02010502060101010101" pitchFamily="2" charset="-79"/>
              </a:rPr>
              <a:t>) / Planning, Decision Making and </a:t>
            </a:r>
            <a:r>
              <a:rPr lang="en-US" alt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Supervision </a:t>
            </a:r>
            <a:r>
              <a:rPr lang="en-US" altLang="he-IL" sz="1700" dirty="0">
                <a:latin typeface="Levenim MT" panose="02010502060101010101" pitchFamily="2" charset="-79"/>
                <a:cs typeface="Levenim MT" panose="02010502060101010101" pitchFamily="2" charset="-79"/>
              </a:rPr>
              <a:t>(Prof. </a:t>
            </a:r>
            <a:r>
              <a:rPr lang="en-US" altLang="he-IL" sz="17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Shlomo</a:t>
            </a:r>
            <a:r>
              <a:rPr lang="en-US" altLang="he-IL" sz="1700" dirty="0">
                <a:latin typeface="Levenim MT" panose="02010502060101010101" pitchFamily="2" charset="-79"/>
                <a:cs typeface="Levenim MT" panose="02010502060101010101" pitchFamily="2" charset="-79"/>
              </a:rPr>
              <a:t> Mizrahi)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700" dirty="0">
                <a:latin typeface="Levenim MT" panose="02010502060101010101" pitchFamily="2" charset="-79"/>
                <a:cs typeface="Levenim MT" panose="02010502060101010101" pitchFamily="2" charset="-79"/>
              </a:rPr>
              <a:t>Foreign Policy and Diplomacy (Dr. Emanuel </a:t>
            </a:r>
            <a:r>
              <a:rPr lang="en-US" altLang="he-IL" sz="17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Navon</a:t>
            </a:r>
            <a:r>
              <a:rPr lang="en-US" altLang="he-IL" sz="1700" dirty="0">
                <a:latin typeface="Levenim MT" panose="02010502060101010101" pitchFamily="2" charset="-79"/>
                <a:cs typeface="Levenim MT" panose="02010502060101010101" pitchFamily="2" charset="-79"/>
              </a:rPr>
              <a:t>) / Israeli Society and National Security (Dr. </a:t>
            </a:r>
            <a:r>
              <a:rPr lang="en-US" altLang="he-IL" sz="17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Aviad</a:t>
            </a:r>
            <a:r>
              <a:rPr lang="en-US" altLang="he-IL" sz="1700" dirty="0">
                <a:latin typeface="Levenim MT" panose="02010502060101010101" pitchFamily="2" charset="-79"/>
                <a:cs typeface="Levenim MT" panose="02010502060101010101" pitchFamily="2" charset="-79"/>
              </a:rPr>
              <a:t> Rubin)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Concluding Political-Security Simulation</a:t>
            </a:r>
            <a:r>
              <a:rPr lang="he-IL" altLang="he-IL" sz="17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17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1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1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8672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796836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Looking Forward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6700" y="1850952"/>
            <a:ext cx="10089820" cy="5380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Another elective seminar in the 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Specialization Season </a:t>
            </a:r>
            <a:endParaRPr lang="en-US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INDC social events in the course of the year</a:t>
            </a:r>
            <a:endParaRPr lang="en-US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Geographical tours of the country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Tours to the East and to the United States</a:t>
            </a:r>
            <a:endParaRPr lang="en-US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The 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Final Research Project</a:t>
            </a:r>
            <a:endParaRPr lang="he-IL" altLang="he-IL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8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6802" y="4841186"/>
            <a:ext cx="651510" cy="990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89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10829</TotalTime>
  <Words>276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Wingdings</vt:lpstr>
      <vt:lpstr>ערכת נושא Office</vt:lpstr>
      <vt:lpstr>Goals of Europe Tour</vt:lpstr>
      <vt:lpstr>Israel National Defense College</vt:lpstr>
      <vt:lpstr>The Global Season</vt:lpstr>
      <vt:lpstr>The Israeli Season</vt:lpstr>
      <vt:lpstr>Looking Forward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u26696</cp:lastModifiedBy>
  <cp:revision>306</cp:revision>
  <cp:lastPrinted>2019-08-30T14:02:34Z</cp:lastPrinted>
  <dcterms:created xsi:type="dcterms:W3CDTF">2017-08-17T05:53:13Z</dcterms:created>
  <dcterms:modified xsi:type="dcterms:W3CDTF">2019-11-20T13:26:59Z</dcterms:modified>
</cp:coreProperties>
</file>