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297" r:id="rId2"/>
    <p:sldId id="257" r:id="rId3"/>
    <p:sldId id="259" r:id="rId4"/>
    <p:sldId id="260" r:id="rId5"/>
    <p:sldId id="270" r:id="rId6"/>
    <p:sldId id="282" r:id="rId7"/>
    <p:sldId id="273" r:id="rId8"/>
    <p:sldId id="287" r:id="rId9"/>
    <p:sldId id="292" r:id="rId10"/>
    <p:sldId id="295" r:id="rId11"/>
    <p:sldId id="281" r:id="rId12"/>
    <p:sldId id="271" r:id="rId13"/>
    <p:sldId id="277" r:id="rId14"/>
    <p:sldId id="288" r:id="rId15"/>
    <p:sldId id="290" r:id="rId16"/>
    <p:sldId id="289" r:id="rId17"/>
    <p:sldId id="280" r:id="rId18"/>
    <p:sldId id="296" r:id="rId19"/>
    <p:sldId id="275" r:id="rId20"/>
    <p:sldId id="272" r:id="rId21"/>
    <p:sldId id="276" r:id="rId22"/>
    <p:sldId id="279" r:id="rId23"/>
    <p:sldId id="284" r:id="rId24"/>
    <p:sldId id="291" r:id="rId25"/>
    <p:sldId id="278" r:id="rId26"/>
    <p:sldId id="286" r:id="rId27"/>
    <p:sldId id="293" r:id="rId28"/>
    <p:sldId id="294"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0" d="100"/>
          <a:sy n="80" d="100"/>
        </p:scale>
        <p:origin x="48"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מקומית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בחירה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גלובלית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593F6DF8-0D29-46CA-96DD-01D31E767B52}" type="presOf" srcId="{19BFB568-CE9D-4442-968D-A321C1465B25}" destId="{1B2F67F9-A073-4250-A07A-86B43ED8D58D}"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DDAFF2A-426A-43E5-8289-DBDC5D8765BE}" srcId="{5479AD4F-F651-4578-8D72-7D0F396874BC}" destId="{EB246DB5-36A8-447E-ABEA-104966BEB4BB}" srcOrd="0" destOrd="0" parTransId="{D0CA74F7-CC4C-46DF-A4A4-07ECE0003EDB}" sibTransId="{F87BAEE8-FB54-4113-89D1-1EB98DCA3795}"/>
    <dgm:cxn modelId="{ABBE70C2-A3F7-448D-9EB6-33C94262ED5E}" type="presOf" srcId="{9672A8B2-8696-4FA0-904D-95C81D847FBC}" destId="{6D8D518C-BB85-40BF-96A5-24894210BFBE}"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324478A5-1862-42C8-97E5-030AAD58DC38}" type="presOf" srcId="{508A89B2-D0C9-4EC4-89F8-039EB2384EAE}" destId="{BF05504A-B736-49E4-BACA-29D3AE8E56FD}"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3C714FA9-D72C-46CD-ACFD-26580910AE66}" type="presOf" srcId="{EB246DB5-36A8-447E-ABEA-104966BEB4BB}" destId="{CFF7C617-2090-4873-8701-CB3DB97E305E}" srcOrd="1"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62D4A42F-35A5-4964-A210-F362B6C42E7A}" type="presOf" srcId="{5479AD4F-F651-4578-8D72-7D0F396874BC}" destId="{FEDB254D-49A0-496F-9014-B1FB1D495097}"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558482" y="-504701"/>
          <a:ext cx="21933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53781"/>
        <a:ext cx="3310339" cy="1645030"/>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193374"/>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41718"/>
        <a:ext cx="3310339" cy="1645030"/>
      </dsp:txXfrm>
    </dsp:sp>
    <dsp:sp modelId="{12C93974-A715-4F0A-8243-54661D3F4D4F}">
      <dsp:nvSpPr>
        <dsp:cNvPr id="0" name=""/>
        <dsp:cNvSpPr/>
      </dsp:nvSpPr>
      <dsp:spPr>
        <a:xfrm rot="5400000">
          <a:off x="3868822" y="1634891"/>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41717"/>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גלובלית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מקומית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בחירה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altLang="he-IL" sz="2700" b="1" kern="1200"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dirty="0" smtClean="0">
              <a:latin typeface="Tahoma" panose="020B0604030504040204" pitchFamily="34" charset="0"/>
              <a:ea typeface="Tahoma" panose="020B0604030504040204" pitchFamily="34" charset="0"/>
              <a:cs typeface="Tahoma" panose="020B0604030504040204" pitchFamily="34" charset="0"/>
            </a:rPr>
            <a:t>עיבודים </a:t>
          </a:r>
          <a:r>
            <a:rPr lang="he-IL" sz="2700" b="1" kern="1200"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כלכלה ובטחון לאומי</a:t>
          </a:r>
          <a:endParaRPr lang="he-IL" sz="36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dirty="0" smtClean="0">
              <a:ln/>
            </a:rPr>
            <a:t>כלכלה ובטחון לאומי</a:t>
          </a:r>
          <a:endParaRPr lang="he-IL" sz="36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מיגור העוני בעולם </a:t>
          </a:r>
          <a:endParaRPr lang="he-IL" sz="21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65442"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הפערים הגדולים בין המדינות </a:t>
          </a:r>
          <a:endParaRPr lang="he-IL" sz="2100" kern="1200" dirty="0">
            <a:ln/>
          </a:endParaRPr>
        </a:p>
      </dsp:txBody>
      <dsp:txXfrm>
        <a:off x="9893210" y="2263068"/>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17.3.20 – 13:00-16:00</a:t>
          </a:r>
          <a:endParaRPr lang="he-IL" sz="21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18.3.20 – 08:30-12:00</a:t>
          </a:r>
          <a:endParaRPr lang="he-IL" sz="21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24.3.20 - – 13:00-16:00</a:t>
          </a:r>
          <a:endParaRPr lang="he-IL" sz="21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25.3.20 – 08:30-12:00</a:t>
          </a:r>
          <a:endParaRPr lang="he-IL" sz="21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31.3.20– 13:00-16:00</a:t>
          </a:r>
          <a:endParaRPr lang="he-IL" sz="21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 </a:t>
          </a:r>
          <a:endParaRPr lang="he-IL" sz="4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1.4.20 – 08:30-12:00 </a:t>
          </a:r>
          <a:endParaRPr lang="he-IL" sz="21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C8A74F2-B76C-4D20-93B7-12A0EC8C644B}" type="datetimeFigureOut">
              <a:rPr lang="he-IL" smtClean="0"/>
              <a:t>א'/אלול/תשע"ט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BF53514-5440-41EF-98E8-29DCB90FFBB1}" type="slidenum">
              <a:rPr lang="he-IL" smtClean="0"/>
              <a:t>‹#›</a:t>
            </a:fld>
            <a:endParaRPr lang="he-IL"/>
          </a:p>
        </p:txBody>
      </p:sp>
    </p:spTree>
    <p:extLst>
      <p:ext uri="{BB962C8B-B14F-4D97-AF65-F5344CB8AC3E}">
        <p14:creationId xmlns:p14="http://schemas.microsoft.com/office/powerpoint/2010/main" val="13094227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173328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א'/אלול/תשע"ט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א'/אלול/תשע"ט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4013" y="1018095"/>
            <a:ext cx="11559793" cy="603315"/>
          </a:xfrm>
        </p:spPr>
        <p:txBody>
          <a:bodyPr>
            <a:noAutofit/>
          </a:bodyPr>
          <a:lstStyle/>
          <a:p>
            <a:pPr algn="ctr"/>
            <a:r>
              <a:rPr lang="he-IL"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mn-cs"/>
              </a:rPr>
              <a:t>המכללה לביטחון לאומי</a:t>
            </a:r>
          </a:p>
        </p:txBody>
      </p:sp>
      <p:sp>
        <p:nvSpPr>
          <p:cNvPr id="5" name="כותרת 1"/>
          <p:cNvSpPr txBox="1">
            <a:spLocks/>
          </p:cNvSpPr>
          <p:nvPr/>
        </p:nvSpPr>
        <p:spPr>
          <a:xfrm>
            <a:off x="3357784" y="1654073"/>
            <a:ext cx="5344998" cy="1470025"/>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b="1" cap="none"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Guttman Hatzvi" pitchFamily="2" charset="-79"/>
              </a:rPr>
              <a:t>התחום הכלכלי </a:t>
            </a:r>
            <a:endParaRPr lang="he-IL" b="1" cap="none"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Guttman Hatzvi" pitchFamily="2" charset="-79"/>
            </a:endParaRPr>
          </a:p>
        </p:txBody>
      </p:sp>
      <p:pic>
        <p:nvPicPr>
          <p:cNvPr id="10" name="Picture 5" descr="מבל חדש"/>
          <p:cNvPicPr preferRelativeResize="0">
            <a:picLocks noChangeArrowheads="1"/>
          </p:cNvPicPr>
          <p:nvPr/>
        </p:nvPicPr>
        <p:blipFill>
          <a:blip r:embed="rId3" cstate="print">
            <a:extLst>
              <a:ext uri="{BEBA8EAE-BF5A-486C-A8C5-ECC9F3942E4B}">
                <a14:imgProps xmlns:a14="http://schemas.microsoft.com/office/drawing/2010/main">
                  <a14:imgLayer r:embed="rId4">
                    <a14:imgEffect>
                      <a14:colorTemperature colorTemp="2273"/>
                    </a14:imgEffect>
                  </a14:imgLayer>
                </a14:imgProps>
              </a:ext>
            </a:extLst>
          </a:blip>
          <a:srcRect/>
          <a:stretch>
            <a:fillRect/>
          </a:stretch>
        </p:blipFill>
        <p:spPr bwMode="auto">
          <a:xfrm>
            <a:off x="10248553" y="847709"/>
            <a:ext cx="814252" cy="944085"/>
          </a:xfrm>
          <a:prstGeom prst="rect">
            <a:avLst/>
          </a:prstGeom>
          <a:noFill/>
          <a:ln w="28575">
            <a:noFill/>
            <a:miter lim="800000"/>
            <a:headEnd/>
            <a:tailEnd/>
          </a:ln>
        </p:spPr>
      </p:pic>
      <p:sp>
        <p:nvSpPr>
          <p:cNvPr id="3" name="מציין מיקום של מספר שקופית 2"/>
          <p:cNvSpPr>
            <a:spLocks noGrp="1"/>
          </p:cNvSpPr>
          <p:nvPr>
            <p:ph type="sldNum" sz="quarter" idx="12"/>
          </p:nvPr>
        </p:nvSpPr>
        <p:spPr/>
        <p:txBody>
          <a:bodyPr/>
          <a:lstStyle/>
          <a:p>
            <a:fld id="{6FBBACAA-D2A9-4F7C-85FB-46E287B5B6E0}" type="slidenum">
              <a:rPr lang="he-IL" smtClean="0"/>
              <a:pPr/>
              <a:t>1</a:t>
            </a:fld>
            <a:endParaRPr lang="he-IL"/>
          </a:p>
        </p:txBody>
      </p:sp>
      <p:sp>
        <p:nvSpPr>
          <p:cNvPr id="4" name="TextBox 3"/>
          <p:cNvSpPr txBox="1"/>
          <p:nvPr/>
        </p:nvSpPr>
        <p:spPr>
          <a:xfrm>
            <a:off x="4429823" y="5406974"/>
            <a:ext cx="3442220" cy="523220"/>
          </a:xfrm>
          <a:prstGeom prst="rect">
            <a:avLst/>
          </a:prstGeom>
          <a:noFill/>
        </p:spPr>
        <p:txBody>
          <a:bodyPr wrap="square" rtlCol="1">
            <a:spAutoFit/>
          </a:bodyPr>
          <a:lstStyle/>
          <a:p>
            <a:pPr algn="ctr"/>
            <a:r>
              <a:rPr lang="he-IL" sz="2800" b="1" dirty="0">
                <a:solidFill>
                  <a:schemeClr val="bg1"/>
                </a:solidFill>
                <a:latin typeface="David" panose="020E0502060401010101" pitchFamily="34" charset="-79"/>
                <a:cs typeface="David" panose="020E0502060401010101" pitchFamily="34" charset="-79"/>
              </a:rPr>
              <a:t>מחזור מ"ז 2019-2020</a:t>
            </a:r>
          </a:p>
        </p:txBody>
      </p:sp>
      <p:sp>
        <p:nvSpPr>
          <p:cNvPr id="7" name="TextBox 3">
            <a:extLst>
              <a:ext uri="{FF2B5EF4-FFF2-40B4-BE49-F238E27FC236}">
                <a16:creationId xmlns:a16="http://schemas.microsoft.com/office/drawing/2014/main" id="{7E4025FC-4AE5-4458-9366-A7666BE1BE80}"/>
              </a:ext>
            </a:extLst>
          </p:cNvPr>
          <p:cNvSpPr txBox="1"/>
          <p:nvPr/>
        </p:nvSpPr>
        <p:spPr>
          <a:xfrm>
            <a:off x="4131050" y="3948507"/>
            <a:ext cx="4039767" cy="523220"/>
          </a:xfrm>
          <a:prstGeom prst="rect">
            <a:avLst/>
          </a:prstGeom>
          <a:noFill/>
        </p:spPr>
        <p:txBody>
          <a:bodyPr wrap="square" rtlCol="1">
            <a:spAutoFit/>
          </a:bodyPr>
          <a:lstStyle/>
          <a:p>
            <a:pPr algn="ctr"/>
            <a:r>
              <a:rPr lang="he-IL" sz="2800" b="1" dirty="0">
                <a:solidFill>
                  <a:schemeClr val="bg1"/>
                </a:solidFill>
                <a:latin typeface="David" panose="020E0502060401010101" pitchFamily="34" charset="-79"/>
                <a:cs typeface="David" panose="020E0502060401010101" pitchFamily="34" charset="-79"/>
              </a:rPr>
              <a:t>המדריך המוביל: </a:t>
            </a:r>
            <a:r>
              <a:rPr lang="he-IL" sz="2800" b="1" dirty="0" smtClean="0">
                <a:solidFill>
                  <a:schemeClr val="bg1"/>
                </a:solidFill>
                <a:latin typeface="David" panose="020E0502060401010101" pitchFamily="34" charset="-79"/>
                <a:cs typeface="David" panose="020E0502060401010101" pitchFamily="34" charset="-79"/>
              </a:rPr>
              <a:t>ערן קמין </a:t>
            </a:r>
            <a:endParaRPr lang="he-IL" sz="2800"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2576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70788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שלום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שירמן</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ראש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תוכנית</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MBA</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בינלאומית באוניברסיטת חיפה</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85" t="-140" r="4420" b="222"/>
          <a:stretch/>
        </p:blipFill>
        <p:spPr>
          <a:xfrm>
            <a:off x="0" y="0"/>
            <a:ext cx="5057775" cy="6858000"/>
          </a:xfrm>
          <a:prstGeom prst="rect">
            <a:avLst/>
          </a:prstGeom>
        </p:spPr>
      </p:pic>
    </p:spTree>
    <p:extLst>
      <p:ext uri="{BB962C8B-B14F-4D97-AF65-F5344CB8AC3E}">
        <p14:creationId xmlns:p14="http://schemas.microsoft.com/office/powerpoint/2010/main" val="155497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519030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5143500" cy="6827430"/>
          </a:xfrm>
          <a:prstGeom prst="rect">
            <a:avLst/>
          </a:prstGeom>
        </p:spPr>
      </p:pic>
      <p:sp>
        <p:nvSpPr>
          <p:cNvPr id="6" name="TextBox 5"/>
          <p:cNvSpPr txBox="1"/>
          <p:nvPr/>
        </p:nvSpPr>
        <p:spPr>
          <a:xfrm>
            <a:off x="6409509" y="1566200"/>
            <a:ext cx="5423100" cy="2246769"/>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פרופסור יוג'ין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קנדל</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הוא כלכלן ישראלי העומד בראש עמותת "סטארט אפ ניישן סנטרל" ומכהן כפרופסור למימון בבית הספר למנהל עסקים של האוניברסיטה העברית בירושלים. בין השנים 2009 - 2015 שימש כיו"ר המועצה הלאומית לכלכלה במשרד ראש הממשלה.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מנואל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טְרַכְטֶנְברג, כלכלן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ישראלי, ולשעבר יושב ראש הוועדה לתכנון ולתקצוב של המועצה להשכלה גבוהה. באוגוסט 2011 מונה לעמוד בראש ועדת טרכטנברג.</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ירון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זליכה</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כלכלן ישראלי. כיהן כחשב הכללי במשרד האוצר בין השנים 2003–2007. פרופסור וראש החוג לחשבונאות בקריה האקדמית אונו.</a:t>
            </a:r>
          </a:p>
          <a:p>
            <a:pP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4701331" y="2733003"/>
            <a:ext cx="359104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עונת הבחירה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843878" y="2706877"/>
            <a:ext cx="631935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5860875" cy="6801394"/>
          </a:xfrm>
          <a:prstGeom prst="rect">
            <a:avLst/>
          </a:prstGeom>
        </p:spPr>
      </p:pic>
      <p:sp>
        <p:nvSpPr>
          <p:cNvPr id="3" name="כותרת 3"/>
          <p:cNvSpPr txBox="1">
            <a:spLocks/>
          </p:cNvSpPr>
          <p:nvPr/>
        </p:nvSpPr>
        <p:spPr>
          <a:xfrm>
            <a:off x="6782646" y="480158"/>
            <a:ext cx="523252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עומר מואב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17009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5153025"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6276975" y="11283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69675" y="-65315"/>
            <a:ext cx="6078589" cy="6932023"/>
          </a:xfrm>
          <a:prstGeom prst="rect">
            <a:avLst/>
          </a:prstGeom>
        </p:spPr>
      </p:pic>
      <p:sp>
        <p:nvSpPr>
          <p:cNvPr id="3" name="כותרת 3"/>
          <p:cNvSpPr txBox="1">
            <a:spLocks/>
          </p:cNvSpPr>
          <p:nvPr/>
        </p:nvSpPr>
        <p:spPr>
          <a:xfrm>
            <a:off x="6585686" y="222108"/>
            <a:ext cx="5572358" cy="5909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370168" y="2706877"/>
            <a:ext cx="64636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במדיניות ותקציב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858000" y="1730867"/>
            <a:ext cx="5136534" cy="2554545"/>
          </a:xfrm>
          <a:prstGeom prst="rect">
            <a:avLst/>
          </a:prstGeom>
          <a:noFill/>
        </p:spPr>
        <p:txBody>
          <a:bodyPr wrap="square" rtlCol="1">
            <a:spAutoFit/>
          </a:bodyPr>
          <a:lstStyle/>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ראש תחום מקרו ופעילות המשק, חטיבת המחקר – בנק ישראל. בוגר המכללה לביטחון לאומי, מחזור מ"ו.</a:t>
            </a:r>
          </a:p>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בכלכלה, אוני' עברית, מוסמך בכלכלה, אוני' עברית ובעל תואר שני במדעי המדינה עם התמחות בביטחון לאומי ואסטרטגיה, אוניברסיטת חיפה</a:t>
            </a:r>
          </a:p>
        </p:txBody>
      </p:sp>
      <p:sp>
        <p:nvSpPr>
          <p:cNvPr id="5" name="כותרת 3"/>
          <p:cNvSpPr txBox="1">
            <a:spLocks/>
          </p:cNvSpPr>
          <p:nvPr/>
        </p:nvSpPr>
        <p:spPr>
          <a:xfrm>
            <a:off x="816283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איל ארגוב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551424" y="2933300"/>
            <a:ext cx="62808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העונה האינטגרטיבית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6676481" y="5900075"/>
            <a:ext cx="5277393" cy="400110"/>
          </a:xfrm>
          <a:prstGeom prst="rect">
            <a:avLst/>
          </a:prstGeom>
          <a:noFill/>
        </p:spPr>
        <p:txBody>
          <a:bodyPr wrap="square" rtlCol="1">
            <a:spAutoFit/>
          </a:bodyPr>
          <a:lstStyle/>
          <a:p>
            <a:pPr>
              <a:defRPr/>
            </a:pP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21.4.20 – 7.5.20 – סמינר וסיור מזרח</a:t>
            </a:r>
          </a:p>
        </p:txBody>
      </p:sp>
    </p:spTree>
    <p:extLst>
      <p:ext uri="{BB962C8B-B14F-4D97-AF65-F5344CB8AC3E}">
        <p14:creationId xmlns:p14="http://schemas.microsoft.com/office/powerpoint/2010/main" val="25816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5286375" y="5909012"/>
            <a:ext cx="5876926" cy="707886"/>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3.6.20-25.6.20 – סמינר וסיור ארה"ב</a:t>
            </a:r>
          </a:p>
        </p:txBody>
      </p:sp>
    </p:spTree>
    <p:extLst>
      <p:ext uri="{BB962C8B-B14F-4D97-AF65-F5344CB8AC3E}">
        <p14:creationId xmlns:p14="http://schemas.microsoft.com/office/powerpoint/2010/main" val="188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3395125263"/>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1" y="0"/>
            <a:ext cx="4857750"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8714" y="17418"/>
            <a:ext cx="5010961" cy="6810101"/>
          </a:xfrm>
          <a:prstGeom prst="rect">
            <a:avLst/>
          </a:prstGeom>
        </p:spPr>
      </p:pic>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246769"/>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אלכס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קומן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הוא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מרצה בכיר בפקולטה לניהול של אוניברסיטת תל אביב ובמכללה האקדמית תל אביב-יפו. תחום מחקרו הוא מערכות מידע ויצירת ערך כלכלי. קומן אימץ מודלים מתחום מדעי המחשב לניתוח אסטרטגיה עסקית ומערכות תומכות החלטה.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862322"/>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אלי קוק הוא היסטוריון של הקפיטליזם האמריקני, מרצה בחוג להיסטוריה כללית וראש התוכנית ללימודי ארה״ב באוניברסיטת חיפה.</a:t>
            </a:r>
          </a:p>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תחומי מחקר: היסטוריה אמריקאית מודרנית, היסטוריה של הקפיטליזם האמריקאי, עבדות, תרבות צריכה, היסטוריה כלכלית,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ניוליברליזם</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היסטוריה עסקית, מחשבה כלכלית.</a:t>
            </a: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620" t="1518" r="14758" b="828"/>
          <a:stretch/>
        </p:blipFill>
        <p:spPr>
          <a:xfrm>
            <a:off x="-38099" y="1"/>
            <a:ext cx="5314949" cy="6858000"/>
          </a:xfrm>
          <a:prstGeom prst="rect">
            <a:avLst/>
          </a:prstGeom>
        </p:spPr>
      </p:pic>
    </p:spTree>
    <p:extLst>
      <p:ext uri="{BB962C8B-B14F-4D97-AF65-F5344CB8AC3E}">
        <p14:creationId xmlns:p14="http://schemas.microsoft.com/office/powerpoint/2010/main" val="346542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685</Words>
  <Application>Microsoft Office PowerPoint</Application>
  <PresentationFormat>מסך רחב</PresentationFormat>
  <Paragraphs>114</Paragraphs>
  <Slides>28</Slides>
  <Notes>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28</vt:i4>
      </vt:variant>
    </vt:vector>
  </HeadingPairs>
  <TitlesOfParts>
    <vt:vector size="36" baseType="lpstr">
      <vt:lpstr>Arial</vt:lpstr>
      <vt:lpstr>Calibri</vt:lpstr>
      <vt:lpstr>Calibri Light</vt:lpstr>
      <vt:lpstr>David</vt:lpstr>
      <vt:lpstr>Guttman Hatzvi</vt:lpstr>
      <vt:lpstr>Tahoma</vt:lpstr>
      <vt:lpstr>Times New Roman</vt:lpstr>
      <vt:lpstr>ערכת נושא Office</vt:lpstr>
      <vt:lpstr>המכללה לביטחון לאומי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Eran Kamin</cp:lastModifiedBy>
  <cp:revision>90</cp:revision>
  <dcterms:created xsi:type="dcterms:W3CDTF">2018-08-24T08:19:52Z</dcterms:created>
  <dcterms:modified xsi:type="dcterms:W3CDTF">2019-09-01T11:32:04Z</dcterms:modified>
</cp:coreProperties>
</file>