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sldIdLst>
    <p:sldId id="256" r:id="rId5"/>
    <p:sldId id="273" r:id="rId6"/>
    <p:sldId id="272" r:id="rId7"/>
    <p:sldId id="266" r:id="rId8"/>
    <p:sldId id="265" r:id="rId9"/>
    <p:sldId id="271" r:id="rId10"/>
    <p:sldId id="268" r:id="rId11"/>
    <p:sldId id="269" r:id="rId12"/>
    <p:sldId id="270" r:id="rId1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4" autoAdjust="0"/>
    <p:restoredTop sz="94660"/>
  </p:normalViewPr>
  <p:slideViewPr>
    <p:cSldViewPr snapToGrid="0">
      <p:cViewPr varScale="1">
        <p:scale>
          <a:sx n="42" d="100"/>
          <a:sy n="42" d="100"/>
        </p:scale>
        <p:origin x="72"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A33606B-D849-472A-9DB9-434EB8FC714F}"/>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FAE8FC6-F183-4162-A132-FB1EA07475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EA0E94A7-CC65-47B6-83D8-F5656D12CAF5}"/>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2633F905-9189-4834-918E-5F91357EE4E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CAF682C-E9F0-4F12-908E-7906738DA7B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573461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E4AB235-D1D3-4B71-AFD3-2920E0372A2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9D66F68-3A6A-4533-B2BF-E3F4CF9534F2}"/>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50F995B-FB10-4797-A821-B221ED7DF92F}"/>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327B16F0-FD39-42A9-B9F6-AF41F99C6C1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C6C274E-F251-49C7-BF98-EB28364F17C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188602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49F675F9-6A2E-4F44-A681-36F223DD8D00}"/>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BDFD792-098B-4265-B8F2-5324339D9E00}"/>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ABF9D6B-4D4B-4A01-A0A3-F5ADB8DDFDC2}"/>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D644144B-6262-4E2A-83CB-B53A461AC58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C99337D-97D6-4187-857F-9ADA0672CF5D}"/>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05650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2573B96-5654-4A1F-8B4A-AAE1CCB66BD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0EB7903-ADC4-425C-B22F-3C48A919E294}"/>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5E0952A-8B11-4053-97DE-2C176DD84794}"/>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197978C1-EA09-4CAB-B847-74A09A0E20F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04499AE-C700-437D-B821-3A354776B07D}"/>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76792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BDE122-F1D7-4018-AD63-69FE1719B519}"/>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B11271F-AF4E-446C-A0FE-C9897FD07D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AF992FE7-2B05-449E-A72B-7424DA1AFB00}"/>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CCAC1CE1-DE0F-43D9-BAC9-9DF9A3581EF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5D1B061-3296-49A7-A7BA-1C0E7A0A3632}"/>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47012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93991BB-E8DA-4169-B5A6-BF6AE27DB3B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8D8498C-8296-423E-BAF1-85B74B287B66}"/>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E89D0648-CFA5-42C0-B009-3F0AEBFF94B2}"/>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86637D63-A068-4C4D-98E3-0ABA58ECD43D}"/>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E0F9AE5B-79AD-45A1-8167-0B00CD7FA20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69183CD-910F-426A-9181-C29BC726041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80222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4D9E748-9EB1-45B4-B02B-A9CC66FE0DBC}"/>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5696095-1850-4D82-A93E-AEF66D65CC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2BFA7818-02E1-4304-AF1D-8DDC241B98B3}"/>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B1DDAF8-FB73-4630-8B5C-E602F87431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D6F7B77-00BD-49E9-B644-F643217E9D6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44E2527A-13E0-42B1-8384-30F3BCDDCABF}"/>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8" name="מציין מיקום של כותרת תחתונה 7">
            <a:extLst>
              <a:ext uri="{FF2B5EF4-FFF2-40B4-BE49-F238E27FC236}">
                <a16:creationId xmlns:a16="http://schemas.microsoft.com/office/drawing/2014/main" id="{4FAFE366-0986-4EEC-988A-304AC0A9B8B2}"/>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F27EB675-CD49-4781-80B3-A846F3D97DBE}"/>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429890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BC920F-A8BB-4DDC-98EA-D34B278FEAB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53E389DA-3CC1-4897-89C5-8E6E7FEF084E}"/>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4" name="מציין מיקום של כותרת תחתונה 3">
            <a:extLst>
              <a:ext uri="{FF2B5EF4-FFF2-40B4-BE49-F238E27FC236}">
                <a16:creationId xmlns:a16="http://schemas.microsoft.com/office/drawing/2014/main" id="{E439781A-7DED-4AEB-A354-8EA6759FC204}"/>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DB472F82-824E-4DB7-9AAF-364DD147A129}"/>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1391189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1B5F01D6-DDE1-4590-9376-36F1342B3B06}"/>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3" name="מציין מיקום של כותרת תחתונה 2">
            <a:extLst>
              <a:ext uri="{FF2B5EF4-FFF2-40B4-BE49-F238E27FC236}">
                <a16:creationId xmlns:a16="http://schemas.microsoft.com/office/drawing/2014/main" id="{497881F4-915F-411E-B3F2-470A74E98EE7}"/>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DF8487E7-DB68-483B-AB14-4573BC65E263}"/>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83665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EDB67D-8AF9-4DB5-A6DB-3A2CAF657CF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D52941D-DA70-4071-AD96-5AD9FACFA3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A4FD048E-91B4-48B5-8F3E-8EAACE32E9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1BAF88A-0110-4B6C-A6FC-360B4D05B730}"/>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326D74E5-2337-4238-A3BB-907448195DA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0C0E1D8-BDD6-4A53-901F-B9D0884736C3}"/>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4261750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43271A6-2132-4990-A877-2CFD4F14CE5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4F6C3390-2A9F-456F-B948-EE7D8E47AF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474542C4-743F-4DD5-AC1B-DE6F53C4C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12D8E57C-A0E7-468C-9334-D8A0676E96B4}"/>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B43D1767-B923-43ED-A659-A0C9713BCE3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62B2FD0-8BA6-4347-B795-694F7E5C293A}"/>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97701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ED50275-68FC-4423-9DB4-A7EC1745B4F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7435889-5008-4D2C-9E8A-E1D16501BB66}"/>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BB2F237-C622-432F-A730-1168912A78B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4A428FAF-74A5-40C6-9251-9C5DD94C59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7A28DECD-BC75-4A50-8259-946A6C8E9AB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D2F0000-634C-4F40-B90A-2517B14E767C}" type="slidenum">
              <a:rPr lang="he-IL" smtClean="0"/>
              <a:t>‹#›</a:t>
            </a:fld>
            <a:endParaRPr lang="he-IL"/>
          </a:p>
        </p:txBody>
      </p:sp>
    </p:spTree>
    <p:extLst>
      <p:ext uri="{BB962C8B-B14F-4D97-AF65-F5344CB8AC3E}">
        <p14:creationId xmlns:p14="http://schemas.microsoft.com/office/powerpoint/2010/main" val="3187239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0B8F599-67B5-49E2-BAFE-A1C4BED84FF3}"/>
              </a:ext>
            </a:extLst>
          </p:cNvPr>
          <p:cNvSpPr>
            <a:spLocks noGrp="1"/>
          </p:cNvSpPr>
          <p:nvPr>
            <p:ph type="ctrTitle"/>
          </p:nvPr>
        </p:nvSpPr>
        <p:spPr/>
        <p:txBody>
          <a:bodyPr>
            <a:normAutofit/>
          </a:bodyPr>
          <a:lstStyle/>
          <a:p>
            <a:pPr rtl="0"/>
            <a:r>
              <a:rPr lang="en-US" sz="5400" dirty="0" smtClean="0"/>
              <a:t>The Vision of the State </a:t>
            </a:r>
            <a:r>
              <a:rPr lang="en-US" sz="5400" dirty="0"/>
              <a:t>According to Ze'ev </a:t>
            </a:r>
            <a:r>
              <a:rPr lang="en-US" sz="5400" dirty="0" err="1" smtClean="0"/>
              <a:t>Jabotinsky</a:t>
            </a:r>
            <a:r>
              <a:rPr lang="en-US" sz="5400" dirty="0" smtClean="0"/>
              <a:t/>
            </a:r>
            <a:br>
              <a:rPr lang="en-US" sz="5400" dirty="0" smtClean="0"/>
            </a:br>
            <a:r>
              <a:rPr lang="en-US" sz="4800" dirty="0" smtClean="0"/>
              <a:t>From a Writer to a Fighter</a:t>
            </a:r>
            <a:endParaRPr lang="he-IL" sz="5400" dirty="0"/>
          </a:p>
        </p:txBody>
      </p:sp>
    </p:spTree>
    <p:extLst>
      <p:ext uri="{BB962C8B-B14F-4D97-AF65-F5344CB8AC3E}">
        <p14:creationId xmlns:p14="http://schemas.microsoft.com/office/powerpoint/2010/main" val="294218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Principle of Monism</a:t>
            </a:r>
            <a:endParaRPr lang="he-IL" dirty="0"/>
          </a:p>
        </p:txBody>
      </p:sp>
      <p:sp>
        <p:nvSpPr>
          <p:cNvPr id="3" name="Content Placeholder 2"/>
          <p:cNvSpPr>
            <a:spLocks noGrp="1"/>
          </p:cNvSpPr>
          <p:nvPr>
            <p:ph idx="1"/>
          </p:nvPr>
        </p:nvSpPr>
        <p:spPr>
          <a:xfrm>
            <a:off x="662940" y="1825625"/>
            <a:ext cx="10949940" cy="4351338"/>
          </a:xfrm>
        </p:spPr>
        <p:txBody>
          <a:bodyPr/>
          <a:lstStyle/>
          <a:p>
            <a:pPr algn="l" rtl="0"/>
            <a:r>
              <a:rPr lang="en-US" dirty="0" smtClean="0"/>
              <a:t>Everyone needs to unite behind the ultimate goal of establishing a state</a:t>
            </a:r>
            <a:endParaRPr lang="he-IL" dirty="0"/>
          </a:p>
        </p:txBody>
      </p:sp>
    </p:spTree>
    <p:extLst>
      <p:ext uri="{BB962C8B-B14F-4D97-AF65-F5344CB8AC3E}">
        <p14:creationId xmlns:p14="http://schemas.microsoft.com/office/powerpoint/2010/main" val="139242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D94D801-0E41-4CA1-8A61-B08FB6DD4194}"/>
              </a:ext>
            </a:extLst>
          </p:cNvPr>
          <p:cNvSpPr>
            <a:spLocks noGrp="1"/>
          </p:cNvSpPr>
          <p:nvPr>
            <p:ph type="title"/>
          </p:nvPr>
        </p:nvSpPr>
        <p:spPr>
          <a:xfrm>
            <a:off x="525780" y="-25718"/>
            <a:ext cx="10515600" cy="1325563"/>
          </a:xfrm>
        </p:spPr>
        <p:txBody>
          <a:bodyPr/>
          <a:lstStyle/>
          <a:p>
            <a:pPr algn="ctr" rtl="0"/>
            <a:r>
              <a:rPr lang="en-US" dirty="0"/>
              <a:t>Universal Basic Principles</a:t>
            </a:r>
            <a:endParaRPr lang="he-IL" dirty="0"/>
          </a:p>
        </p:txBody>
      </p:sp>
      <p:sp>
        <p:nvSpPr>
          <p:cNvPr id="3" name="מציין מיקום תוכן 2">
            <a:extLst>
              <a:ext uri="{FF2B5EF4-FFF2-40B4-BE49-F238E27FC236}">
                <a16:creationId xmlns:a16="http://schemas.microsoft.com/office/drawing/2014/main" id="{E4F4AD88-239B-417C-A067-FE13C4836589}"/>
              </a:ext>
            </a:extLst>
          </p:cNvPr>
          <p:cNvSpPr>
            <a:spLocks noGrp="1"/>
          </p:cNvSpPr>
          <p:nvPr>
            <p:ph idx="1"/>
          </p:nvPr>
        </p:nvSpPr>
        <p:spPr>
          <a:xfrm>
            <a:off x="777240" y="1136650"/>
            <a:ext cx="10789920" cy="5721350"/>
          </a:xfrm>
        </p:spPr>
        <p:txBody>
          <a:bodyPr>
            <a:noAutofit/>
          </a:bodyPr>
          <a:lstStyle/>
          <a:p>
            <a:pPr algn="l" rtl="0" fontAlgn="t"/>
            <a:r>
              <a:rPr lang="en-US" sz="2400" dirty="0"/>
              <a:t>Liberal democracy.</a:t>
            </a:r>
          </a:p>
          <a:p>
            <a:pPr algn="l" rtl="0" fontAlgn="t"/>
            <a:r>
              <a:rPr lang="en-US" sz="2400" dirty="0"/>
              <a:t>The importance of the individual: "Every man is a king," and therefore "where there is no guarantee of individual freedom - there is no democracy</a:t>
            </a:r>
            <a:r>
              <a:rPr lang="en-US" sz="2400" dirty="0" smtClean="0"/>
              <a:t>.“</a:t>
            </a:r>
          </a:p>
          <a:p>
            <a:pPr algn="l" rtl="0" fontAlgn="t"/>
            <a:r>
              <a:rPr lang="en-US" sz="2400" dirty="0"/>
              <a:t>Universal Fundamental </a:t>
            </a:r>
            <a:r>
              <a:rPr lang="en-US" sz="2400" dirty="0" smtClean="0"/>
              <a:t>rights</a:t>
            </a:r>
            <a:r>
              <a:rPr lang="en-US" sz="2400" dirty="0"/>
              <a:t>:</a:t>
            </a:r>
          </a:p>
          <a:p>
            <a:pPr lvl="1" algn="l" rtl="0" fontAlgn="t"/>
            <a:r>
              <a:rPr lang="en-US" sz="2000" dirty="0"/>
              <a:t>Equality</a:t>
            </a:r>
          </a:p>
          <a:p>
            <a:pPr lvl="1" algn="l" rtl="0" fontAlgn="t"/>
            <a:r>
              <a:rPr lang="en-US" sz="2000" dirty="0"/>
              <a:t>Freedom of thought</a:t>
            </a:r>
          </a:p>
          <a:p>
            <a:pPr lvl="1" algn="l" rtl="0" fontAlgn="t"/>
            <a:r>
              <a:rPr lang="en-US" sz="2000" dirty="0"/>
              <a:t>Freedom of conscience</a:t>
            </a:r>
          </a:p>
          <a:p>
            <a:pPr lvl="1" algn="l" rtl="0" fontAlgn="t"/>
            <a:r>
              <a:rPr lang="en-US" sz="2000" dirty="0"/>
              <a:t>Freedom of expression that includes freedom of the press and the ability to criticize </a:t>
            </a:r>
            <a:r>
              <a:rPr lang="en-US" sz="2000" dirty="0" smtClean="0"/>
              <a:t>the government</a:t>
            </a:r>
            <a:endParaRPr lang="en-US" sz="2000" dirty="0"/>
          </a:p>
          <a:p>
            <a:pPr lvl="1" algn="l" rtl="0" fontAlgn="t"/>
            <a:r>
              <a:rPr lang="en-US" sz="2000" dirty="0"/>
              <a:t>Everyone has the right to vote (including women</a:t>
            </a:r>
            <a:r>
              <a:rPr lang="en-US" sz="2000" dirty="0" smtClean="0"/>
              <a:t>)</a:t>
            </a:r>
          </a:p>
          <a:p>
            <a:pPr lvl="1" algn="l" rtl="0" fontAlgn="t"/>
            <a:r>
              <a:rPr lang="en-US" sz="2000" dirty="0"/>
              <a:t>Freedom of religion and religious pluralism</a:t>
            </a:r>
          </a:p>
          <a:p>
            <a:pPr algn="l" rtl="0" fontAlgn="t"/>
            <a:r>
              <a:rPr lang="en-US" sz="2400" dirty="0" smtClean="0"/>
              <a:t>The Idea </a:t>
            </a:r>
            <a:r>
              <a:rPr lang="en-US" sz="2400" dirty="0"/>
              <a:t>of </a:t>
            </a:r>
            <a:r>
              <a:rPr lang="en-US" sz="2400" dirty="0" smtClean="0"/>
              <a:t>a </a:t>
            </a:r>
            <a:r>
              <a:rPr lang="en-US" sz="2400" dirty="0"/>
              <a:t>c</a:t>
            </a:r>
            <a:r>
              <a:rPr lang="en-US" sz="2400" dirty="0" smtClean="0"/>
              <a:t>onstitution</a:t>
            </a:r>
            <a:r>
              <a:rPr lang="en-US" sz="2400" dirty="0"/>
              <a:t>: The constitution that will be drafted according to these principles will be a liberal and democratic constitution.</a:t>
            </a:r>
            <a:endParaRPr lang="he-IL" sz="2400" dirty="0"/>
          </a:p>
          <a:p>
            <a:pPr algn="l" rtl="0"/>
            <a:endParaRPr lang="en-US" sz="2400" dirty="0"/>
          </a:p>
          <a:p>
            <a:pPr algn="l" rtl="0"/>
            <a:endParaRPr lang="he-IL" sz="2400" dirty="0"/>
          </a:p>
          <a:p>
            <a:pPr marL="0" indent="0">
              <a:buNone/>
            </a:pPr>
            <a:endParaRPr lang="he-IL" sz="2400" dirty="0"/>
          </a:p>
        </p:txBody>
      </p:sp>
    </p:spTree>
    <p:extLst>
      <p:ext uri="{BB962C8B-B14F-4D97-AF65-F5344CB8AC3E}">
        <p14:creationId xmlns:p14="http://schemas.microsoft.com/office/powerpoint/2010/main" val="272684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normAutofit/>
          </a:bodyPr>
          <a:lstStyle/>
          <a:p>
            <a:pPr algn="ctr"/>
            <a:r>
              <a:rPr lang="en-US" sz="4000" dirty="0"/>
              <a:t>The N</a:t>
            </a:r>
            <a:r>
              <a:rPr lang="en-US" sz="4000" dirty="0" smtClean="0"/>
              <a:t>ature </a:t>
            </a:r>
            <a:r>
              <a:rPr lang="en-US" sz="4000" dirty="0"/>
              <a:t>of the </a:t>
            </a:r>
            <a:r>
              <a:rPr lang="en-US" sz="4000" dirty="0" smtClean="0"/>
              <a:t>Regime in the Established State</a:t>
            </a:r>
            <a:endParaRPr lang="he-IL" sz="4000" dirty="0"/>
          </a:p>
        </p:txBody>
      </p:sp>
      <p:sp>
        <p:nvSpPr>
          <p:cNvPr id="7" name="מציין מיקום תוכן 2">
            <a:extLst>
              <a:ext uri="{FF2B5EF4-FFF2-40B4-BE49-F238E27FC236}">
                <a16:creationId xmlns:a16="http://schemas.microsoft.com/office/drawing/2014/main" id="{3C3E5209-71FA-4292-8E85-4C90A5311378}"/>
              </a:ext>
            </a:extLst>
          </p:cNvPr>
          <p:cNvSpPr>
            <a:spLocks noGrp="1"/>
          </p:cNvSpPr>
          <p:nvPr>
            <p:ph idx="1"/>
          </p:nvPr>
        </p:nvSpPr>
        <p:spPr>
          <a:xfrm>
            <a:off x="838200" y="1825625"/>
            <a:ext cx="10515600" cy="4351338"/>
          </a:xfrm>
        </p:spPr>
        <p:txBody>
          <a:bodyPr>
            <a:normAutofit fontScale="92500" lnSpcReduction="10000"/>
          </a:bodyPr>
          <a:lstStyle/>
          <a:p>
            <a:pPr algn="l" rtl="0" fontAlgn="t"/>
            <a:r>
              <a:rPr lang="en-US" dirty="0"/>
              <a:t>Democracy that operates under a liberal constitution</a:t>
            </a:r>
            <a:r>
              <a:rPr lang="en-US" dirty="0" smtClean="0"/>
              <a:t>.</a:t>
            </a:r>
          </a:p>
          <a:p>
            <a:pPr algn="l" rtl="0" fontAlgn="t"/>
            <a:r>
              <a:rPr lang="en-US" dirty="0" smtClean="0"/>
              <a:t>A state with a Jewish majority. </a:t>
            </a:r>
            <a:endParaRPr lang="en-US" dirty="0"/>
          </a:p>
          <a:p>
            <a:pPr algn="l" rtl="0" fontAlgn="t"/>
            <a:r>
              <a:rPr lang="en-US" dirty="0"/>
              <a:t>A "minimalist" state, in which the powers of government are decentralized, </a:t>
            </a:r>
            <a:r>
              <a:rPr lang="en-US" dirty="0" smtClean="0"/>
              <a:t>that </a:t>
            </a:r>
            <a:r>
              <a:rPr lang="en-US" dirty="0"/>
              <a:t>will intervene in the affairs of individual liberty only when it is necessary to act for necessary protection, and avoid any interference from this point. </a:t>
            </a:r>
            <a:endParaRPr lang="en-US" dirty="0" smtClean="0"/>
          </a:p>
          <a:p>
            <a:pPr algn="l" rtl="0" fontAlgn="t"/>
            <a:r>
              <a:rPr lang="en-US" dirty="0" smtClean="0"/>
              <a:t>Providing vast authorities to the municipal government</a:t>
            </a:r>
            <a:endParaRPr lang="en-US" dirty="0" smtClean="0"/>
          </a:p>
          <a:p>
            <a:pPr algn="l" rtl="0" fontAlgn="t"/>
            <a:r>
              <a:rPr lang="en-US" dirty="0"/>
              <a:t>Granting cultural autonomy to the Arab minority and other minorities.</a:t>
            </a:r>
          </a:p>
          <a:p>
            <a:pPr algn="l" rtl="0" fontAlgn="t"/>
            <a:r>
              <a:rPr lang="en-US" dirty="0"/>
              <a:t>A state in which government offices are divided evenly by </a:t>
            </a:r>
            <a:r>
              <a:rPr lang="en-US" dirty="0" smtClean="0"/>
              <a:t>a national criteria </a:t>
            </a:r>
            <a:r>
              <a:rPr lang="en-US" dirty="0"/>
              <a:t>- when an equal share of power is granted to the Arab minority (Jewish Prime Minister - Deputy Arab Prime Minister and vice versa)</a:t>
            </a:r>
            <a:endParaRPr lang="he-IL" dirty="0"/>
          </a:p>
          <a:p>
            <a:pPr algn="l" rtl="0"/>
            <a:endParaRPr lang="en-US" dirty="0"/>
          </a:p>
          <a:p>
            <a:pPr algn="l" rtl="0"/>
            <a:endParaRPr lang="he-IL" dirty="0"/>
          </a:p>
          <a:p>
            <a:pPr marL="0" indent="0">
              <a:buNone/>
            </a:pPr>
            <a:endParaRPr lang="he-IL" dirty="0"/>
          </a:p>
        </p:txBody>
      </p:sp>
    </p:spTree>
    <p:extLst>
      <p:ext uri="{BB962C8B-B14F-4D97-AF65-F5344CB8AC3E}">
        <p14:creationId xmlns:p14="http://schemas.microsoft.com/office/powerpoint/2010/main" val="2942069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C921FD4-7513-410A-A79A-073B1F453E28}"/>
              </a:ext>
            </a:extLst>
          </p:cNvPr>
          <p:cNvSpPr>
            <a:spLocks noGrp="1"/>
          </p:cNvSpPr>
          <p:nvPr>
            <p:ph type="title"/>
          </p:nvPr>
        </p:nvSpPr>
        <p:spPr>
          <a:xfrm>
            <a:off x="870397" y="384443"/>
            <a:ext cx="10515600" cy="1325563"/>
          </a:xfrm>
        </p:spPr>
        <p:txBody>
          <a:bodyPr/>
          <a:lstStyle/>
          <a:p>
            <a:pPr algn="ctr"/>
            <a:r>
              <a:rPr lang="en-US" dirty="0"/>
              <a:t>Economic </a:t>
            </a:r>
            <a:r>
              <a:rPr lang="en-US" dirty="0" smtClean="0"/>
              <a:t>Structure</a:t>
            </a:r>
            <a:endParaRPr lang="he-IL" dirty="0"/>
          </a:p>
        </p:txBody>
      </p:sp>
      <p:sp>
        <p:nvSpPr>
          <p:cNvPr id="4" name="מציין מיקום תוכן 3">
            <a:extLst>
              <a:ext uri="{FF2B5EF4-FFF2-40B4-BE49-F238E27FC236}">
                <a16:creationId xmlns:a16="http://schemas.microsoft.com/office/drawing/2014/main" id="{8A18BB23-4A51-48D9-A136-40904F25B739}"/>
              </a:ext>
            </a:extLst>
          </p:cNvPr>
          <p:cNvSpPr>
            <a:spLocks noGrp="1"/>
          </p:cNvSpPr>
          <p:nvPr>
            <p:ph idx="1"/>
          </p:nvPr>
        </p:nvSpPr>
        <p:spPr/>
        <p:txBody>
          <a:bodyPr/>
          <a:lstStyle/>
          <a:p>
            <a:pPr algn="l" rtl="0"/>
            <a:r>
              <a:rPr lang="en-US" dirty="0"/>
              <a:t>Capitalist society at its core - on the basis of the principles of the free economy. Each person progresses as well as his or her </a:t>
            </a:r>
            <a:r>
              <a:rPr lang="en-US" dirty="0" smtClean="0"/>
              <a:t>ability.</a:t>
            </a:r>
            <a:endParaRPr lang="en-US" dirty="0"/>
          </a:p>
          <a:p>
            <a:pPr algn="l" rtl="0"/>
            <a:r>
              <a:rPr lang="en-US" dirty="0"/>
              <a:t>Essentially bourgeois </a:t>
            </a:r>
            <a:r>
              <a:rPr lang="en-US" dirty="0" smtClean="0"/>
              <a:t>society.</a:t>
            </a:r>
            <a:endParaRPr lang="en-US" dirty="0"/>
          </a:p>
          <a:p>
            <a:pPr algn="l" rtl="0"/>
            <a:r>
              <a:rPr lang="en-US" dirty="0" smtClean="0"/>
              <a:t>Rejects </a:t>
            </a:r>
            <a:r>
              <a:rPr lang="en-US" dirty="0" smtClean="0"/>
              <a:t>socialism.</a:t>
            </a:r>
            <a:endParaRPr lang="en-US" dirty="0" smtClean="0"/>
          </a:p>
          <a:p>
            <a:pPr algn="l" rtl="0"/>
            <a:r>
              <a:rPr lang="en-US" dirty="0"/>
              <a:t>Recognizes the working class but </a:t>
            </a:r>
            <a:r>
              <a:rPr lang="en-US" dirty="0" smtClean="0"/>
              <a:t>in order to </a:t>
            </a:r>
            <a:r>
              <a:rPr lang="en-US" dirty="0"/>
              <a:t>neutralize the class war negates the right to strike and states that any conflict between workers and employers must be transferred to mandatory arbitration.</a:t>
            </a:r>
            <a:endParaRPr lang="he-IL" dirty="0"/>
          </a:p>
        </p:txBody>
      </p:sp>
    </p:spTree>
    <p:extLst>
      <p:ext uri="{BB962C8B-B14F-4D97-AF65-F5344CB8AC3E}">
        <p14:creationId xmlns:p14="http://schemas.microsoft.com/office/powerpoint/2010/main" val="195788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47D3481-7F4E-484B-BD3F-AD44CA003F60}"/>
              </a:ext>
            </a:extLst>
          </p:cNvPr>
          <p:cNvSpPr>
            <a:spLocks noGrp="1"/>
          </p:cNvSpPr>
          <p:nvPr>
            <p:ph type="title"/>
          </p:nvPr>
        </p:nvSpPr>
        <p:spPr/>
        <p:txBody>
          <a:bodyPr/>
          <a:lstStyle/>
          <a:p>
            <a:pPr algn="ctr"/>
            <a:r>
              <a:rPr lang="en-US" dirty="0" smtClean="0"/>
              <a:t>Social Solidarity</a:t>
            </a:r>
            <a:endParaRPr lang="he-IL" dirty="0"/>
          </a:p>
        </p:txBody>
      </p:sp>
      <p:sp>
        <p:nvSpPr>
          <p:cNvPr id="3" name="מציין מיקום תוכן 2">
            <a:extLst>
              <a:ext uri="{FF2B5EF4-FFF2-40B4-BE49-F238E27FC236}">
                <a16:creationId xmlns:a16="http://schemas.microsoft.com/office/drawing/2014/main" id="{E1EBE817-076B-44E7-B59B-2404599898EF}"/>
              </a:ext>
            </a:extLst>
          </p:cNvPr>
          <p:cNvSpPr>
            <a:spLocks noGrp="1"/>
          </p:cNvSpPr>
          <p:nvPr>
            <p:ph idx="1"/>
          </p:nvPr>
        </p:nvSpPr>
        <p:spPr/>
        <p:txBody>
          <a:bodyPr/>
          <a:lstStyle/>
          <a:p>
            <a:pPr algn="l" rtl="0"/>
            <a:r>
              <a:rPr lang="en-US" b="1" dirty="0"/>
              <a:t>Welfare State Principle</a:t>
            </a:r>
            <a:r>
              <a:rPr lang="en-US" dirty="0"/>
              <a:t>: Despite its capitalist basis, recognizes the </a:t>
            </a:r>
            <a:r>
              <a:rPr lang="en-US" dirty="0" smtClean="0"/>
              <a:t>idea </a:t>
            </a:r>
            <a:r>
              <a:rPr lang="en-US" dirty="0"/>
              <a:t>of </a:t>
            </a:r>
            <a:r>
              <a:rPr lang="en-US" dirty="0" smtClean="0"/>
              <a:t>a welfare </a:t>
            </a:r>
            <a:r>
              <a:rPr lang="en-US" dirty="0"/>
              <a:t>state and believes that the state must ensure a minimum level </a:t>
            </a:r>
            <a:r>
              <a:rPr lang="en-US" dirty="0" smtClean="0"/>
              <a:t>living </a:t>
            </a:r>
            <a:r>
              <a:rPr lang="en-US" dirty="0" smtClean="0"/>
              <a:t>respectfully, </a:t>
            </a:r>
            <a:r>
              <a:rPr lang="en-US" dirty="0" smtClean="0"/>
              <a:t>which is expressed in: </a:t>
            </a:r>
            <a:r>
              <a:rPr lang="en-US" dirty="0"/>
              <a:t>Food - </a:t>
            </a:r>
            <a:r>
              <a:rPr lang="en-US" dirty="0" smtClean="0"/>
              <a:t>Housing </a:t>
            </a:r>
            <a:r>
              <a:rPr lang="en-US" dirty="0"/>
              <a:t>- Clothing - </a:t>
            </a:r>
            <a:r>
              <a:rPr lang="en-US" dirty="0" smtClean="0"/>
              <a:t>Education </a:t>
            </a:r>
            <a:r>
              <a:rPr lang="en-US" dirty="0"/>
              <a:t>– </a:t>
            </a:r>
            <a:r>
              <a:rPr lang="en-US" dirty="0" smtClean="0"/>
              <a:t>Health </a:t>
            </a:r>
          </a:p>
          <a:p>
            <a:pPr algn="l" rtl="0"/>
            <a:r>
              <a:rPr lang="en-US" b="1" dirty="0" smtClean="0"/>
              <a:t>Jubilee </a:t>
            </a:r>
            <a:r>
              <a:rPr lang="en-US" b="1" dirty="0"/>
              <a:t>Principle: </a:t>
            </a:r>
            <a:r>
              <a:rPr lang="en-US" dirty="0"/>
              <a:t>Every 50 years, resources will be redistributed in order to create equality, but from that point on, every person is allowed to return to serve himself. A principle that means reducing social gaps.</a:t>
            </a:r>
            <a:endParaRPr lang="he-IL" dirty="0"/>
          </a:p>
        </p:txBody>
      </p:sp>
    </p:spTree>
    <p:extLst>
      <p:ext uri="{BB962C8B-B14F-4D97-AF65-F5344CB8AC3E}">
        <p14:creationId xmlns:p14="http://schemas.microsoft.com/office/powerpoint/2010/main" val="40687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a:xfrm>
            <a:off x="838200" y="1"/>
            <a:ext cx="10515600" cy="1257300"/>
          </a:xfrm>
        </p:spPr>
        <p:txBody>
          <a:bodyPr/>
          <a:lstStyle/>
          <a:p>
            <a:pPr algn="ctr" rtl="0"/>
            <a:r>
              <a:rPr lang="en-US" dirty="0"/>
              <a:t>Attitude T</a:t>
            </a:r>
            <a:r>
              <a:rPr lang="en-US" dirty="0" smtClean="0"/>
              <a:t>owards Minorities</a:t>
            </a:r>
            <a:endParaRPr lang="he-IL" dirty="0"/>
          </a:p>
        </p:txBody>
      </p:sp>
      <p:sp>
        <p:nvSpPr>
          <p:cNvPr id="3" name="תיבת טקסט 2">
            <a:extLst>
              <a:ext uri="{FF2B5EF4-FFF2-40B4-BE49-F238E27FC236}">
                <a16:creationId xmlns:a16="http://schemas.microsoft.com/office/drawing/2014/main" id="{6B95915F-441E-473C-9007-8E2936588BE6}"/>
              </a:ext>
            </a:extLst>
          </p:cNvPr>
          <p:cNvSpPr txBox="1"/>
          <p:nvPr/>
        </p:nvSpPr>
        <p:spPr>
          <a:xfrm>
            <a:off x="308610" y="1083086"/>
            <a:ext cx="11574779" cy="5774914"/>
          </a:xfrm>
          <a:prstGeom prst="rect">
            <a:avLst/>
          </a:prstGeom>
          <a:noFill/>
        </p:spPr>
        <p:txBody>
          <a:bodyPr wrap="square" rtlCol="1">
            <a:spAutoFit/>
          </a:bodyPr>
          <a:lstStyle/>
          <a:p>
            <a:pPr marL="228600" indent="-228600" algn="just" rtl="0" fontAlgn="t">
              <a:lnSpc>
                <a:spcPct val="90000"/>
              </a:lnSpc>
              <a:spcBef>
                <a:spcPts val="1000"/>
              </a:spcBef>
              <a:buFont typeface="Arial" panose="020B0604020202020204" pitchFamily="34" charset="0"/>
              <a:buChar char="•"/>
            </a:pPr>
            <a:r>
              <a:rPr lang="en-US" sz="2800" dirty="0" smtClean="0"/>
              <a:t>The migration of Jews to the Land of Israel is right and just because they do not have their own state, but their arrival is not for the purpose of exploiting the local population, but comes from the principle that states that every nation deserves a territory (a national home). But the rights of the inhabitants must be respected. </a:t>
            </a:r>
          </a:p>
          <a:p>
            <a:pPr marL="228600" indent="-228600" algn="just" rtl="0" fontAlgn="t">
              <a:lnSpc>
                <a:spcPct val="90000"/>
              </a:lnSpc>
              <a:spcBef>
                <a:spcPts val="1000"/>
              </a:spcBef>
              <a:buFont typeface="Arial" panose="020B0604020202020204" pitchFamily="34" charset="0"/>
              <a:buChar char="•"/>
            </a:pPr>
            <a:r>
              <a:rPr lang="en-US" sz="2800" dirty="0" smtClean="0"/>
              <a:t>The </a:t>
            </a:r>
            <a:r>
              <a:rPr lang="en-US" sz="2800" dirty="0"/>
              <a:t>inhabitants of the Land of Israel have the right to be fully equal citizens as part of the basic notion that "every man is a king" and it does not matter what his nationality is. They too have a right in the country.</a:t>
            </a:r>
          </a:p>
          <a:p>
            <a:pPr marL="228600" indent="-228600" algn="just" rtl="0" fontAlgn="t">
              <a:lnSpc>
                <a:spcPct val="90000"/>
              </a:lnSpc>
              <a:spcBef>
                <a:spcPts val="1000"/>
              </a:spcBef>
              <a:buFont typeface="Arial" panose="020B0604020202020204" pitchFamily="34" charset="0"/>
              <a:buChar char="•"/>
            </a:pPr>
            <a:r>
              <a:rPr lang="en-US" sz="2800" dirty="0" smtClean="0"/>
              <a:t>A status to the Arabic language</a:t>
            </a:r>
            <a:endParaRPr lang="en-US" sz="2800" dirty="0"/>
          </a:p>
          <a:p>
            <a:pPr marL="228600" indent="-228600" algn="just" rtl="0" fontAlgn="t">
              <a:lnSpc>
                <a:spcPct val="90000"/>
              </a:lnSpc>
              <a:spcBef>
                <a:spcPts val="1000"/>
              </a:spcBef>
              <a:buFont typeface="Arial" panose="020B0604020202020204" pitchFamily="34" charset="0"/>
              <a:buChar char="•"/>
            </a:pPr>
            <a:r>
              <a:rPr lang="en-US" sz="2800" dirty="0"/>
              <a:t>Equal representation in state institutions</a:t>
            </a:r>
          </a:p>
          <a:p>
            <a:pPr marL="228600" indent="-228600" algn="just" rtl="0" fontAlgn="t">
              <a:lnSpc>
                <a:spcPct val="90000"/>
              </a:lnSpc>
              <a:spcBef>
                <a:spcPts val="1000"/>
              </a:spcBef>
              <a:buFont typeface="Arial" panose="020B0604020202020204" pitchFamily="34" charset="0"/>
              <a:buChar char="•"/>
            </a:pPr>
            <a:r>
              <a:rPr lang="en-US" sz="2800" dirty="0"/>
              <a:t>Full cultural autonomy</a:t>
            </a:r>
          </a:p>
          <a:p>
            <a:pPr marL="228600" indent="-228600" algn="just" rtl="0" fontAlgn="t">
              <a:lnSpc>
                <a:spcPct val="90000"/>
              </a:lnSpc>
              <a:spcBef>
                <a:spcPts val="1000"/>
              </a:spcBef>
              <a:buFont typeface="Arial" panose="020B0604020202020204" pitchFamily="34" charset="0"/>
              <a:buChar char="•"/>
            </a:pPr>
            <a:r>
              <a:rPr lang="en-US" sz="2800" dirty="0"/>
              <a:t>Importance for the prosperity of the </a:t>
            </a:r>
            <a:r>
              <a:rPr lang="en-US" sz="2800" dirty="0" smtClean="0"/>
              <a:t>minority, </a:t>
            </a:r>
            <a:r>
              <a:rPr lang="en-US" sz="2800" dirty="0"/>
              <a:t>both economically and culturally.</a:t>
            </a:r>
            <a:endParaRPr lang="he-IL" dirty="0"/>
          </a:p>
        </p:txBody>
      </p:sp>
    </p:spTree>
    <p:extLst>
      <p:ext uri="{BB962C8B-B14F-4D97-AF65-F5344CB8AC3E}">
        <p14:creationId xmlns:p14="http://schemas.microsoft.com/office/powerpoint/2010/main" val="43602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rtl="0"/>
            <a:r>
              <a:rPr lang="en-US" dirty="0"/>
              <a:t>The </a:t>
            </a:r>
            <a:r>
              <a:rPr lang="en-US" dirty="0" smtClean="0"/>
              <a:t>Importance </a:t>
            </a:r>
            <a:r>
              <a:rPr lang="en-US" dirty="0"/>
              <a:t>of the </a:t>
            </a:r>
            <a:r>
              <a:rPr lang="en-US" dirty="0" smtClean="0"/>
              <a:t>Protective Force</a:t>
            </a:r>
            <a:endParaRPr lang="he-IL" dirty="0"/>
          </a:p>
        </p:txBody>
      </p:sp>
      <p:sp>
        <p:nvSpPr>
          <p:cNvPr id="5" name="תיבת טקסט 4">
            <a:extLst>
              <a:ext uri="{FF2B5EF4-FFF2-40B4-BE49-F238E27FC236}">
                <a16:creationId xmlns:a16="http://schemas.microsoft.com/office/drawing/2014/main" id="{84D77015-7471-4582-8438-EB8371DCB818}"/>
              </a:ext>
            </a:extLst>
          </p:cNvPr>
          <p:cNvSpPr txBox="1"/>
          <p:nvPr/>
        </p:nvSpPr>
        <p:spPr>
          <a:xfrm>
            <a:off x="838200" y="1601279"/>
            <a:ext cx="10515599" cy="4871077"/>
          </a:xfrm>
          <a:prstGeom prst="rect">
            <a:avLst/>
          </a:prstGeom>
          <a:noFill/>
        </p:spPr>
        <p:txBody>
          <a:bodyPr wrap="square" rtlCol="1">
            <a:spAutoFit/>
          </a:bodyPr>
          <a:lstStyle/>
          <a:p>
            <a:pPr marL="228600" indent="-228600" algn="l" rtl="0" fontAlgn="t">
              <a:lnSpc>
                <a:spcPct val="90000"/>
              </a:lnSpc>
              <a:spcBef>
                <a:spcPts val="1000"/>
              </a:spcBef>
              <a:buFont typeface="Arial" panose="020B0604020202020204" pitchFamily="34" charset="0"/>
              <a:buChar char="•"/>
            </a:pPr>
            <a:r>
              <a:rPr lang="en-US" sz="2800" dirty="0"/>
              <a:t>An </a:t>
            </a:r>
            <a:r>
              <a:rPr lang="en-US" sz="2800" dirty="0" smtClean="0"/>
              <a:t>“iron wall” </a:t>
            </a:r>
            <a:r>
              <a:rPr lang="en-US" sz="2800" dirty="0"/>
              <a:t>is needed - a metaphor for projecting power. Only when it is clear that the protective force cannot be subdued, then and only then will the Arabs come to terms with our existence in the country</a:t>
            </a:r>
            <a:r>
              <a:rPr lang="en-US" sz="2800" dirty="0" smtClean="0"/>
              <a:t>.</a:t>
            </a:r>
          </a:p>
          <a:p>
            <a:pPr marL="228600" indent="-228600" algn="l" rtl="0" fontAlgn="t">
              <a:lnSpc>
                <a:spcPct val="90000"/>
              </a:lnSpc>
              <a:spcBef>
                <a:spcPts val="1000"/>
              </a:spcBef>
              <a:buFont typeface="Arial" panose="020B0604020202020204" pitchFamily="34" charset="0"/>
              <a:buChar char="•"/>
            </a:pPr>
            <a:r>
              <a:rPr lang="en-US" sz="2800" dirty="0" smtClean="0"/>
              <a:t>Who did he refer to in “iron wall”? </a:t>
            </a:r>
          </a:p>
          <a:p>
            <a:pPr marL="685800" lvl="1" indent="-228600" algn="l" rtl="0" fontAlgn="t">
              <a:lnSpc>
                <a:spcPct val="90000"/>
              </a:lnSpc>
              <a:spcBef>
                <a:spcPts val="1000"/>
              </a:spcBef>
              <a:buFont typeface="Arial" panose="020B0604020202020204" pitchFamily="34" charset="0"/>
              <a:buChar char="•"/>
            </a:pPr>
            <a:r>
              <a:rPr lang="en-US" sz="2800" dirty="0" smtClean="0"/>
              <a:t>One view is the need for an iron wall which will depend on the British</a:t>
            </a:r>
          </a:p>
          <a:p>
            <a:pPr marL="685800" lvl="1" indent="-228600" algn="l" rtl="0" fontAlgn="t">
              <a:lnSpc>
                <a:spcPct val="90000"/>
              </a:lnSpc>
              <a:spcBef>
                <a:spcPts val="1000"/>
              </a:spcBef>
              <a:buFont typeface="Arial" panose="020B0604020202020204" pitchFamily="34" charset="0"/>
              <a:buChar char="•"/>
            </a:pPr>
            <a:r>
              <a:rPr lang="en-US" sz="2800" dirty="0" smtClean="0"/>
              <a:t>Another view is depending on a Jewish independent military force.</a:t>
            </a:r>
            <a:endParaRPr lang="en-US" sz="2800" dirty="0"/>
          </a:p>
          <a:p>
            <a:pPr lvl="1" algn="l" rtl="0" fontAlgn="t">
              <a:lnSpc>
                <a:spcPct val="90000"/>
              </a:lnSpc>
              <a:spcBef>
                <a:spcPts val="1000"/>
              </a:spcBef>
            </a:pPr>
            <a:r>
              <a:rPr lang="en-US" sz="2800" dirty="0" smtClean="0"/>
              <a:t>He probably meant both options. He believed in Britain even though he was disappointed with it, but simultaneously pushed for the establishment of a Jewish independent force. </a:t>
            </a:r>
            <a:endParaRPr lang="he-IL" dirty="0"/>
          </a:p>
        </p:txBody>
      </p:sp>
    </p:spTree>
    <p:extLst>
      <p:ext uri="{BB962C8B-B14F-4D97-AF65-F5344CB8AC3E}">
        <p14:creationId xmlns:p14="http://schemas.microsoft.com/office/powerpoint/2010/main" val="237468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en-US" dirty="0"/>
              <a:t>Uniqueness as a Jewish N</a:t>
            </a:r>
            <a:r>
              <a:rPr lang="en-US" dirty="0" smtClean="0"/>
              <a:t>ation State</a:t>
            </a:r>
            <a:endParaRPr lang="he-IL" dirty="0"/>
          </a:p>
        </p:txBody>
      </p:sp>
      <p:sp>
        <p:nvSpPr>
          <p:cNvPr id="5" name="מציין מיקום תוכן 2">
            <a:extLst>
              <a:ext uri="{FF2B5EF4-FFF2-40B4-BE49-F238E27FC236}">
                <a16:creationId xmlns:a16="http://schemas.microsoft.com/office/drawing/2014/main" id="{D055CC27-C68C-4D8C-9C45-992DF29E0A7D}"/>
              </a:ext>
            </a:extLst>
          </p:cNvPr>
          <p:cNvSpPr>
            <a:spLocks noGrp="1"/>
          </p:cNvSpPr>
          <p:nvPr>
            <p:ph idx="1"/>
          </p:nvPr>
        </p:nvSpPr>
        <p:spPr>
          <a:xfrm>
            <a:off x="838200" y="1825625"/>
            <a:ext cx="10515600" cy="4351338"/>
          </a:xfrm>
        </p:spPr>
        <p:txBody>
          <a:bodyPr>
            <a:normAutofit/>
          </a:bodyPr>
          <a:lstStyle/>
          <a:p>
            <a:pPr algn="l" rtl="0" fontAlgn="t"/>
            <a:r>
              <a:rPr lang="en-US" dirty="0"/>
              <a:t>Rejects the idea of elitism whereby only the good and chosen can immigrate to Israel. In favor of the idea that the State of Israel will be open to any Jew anywhere.</a:t>
            </a:r>
          </a:p>
          <a:p>
            <a:pPr algn="l" rtl="0" fontAlgn="t"/>
            <a:r>
              <a:rPr lang="en-US" dirty="0" smtClean="0"/>
              <a:t>An </a:t>
            </a:r>
            <a:r>
              <a:rPr lang="en-US" dirty="0"/>
              <a:t>exemplary </a:t>
            </a:r>
            <a:r>
              <a:rPr lang="en-US" dirty="0" smtClean="0"/>
              <a:t>society </a:t>
            </a:r>
            <a:r>
              <a:rPr lang="en-US" dirty="0"/>
              <a:t>that is a laboratory for </a:t>
            </a:r>
            <a:r>
              <a:rPr lang="en-US" dirty="0" smtClean="0"/>
              <a:t>humanity.</a:t>
            </a:r>
          </a:p>
          <a:p>
            <a:pPr algn="l" rtl="0" fontAlgn="t"/>
            <a:r>
              <a:rPr lang="en-US" dirty="0" smtClean="0"/>
              <a:t>A just and moral society that recognizes the rights of individuals, the rights of minorities, and provides social protection to </a:t>
            </a:r>
            <a:r>
              <a:rPr lang="en-US" dirty="0" smtClean="0"/>
              <a:t>its members. </a:t>
            </a:r>
            <a:endParaRPr lang="he-IL" dirty="0"/>
          </a:p>
        </p:txBody>
      </p:sp>
    </p:spTree>
    <p:extLst>
      <p:ext uri="{BB962C8B-B14F-4D97-AF65-F5344CB8AC3E}">
        <p14:creationId xmlns:p14="http://schemas.microsoft.com/office/powerpoint/2010/main" val="391654917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05d4__x05e1__x05d1__x05e8_ xmlns="d98c9973-610b-494f-80d4-07cfab7bd9d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B446441837EA543A75788DB83E257C9" ma:contentTypeVersion="8" ma:contentTypeDescription="Create a new document." ma:contentTypeScope="" ma:versionID="3d48336f4017d8b8bdd81c8f878a82b4">
  <xsd:schema xmlns:xsd="http://www.w3.org/2001/XMLSchema" xmlns:xs="http://www.w3.org/2001/XMLSchema" xmlns:p="http://schemas.microsoft.com/office/2006/metadata/properties" xmlns:ns2="d98c9973-610b-494f-80d4-07cfab7bd9d1" xmlns:ns3="4509648c-74db-4e07-8cc5-5462f742b81f" targetNamespace="http://schemas.microsoft.com/office/2006/metadata/properties" ma:root="true" ma:fieldsID="fde4b04444a0593428c4045de1ef2e23" ns2:_="" ns3:_="">
    <xsd:import namespace="d98c9973-610b-494f-80d4-07cfab7bd9d1"/>
    <xsd:import namespace="4509648c-74db-4e07-8cc5-5462f742b81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_x05d4__x05e1__x05d1__x05e8_"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8c9973-610b-494f-80d4-07cfab7bd9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_x05d4__x05e1__x05d1__x05e8_" ma:index="13" nillable="true" ma:displayName="הסבר" ma:format="Dropdown" ma:internalName="_x05d4__x05e1__x05d1__x05e8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09648c-74db-4e07-8cc5-5462f742b81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1104E3-BF02-4575-988B-9CBE9C9FB604}">
  <ds:schemaRefs>
    <ds:schemaRef ds:uri="http://schemas.microsoft.com/office/infopath/2007/PartnerControls"/>
    <ds:schemaRef ds:uri="http://purl.org/dc/dcmitype/"/>
    <ds:schemaRef ds:uri="d98c9973-610b-494f-80d4-07cfab7bd9d1"/>
    <ds:schemaRef ds:uri="http://www.w3.org/XML/1998/namespace"/>
    <ds:schemaRef ds:uri="http://purl.org/dc/elements/1.1/"/>
    <ds:schemaRef ds:uri="http://purl.org/dc/terms/"/>
    <ds:schemaRef ds:uri="http://schemas.microsoft.com/office/2006/documentManagement/types"/>
    <ds:schemaRef ds:uri="http://schemas.openxmlformats.org/package/2006/metadata/core-properties"/>
    <ds:schemaRef ds:uri="4509648c-74db-4e07-8cc5-5462f742b81f"/>
    <ds:schemaRef ds:uri="http://schemas.microsoft.com/office/2006/metadata/properties"/>
  </ds:schemaRefs>
</ds:datastoreItem>
</file>

<file path=customXml/itemProps2.xml><?xml version="1.0" encoding="utf-8"?>
<ds:datastoreItem xmlns:ds="http://schemas.openxmlformats.org/officeDocument/2006/customXml" ds:itemID="{EBDFD653-0878-4BE4-A6E1-3F2D42BCB1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8c9973-610b-494f-80d4-07cfab7bd9d1"/>
    <ds:schemaRef ds:uri="4509648c-74db-4e07-8cc5-5462f742b8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7D0064-DF2F-47E7-BE2A-D933823E83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548</TotalTime>
  <Words>741</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ערכת נושא Office</vt:lpstr>
      <vt:lpstr>The Vision of the State According to Ze'ev Jabotinsky From a Writer to a Fighter</vt:lpstr>
      <vt:lpstr>The Principle of Monism</vt:lpstr>
      <vt:lpstr>Universal Basic Principles</vt:lpstr>
      <vt:lpstr>The Nature of the Regime in the Established State</vt:lpstr>
      <vt:lpstr>Economic Structure</vt:lpstr>
      <vt:lpstr>Social Solidarity</vt:lpstr>
      <vt:lpstr>Attitude Towards Minorities</vt:lpstr>
      <vt:lpstr>The Importance of the Protective Force</vt:lpstr>
      <vt:lpstr>Uniqueness as a Jewish Nation State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המדינה לפי זאב ז'בוטינסקי</dc:title>
  <dc:creator>צבי לקח</dc:creator>
  <cp:lastModifiedBy>u26696</cp:lastModifiedBy>
  <cp:revision>49</cp:revision>
  <dcterms:created xsi:type="dcterms:W3CDTF">2019-10-18T09:17:24Z</dcterms:created>
  <dcterms:modified xsi:type="dcterms:W3CDTF">2019-11-20T16:08:49Z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0x010100DB446441837EA543A75788DB83E257C9</vt:lpwstr>
  </property>
</Properties>
</file>