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56" r:id="rId2"/>
    <p:sldId id="257" r:id="rId3"/>
    <p:sldId id="265" r:id="rId4"/>
    <p:sldId id="283" r:id="rId5"/>
    <p:sldId id="301" r:id="rId6"/>
    <p:sldId id="277" r:id="rId7"/>
    <p:sldId id="278" r:id="rId8"/>
    <p:sldId id="279" r:id="rId9"/>
    <p:sldId id="281" r:id="rId10"/>
    <p:sldId id="276" r:id="rId11"/>
    <p:sldId id="280" r:id="rId12"/>
    <p:sldId id="282" r:id="rId13"/>
    <p:sldId id="284" r:id="rId14"/>
    <p:sldId id="285" r:id="rId15"/>
    <p:sldId id="286" r:id="rId16"/>
    <p:sldId id="287" r:id="rId17"/>
    <p:sldId id="289" r:id="rId18"/>
    <p:sldId id="296" r:id="rId19"/>
    <p:sldId id="288" r:id="rId20"/>
    <p:sldId id="290" r:id="rId21"/>
    <p:sldId id="297" r:id="rId22"/>
    <p:sldId id="298" r:id="rId23"/>
    <p:sldId id="299" r:id="rId24"/>
    <p:sldId id="302" r:id="rId25"/>
    <p:sldId id="292" r:id="rId26"/>
    <p:sldId id="293" r:id="rId27"/>
    <p:sldId id="303" r:id="rId28"/>
    <p:sldId id="294" r:id="rId29"/>
    <p:sldId id="295" r:id="rId3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71" autoAdjust="0"/>
    <p:restoredTop sz="89935" autoAdjust="0"/>
  </p:normalViewPr>
  <p:slideViewPr>
    <p:cSldViewPr>
      <p:cViewPr varScale="1">
        <p:scale>
          <a:sx n="79" d="100"/>
          <a:sy n="79" d="100"/>
        </p:scale>
        <p:origin x="148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arina\Downloads\Remittancedatainflows(Apr.2018)%20(4).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Migrant</a:t>
            </a:r>
            <a:r>
              <a:rPr lang="en-US" baseline="0"/>
              <a:t> remittences inflows US$ million</a:t>
            </a:r>
            <a:endParaRPr lang="he-IL"/>
          </a:p>
        </c:rich>
      </c:tx>
      <c:overlay val="0"/>
    </c:title>
    <c:autoTitleDeleted val="0"/>
    <c:plotArea>
      <c:layout/>
      <c:barChart>
        <c:barDir val="col"/>
        <c:grouping val="clustered"/>
        <c:varyColors val="0"/>
        <c:ser>
          <c:idx val="0"/>
          <c:order val="0"/>
          <c:invertIfNegative val="0"/>
          <c:cat>
            <c:strRef>
              <c:f>'Remittance inflows'!$B$216:$AX$216</c:f>
              <c:strCach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2018e</c:v>
                </c:pt>
              </c:strCache>
            </c:strRef>
          </c:cat>
          <c:val>
            <c:numRef>
              <c:f>'Remittance inflows'!$B$217:$AX$217</c:f>
              <c:numCache>
                <c:formatCode>_(* #,##0_);_(* \(#,##0\);_(* "-"??_);_(@_)</c:formatCode>
                <c:ptCount val="49"/>
                <c:pt idx="0">
                  <c:v>3810.3343706694459</c:v>
                </c:pt>
                <c:pt idx="1">
                  <c:v>4260.5162065795548</c:v>
                </c:pt>
                <c:pt idx="2">
                  <c:v>4740.5333330217836</c:v>
                </c:pt>
                <c:pt idx="3">
                  <c:v>4974.9332635095598</c:v>
                </c:pt>
                <c:pt idx="4">
                  <c:v>6342.9407787062464</c:v>
                </c:pt>
                <c:pt idx="5">
                  <c:v>10923.372292771033</c:v>
                </c:pt>
                <c:pt idx="6">
                  <c:v>12496.622357783666</c:v>
                </c:pt>
                <c:pt idx="7">
                  <c:v>18200.653475228071</c:v>
                </c:pt>
                <c:pt idx="8">
                  <c:v>23526.122460459868</c:v>
                </c:pt>
                <c:pt idx="9">
                  <c:v>29273.638188653636</c:v>
                </c:pt>
                <c:pt idx="10">
                  <c:v>36650.859245792904</c:v>
                </c:pt>
                <c:pt idx="11">
                  <c:v>35844.464538316941</c:v>
                </c:pt>
                <c:pt idx="12">
                  <c:v>37342.402691381503</c:v>
                </c:pt>
                <c:pt idx="13">
                  <c:v>37997.232545318577</c:v>
                </c:pt>
                <c:pt idx="14">
                  <c:v>36845.560221211112</c:v>
                </c:pt>
                <c:pt idx="15">
                  <c:v>36210.765830638469</c:v>
                </c:pt>
                <c:pt idx="16">
                  <c:v>41725.648170732296</c:v>
                </c:pt>
                <c:pt idx="17">
                  <c:v>49112.421140176477</c:v>
                </c:pt>
                <c:pt idx="18">
                  <c:v>52194.128505826906</c:v>
                </c:pt>
                <c:pt idx="19">
                  <c:v>52311.50633096294</c:v>
                </c:pt>
                <c:pt idx="20">
                  <c:v>61489.074747100523</c:v>
                </c:pt>
                <c:pt idx="21">
                  <c:v>62777.442571853986</c:v>
                </c:pt>
                <c:pt idx="22">
                  <c:v>71397.495359495544</c:v>
                </c:pt>
                <c:pt idx="23">
                  <c:v>71857.968987094107</c:v>
                </c:pt>
                <c:pt idx="24">
                  <c:v>77251.044066404749</c:v>
                </c:pt>
                <c:pt idx="25">
                  <c:v>90763.56052974773</c:v>
                </c:pt>
                <c:pt idx="26">
                  <c:v>94232.865466276839</c:v>
                </c:pt>
                <c:pt idx="27">
                  <c:v>109718.29011319597</c:v>
                </c:pt>
                <c:pt idx="28">
                  <c:v>106139.82176878436</c:v>
                </c:pt>
                <c:pt idx="29">
                  <c:v>111575.22849884689</c:v>
                </c:pt>
                <c:pt idx="30">
                  <c:v>118306.43987841342</c:v>
                </c:pt>
                <c:pt idx="31">
                  <c:v>130042.25837129563</c:v>
                </c:pt>
                <c:pt idx="32">
                  <c:v>154726.54418305081</c:v>
                </c:pt>
                <c:pt idx="33">
                  <c:v>190032.23782427103</c:v>
                </c:pt>
                <c:pt idx="34">
                  <c:v>219393.35967056235</c:v>
                </c:pt>
                <c:pt idx="35">
                  <c:v>256391.65291494937</c:v>
                </c:pt>
                <c:pt idx="36">
                  <c:v>330088.52570864517</c:v>
                </c:pt>
                <c:pt idx="37">
                  <c:v>398133.19018505584</c:v>
                </c:pt>
                <c:pt idx="38">
                  <c:v>460273.56468096777</c:v>
                </c:pt>
                <c:pt idx="39">
                  <c:v>433434.8936685145</c:v>
                </c:pt>
                <c:pt idx="40">
                  <c:v>469512.66126970307</c:v>
                </c:pt>
                <c:pt idx="41">
                  <c:v>526914.50713926658</c:v>
                </c:pt>
                <c:pt idx="42">
                  <c:v>547615.53664705739</c:v>
                </c:pt>
                <c:pt idx="43">
                  <c:v>578420.27683819225</c:v>
                </c:pt>
                <c:pt idx="44">
                  <c:v>599873.48888876231</c:v>
                </c:pt>
                <c:pt idx="45">
                  <c:v>584068.31412249245</c:v>
                </c:pt>
                <c:pt idx="46">
                  <c:v>575146.8728445936</c:v>
                </c:pt>
                <c:pt idx="47">
                  <c:v>615482.84285516676</c:v>
                </c:pt>
                <c:pt idx="48">
                  <c:v>688995.78814778186</c:v>
                </c:pt>
              </c:numCache>
            </c:numRef>
          </c:val>
          <c:extLst>
            <c:ext xmlns:c16="http://schemas.microsoft.com/office/drawing/2014/chart" uri="{C3380CC4-5D6E-409C-BE32-E72D297353CC}">
              <c16:uniqueId val="{00000000-604B-480F-8F8A-A18C8DFF6200}"/>
            </c:ext>
          </c:extLst>
        </c:ser>
        <c:dLbls>
          <c:showLegendKey val="0"/>
          <c:showVal val="0"/>
          <c:showCatName val="0"/>
          <c:showSerName val="0"/>
          <c:showPercent val="0"/>
          <c:showBubbleSize val="0"/>
        </c:dLbls>
        <c:gapWidth val="150"/>
        <c:axId val="46186496"/>
        <c:axId val="46188032"/>
      </c:barChart>
      <c:catAx>
        <c:axId val="46186496"/>
        <c:scaling>
          <c:orientation val="minMax"/>
        </c:scaling>
        <c:delete val="0"/>
        <c:axPos val="b"/>
        <c:numFmt formatCode="General" sourceLinked="0"/>
        <c:majorTickMark val="none"/>
        <c:minorTickMark val="none"/>
        <c:tickLblPos val="nextTo"/>
        <c:crossAx val="46188032"/>
        <c:crosses val="autoZero"/>
        <c:auto val="1"/>
        <c:lblAlgn val="ctr"/>
        <c:lblOffset val="100"/>
        <c:noMultiLvlLbl val="0"/>
      </c:catAx>
      <c:valAx>
        <c:axId val="46188032"/>
        <c:scaling>
          <c:orientation val="minMax"/>
        </c:scaling>
        <c:delete val="0"/>
        <c:axPos val="l"/>
        <c:majorGridlines/>
        <c:numFmt formatCode="_(* #,##0_);_(* \(#,##0\);_(* &quot;-&quot;??_);_(@_)" sourceLinked="1"/>
        <c:majorTickMark val="none"/>
        <c:minorTickMark val="none"/>
        <c:tickLblPos val="nextTo"/>
        <c:crossAx val="4618649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9B51396-B379-45E3-9E30-F0827340F999}" type="datetimeFigureOut">
              <a:rPr lang="he-IL" smtClean="0"/>
              <a:pPr/>
              <a:t>כ"ג/אדר א/תשע"ט</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5D45AEB-1D54-43E2-B4F2-99F1CB936897}" type="slidenum">
              <a:rPr lang="he-IL" smtClean="0"/>
              <a:pPr/>
              <a:t>‹#›</a:t>
            </a:fld>
            <a:endParaRPr lang="he-IL"/>
          </a:p>
        </p:txBody>
      </p:sp>
    </p:spTree>
    <p:extLst>
      <p:ext uri="{BB962C8B-B14F-4D97-AF65-F5344CB8AC3E}">
        <p14:creationId xmlns:p14="http://schemas.microsoft.com/office/powerpoint/2010/main" val="32404087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u="sng" smtClean="0"/>
              <a:t>מבקש מקלט </a:t>
            </a:r>
            <a:r>
              <a:rPr lang="he-IL" smtClean="0"/>
              <a:t>(</a:t>
            </a:r>
            <a:r>
              <a:rPr lang="en-US" smtClean="0"/>
              <a:t>Asylum seeker</a:t>
            </a:r>
            <a:r>
              <a:rPr lang="he-IL" smtClean="0"/>
              <a:t>) </a:t>
            </a:r>
            <a:r>
              <a:rPr lang="he-IL" b="1" smtClean="0"/>
              <a:t>– </a:t>
            </a:r>
            <a:r>
              <a:rPr lang="he-IL" smtClean="0"/>
              <a:t>מהגר (פליט) המבקש הכרה והגנה מהמדינה הבטוחה הראשונה אליה הגיע במהלך בריחתו ממדינתו, ומחכה להחלטה בדבר הבקשה שלו להסדרת מעמדו כפליט. על פי נציבות האו"ם לפליטים מבקשי מקלט הם אנשים במצב "דמוי פליטות" ועל כן נכללים במסגרת האוכלוסיות המוגנות על ידי הנציבות. </a:t>
            </a:r>
            <a:endParaRPr lang="en-US" dirty="0" smtClean="0"/>
          </a:p>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3</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12</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13</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שיעור</a:t>
            </a:r>
            <a:r>
              <a:rPr lang="he-IL" baseline="0" dirty="0" smtClean="0"/>
              <a:t> הפריון הממוצע הוא בארצות האיחוד האירופאי הוא 1.5 ילדים לאשה ובחלק מהארצות במזרח 1.2</a:t>
            </a:r>
          </a:p>
          <a:p>
            <a:r>
              <a:rPr lang="he-IL" baseline="0" dirty="0" smtClean="0"/>
              <a:t>מדובר על תהליך של "קיטון טבעי" והתכווצות האוכלוסייה הצעירה</a:t>
            </a: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14</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15</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16</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17</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dirty="0" smtClean="0"/>
              <a:t>יפן מנסה להשיב ברזילאים ממוצא יפני, איטלקים מנסים להשיב אמריקאים ממוצא איטלקי </a:t>
            </a:r>
            <a:r>
              <a:rPr lang="he-IL" sz="1200" dirty="0" err="1" smtClean="0"/>
              <a:t>וכו</a:t>
            </a:r>
            <a:r>
              <a:rPr lang="he-IL" sz="1200" dirty="0" smtClean="0"/>
              <a:t>'..</a:t>
            </a: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18</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r>
              <a:rPr lang="he-IL" dirty="0" smtClean="0"/>
              <a:t>הזיקה של המהגרים לארץ המוצא יכולה להתבטא:</a:t>
            </a:r>
          </a:p>
          <a:p>
            <a:pPr eaLnBrk="1" fontAlgn="auto" hangingPunct="1">
              <a:spcAft>
                <a:spcPts val="0"/>
              </a:spcAft>
              <a:buFont typeface="Arial" pitchFamily="34" charset="0"/>
              <a:buNone/>
              <a:defRPr/>
            </a:pPr>
            <a:endParaRPr lang="he-IL" dirty="0" smtClean="0"/>
          </a:p>
          <a:p>
            <a:pPr eaLnBrk="1" fontAlgn="auto" hangingPunct="1">
              <a:spcAft>
                <a:spcPts val="0"/>
              </a:spcAft>
              <a:buFont typeface="Arial" pitchFamily="34" charset="0"/>
              <a:buChar char="•"/>
              <a:defRPr/>
            </a:pPr>
            <a:r>
              <a:rPr lang="he-IL" dirty="0" smtClean="0"/>
              <a:t>בביקורים תדירים בארץ המוצא</a:t>
            </a:r>
          </a:p>
          <a:p>
            <a:pPr eaLnBrk="1" fontAlgn="auto" hangingPunct="1">
              <a:spcAft>
                <a:spcPts val="0"/>
              </a:spcAft>
              <a:buFont typeface="Arial" pitchFamily="34" charset="0"/>
              <a:buChar char="•"/>
              <a:defRPr/>
            </a:pPr>
            <a:r>
              <a:rPr lang="he-IL" dirty="0" err="1" smtClean="0"/>
              <a:t>תחזוק</a:t>
            </a:r>
            <a:r>
              <a:rPr lang="he-IL" dirty="0" smtClean="0"/>
              <a:t> קשרים רשמיים עם מדינת המוצא (אזרחות, תשלומי ביטוח לאומי, זכאות לקצבאות כגון פנסיה, הצבעה בבחירות)</a:t>
            </a:r>
          </a:p>
          <a:p>
            <a:pPr eaLnBrk="1" fontAlgn="auto" hangingPunct="1">
              <a:spcAft>
                <a:spcPts val="0"/>
              </a:spcAft>
              <a:buFont typeface="Arial" pitchFamily="34" charset="0"/>
              <a:buChar char="•"/>
              <a:defRPr/>
            </a:pPr>
            <a:r>
              <a:rPr lang="he-IL" dirty="0" smtClean="0"/>
              <a:t>שימור השפה, הזהות והמאפיינים התרבותיים של ארץ המוצא (דרך אמצעי תקשורת וכו').</a:t>
            </a:r>
          </a:p>
          <a:p>
            <a:pPr eaLnBrk="1" fontAlgn="auto" hangingPunct="1">
              <a:spcAft>
                <a:spcPts val="0"/>
              </a:spcAft>
              <a:buFont typeface="Arial" pitchFamily="34" charset="0"/>
              <a:buChar char="•"/>
              <a:defRPr/>
            </a:pPr>
            <a:r>
              <a:rPr lang="he-IL" dirty="0" smtClean="0"/>
              <a:t>שימור קשרים הנוגעים </a:t>
            </a:r>
            <a:r>
              <a:rPr lang="he-IL" dirty="0" smtClean="0">
                <a:solidFill>
                  <a:schemeClr val="accent2">
                    <a:lumMod val="75000"/>
                  </a:schemeClr>
                </a:solidFill>
              </a:rPr>
              <a:t>לתעסוקה ולשוק העבודה</a:t>
            </a:r>
            <a:r>
              <a:rPr lang="he-IL" dirty="0" smtClean="0"/>
              <a:t>.</a:t>
            </a:r>
          </a:p>
          <a:p>
            <a:pPr eaLnBrk="1" fontAlgn="auto" hangingPunct="1">
              <a:spcAft>
                <a:spcPts val="0"/>
              </a:spcAft>
              <a:buFont typeface="Wingdings" pitchFamily="2" charset="2"/>
              <a:buNone/>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19</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r>
              <a:rPr lang="he-IL" dirty="0" smtClean="0"/>
              <a:t>מעלה שאלות לגבי הגדר המהגר לאור ההגדרות הקלאסיות–</a:t>
            </a:r>
            <a:r>
              <a:rPr lang="he-IL" baseline="0" dirty="0" smtClean="0"/>
              <a:t> מי הו מהגר?</a:t>
            </a: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20</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r>
              <a:rPr lang="he-IL" dirty="0" smtClean="0"/>
              <a:t>מעלה שאלות לגבי הגדר המהגר לאור ההגדרות הקלאסיות–</a:t>
            </a:r>
            <a:r>
              <a:rPr lang="he-IL" baseline="0" dirty="0" smtClean="0"/>
              <a:t> מי הו מהגר?</a:t>
            </a: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21</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4</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endParaRPr lang="he-IL" dirty="0" smtClean="0"/>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22</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altLang="he-IL" dirty="0" smtClean="0"/>
              <a:t>חוק השבות:</a:t>
            </a:r>
            <a:r>
              <a:rPr lang="he-IL" altLang="he-IL" baseline="0" dirty="0" smtClean="0"/>
              <a:t> </a:t>
            </a:r>
            <a:r>
              <a:rPr lang="he-IL" altLang="he-IL" dirty="0" smtClean="0"/>
              <a:t>מעניק לכל יהודי את הזכות לעלות ארצה ולקבל תעודת עולה (ובאופן אוטומטי אזרחות ישראלית), אלא "אם נוכח שר הפנים שהמבקש – (1) פועל נגד העם היהודי; או (2) עלול לסכן בריאות הציבור או ביטחון המדינה; או (3) בעל עבר פלילי העלול לסכן את שלום ה</a:t>
            </a:r>
          </a:p>
          <a:p>
            <a:r>
              <a:rPr lang="he-IL" altLang="he-IL" dirty="0" smtClean="0">
                <a:solidFill>
                  <a:srgbClr val="C00000"/>
                </a:solidFill>
              </a:rPr>
              <a:t>תיקון לחוק מ 1970 </a:t>
            </a:r>
            <a:r>
              <a:rPr lang="he-IL" altLang="he-IL" dirty="0" smtClean="0"/>
              <a:t>מאפשר עלייה של מי שאחד מסביו היה יהודי, מי שבן זוגו הוא יהודי או מי שבן זוגו הוא בנו או נכדו של יהודי, להוציא אדם שהיה יהודי והמיר את דתו מרצון. </a:t>
            </a:r>
          </a:p>
          <a:p>
            <a:pPr eaLnBrk="1" fontAlgn="auto" hangingPunct="1">
              <a:spcAft>
                <a:spcPts val="0"/>
              </a:spcAft>
              <a:buFont typeface="Arial" pitchFamily="34" charset="0"/>
              <a:buChar char="•"/>
              <a:defRPr/>
            </a:pPr>
            <a:endParaRPr lang="he-IL" dirty="0" smtClean="0"/>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24</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r>
              <a:rPr lang="he-IL" altLang="en-US" sz="1200" dirty="0" smtClean="0"/>
              <a:t>עובדים אלו גויסו ממדינות שונות באמצעות </a:t>
            </a:r>
            <a:r>
              <a:rPr lang="he-IL" altLang="en-US" sz="1200" dirty="0" smtClean="0">
                <a:solidFill>
                  <a:srgbClr val="0070C0"/>
                </a:solidFill>
              </a:rPr>
              <a:t>קבלני כוח אדם </a:t>
            </a:r>
            <a:r>
              <a:rPr lang="he-IL" altLang="en-US" sz="1200" dirty="0" smtClean="0"/>
              <a:t>בהיתר השלטונות, אך חלקם הגדול היום שוהה באופן לא חוקי בישראל</a:t>
            </a: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25</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26</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28</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29</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5</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6</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7</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8</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9</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10</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11</a:t>
            </a:fld>
            <a:endParaRPr lang="he-IL"/>
          </a:p>
        </p:txBody>
      </p:sp>
    </p:spTree>
    <p:extLst>
      <p:ext uri="{BB962C8B-B14F-4D97-AF65-F5344CB8AC3E}">
        <p14:creationId xmlns:p14="http://schemas.microsoft.com/office/powerpoint/2010/main" val="355818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5BA51E4E-3104-4067-992A-E4F0FFB0D2B7}" type="datetime8">
              <a:rPr lang="he-IL" smtClean="0"/>
              <a:pPr/>
              <a:t>28 פברואר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1C447D1-25A2-4410-A9FC-1F7534FEAD7C}" type="datetime8">
              <a:rPr lang="he-IL" smtClean="0"/>
              <a:pPr/>
              <a:t>28 פברואר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9C9537D-67EB-4DFD-A814-76D46EE9E74E}" type="datetime8">
              <a:rPr lang="he-IL" smtClean="0"/>
              <a:pPr/>
              <a:t>28 פברואר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43CB859-49DA-4C8A-9D68-BF305C71BDF2}" type="datetime8">
              <a:rPr lang="he-IL" smtClean="0"/>
              <a:pPr/>
              <a:t>28 פברואר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0D586B9B-7B46-4161-96C2-6A15D9F5F495}" type="datetime8">
              <a:rPr lang="he-IL" smtClean="0"/>
              <a:pPr/>
              <a:t>28 פברואר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1187F417-AF88-4501-B5F3-4AF55D053B5F}" type="datetime8">
              <a:rPr lang="he-IL" smtClean="0"/>
              <a:pPr/>
              <a:t>28 פברואר 19</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6E9F7D04-098F-4080-974D-A53D38873CF6}" type="datetime8">
              <a:rPr lang="he-IL" smtClean="0"/>
              <a:pPr/>
              <a:t>28 פברואר 19</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C2808176-1B62-4DF0-B229-697482A7A78A}" type="datetime8">
              <a:rPr lang="he-IL" smtClean="0"/>
              <a:pPr/>
              <a:t>28 פברואר 19</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E226B3C-693C-42BB-94D9-204CDDAB082A}" type="datetime8">
              <a:rPr lang="he-IL" smtClean="0"/>
              <a:pPr/>
              <a:t>28 פברואר 19</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75B045C-9804-4644-B621-1FEC74F5688A}" type="datetime8">
              <a:rPr lang="he-IL" smtClean="0"/>
              <a:pPr/>
              <a:t>28 פברואר 19</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970E3E2-CDAD-45F5-AB0C-1DF85B3E9008}" type="datetime8">
              <a:rPr lang="he-IL" smtClean="0"/>
              <a:pPr/>
              <a:t>28 פברואר 19</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D59046C-37AE-4F5C-B4C3-34073647A453}" type="datetime8">
              <a:rPr lang="he-IL" smtClean="0"/>
              <a:pPr/>
              <a:t>28 פברואר 19</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8369558-EC0C-485F-B0D7-61C7D9E261FC}"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iom.int/key-migration-term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orldbank.org/en/topic/migrationremittancesdiasporaissues/brief/migration-remittances-dat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pixelit.bac.org.il/art_images/images/articles_2010/%D7%A1%D7%93%D7%A8%20%D7%99%D7%95%D7%9D%20-%20%D7%A7%D7%98%D7%9F.jpg" TargetMode="External"/><Relationship Id="rId5" Type="http://schemas.openxmlformats.org/officeDocument/2006/relationships/image" Target="../media/image4.jpeg"/><Relationship Id="rId4" Type="http://schemas.openxmlformats.org/officeDocument/2006/relationships/hyperlink" Target="http://www.google.co.il/imgres?imgurl=http://reut-institute.org/Data/Uploads/TOP%2015%20IMAGES/Brain%20Drain-BIG_1.jpg&amp;imgrefurl=http://reut-institute.org/Publication.aspx?PublicationId=3054&amp;usg=__ew_9DFioZToxO51tWuwjyk2B6DA=&amp;h=140&amp;w=140&amp;sz=15&amp;hl=iw&amp;start=3&amp;sig2=aJtgSUn3QP0HzJEJQ54hLQ&amp;zoom=1&amp;tbnid=mvckP1ZODwfmgM:&amp;tbnh=93&amp;tbnw=93&amp;ei=qr_nUaOiL8KOtQaiv4DYAw&amp;prev=/search?q=%D7%91%D7%A8%D7%99%D7%97%D7%AA+%D7%9E%D7%95%D7%97%D7%95%D7%AA&amp;hl=iw&amp;gbv=2&amp;tbm=isch&amp;itbs=1&amp;sa=X&amp;ved=0CC4QrQMwA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il/url?url=http://www.amrc.org.hk/alu_special/review/the_age_of_migration_international_populations_movement_in_the_modern_world_thi_0&amp;rct=j&amp;frm=1&amp;q=&amp;esrc=s&amp;sa=U&amp;ei=CzEYVMr4O-HE7Aay_4C4Aw&amp;ved=0CDAQ9QEwDQ&amp;sig2=TpgkwGBc36pafgHoTFpy5A&amp;usg=AFQjCNGFTBJGMMWwq7Cyz1zQp8rZSimo4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il/url?url=http://www.ofek2u.com/112265/%D7%AA%D7%9B%D7%A0%D7%95%D7%9F-%D7%99%D7%A2%D7%93%D7%99%D7%9D-%D7%9B%D7%9C%D7%9B%D7%9C%D7%99%D7%9D&amp;rct=j&amp;frm=1&amp;q=&amp;esrc=s&amp;sa=U&amp;ei=KTAYVKybDdSI7Aa_94CYAQ&amp;ved=0CBQQ9QEwAA&amp;sig2=1XBRpUXrRCKNW3Y26knpxw&amp;usg=AFQjCNErbJeWB089FRwUDUNJrx9d3oPJoQ"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3284984"/>
            <a:ext cx="7920880" cy="965969"/>
          </a:xfrm>
        </p:spPr>
        <p:txBody>
          <a:bodyPr>
            <a:normAutofit/>
          </a:bodyPr>
          <a:lstStyle/>
          <a:p>
            <a:r>
              <a:rPr lang="he-IL" sz="4800" b="1" dirty="0" smtClean="0">
                <a:solidFill>
                  <a:schemeClr val="bg1">
                    <a:lumMod val="50000"/>
                  </a:schemeClr>
                </a:solidFill>
                <a:latin typeface="+mn-lt"/>
                <a:ea typeface="+mn-ea"/>
                <a:cs typeface="+mn-cs"/>
              </a:rPr>
              <a:t>הגירה וכלכלה בינלאומית</a:t>
            </a:r>
            <a:endParaRPr lang="he-IL" sz="4800" b="1" dirty="0">
              <a:solidFill>
                <a:schemeClr val="bg1">
                  <a:lumMod val="50000"/>
                </a:schemeClr>
              </a:solidFill>
              <a:latin typeface="+mn-lt"/>
              <a:ea typeface="+mn-ea"/>
              <a:cs typeface="+mn-cs"/>
            </a:endParaRPr>
          </a:p>
        </p:txBody>
      </p:sp>
      <p:sp>
        <p:nvSpPr>
          <p:cNvPr id="3" name="כותרת משנה 2"/>
          <p:cNvSpPr>
            <a:spLocks noGrp="1"/>
          </p:cNvSpPr>
          <p:nvPr>
            <p:ph type="subTitle" idx="1"/>
          </p:nvPr>
        </p:nvSpPr>
        <p:spPr>
          <a:xfrm>
            <a:off x="0" y="5105400"/>
            <a:ext cx="5220072" cy="1752600"/>
          </a:xfrm>
        </p:spPr>
        <p:txBody>
          <a:bodyPr>
            <a:normAutofit/>
          </a:bodyPr>
          <a:lstStyle/>
          <a:p>
            <a:r>
              <a:rPr lang="he-IL" sz="2000" b="1" smtClean="0">
                <a:solidFill>
                  <a:schemeClr val="bg1">
                    <a:lumMod val="50000"/>
                  </a:schemeClr>
                </a:solidFill>
              </a:rPr>
              <a:t>פרופ' </a:t>
            </a:r>
            <a:r>
              <a:rPr lang="he-IL" sz="2000" b="1" dirty="0" smtClean="0">
                <a:solidFill>
                  <a:schemeClr val="bg1">
                    <a:lumMod val="50000"/>
                  </a:schemeClr>
                </a:solidFill>
              </a:rPr>
              <a:t>קארין אמית</a:t>
            </a:r>
          </a:p>
          <a:p>
            <a:r>
              <a:rPr lang="he-IL" sz="2000" b="1" dirty="0" smtClean="0">
                <a:solidFill>
                  <a:schemeClr val="bg1">
                    <a:lumMod val="50000"/>
                  </a:schemeClr>
                </a:solidFill>
              </a:rPr>
              <a:t>ראש התכנית לתואר שני בהגירה ושילוב חברתי</a:t>
            </a:r>
          </a:p>
          <a:p>
            <a:r>
              <a:rPr lang="he-IL" sz="2000" b="1" dirty="0" smtClean="0">
                <a:solidFill>
                  <a:schemeClr val="bg1">
                    <a:lumMod val="50000"/>
                  </a:schemeClr>
                </a:solidFill>
              </a:rPr>
              <a:t>המרכז האקדמי רופין</a:t>
            </a:r>
            <a:endParaRPr lang="en-US" sz="2000" b="1" dirty="0" smtClean="0">
              <a:solidFill>
                <a:schemeClr val="bg1">
                  <a:lumMod val="50000"/>
                </a:schemeClr>
              </a:solidFill>
            </a:endParaRPr>
          </a:p>
          <a:p>
            <a:r>
              <a:rPr lang="he-IL" sz="2000" b="1" dirty="0" err="1" smtClean="0">
                <a:solidFill>
                  <a:schemeClr val="bg1">
                    <a:lumMod val="50000"/>
                  </a:schemeClr>
                </a:solidFill>
              </a:rPr>
              <a:t>מב"ל</a:t>
            </a:r>
            <a:r>
              <a:rPr lang="he-IL" sz="2000" b="1" dirty="0" smtClean="0">
                <a:solidFill>
                  <a:schemeClr val="bg1">
                    <a:lumMod val="50000"/>
                  </a:schemeClr>
                </a:solidFill>
              </a:rPr>
              <a:t> אפריל 2018</a:t>
            </a:r>
            <a:endParaRPr lang="he-IL" sz="2000" b="1" dirty="0">
              <a:solidFill>
                <a:schemeClr val="bg1">
                  <a:lumMod val="5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5220072" y="4238963"/>
            <a:ext cx="3923928" cy="2619037"/>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699792" y="-1"/>
            <a:ext cx="4176464" cy="2753167"/>
          </a:xfrm>
          <a:prstGeom prst="rect">
            <a:avLst/>
          </a:prstGeom>
          <a:noFill/>
          <a:ln w="9525">
            <a:noFill/>
            <a:miter lim="800000"/>
            <a:headEnd/>
            <a:tailEnd/>
          </a:ln>
        </p:spPr>
      </p:pic>
      <p:sp>
        <p:nvSpPr>
          <p:cNvPr id="6" name="מציין מיקום של מספר שקופית 5"/>
          <p:cNvSpPr>
            <a:spLocks noGrp="1"/>
          </p:cNvSpPr>
          <p:nvPr>
            <p:ph type="sldNum" sz="quarter" idx="12"/>
          </p:nvPr>
        </p:nvSpPr>
        <p:spPr/>
        <p:txBody>
          <a:bodyPr/>
          <a:lstStyle/>
          <a:p>
            <a:fld id="{68369558-EC0C-485F-B0D7-61C7D9E261FC}" type="slidenum">
              <a:rPr lang="he-IL" smtClean="0"/>
              <a:pPr/>
              <a:t>1</a:t>
            </a:fld>
            <a:endParaRPr lang="he-I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fontScale="92500"/>
          </a:bodyPr>
          <a:lstStyle/>
          <a:p>
            <a:r>
              <a:rPr lang="he-IL" dirty="0" smtClean="0"/>
              <a:t>בארצות ההגירה הקלאסיות: </a:t>
            </a:r>
            <a:r>
              <a:rPr lang="he-IL" b="1" dirty="0" smtClean="0">
                <a:solidFill>
                  <a:schemeClr val="accent2">
                    <a:lumMod val="75000"/>
                  </a:schemeClr>
                </a:solidFill>
              </a:rPr>
              <a:t>ארה"ב, קנדה ואוסטרליה </a:t>
            </a:r>
            <a:r>
              <a:rPr lang="he-IL" dirty="0" smtClean="0"/>
              <a:t>הצטברו לאורך השנים עדויות ממחקרים רבים על:</a:t>
            </a:r>
          </a:p>
          <a:p>
            <a:r>
              <a:rPr lang="he-IL" sz="2800" dirty="0" smtClean="0">
                <a:solidFill>
                  <a:schemeClr val="accent1">
                    <a:lumMod val="75000"/>
                  </a:schemeClr>
                </a:solidFill>
              </a:rPr>
              <a:t>התרומה הכלכלית החיובית </a:t>
            </a:r>
            <a:r>
              <a:rPr lang="he-IL" sz="2800" dirty="0" smtClean="0"/>
              <a:t>של המהגרים (ברמת המקרו).</a:t>
            </a:r>
          </a:p>
          <a:p>
            <a:r>
              <a:rPr lang="he-IL" sz="2800" dirty="0" smtClean="0">
                <a:solidFill>
                  <a:schemeClr val="accent1">
                    <a:lumMod val="75000"/>
                  </a:schemeClr>
                </a:solidFill>
              </a:rPr>
              <a:t>שילוב כלכלי מוצלח </a:t>
            </a:r>
            <a:r>
              <a:rPr lang="he-IL" sz="2800" dirty="0" smtClean="0"/>
              <a:t>של מהגרים (ברמת המיקרו).</a:t>
            </a:r>
          </a:p>
          <a:p>
            <a:endParaRPr lang="he-IL" dirty="0"/>
          </a:p>
          <a:p>
            <a:r>
              <a:rPr lang="he-IL" dirty="0" smtClean="0"/>
              <a:t>עם זאת, ובעיקר בגלי ההגירה המאוחרים יותר, הכוללים גם מהגרים לא מתועדים ומבקשי מקלט, יש גם עדויות על:</a:t>
            </a:r>
          </a:p>
          <a:p>
            <a:r>
              <a:rPr lang="he-IL" sz="2800" dirty="0" smtClean="0">
                <a:solidFill>
                  <a:schemeClr val="accent2">
                    <a:lumMod val="75000"/>
                  </a:schemeClr>
                </a:solidFill>
              </a:rPr>
              <a:t>קשיים סוציו-אקונומיים </a:t>
            </a:r>
            <a:r>
              <a:rPr lang="he-IL" sz="2800" dirty="0" smtClean="0"/>
              <a:t>שיש לקבוצות מסוימות של מהגרים.</a:t>
            </a:r>
          </a:p>
          <a:p>
            <a:r>
              <a:rPr lang="he-IL" sz="2800" dirty="0" smtClean="0">
                <a:solidFill>
                  <a:schemeClr val="accent2">
                    <a:lumMod val="75000"/>
                  </a:schemeClr>
                </a:solidFill>
              </a:rPr>
              <a:t>קשיים</a:t>
            </a:r>
            <a:r>
              <a:rPr lang="he-IL" sz="2800" dirty="0" smtClean="0"/>
              <a:t> אלו מתמשכים גם </a:t>
            </a:r>
            <a:r>
              <a:rPr lang="he-IL" sz="2800" dirty="0" smtClean="0">
                <a:solidFill>
                  <a:schemeClr val="accent2">
                    <a:lumMod val="75000"/>
                  </a:schemeClr>
                </a:solidFill>
              </a:rPr>
              <a:t>בדור השני והשלישי </a:t>
            </a:r>
            <a:r>
              <a:rPr lang="he-IL" sz="2800" dirty="0" smtClean="0"/>
              <a:t>של המהגרים.</a:t>
            </a:r>
          </a:p>
          <a:p>
            <a:r>
              <a:rPr lang="he-IL" sz="2800" dirty="0" smtClean="0"/>
              <a:t>לצד הקשיים וההבדלים על בסיס כלכלי מתחזקים </a:t>
            </a:r>
            <a:r>
              <a:rPr lang="he-IL" sz="2800" dirty="0" smtClean="0">
                <a:solidFill>
                  <a:schemeClr val="accent2">
                    <a:lumMod val="75000"/>
                  </a:schemeClr>
                </a:solidFill>
              </a:rPr>
              <a:t>הבדלים חברתיים-תרבותיים</a:t>
            </a:r>
            <a:r>
              <a:rPr lang="he-IL" sz="2800" dirty="0" smtClean="0"/>
              <a:t>.</a:t>
            </a:r>
            <a:endParaRPr lang="he-IL" sz="2800"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10</a:t>
            </a:fld>
            <a:endParaRPr lang="he-IL" dirty="0"/>
          </a:p>
        </p:txBody>
      </p:sp>
      <p:sp>
        <p:nvSpPr>
          <p:cNvPr id="6" name="מלבן 8"/>
          <p:cNvSpPr/>
          <p:nvPr/>
        </p:nvSpPr>
        <p:spPr>
          <a:xfrm rot="20812811">
            <a:off x="-192030" y="571239"/>
            <a:ext cx="4155861" cy="400110"/>
          </a:xfrm>
          <a:prstGeom prst="rect">
            <a:avLst/>
          </a:prstGeom>
          <a:noFill/>
        </p:spPr>
        <p:txBody>
          <a:bodyPr wrap="square">
            <a:spAutoFit/>
          </a:bodyPr>
          <a:lstStyle/>
          <a:p>
            <a:pPr algn="ctr">
              <a:defRPr/>
            </a:pPr>
            <a:r>
              <a:rPr lang="he-IL" sz="2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האם המהגרים משתלבים?</a:t>
            </a:r>
            <a:endParaRPr lang="he-IL" sz="2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endParaRPr>
          </a:p>
        </p:txBody>
      </p:sp>
    </p:spTree>
    <p:extLst>
      <p:ext uri="{BB962C8B-B14F-4D97-AF65-F5344CB8AC3E}">
        <p14:creationId xmlns:p14="http://schemas.microsoft.com/office/powerpoint/2010/main" val="4048728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r>
              <a:rPr lang="he-IL" dirty="0" smtClean="0">
                <a:solidFill>
                  <a:schemeClr val="accent2">
                    <a:lumMod val="75000"/>
                  </a:schemeClr>
                </a:solidFill>
              </a:rPr>
              <a:t>מה קורה באירופה?</a:t>
            </a:r>
            <a:endParaRPr lang="he-IL" dirty="0" smtClean="0"/>
          </a:p>
          <a:p>
            <a:r>
              <a:rPr lang="he-IL" dirty="0" smtClean="0"/>
              <a:t>מדינות אירופה במשך שנים רבות היו בעיקר מדינות מהן </a:t>
            </a:r>
            <a:r>
              <a:rPr lang="he-IL" dirty="0" smtClean="0">
                <a:solidFill>
                  <a:schemeClr val="accent1">
                    <a:lumMod val="75000"/>
                  </a:schemeClr>
                </a:solidFill>
              </a:rPr>
              <a:t>יצאו מהגרים </a:t>
            </a:r>
            <a:r>
              <a:rPr lang="he-IL" dirty="0" smtClean="0"/>
              <a:t>לארצות ההגירה הקלאסיות.</a:t>
            </a:r>
          </a:p>
          <a:p>
            <a:r>
              <a:rPr lang="he-IL" dirty="0" smtClean="0"/>
              <a:t>היציאות המשמעותיות היו של </a:t>
            </a:r>
            <a:r>
              <a:rPr lang="he-IL" dirty="0" smtClean="0">
                <a:solidFill>
                  <a:schemeClr val="accent1">
                    <a:lumMod val="75000"/>
                  </a:schemeClr>
                </a:solidFill>
              </a:rPr>
              <a:t>פליטים מאירופה </a:t>
            </a:r>
            <a:r>
              <a:rPr lang="he-IL" dirty="0" smtClean="0"/>
              <a:t>כתוצאה ממלחמות וסכסוכים באירופה.</a:t>
            </a:r>
          </a:p>
          <a:p>
            <a:r>
              <a:rPr lang="he-IL" dirty="0" smtClean="0">
                <a:solidFill>
                  <a:schemeClr val="accent1">
                    <a:lumMod val="75000"/>
                  </a:schemeClr>
                </a:solidFill>
              </a:rPr>
              <a:t>ומהגרים כלכליים </a:t>
            </a:r>
            <a:r>
              <a:rPr lang="he-IL" dirty="0" smtClean="0"/>
              <a:t>שרצו לצאת</a:t>
            </a:r>
          </a:p>
          <a:p>
            <a:pPr marL="0" indent="0">
              <a:buNone/>
            </a:pPr>
            <a:r>
              <a:rPr lang="he-IL" dirty="0"/>
              <a:t> </a:t>
            </a:r>
            <a:r>
              <a:rPr lang="he-IL" dirty="0" smtClean="0"/>
              <a:t>  לעולם חדש של הזדמנויות.</a:t>
            </a:r>
          </a:p>
          <a:p>
            <a:pPr marL="0" indent="0">
              <a:buNone/>
            </a:pPr>
            <a:endParaRPr lang="he-IL" dirty="0"/>
          </a:p>
          <a:p>
            <a:pPr marL="0" indent="0">
              <a:buNone/>
            </a:pPr>
            <a:endParaRPr lang="he-IL" dirty="0" smtClean="0"/>
          </a:p>
          <a:p>
            <a:pPr marL="0" indent="0">
              <a:buNone/>
            </a:pPr>
            <a:endParaRPr lang="he-IL" dirty="0" smtClean="0"/>
          </a:p>
          <a:p>
            <a:pPr marL="0" indent="0">
              <a:buNone/>
            </a:pPr>
            <a:endParaRPr lang="he-IL" dirty="0" smtClean="0"/>
          </a:p>
          <a:p>
            <a:endParaRPr lang="he-IL" dirty="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11</a:t>
            </a:fld>
            <a:endParaRPr lang="he-I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564" y="4509120"/>
            <a:ext cx="26003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4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fontScale="92500" lnSpcReduction="10000"/>
          </a:bodyPr>
          <a:lstStyle/>
          <a:p>
            <a:r>
              <a:rPr lang="he-IL" dirty="0" smtClean="0">
                <a:solidFill>
                  <a:schemeClr val="accent1">
                    <a:lumMod val="75000"/>
                  </a:schemeClr>
                </a:solidFill>
              </a:rPr>
              <a:t>מדינות </a:t>
            </a:r>
            <a:r>
              <a:rPr lang="he-IL" b="1" dirty="0" smtClean="0">
                <a:solidFill>
                  <a:schemeClr val="accent2">
                    <a:lumMod val="75000"/>
                  </a:schemeClr>
                </a:solidFill>
              </a:rPr>
              <a:t>מערב אירופה </a:t>
            </a:r>
            <a:r>
              <a:rPr lang="he-IL" dirty="0" smtClean="0">
                <a:solidFill>
                  <a:schemeClr val="accent1">
                    <a:lumMod val="75000"/>
                  </a:schemeClr>
                </a:solidFill>
              </a:rPr>
              <a:t>הופכות לארצות יעד למהגרים </a:t>
            </a:r>
            <a:r>
              <a:rPr lang="he-IL" dirty="0" smtClean="0"/>
              <a:t>עם סיום מלחמת העולם ה-2 (1945): </a:t>
            </a:r>
          </a:p>
          <a:p>
            <a:pPr marL="0" indent="0">
              <a:buNone/>
            </a:pPr>
            <a:endParaRPr lang="he-IL" altLang="en-US" dirty="0"/>
          </a:p>
          <a:p>
            <a:r>
              <a:rPr lang="he-IL" altLang="en-US" sz="2400" b="1" dirty="0"/>
              <a:t>1</a:t>
            </a:r>
            <a:r>
              <a:rPr lang="he-IL" altLang="en-US" sz="2400" dirty="0"/>
              <a:t>. הגירת </a:t>
            </a:r>
            <a:r>
              <a:rPr lang="he-IL" altLang="en-US" sz="2400" dirty="0">
                <a:solidFill>
                  <a:schemeClr val="accent2">
                    <a:lumMod val="75000"/>
                  </a:schemeClr>
                </a:solidFill>
              </a:rPr>
              <a:t>עובדים </a:t>
            </a:r>
            <a:r>
              <a:rPr lang="he-IL" altLang="en-US" sz="2400" dirty="0" smtClean="0">
                <a:solidFill>
                  <a:schemeClr val="accent2">
                    <a:lumMod val="75000"/>
                  </a:schemeClr>
                </a:solidFill>
              </a:rPr>
              <a:t>"אורחים" </a:t>
            </a:r>
            <a:r>
              <a:rPr lang="he-IL" altLang="en-US" sz="2400" dirty="0" smtClean="0"/>
              <a:t>- </a:t>
            </a:r>
            <a:r>
              <a:rPr lang="en-US" altLang="en-US" sz="2400" dirty="0" smtClean="0">
                <a:cs typeface="Arial" charset="0"/>
              </a:rPr>
              <a:t>Guest-workers</a:t>
            </a:r>
            <a:r>
              <a:rPr lang="he-IL" altLang="en-US" sz="2400" dirty="0" smtClean="0">
                <a:cs typeface="Arial" charset="0"/>
              </a:rPr>
              <a:t> </a:t>
            </a:r>
            <a:r>
              <a:rPr lang="he-IL" altLang="en-US" sz="2400" dirty="0" smtClean="0"/>
              <a:t>מפריפריית </a:t>
            </a:r>
            <a:r>
              <a:rPr lang="he-IL" altLang="en-US" sz="2400" dirty="0"/>
              <a:t>אירופה (ארצות המזרח </a:t>
            </a:r>
            <a:r>
              <a:rPr lang="he-IL" altLang="en-US" sz="2400" dirty="0" smtClean="0"/>
              <a:t>התיכון, </a:t>
            </a:r>
            <a:r>
              <a:rPr lang="he-IL" altLang="en-US" sz="2400" dirty="0"/>
              <a:t>אירלנד ופינלנד) למערב </a:t>
            </a:r>
            <a:r>
              <a:rPr lang="he-IL" altLang="en-US" sz="2400" dirty="0" smtClean="0"/>
              <a:t>אירופה. מרביתם גברים </a:t>
            </a:r>
            <a:r>
              <a:rPr lang="he-IL" altLang="en-US" sz="2400" dirty="0"/>
              <a:t>צעירים שגויסו לעבודות שיקום יזומות לאחר המלחמה, מתוך הנחה שהם זמניים</a:t>
            </a:r>
            <a:r>
              <a:rPr lang="he-IL" altLang="en-US" sz="2400" dirty="0" smtClean="0"/>
              <a:t>.</a:t>
            </a:r>
          </a:p>
          <a:p>
            <a:endParaRPr lang="he-IL" altLang="en-US" sz="2400" dirty="0">
              <a:cs typeface="Arial" charset="0"/>
            </a:endParaRPr>
          </a:p>
          <a:p>
            <a:r>
              <a:rPr lang="he-IL" altLang="en-US" sz="2400" b="1" dirty="0" smtClean="0"/>
              <a:t>2</a:t>
            </a:r>
            <a:r>
              <a:rPr lang="he-IL" altLang="en-US" sz="2400" dirty="0"/>
              <a:t>. הגירת עובדים </a:t>
            </a:r>
            <a:r>
              <a:rPr lang="he-IL" altLang="en-US" sz="2400" dirty="0">
                <a:solidFill>
                  <a:schemeClr val="accent2">
                    <a:lumMod val="75000"/>
                  </a:schemeClr>
                </a:solidFill>
              </a:rPr>
              <a:t>מהקולוניות לשעבר </a:t>
            </a:r>
            <a:r>
              <a:rPr lang="he-IL" altLang="en-US" sz="2400" dirty="0"/>
              <a:t>–</a:t>
            </a:r>
            <a:r>
              <a:rPr lang="en-US" altLang="en-US" sz="2400" dirty="0">
                <a:cs typeface="Arial" charset="0"/>
              </a:rPr>
              <a:t>colonial </a:t>
            </a:r>
            <a:r>
              <a:rPr lang="en-US" altLang="en-US" sz="2400" dirty="0" smtClean="0">
                <a:cs typeface="Arial" charset="0"/>
              </a:rPr>
              <a:t>workers</a:t>
            </a:r>
            <a:r>
              <a:rPr lang="he-IL" altLang="en-US" sz="2400" dirty="0" smtClean="0">
                <a:cs typeface="Arial" charset="0"/>
              </a:rPr>
              <a:t>. חלק החזיקו באזרחות ארץ היעד וחלק הגיעו באופן לא חוקי.</a:t>
            </a:r>
          </a:p>
          <a:p>
            <a:pPr marL="0" indent="0">
              <a:buNone/>
            </a:pPr>
            <a:endParaRPr lang="he-IL" altLang="en-US" sz="2400" dirty="0" smtClean="0">
              <a:cs typeface="Arial" charset="0"/>
            </a:endParaRPr>
          </a:p>
          <a:p>
            <a:r>
              <a:rPr lang="he-IL" altLang="en-US" dirty="0" smtClean="0">
                <a:cs typeface="Arial" charset="0"/>
              </a:rPr>
              <a:t>למרות הכוונות הזמניות והעדר "אתוס הגירה" במדינות אירופה – חלק מהמהגרים ומשפחותיהם השתקעו באירופה (הגירת שרשרת).</a:t>
            </a:r>
          </a:p>
          <a:p>
            <a:endParaRPr lang="en-US" altLang="en-US" dirty="0">
              <a:cs typeface="Arial" charset="0"/>
            </a:endParaRPr>
          </a:p>
          <a:p>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12</a:t>
            </a:fld>
            <a:endParaRPr lang="he-IL" dirty="0"/>
          </a:p>
        </p:txBody>
      </p:sp>
    </p:spTree>
    <p:extLst>
      <p:ext uri="{BB962C8B-B14F-4D97-AF65-F5344CB8AC3E}">
        <p14:creationId xmlns:p14="http://schemas.microsoft.com/office/powerpoint/2010/main" val="2337839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r>
              <a:rPr lang="he-IL" altLang="en-US" dirty="0" smtClean="0"/>
              <a:t>בתחילת שנות ה 70 חלה האצה בתהליכי</a:t>
            </a:r>
            <a:r>
              <a:rPr lang="he-IL" altLang="en-US" dirty="0" smtClean="0">
                <a:solidFill>
                  <a:schemeClr val="accent3">
                    <a:lumMod val="50000"/>
                  </a:schemeClr>
                </a:solidFill>
              </a:rPr>
              <a:t> </a:t>
            </a:r>
            <a:r>
              <a:rPr lang="he-IL" altLang="en-US" dirty="0" smtClean="0">
                <a:solidFill>
                  <a:schemeClr val="accent2">
                    <a:lumMod val="75000"/>
                  </a:schemeClr>
                </a:solidFill>
              </a:rPr>
              <a:t>גלובליזציה</a:t>
            </a:r>
            <a:r>
              <a:rPr lang="he-IL" altLang="en-US" dirty="0" smtClean="0">
                <a:solidFill>
                  <a:schemeClr val="accent3">
                    <a:lumMod val="50000"/>
                  </a:schemeClr>
                </a:solidFill>
              </a:rPr>
              <a:t> </a:t>
            </a:r>
            <a:r>
              <a:rPr lang="he-IL" altLang="en-US" dirty="0" smtClean="0"/>
              <a:t>המתבטאים בשינויים כלכליים כלל עולמיים              </a:t>
            </a:r>
          </a:p>
          <a:p>
            <a:pPr marL="0" indent="0">
              <a:buNone/>
            </a:pPr>
            <a:r>
              <a:rPr lang="he-IL" altLang="en-US" sz="1800" dirty="0"/>
              <a:t> </a:t>
            </a:r>
            <a:r>
              <a:rPr lang="he-IL" altLang="en-US" sz="1800" dirty="0" smtClean="0"/>
              <a:t>   </a:t>
            </a:r>
            <a:r>
              <a:rPr lang="he-IL" altLang="en-US" sz="1600" dirty="0" smtClean="0"/>
              <a:t>(העברת חלק מהעבודה לאזורים פחות מפותחים, מהפכת אלקטרוניקה, הרחבת סקטור השירותים וכו'). </a:t>
            </a:r>
          </a:p>
          <a:p>
            <a:pPr marL="0" indent="0">
              <a:buNone/>
            </a:pPr>
            <a:endParaRPr lang="he-IL" altLang="en-US" sz="1600" dirty="0" smtClean="0"/>
          </a:p>
          <a:p>
            <a:r>
              <a:rPr lang="he-IL" altLang="en-US" sz="2800" dirty="0" smtClean="0">
                <a:solidFill>
                  <a:schemeClr val="accent2">
                    <a:lumMod val="75000"/>
                  </a:schemeClr>
                </a:solidFill>
              </a:rPr>
              <a:t>חל גידול במהגרים </a:t>
            </a:r>
            <a:r>
              <a:rPr lang="he-IL" altLang="en-US" sz="2800" dirty="0" smtClean="0"/>
              <a:t>לארצות ספציפיות במערב אירופה וסקנדינביה (טורקים ומהגרים מבריה"מ לשעבר לגרמניה, מהגרים מוסלמים לשבדיה </a:t>
            </a:r>
            <a:r>
              <a:rPr lang="he-IL" altLang="en-US" sz="2800" dirty="0" err="1" smtClean="0"/>
              <a:t>ולדנמק</a:t>
            </a:r>
            <a:r>
              <a:rPr lang="he-IL" altLang="en-US" sz="2800" dirty="0" smtClean="0"/>
              <a:t> </a:t>
            </a:r>
            <a:r>
              <a:rPr lang="he-IL" altLang="en-US" sz="2800" dirty="0" err="1" smtClean="0"/>
              <a:t>וכו</a:t>
            </a:r>
            <a:r>
              <a:rPr lang="he-IL" altLang="en-US" sz="2800" dirty="0" smtClean="0"/>
              <a:t>'..) .</a:t>
            </a:r>
          </a:p>
          <a:p>
            <a:pPr marL="0" indent="0">
              <a:buNone/>
            </a:pPr>
            <a:endParaRPr lang="he-IL" altLang="en-US" sz="2800" dirty="0"/>
          </a:p>
          <a:p>
            <a:r>
              <a:rPr lang="he-IL" altLang="en-US" sz="2800" dirty="0" smtClean="0"/>
              <a:t>במקביל </a:t>
            </a:r>
            <a:r>
              <a:rPr lang="he-IL" altLang="en-US" sz="2800" dirty="0"/>
              <a:t>מתהווה בארצות </a:t>
            </a:r>
            <a:r>
              <a:rPr lang="he-IL" altLang="en-US" sz="2800" dirty="0" smtClean="0"/>
              <a:t>מערב אירופה </a:t>
            </a:r>
            <a:r>
              <a:rPr lang="he-IL" altLang="en-US" sz="2800" dirty="0">
                <a:solidFill>
                  <a:schemeClr val="accent2">
                    <a:lumMod val="75000"/>
                  </a:schemeClr>
                </a:solidFill>
              </a:rPr>
              <a:t>דור שני ושלישי </a:t>
            </a:r>
            <a:r>
              <a:rPr lang="he-IL" altLang="en-US" sz="2800" dirty="0"/>
              <a:t>של </a:t>
            </a:r>
            <a:r>
              <a:rPr lang="he-IL" altLang="en-US" sz="2800" dirty="0" smtClean="0"/>
              <a:t>מהגרים ומתחילות עדויות מחקריות על </a:t>
            </a:r>
            <a:r>
              <a:rPr lang="he-IL" altLang="en-US" sz="2800" dirty="0" smtClean="0">
                <a:solidFill>
                  <a:schemeClr val="accent1">
                    <a:lumMod val="75000"/>
                  </a:schemeClr>
                </a:solidFill>
              </a:rPr>
              <a:t>קשיים כלכליים חברתיים ותרבותיים </a:t>
            </a:r>
            <a:r>
              <a:rPr lang="he-IL" altLang="en-US" sz="2800" dirty="0" smtClean="0"/>
              <a:t>בקליטתם.</a:t>
            </a:r>
            <a:endParaRPr lang="he-IL" altLang="en-US" sz="2800" dirty="0"/>
          </a:p>
          <a:p>
            <a:endParaRPr lang="he-IL" altLang="en-US" dirty="0" smtClean="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13</a:t>
            </a:fld>
            <a:endParaRPr lang="he-IL" dirty="0"/>
          </a:p>
        </p:txBody>
      </p:sp>
      <p:sp>
        <p:nvSpPr>
          <p:cNvPr id="6" name="מציין מיקום של מספר שקופית 3"/>
          <p:cNvSpPr txBox="1">
            <a:spLocks/>
          </p:cNvSpPr>
          <p:nvPr/>
        </p:nvSpPr>
        <p:spPr>
          <a:xfrm>
            <a:off x="107504" y="404664"/>
            <a:ext cx="2133600" cy="365125"/>
          </a:xfrm>
          <a:prstGeom prst="rect">
            <a:avLst/>
          </a:prstGeom>
        </p:spPr>
        <p:txBody>
          <a:bodyPr vert="horz" lIns="91440" tIns="45720" rIns="9144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sz="2000" b="1" dirty="0" smtClean="0">
                <a:solidFill>
                  <a:schemeClr val="accent2">
                    <a:lumMod val="75000"/>
                  </a:schemeClr>
                </a:solidFill>
              </a:rPr>
              <a:t>אירופה</a:t>
            </a:r>
            <a:endParaRPr lang="he-IL" sz="2000" b="1" dirty="0">
              <a:solidFill>
                <a:schemeClr val="accent2">
                  <a:lumMod val="75000"/>
                </a:schemeClr>
              </a:solidFill>
            </a:endParaRPr>
          </a:p>
        </p:txBody>
      </p:sp>
    </p:spTree>
    <p:extLst>
      <p:ext uri="{BB962C8B-B14F-4D97-AF65-F5344CB8AC3E}">
        <p14:creationId xmlns:p14="http://schemas.microsoft.com/office/powerpoint/2010/main" val="967078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r>
              <a:rPr lang="he-IL" altLang="en-US" dirty="0" smtClean="0"/>
              <a:t>מאז שנות ה90:</a:t>
            </a:r>
          </a:p>
          <a:p>
            <a:r>
              <a:rPr lang="he-IL" altLang="en-US" dirty="0" smtClean="0"/>
              <a:t>ישנה ירידה משמעותית </a:t>
            </a:r>
            <a:r>
              <a:rPr lang="he-IL" altLang="en-US" dirty="0" smtClean="0">
                <a:solidFill>
                  <a:schemeClr val="accent2">
                    <a:lumMod val="75000"/>
                  </a:schemeClr>
                </a:solidFill>
              </a:rPr>
              <a:t>בשיעורי </a:t>
            </a:r>
            <a:r>
              <a:rPr lang="he-IL" altLang="en-US" dirty="0">
                <a:solidFill>
                  <a:schemeClr val="accent2">
                    <a:lumMod val="75000"/>
                  </a:schemeClr>
                </a:solidFill>
              </a:rPr>
              <a:t>הילודה </a:t>
            </a:r>
            <a:r>
              <a:rPr lang="he-IL" altLang="en-US" dirty="0" smtClean="0"/>
              <a:t>בארצות האירופאיות </a:t>
            </a:r>
          </a:p>
          <a:p>
            <a:r>
              <a:rPr lang="he-IL" altLang="en-US" dirty="0" smtClean="0"/>
              <a:t>עלייה בתוחלת החיים- </a:t>
            </a:r>
            <a:r>
              <a:rPr lang="he-IL" altLang="en-US" dirty="0" smtClean="0">
                <a:solidFill>
                  <a:schemeClr val="accent2">
                    <a:lumMod val="75000"/>
                  </a:schemeClr>
                </a:solidFill>
              </a:rPr>
              <a:t>הזדקנות האוכלוסייה </a:t>
            </a:r>
          </a:p>
          <a:p>
            <a:r>
              <a:rPr lang="he-IL" altLang="en-US" dirty="0" smtClean="0">
                <a:solidFill>
                  <a:schemeClr val="accent2">
                    <a:lumMod val="75000"/>
                  </a:schemeClr>
                </a:solidFill>
              </a:rPr>
              <a:t>התפתחות כלכלית מואצת</a:t>
            </a:r>
            <a:r>
              <a:rPr lang="he-IL" altLang="en-US" dirty="0" smtClean="0"/>
              <a:t> של ארצות שונות בכלל אירופה (והפיכה ל"איחוד אירופאי")</a:t>
            </a:r>
            <a:endParaRPr lang="he-IL" altLang="en-US" dirty="0"/>
          </a:p>
          <a:p>
            <a:pPr algn="l"/>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14</a:t>
            </a:fld>
            <a:endParaRPr lang="he-IL" dirty="0"/>
          </a:p>
        </p:txBody>
      </p:sp>
      <p:sp>
        <p:nvSpPr>
          <p:cNvPr id="5" name="Down Arrow 4"/>
          <p:cNvSpPr/>
          <p:nvPr/>
        </p:nvSpPr>
        <p:spPr>
          <a:xfrm>
            <a:off x="4860032" y="4653136"/>
            <a:ext cx="549775"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ingle Corner Rectangle 5"/>
          <p:cNvSpPr/>
          <p:nvPr/>
        </p:nvSpPr>
        <p:spPr>
          <a:xfrm>
            <a:off x="5508104" y="5445224"/>
            <a:ext cx="3168352" cy="1152128"/>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altLang="en-US" dirty="0">
                <a:solidFill>
                  <a:schemeClr val="tx1"/>
                </a:solidFill>
              </a:rPr>
              <a:t>רצון של מהגרים (מהגרי עבודה ופליטים) להגר </a:t>
            </a:r>
            <a:r>
              <a:rPr lang="he-IL" altLang="en-US" dirty="0" smtClean="0">
                <a:solidFill>
                  <a:schemeClr val="tx1"/>
                </a:solidFill>
              </a:rPr>
              <a:t>לאירופה </a:t>
            </a:r>
            <a:endParaRPr lang="he-IL" altLang="en-US" dirty="0">
              <a:solidFill>
                <a:schemeClr val="tx1"/>
              </a:solidFill>
            </a:endParaRPr>
          </a:p>
        </p:txBody>
      </p:sp>
      <p:sp>
        <p:nvSpPr>
          <p:cNvPr id="10" name="Round Single Corner Rectangle 9"/>
          <p:cNvSpPr/>
          <p:nvPr/>
        </p:nvSpPr>
        <p:spPr>
          <a:xfrm>
            <a:off x="1691680" y="5445224"/>
            <a:ext cx="3168352" cy="1152128"/>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altLang="en-US" dirty="0">
                <a:solidFill>
                  <a:schemeClr val="tx1"/>
                </a:solidFill>
              </a:rPr>
              <a:t>צורך כלכלי גובר והולך של מדינות אירופה במהגרי עבודה</a:t>
            </a:r>
            <a:endParaRPr lang="en-US" altLang="en-US" dirty="0">
              <a:solidFill>
                <a:schemeClr val="tx1"/>
              </a:solidFill>
              <a:cs typeface="Arial" charset="0"/>
            </a:endParaRPr>
          </a:p>
        </p:txBody>
      </p:sp>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20688"/>
            <a:ext cx="1169066" cy="777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28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r>
              <a:rPr lang="he-IL" altLang="en-US" dirty="0" smtClean="0"/>
              <a:t>בעשור האחרון, ובצורה מואצת בחצי שנה האחרונה,  כתוצאה ממלחמות/סכסוכים/קשיים כלכליים במזרח התיכון ובאפריקה</a:t>
            </a:r>
          </a:p>
          <a:p>
            <a:pPr algn="l"/>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15</a:t>
            </a:fld>
            <a:endParaRPr lang="he-IL" dirty="0"/>
          </a:p>
        </p:txBody>
      </p:sp>
      <p:sp>
        <p:nvSpPr>
          <p:cNvPr id="5" name="Down Arrow 4"/>
          <p:cNvSpPr/>
          <p:nvPr/>
        </p:nvSpPr>
        <p:spPr>
          <a:xfrm>
            <a:off x="4409653" y="2715653"/>
            <a:ext cx="549775"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ingle Corner Rectangle 5"/>
          <p:cNvSpPr/>
          <p:nvPr/>
        </p:nvSpPr>
        <p:spPr>
          <a:xfrm>
            <a:off x="4932040" y="3429000"/>
            <a:ext cx="4032448" cy="1152128"/>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altLang="en-US" dirty="0" smtClean="0">
                <a:solidFill>
                  <a:schemeClr val="tx1"/>
                </a:solidFill>
              </a:rPr>
              <a:t>זרם של מהגרים (מבקשי מקלט ומהגרים כלכליים) מאפריקה- לרוב דרך הים</a:t>
            </a:r>
            <a:endParaRPr lang="he-IL" altLang="en-US" dirty="0">
              <a:solidFill>
                <a:schemeClr val="tx1"/>
              </a:solidFill>
            </a:endParaRPr>
          </a:p>
        </p:txBody>
      </p:sp>
      <p:sp>
        <p:nvSpPr>
          <p:cNvPr id="10" name="Round Single Corner Rectangle 9"/>
          <p:cNvSpPr/>
          <p:nvPr/>
        </p:nvSpPr>
        <p:spPr>
          <a:xfrm>
            <a:off x="378937" y="3429000"/>
            <a:ext cx="4032448" cy="1152128"/>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altLang="en-US" dirty="0" smtClean="0">
                <a:solidFill>
                  <a:schemeClr val="tx1"/>
                </a:solidFill>
                <a:cs typeface="Arial" charset="0"/>
              </a:rPr>
              <a:t>זרם של מבקשי מקלט/פליטים מהמזרח התיכון (עיראק, סוריה) המגיעים או דרך היבשה או דרך הים</a:t>
            </a:r>
            <a:endParaRPr lang="en-US" altLang="en-US" dirty="0">
              <a:solidFill>
                <a:schemeClr val="tx1"/>
              </a:solidFill>
              <a:cs typeface="Arial"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797152"/>
            <a:ext cx="2058421"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9682" y="4797152"/>
            <a:ext cx="2171733"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620688"/>
            <a:ext cx="1169066" cy="777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7867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r>
              <a:rPr lang="he-IL" altLang="en-US" dirty="0" smtClean="0"/>
              <a:t>למרות שמרבית ארצות אירופה חברות ב"איחוד האירופאי" וחתומות על אמנות שונות </a:t>
            </a:r>
            <a:r>
              <a:rPr lang="he-IL" altLang="en-US" sz="1600" dirty="0" smtClean="0"/>
              <a:t>(אמנת שנגן לתנועה חופשית, אמנת הפליטים של האו"ם, אמנת דבלין לאחריות המדינה הבטוחה הראשונה אליה מגיע מבקש מקלט </a:t>
            </a:r>
            <a:r>
              <a:rPr lang="he-IL" altLang="en-US" sz="1600" dirty="0" err="1" smtClean="0"/>
              <a:t>וכו</a:t>
            </a:r>
            <a:r>
              <a:rPr lang="he-IL" altLang="en-US" sz="1600" dirty="0" smtClean="0"/>
              <a:t>'..)</a:t>
            </a:r>
          </a:p>
          <a:p>
            <a:endParaRPr lang="he-IL" altLang="en-US" sz="1600" dirty="0"/>
          </a:p>
          <a:p>
            <a:r>
              <a:rPr lang="he-IL" altLang="en-US" dirty="0" smtClean="0">
                <a:solidFill>
                  <a:schemeClr val="accent2">
                    <a:lumMod val="75000"/>
                  </a:schemeClr>
                </a:solidFill>
              </a:rPr>
              <a:t>לכל אחת ממדינות אירופה יש מדיניות הגירה עצמאית </a:t>
            </a:r>
            <a:r>
              <a:rPr lang="he-IL" altLang="en-US" dirty="0" smtClean="0"/>
              <a:t>לצד תנאי שילוב/קליטה שונים למהגרים. </a:t>
            </a:r>
          </a:p>
          <a:p>
            <a:endParaRPr lang="he-IL" dirty="0"/>
          </a:p>
          <a:p>
            <a:r>
              <a:rPr lang="he-IL" dirty="0" smtClean="0"/>
              <a:t>אחד האתגרים המשמעותיים הניצבים בפני אירופה- להגיע להסכמות בנוגע למדיניות ההגירה - לאור השינויים הגלובליים העכשוויים והעתידיים.</a:t>
            </a:r>
          </a:p>
          <a:p>
            <a:pPr marL="0" indent="0">
              <a:buNone/>
            </a:pPr>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16</a:t>
            </a:fld>
            <a:endParaRPr lang="he-IL" dirty="0"/>
          </a:p>
        </p:txBody>
      </p:sp>
      <p:pic>
        <p:nvPicPr>
          <p:cNvPr id="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20688"/>
            <a:ext cx="1169066" cy="777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474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fontScale="92500" lnSpcReduction="10000"/>
          </a:bodyPr>
          <a:lstStyle/>
          <a:p>
            <a:r>
              <a:rPr lang="he-IL" altLang="en-US" dirty="0" smtClean="0"/>
              <a:t>בשנת 2015 היה שיא בהגירה לאירופה בעקבות המשבר בסוריה וגרמניה נקטה בגישה פתוחה של קבלת מבקשי המקלט. אך </a:t>
            </a:r>
            <a:r>
              <a:rPr lang="he-IL" altLang="en-US" dirty="0"/>
              <a:t>ד</a:t>
            </a:r>
            <a:r>
              <a:rPr lang="he-IL" altLang="en-US" dirty="0" smtClean="0"/>
              <a:t>עת הקהל הגרמני והאירופאי בנושא הובילה לשינוי משמעותי בגישה.</a:t>
            </a:r>
          </a:p>
          <a:p>
            <a:r>
              <a:rPr lang="he-IL" altLang="en-US" dirty="0" smtClean="0"/>
              <a:t>חלק מהפתרונות המוצעים כיום בדיונים בין מדינות אירופה כדי להתמודד עם סוגיית ההגירה הבוערת– הם </a:t>
            </a:r>
            <a:r>
              <a:rPr lang="he-IL" altLang="en-US" dirty="0" smtClean="0">
                <a:solidFill>
                  <a:schemeClr val="accent2">
                    <a:lumMod val="75000"/>
                  </a:schemeClr>
                </a:solidFill>
              </a:rPr>
              <a:t>פתרונות כלכליים וצבאיים מחוץ לאירופה</a:t>
            </a:r>
            <a:r>
              <a:rPr lang="he-IL" altLang="en-US" dirty="0" smtClean="0"/>
              <a:t>:</a:t>
            </a:r>
          </a:p>
          <a:p>
            <a:pPr marL="0" indent="0">
              <a:buNone/>
            </a:pPr>
            <a:endParaRPr lang="he-IL" altLang="en-US" sz="2800" dirty="0" smtClean="0"/>
          </a:p>
          <a:p>
            <a:r>
              <a:rPr lang="he-IL" sz="2800" dirty="0" smtClean="0"/>
              <a:t>הזרמת כספים ומעורבות כלכלית גוברת בארצות שולחות מהגרים באפריקה (ועידת מלטה).</a:t>
            </a:r>
          </a:p>
          <a:p>
            <a:r>
              <a:rPr lang="he-IL" sz="2800" dirty="0" smtClean="0"/>
              <a:t>מעורבות צבאית בסכסוכים במזרח התיכון.</a:t>
            </a:r>
          </a:p>
          <a:p>
            <a:r>
              <a:rPr lang="he-IL" sz="2800" dirty="0" smtClean="0"/>
              <a:t>הסכם כלכלי עם טורקיה לבלימת כניסת המהגרים דרכה.</a:t>
            </a:r>
          </a:p>
          <a:p>
            <a:endParaRPr lang="he-IL" sz="2800" dirty="0" smtClean="0"/>
          </a:p>
          <a:p>
            <a:endParaRPr lang="he-IL" dirty="0" smtClean="0"/>
          </a:p>
          <a:p>
            <a:pPr marL="0" indent="0">
              <a:buNone/>
            </a:pPr>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17</a:t>
            </a:fld>
            <a:endParaRPr lang="he-IL"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20688"/>
            <a:ext cx="1169066" cy="777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563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r>
              <a:rPr lang="he-IL" altLang="en-US" dirty="0" smtClean="0"/>
              <a:t>יש לזכור כי מדינות רבות באירופה לצד מדינות נוספות בעולם (יפן, קנדה</a:t>
            </a:r>
            <a:r>
              <a:rPr lang="en-US" altLang="en-US" dirty="0" smtClean="0"/>
              <a:t>(</a:t>
            </a:r>
            <a:r>
              <a:rPr lang="he-IL" altLang="en-US" dirty="0" smtClean="0"/>
              <a:t> – נמצאות במצוקה דמוגרפית וזקוקות למהגרים...</a:t>
            </a:r>
          </a:p>
          <a:p>
            <a:pPr marL="0" indent="0">
              <a:buNone/>
            </a:pPr>
            <a:endParaRPr lang="he-IL" altLang="en-US" sz="2800" dirty="0" smtClean="0"/>
          </a:p>
          <a:p>
            <a:r>
              <a:rPr lang="he-IL" sz="2800" dirty="0" smtClean="0"/>
              <a:t>יש ניסיונות למשוך (ולהתחרות) על מהגרים מפרופיל מסוים.</a:t>
            </a:r>
          </a:p>
          <a:p>
            <a:r>
              <a:rPr lang="he-IL" sz="2800" dirty="0" smtClean="0"/>
              <a:t>יש ניסיונות לגייס מהגרים מהפזורות.</a:t>
            </a:r>
            <a:endParaRPr lang="he-IL" dirty="0" smtClean="0"/>
          </a:p>
          <a:p>
            <a:pPr marL="0" indent="0">
              <a:buNone/>
            </a:pPr>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18</a:t>
            </a:fld>
            <a:endParaRPr lang="he-I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05064"/>
            <a:ext cx="1743075" cy="217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50912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813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4800" b="1" dirty="0" smtClean="0">
                <a:solidFill>
                  <a:schemeClr val="bg1">
                    <a:lumMod val="50000"/>
                  </a:schemeClr>
                </a:solidFill>
                <a:latin typeface="+mn-lt"/>
                <a:ea typeface="+mn-ea"/>
                <a:cs typeface="+mn-cs"/>
              </a:rPr>
              <a:t>הגירה וגלובליזציה- </a:t>
            </a:r>
            <a:br>
              <a:rPr lang="he-IL" sz="4800" b="1" dirty="0" smtClean="0">
                <a:solidFill>
                  <a:schemeClr val="bg1">
                    <a:lumMod val="50000"/>
                  </a:schemeClr>
                </a:solidFill>
                <a:latin typeface="+mn-lt"/>
                <a:ea typeface="+mn-ea"/>
                <a:cs typeface="+mn-cs"/>
              </a:rPr>
            </a:br>
            <a:r>
              <a:rPr lang="he-IL" sz="4800" b="1" dirty="0" smtClean="0">
                <a:solidFill>
                  <a:schemeClr val="bg1">
                    <a:lumMod val="50000"/>
                  </a:schemeClr>
                </a:solidFill>
                <a:latin typeface="+mn-lt"/>
                <a:ea typeface="+mn-ea"/>
                <a:cs typeface="+mn-cs"/>
              </a:rPr>
              <a:t>הגירה טרנס-לאומית </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endParaRPr lang="he-IL" dirty="0"/>
          </a:p>
          <a:p>
            <a:pPr>
              <a:defRPr/>
            </a:pPr>
            <a:r>
              <a:rPr lang="he-IL" dirty="0" smtClean="0">
                <a:solidFill>
                  <a:schemeClr val="accent2">
                    <a:lumMod val="75000"/>
                  </a:schemeClr>
                </a:solidFill>
              </a:rPr>
              <a:t>הגירה טרנס-לאומית </a:t>
            </a:r>
            <a:r>
              <a:rPr lang="he-IL" dirty="0" smtClean="0"/>
              <a:t>מתייחסת לנטייה </a:t>
            </a:r>
            <a:r>
              <a:rPr lang="he-IL" dirty="0"/>
              <a:t>בקרב מהגרים, בעיקר בעשורים האחרונים, לשמור על קשרים/זיקה עם ארץ מוצאם במקביל להשתלבותם בארץ </a:t>
            </a:r>
            <a:r>
              <a:rPr lang="he-IL" dirty="0" smtClean="0"/>
              <a:t>היעד </a:t>
            </a:r>
            <a:r>
              <a:rPr lang="he-IL" sz="1800" dirty="0" smtClean="0"/>
              <a:t>(</a:t>
            </a:r>
            <a:r>
              <a:rPr lang="en-US" sz="1800" dirty="0"/>
              <a:t>Bartram, </a:t>
            </a:r>
            <a:r>
              <a:rPr lang="en-US" sz="1800" dirty="0" err="1"/>
              <a:t>Poros</a:t>
            </a:r>
            <a:r>
              <a:rPr lang="en-US" sz="1800" dirty="0"/>
              <a:t> &amp; </a:t>
            </a:r>
            <a:r>
              <a:rPr lang="en-US" sz="1800" dirty="0" err="1"/>
              <a:t>Monfort</a:t>
            </a:r>
            <a:r>
              <a:rPr lang="en-US" sz="1800" dirty="0"/>
              <a:t> </a:t>
            </a:r>
            <a:r>
              <a:rPr lang="en-US" sz="1800" dirty="0" smtClean="0"/>
              <a:t>2014</a:t>
            </a:r>
            <a:r>
              <a:rPr lang="he-IL" sz="1800" dirty="0" smtClean="0"/>
              <a:t>)  </a:t>
            </a:r>
          </a:p>
          <a:p>
            <a:pPr>
              <a:defRPr/>
            </a:pPr>
            <a:endParaRPr lang="he-IL" sz="1800" dirty="0"/>
          </a:p>
          <a:p>
            <a:pPr>
              <a:defRPr/>
            </a:pPr>
            <a:r>
              <a:rPr lang="he-IL" dirty="0"/>
              <a:t>שימור הקשרים עם ארץ המוצא מתאפשר ביתר קלות הודות </a:t>
            </a:r>
            <a:r>
              <a:rPr lang="he-IL" dirty="0" smtClean="0"/>
              <a:t>לתהליכי גלובליזציה מואצים ופיתוחם של אמצעים </a:t>
            </a:r>
            <a:r>
              <a:rPr lang="he-IL" dirty="0"/>
              <a:t>טכנולוגיים </a:t>
            </a:r>
            <a:r>
              <a:rPr lang="he-IL" dirty="0" smtClean="0"/>
              <a:t>מתקדמים (תחבורה</a:t>
            </a:r>
            <a:r>
              <a:rPr lang="he-IL" dirty="0"/>
              <a:t>, טלפון ואינטרנט). </a:t>
            </a:r>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19</a:t>
            </a:fld>
            <a:endParaRPr lang="he-IL" dirty="0"/>
          </a:p>
        </p:txBody>
      </p:sp>
      <p:sp>
        <p:nvSpPr>
          <p:cNvPr id="6" name="מלבן 8"/>
          <p:cNvSpPr/>
          <p:nvPr/>
        </p:nvSpPr>
        <p:spPr>
          <a:xfrm rot="20020800">
            <a:off x="155540" y="721805"/>
            <a:ext cx="2379176" cy="461665"/>
          </a:xfrm>
          <a:prstGeom prst="rect">
            <a:avLst/>
          </a:prstGeom>
          <a:noFill/>
        </p:spPr>
        <p:txBody>
          <a:bodyPr wrap="none">
            <a:spAutoFit/>
          </a:bodyPr>
          <a:lstStyle/>
          <a:p>
            <a:pPr algn="ctr">
              <a:defRPr/>
            </a:pPr>
            <a:r>
              <a:rPr lang="he-IL"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רגל פה רגל שם...</a:t>
            </a:r>
            <a:endParaRPr lang="he-IL"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404664"/>
            <a:ext cx="1691382" cy="126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977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מיהו מהגר?*</a:t>
            </a:r>
            <a:endParaRPr lang="he-IL" sz="1600" b="1" dirty="0">
              <a:solidFill>
                <a:srgbClr val="FF0000"/>
              </a:solidFill>
              <a:latin typeface="+mn-lt"/>
              <a:ea typeface="+mn-ea"/>
              <a:cs typeface="+mn-cs"/>
            </a:endParaRPr>
          </a:p>
        </p:txBody>
      </p:sp>
      <p:sp>
        <p:nvSpPr>
          <p:cNvPr id="3" name="מציין מיקום תוכן 2"/>
          <p:cNvSpPr>
            <a:spLocks noGrp="1"/>
          </p:cNvSpPr>
          <p:nvPr>
            <p:ph idx="1"/>
          </p:nvPr>
        </p:nvSpPr>
        <p:spPr>
          <a:xfrm>
            <a:off x="179512" y="1772816"/>
            <a:ext cx="8507288" cy="4896544"/>
          </a:xfrm>
        </p:spPr>
        <p:txBody>
          <a:bodyPr>
            <a:normAutofit fontScale="70000" lnSpcReduction="20000"/>
          </a:bodyPr>
          <a:lstStyle/>
          <a:p>
            <a:r>
              <a:rPr lang="he-IL" sz="3300" b="1" u="sng" dirty="0"/>
              <a:t>מהגר</a:t>
            </a:r>
            <a:r>
              <a:rPr lang="he-IL" sz="3300" b="1" dirty="0"/>
              <a:t> </a:t>
            </a:r>
            <a:r>
              <a:rPr lang="en-US" sz="3300" dirty="0"/>
              <a:t>Migrant)</a:t>
            </a:r>
            <a:r>
              <a:rPr lang="he-IL" sz="3300" dirty="0"/>
              <a:t>)-</a:t>
            </a:r>
            <a:r>
              <a:rPr lang="he-IL" sz="3300" b="1" dirty="0"/>
              <a:t> </a:t>
            </a:r>
            <a:r>
              <a:rPr lang="he-IL" sz="3300" dirty="0" smtClean="0"/>
              <a:t>על </a:t>
            </a:r>
            <a:r>
              <a:rPr lang="he-IL" sz="3300" dirty="0"/>
              <a:t>פי האו"ם מהגר הוא אדם שהתגורר בארץ זרה (שלא נולד בה) מעל שנה אחת ללא קשר למניעי ההגירה ולנסיבותיה. </a:t>
            </a:r>
            <a:endParaRPr lang="he-IL" sz="3300" dirty="0" smtClean="0"/>
          </a:p>
          <a:p>
            <a:endParaRPr lang="he-IL" sz="3300" dirty="0" smtClean="0"/>
          </a:p>
          <a:p>
            <a:r>
              <a:rPr lang="he-IL" sz="3300" dirty="0" smtClean="0"/>
              <a:t>אין הסכמה חד משמעית לגבי המושג (התקופה, המניעים).</a:t>
            </a:r>
          </a:p>
          <a:p>
            <a:endParaRPr lang="he-IL" sz="3300" dirty="0" smtClean="0"/>
          </a:p>
          <a:p>
            <a:r>
              <a:rPr lang="he-IL" sz="3300" dirty="0" smtClean="0"/>
              <a:t>"מהגר" הוא מושג הכולל בתוכו סוגים שונים של מעברים בינלאומיים (מבקש מקלט/פליט, עולה בהקשר הישראלי, מהגר עבודה וכו')</a:t>
            </a:r>
          </a:p>
          <a:p>
            <a:endParaRPr lang="he-IL" sz="3300" dirty="0" smtClean="0"/>
          </a:p>
          <a:p>
            <a:r>
              <a:rPr lang="he-IL" sz="3300" dirty="0" smtClean="0"/>
              <a:t>על פי הגדרה כללית זו על פי האו"ם יש כיום בעולם רבע מיליארד מהגרים.</a:t>
            </a:r>
            <a:endParaRPr lang="he-IL" sz="3300" dirty="0"/>
          </a:p>
          <a:p>
            <a:endParaRPr lang="he-IL" dirty="0" smtClean="0"/>
          </a:p>
          <a:p>
            <a:endParaRPr lang="he-IL" dirty="0" smtClean="0"/>
          </a:p>
          <a:p>
            <a:endParaRPr lang="en-US" sz="1400" dirty="0"/>
          </a:p>
          <a:p>
            <a:r>
              <a:rPr lang="he-IL" sz="1400" dirty="0" smtClean="0"/>
              <a:t>* מתוך מילון המונחים של ה </a:t>
            </a:r>
            <a:r>
              <a:rPr lang="en-US" sz="1400" dirty="0" smtClean="0"/>
              <a:t>IOM</a:t>
            </a:r>
            <a:r>
              <a:rPr lang="he-IL" sz="1400" dirty="0"/>
              <a:t>- </a:t>
            </a:r>
            <a:r>
              <a:rPr lang="en-US" sz="1400" dirty="0"/>
              <a:t>International Organization for </a:t>
            </a:r>
            <a:r>
              <a:rPr lang="en-US" sz="1400" dirty="0" smtClean="0"/>
              <a:t>Migration</a:t>
            </a:r>
          </a:p>
          <a:p>
            <a:r>
              <a:rPr lang="en-US" sz="1400" dirty="0" smtClean="0">
                <a:hlinkClick r:id="rId2"/>
              </a:rPr>
              <a:t>https://www.iom.int/key-migration-terms</a:t>
            </a:r>
            <a:endParaRPr lang="en-US" sz="1400"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2</a:t>
            </a:fld>
            <a:endParaRPr lang="he-IL"/>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4800" b="1" dirty="0" smtClean="0">
                <a:solidFill>
                  <a:schemeClr val="bg1">
                    <a:lumMod val="50000"/>
                  </a:schemeClr>
                </a:solidFill>
                <a:latin typeface="+mn-lt"/>
                <a:ea typeface="+mn-ea"/>
                <a:cs typeface="+mn-cs"/>
              </a:rPr>
              <a:t>הגירה וגלובליזציה- </a:t>
            </a:r>
            <a:br>
              <a:rPr lang="he-IL" sz="4800" b="1" dirty="0" smtClean="0">
                <a:solidFill>
                  <a:schemeClr val="bg1">
                    <a:lumMod val="50000"/>
                  </a:schemeClr>
                </a:solidFill>
                <a:latin typeface="+mn-lt"/>
                <a:ea typeface="+mn-ea"/>
                <a:cs typeface="+mn-cs"/>
              </a:rPr>
            </a:br>
            <a:r>
              <a:rPr lang="he-IL" sz="4800" b="1" dirty="0" smtClean="0">
                <a:solidFill>
                  <a:schemeClr val="bg1">
                    <a:lumMod val="50000"/>
                  </a:schemeClr>
                </a:solidFill>
                <a:latin typeface="+mn-lt"/>
                <a:ea typeface="+mn-ea"/>
                <a:cs typeface="+mn-cs"/>
              </a:rPr>
              <a:t>הגירה טרנס-לאומית </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endParaRPr lang="he-IL" dirty="0"/>
          </a:p>
          <a:p>
            <a:pPr>
              <a:defRPr/>
            </a:pPr>
            <a:r>
              <a:rPr lang="he-IL" dirty="0"/>
              <a:t>ישנם מספר דפוסים טרנס-לאומיים </a:t>
            </a:r>
            <a:r>
              <a:rPr lang="he-IL" dirty="0" smtClean="0">
                <a:solidFill>
                  <a:schemeClr val="accent1">
                    <a:lumMod val="75000"/>
                  </a:schemeClr>
                </a:solidFill>
              </a:rPr>
              <a:t>בשוק העבודה</a:t>
            </a:r>
            <a:r>
              <a:rPr lang="he-IL" dirty="0" smtClean="0"/>
              <a:t>:</a:t>
            </a:r>
          </a:p>
          <a:p>
            <a:pPr>
              <a:defRPr/>
            </a:pPr>
            <a:endParaRPr lang="he-IL" dirty="0"/>
          </a:p>
          <a:p>
            <a:pPr>
              <a:defRPr/>
            </a:pPr>
            <a:r>
              <a:rPr lang="he-IL" dirty="0">
                <a:solidFill>
                  <a:schemeClr val="accent2">
                    <a:lumMod val="75000"/>
                  </a:schemeClr>
                </a:solidFill>
              </a:rPr>
              <a:t>מהגרים מולטי-לוקאליים</a:t>
            </a:r>
            <a:r>
              <a:rPr lang="he-IL" dirty="0"/>
              <a:t>: המהגרים אשר עובדים (פיזית) בארץ מוצאם וחיים על הקו בין ארץ היעד לארץ המוצא-- בעצם מנהלים חיים ביותר ממיקום גיאוגרפי אחד</a:t>
            </a:r>
            <a:r>
              <a:rPr lang="he-IL" dirty="0" smtClean="0"/>
              <a:t>.</a:t>
            </a:r>
          </a:p>
          <a:p>
            <a:pPr>
              <a:defRPr/>
            </a:pPr>
            <a:endParaRPr lang="he-IL" dirty="0"/>
          </a:p>
          <a:p>
            <a:pPr>
              <a:defRPr/>
            </a:pPr>
            <a:r>
              <a:rPr lang="he-IL" dirty="0">
                <a:solidFill>
                  <a:schemeClr val="accent2">
                    <a:lumMod val="75000"/>
                  </a:schemeClr>
                </a:solidFill>
              </a:rPr>
              <a:t>מהגרים טרנס-לאומיים</a:t>
            </a:r>
            <a:r>
              <a:rPr lang="he-IL" dirty="0"/>
              <a:t>: דפוסי תעסוקה שונים של מהגרים המחברים בין ארץ המוצא לארץ </a:t>
            </a:r>
            <a:r>
              <a:rPr lang="he-IL" dirty="0" smtClean="0"/>
              <a:t>היעד.</a:t>
            </a:r>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20</a:t>
            </a:fld>
            <a:endParaRPr lang="he-IL" dirty="0"/>
          </a:p>
        </p:txBody>
      </p:sp>
      <p:sp>
        <p:nvSpPr>
          <p:cNvPr id="6" name="מלבן 8"/>
          <p:cNvSpPr/>
          <p:nvPr/>
        </p:nvSpPr>
        <p:spPr>
          <a:xfrm rot="20020800">
            <a:off x="155540" y="721805"/>
            <a:ext cx="2379176" cy="461665"/>
          </a:xfrm>
          <a:prstGeom prst="rect">
            <a:avLst/>
          </a:prstGeom>
          <a:noFill/>
        </p:spPr>
        <p:txBody>
          <a:bodyPr wrap="none">
            <a:spAutoFit/>
          </a:bodyPr>
          <a:lstStyle/>
          <a:p>
            <a:pPr algn="ctr">
              <a:defRPr/>
            </a:pPr>
            <a:r>
              <a:rPr lang="he-IL"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רגל פה רגל שם...</a:t>
            </a:r>
            <a:endParaRPr lang="he-IL"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365104"/>
            <a:ext cx="914450" cy="120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841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4800" b="1" dirty="0" smtClean="0">
                <a:solidFill>
                  <a:schemeClr val="bg1">
                    <a:lumMod val="50000"/>
                  </a:schemeClr>
                </a:solidFill>
                <a:latin typeface="+mn-lt"/>
                <a:ea typeface="+mn-ea"/>
                <a:cs typeface="+mn-cs"/>
              </a:rPr>
              <a:t>הגירה וגלובליזציה- </a:t>
            </a:r>
            <a:br>
              <a:rPr lang="he-IL" sz="4800" b="1" dirty="0" smtClean="0">
                <a:solidFill>
                  <a:schemeClr val="bg1">
                    <a:lumMod val="50000"/>
                  </a:schemeClr>
                </a:solidFill>
                <a:latin typeface="+mn-lt"/>
                <a:ea typeface="+mn-ea"/>
                <a:cs typeface="+mn-cs"/>
              </a:rPr>
            </a:br>
            <a:r>
              <a:rPr lang="he-IL" sz="4800" b="1" dirty="0" smtClean="0">
                <a:solidFill>
                  <a:schemeClr val="bg1">
                    <a:lumMod val="50000"/>
                  </a:schemeClr>
                </a:solidFill>
                <a:latin typeface="+mn-lt"/>
                <a:ea typeface="+mn-ea"/>
                <a:cs typeface="+mn-cs"/>
              </a:rPr>
              <a:t>הגירה טרנס-לאומית </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pPr marL="0" indent="0">
              <a:buNone/>
              <a:defRPr/>
            </a:pPr>
            <a:endParaRPr lang="he-IL" dirty="0"/>
          </a:p>
          <a:p>
            <a:pPr>
              <a:defRPr/>
            </a:pPr>
            <a:r>
              <a:rPr lang="he-IL" dirty="0">
                <a:solidFill>
                  <a:schemeClr val="accent2">
                    <a:lumMod val="75000"/>
                  </a:schemeClr>
                </a:solidFill>
              </a:rPr>
              <a:t>מהגרים </a:t>
            </a:r>
            <a:r>
              <a:rPr lang="he-IL" dirty="0" smtClean="0">
                <a:solidFill>
                  <a:schemeClr val="accent2">
                    <a:lumMod val="75000"/>
                  </a:schemeClr>
                </a:solidFill>
              </a:rPr>
              <a:t>טרנס-לאומיים- וכלכלה אתנית</a:t>
            </a:r>
            <a:r>
              <a:rPr lang="he-IL" dirty="0" smtClean="0"/>
              <a:t>: </a:t>
            </a:r>
            <a:endParaRPr lang="en-US" dirty="0" smtClean="0"/>
          </a:p>
          <a:p>
            <a:pPr>
              <a:defRPr/>
            </a:pPr>
            <a:r>
              <a:rPr lang="he-IL" sz="2400" dirty="0" smtClean="0">
                <a:solidFill>
                  <a:schemeClr val="accent1">
                    <a:lumMod val="75000"/>
                  </a:schemeClr>
                </a:solidFill>
              </a:rPr>
              <a:t>עסקים אתניים </a:t>
            </a:r>
            <a:r>
              <a:rPr lang="he-IL" sz="2400" dirty="0" smtClean="0"/>
              <a:t>במובלעות אתניות (</a:t>
            </a:r>
            <a:r>
              <a:rPr lang="en-US" sz="2400" dirty="0" smtClean="0"/>
              <a:t>China Town</a:t>
            </a:r>
            <a:r>
              <a:rPr lang="he-IL" sz="2400" dirty="0" smtClean="0"/>
              <a:t>)</a:t>
            </a:r>
          </a:p>
          <a:p>
            <a:pPr>
              <a:defRPr/>
            </a:pPr>
            <a:r>
              <a:rPr lang="he-IL" sz="2400" dirty="0" smtClean="0"/>
              <a:t>כלכלה ה"נשלטת" עי ידי קבוצה אתנית - מדובר </a:t>
            </a:r>
            <a:r>
              <a:rPr lang="he-IL" sz="2400" dirty="0"/>
              <a:t>על </a:t>
            </a:r>
            <a:r>
              <a:rPr lang="he-IL" sz="2400" dirty="0">
                <a:solidFill>
                  <a:schemeClr val="accent1">
                    <a:lumMod val="75000"/>
                  </a:schemeClr>
                </a:solidFill>
              </a:rPr>
              <a:t>דומיננטיות</a:t>
            </a:r>
            <a:r>
              <a:rPr lang="he-IL" sz="2400" dirty="0"/>
              <a:t> של קבוצה אתנית (מהגרים) </a:t>
            </a:r>
            <a:r>
              <a:rPr lang="he-IL" sz="2400" dirty="0">
                <a:solidFill>
                  <a:schemeClr val="accent1">
                    <a:lumMod val="75000"/>
                  </a:schemeClr>
                </a:solidFill>
              </a:rPr>
              <a:t>בסקטור</a:t>
            </a:r>
            <a:r>
              <a:rPr lang="he-IL" sz="2400" dirty="0"/>
              <a:t> מסוים מבלי להיות "הבעלים". </a:t>
            </a:r>
          </a:p>
          <a:p>
            <a:pPr>
              <a:defRPr/>
            </a:pPr>
            <a:r>
              <a:rPr lang="he-IL" sz="2400" dirty="0"/>
              <a:t>לדוגמא: רופאים ממוצא הודי בארה"ב ובאנגליה, דומיננטיות של עולים מבריה"מ במקצועות </a:t>
            </a:r>
            <a:r>
              <a:rPr lang="he-IL" sz="2400" dirty="0" smtClean="0"/>
              <a:t>הסיעוד, מטפלים מהפיליפינים בארצות שונות </a:t>
            </a:r>
            <a:r>
              <a:rPr lang="he-IL" sz="2400" dirty="0" err="1"/>
              <a:t>וכו</a:t>
            </a:r>
            <a:r>
              <a:rPr lang="he-IL" sz="2400" dirty="0"/>
              <a:t>'. </a:t>
            </a:r>
          </a:p>
          <a:p>
            <a:pPr>
              <a:defRPr/>
            </a:pPr>
            <a:r>
              <a:rPr lang="he-IL" sz="2400" dirty="0" smtClean="0">
                <a:solidFill>
                  <a:schemeClr val="accent1">
                    <a:lumMod val="75000"/>
                  </a:schemeClr>
                </a:solidFill>
              </a:rPr>
              <a:t>שליחת </a:t>
            </a:r>
            <a:r>
              <a:rPr lang="he-IL" sz="2400" dirty="0">
                <a:solidFill>
                  <a:schemeClr val="accent1">
                    <a:lumMod val="75000"/>
                  </a:schemeClr>
                </a:solidFill>
              </a:rPr>
              <a:t>כספים לארץ המוצא </a:t>
            </a:r>
            <a:r>
              <a:rPr lang="en-US" sz="2400" dirty="0"/>
              <a:t>(remittances) </a:t>
            </a:r>
            <a:endParaRPr lang="he-IL" sz="2400" dirty="0" smtClean="0"/>
          </a:p>
          <a:p>
            <a:pPr>
              <a:defRPr/>
            </a:pPr>
            <a:r>
              <a:rPr lang="he-IL" sz="2400" dirty="0"/>
              <a:t>תעסוקה (פיזית) בארץ היעד במסגרת ארגונים/שלוחות מארץ המוצא </a:t>
            </a:r>
            <a:r>
              <a:rPr lang="he-IL" sz="2400" dirty="0">
                <a:solidFill>
                  <a:schemeClr val="accent1">
                    <a:lumMod val="75000"/>
                  </a:schemeClr>
                </a:solidFill>
              </a:rPr>
              <a:t>ומתן שירות לקהל בארץ היעד </a:t>
            </a:r>
            <a:r>
              <a:rPr lang="he-IL" sz="2400" dirty="0"/>
              <a:t>(לדוגמא מוקדי שירות טלפוניים)</a:t>
            </a:r>
          </a:p>
          <a:p>
            <a:pPr>
              <a:defRPr/>
            </a:pPr>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21</a:t>
            </a:fld>
            <a:endParaRPr lang="he-IL" dirty="0"/>
          </a:p>
        </p:txBody>
      </p:sp>
      <p:sp>
        <p:nvSpPr>
          <p:cNvPr id="6" name="מלבן 8"/>
          <p:cNvSpPr/>
          <p:nvPr/>
        </p:nvSpPr>
        <p:spPr>
          <a:xfrm rot="20020800">
            <a:off x="155540" y="721805"/>
            <a:ext cx="2379176" cy="461665"/>
          </a:xfrm>
          <a:prstGeom prst="rect">
            <a:avLst/>
          </a:prstGeom>
          <a:noFill/>
        </p:spPr>
        <p:txBody>
          <a:bodyPr wrap="none">
            <a:spAutoFit/>
          </a:bodyPr>
          <a:lstStyle/>
          <a:p>
            <a:pPr algn="ctr">
              <a:defRPr/>
            </a:pPr>
            <a:r>
              <a:rPr lang="he-IL"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רגל פה רגל שם...</a:t>
            </a:r>
            <a:endParaRPr lang="he-IL"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endParaRPr>
          </a:p>
        </p:txBody>
      </p:sp>
    </p:spTree>
    <p:extLst>
      <p:ext uri="{BB962C8B-B14F-4D97-AF65-F5344CB8AC3E}">
        <p14:creationId xmlns:p14="http://schemas.microsoft.com/office/powerpoint/2010/main" val="897128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4800" b="1" dirty="0" smtClean="0">
                <a:solidFill>
                  <a:schemeClr val="bg1">
                    <a:lumMod val="50000"/>
                  </a:schemeClr>
                </a:solidFill>
                <a:latin typeface="+mn-lt"/>
                <a:ea typeface="+mn-ea"/>
                <a:cs typeface="+mn-cs"/>
              </a:rPr>
              <a:t>הגירה וגלובליזציה- </a:t>
            </a:r>
            <a:br>
              <a:rPr lang="he-IL" sz="4800" b="1" dirty="0" smtClean="0">
                <a:solidFill>
                  <a:schemeClr val="bg1">
                    <a:lumMod val="50000"/>
                  </a:schemeClr>
                </a:solidFill>
                <a:latin typeface="+mn-lt"/>
                <a:ea typeface="+mn-ea"/>
                <a:cs typeface="+mn-cs"/>
              </a:rPr>
            </a:br>
            <a:r>
              <a:rPr lang="he-IL" sz="4800" b="1" dirty="0" smtClean="0">
                <a:solidFill>
                  <a:schemeClr val="bg1">
                    <a:lumMod val="50000"/>
                  </a:schemeClr>
                </a:solidFill>
                <a:latin typeface="+mn-lt"/>
                <a:ea typeface="+mn-ea"/>
                <a:cs typeface="+mn-cs"/>
              </a:rPr>
              <a:t>הגירה טרנס-לאומית </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pPr marL="0" indent="0">
              <a:buNone/>
              <a:defRPr/>
            </a:pPr>
            <a:endParaRPr lang="he-IL" dirty="0"/>
          </a:p>
          <a:p>
            <a:pPr>
              <a:defRPr/>
            </a:pPr>
            <a:r>
              <a:rPr lang="he-IL" sz="2400" dirty="0" smtClean="0">
                <a:solidFill>
                  <a:schemeClr val="accent1">
                    <a:lumMod val="75000"/>
                  </a:schemeClr>
                </a:solidFill>
              </a:rPr>
              <a:t>שליחת </a:t>
            </a:r>
            <a:r>
              <a:rPr lang="he-IL" sz="2400" dirty="0">
                <a:solidFill>
                  <a:schemeClr val="accent1">
                    <a:lumMod val="75000"/>
                  </a:schemeClr>
                </a:solidFill>
              </a:rPr>
              <a:t>כספים לארץ המוצא </a:t>
            </a:r>
            <a:r>
              <a:rPr lang="en-US" sz="2400" dirty="0"/>
              <a:t>(remittances) </a:t>
            </a:r>
            <a:r>
              <a:rPr lang="he-IL" sz="2400" dirty="0" smtClean="0"/>
              <a:t> נתוני הבנק העולמי</a:t>
            </a:r>
          </a:p>
          <a:p>
            <a:pPr>
              <a:defRPr/>
            </a:pPr>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22</a:t>
            </a:fld>
            <a:endParaRPr lang="he-IL" dirty="0"/>
          </a:p>
        </p:txBody>
      </p:sp>
      <p:sp>
        <p:nvSpPr>
          <p:cNvPr id="6" name="מלבן 8"/>
          <p:cNvSpPr/>
          <p:nvPr/>
        </p:nvSpPr>
        <p:spPr>
          <a:xfrm rot="20020800">
            <a:off x="155540" y="721805"/>
            <a:ext cx="2379176" cy="461665"/>
          </a:xfrm>
          <a:prstGeom prst="rect">
            <a:avLst/>
          </a:prstGeom>
          <a:noFill/>
        </p:spPr>
        <p:txBody>
          <a:bodyPr wrap="none">
            <a:spAutoFit/>
          </a:bodyPr>
          <a:lstStyle/>
          <a:p>
            <a:pPr algn="ctr">
              <a:defRPr/>
            </a:pPr>
            <a:r>
              <a:rPr lang="he-IL"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רגל פה רגל שם...</a:t>
            </a:r>
            <a:endParaRPr lang="he-IL"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064270357"/>
              </p:ext>
            </p:extLst>
          </p:nvPr>
        </p:nvGraphicFramePr>
        <p:xfrm>
          <a:off x="395536" y="2492896"/>
          <a:ext cx="8352928" cy="4007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4617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rtlCol="1">
            <a:normAutofit fontScale="90000"/>
          </a:bodyPr>
          <a:lstStyle/>
          <a:p>
            <a:pPr eaLnBrk="1" fontAlgn="auto" hangingPunct="1">
              <a:spcAft>
                <a:spcPts val="0"/>
              </a:spcAft>
              <a:defRPr/>
            </a:pPr>
            <a:r>
              <a:rPr lang="he-IL" sz="2400" b="1" dirty="0" smtClean="0"/>
              <a:t/>
            </a:r>
            <a:br>
              <a:rPr lang="he-IL" sz="2400" b="1" dirty="0" smtClean="0"/>
            </a:br>
            <a:r>
              <a:rPr lang="he-IL" sz="3600" b="1" dirty="0" smtClean="0">
                <a:solidFill>
                  <a:schemeClr val="accent1">
                    <a:lumMod val="75000"/>
                  </a:schemeClr>
                </a:solidFill>
              </a:rPr>
              <a:t>העברת כספים מהארץ הקולטת לארץ המוצא </a:t>
            </a:r>
            <a:r>
              <a:rPr lang="en-US" sz="3600" b="1" dirty="0" smtClean="0">
                <a:solidFill>
                  <a:schemeClr val="accent1">
                    <a:lumMod val="75000"/>
                  </a:schemeClr>
                </a:solidFill>
              </a:rPr>
              <a:t>remittances </a:t>
            </a:r>
          </a:p>
        </p:txBody>
      </p:sp>
      <p:sp>
        <p:nvSpPr>
          <p:cNvPr id="12291" name="Rectangle 3"/>
          <p:cNvSpPr>
            <a:spLocks noGrp="1" noChangeArrowheads="1"/>
          </p:cNvSpPr>
          <p:nvPr>
            <p:ph idx="1"/>
          </p:nvPr>
        </p:nvSpPr>
        <p:spPr>
          <a:xfrm>
            <a:off x="467544" y="1988840"/>
            <a:ext cx="8208963" cy="4581525"/>
          </a:xfrm>
        </p:spPr>
        <p:txBody>
          <a:bodyPr/>
          <a:lstStyle/>
          <a:p>
            <a:pPr eaLnBrk="1" hangingPunct="1"/>
            <a:endParaRPr lang="he-IL" altLang="he-IL" sz="2000" dirty="0" smtClean="0"/>
          </a:p>
          <a:p>
            <a:pPr eaLnBrk="1" hangingPunct="1"/>
            <a:r>
              <a:rPr lang="he-IL" altLang="he-IL" sz="2000" dirty="0" smtClean="0"/>
              <a:t>מנתוני  הבנק העולמי מדובר על 690 מיליון דולר של העברות כספיות של מהגרים ב 2018</a:t>
            </a:r>
          </a:p>
          <a:p>
            <a:pPr eaLnBrk="1" hangingPunct="1"/>
            <a:endParaRPr lang="he-IL" altLang="he-IL" sz="2000" dirty="0" smtClean="0"/>
          </a:p>
          <a:p>
            <a:r>
              <a:rPr lang="he-IL" altLang="he-IL" sz="2000" dirty="0" smtClean="0"/>
              <a:t>למדינות מתפתחות כספים אלו מהווים שעור משמעותי בתוצר הלאומי הגולמי שלהם (הודו, סין פיליפינים מקסיקו וכו')</a:t>
            </a:r>
          </a:p>
          <a:p>
            <a:endParaRPr lang="he-IL" altLang="he-IL" sz="2000" dirty="0" smtClean="0"/>
          </a:p>
          <a:p>
            <a:r>
              <a:rPr lang="he-IL" altLang="he-IL" sz="2000" dirty="0" smtClean="0"/>
              <a:t>מחשבוני הבנק העולמי:</a:t>
            </a:r>
          </a:p>
          <a:p>
            <a:r>
              <a:rPr lang="en-US" altLang="he-IL" sz="2000" dirty="0">
                <a:hlinkClick r:id="rId2"/>
              </a:rPr>
              <a:t>http://</a:t>
            </a:r>
            <a:r>
              <a:rPr lang="en-US" altLang="he-IL" sz="2000" dirty="0" smtClean="0">
                <a:hlinkClick r:id="rId2"/>
              </a:rPr>
              <a:t>www.worldbank.org/en/topic/migrationremittancesdiasporaissues/brief/migration-remittances-data</a:t>
            </a:r>
            <a:endParaRPr lang="he-IL" altLang="he-IL" sz="2000" dirty="0" smtClean="0"/>
          </a:p>
          <a:p>
            <a:endParaRPr lang="he-IL" altLang="he-IL" sz="2000" dirty="0" smtClean="0"/>
          </a:p>
          <a:p>
            <a:pPr eaLnBrk="1" hangingPunct="1"/>
            <a:endParaRPr lang="en-US" altLang="he-IL" sz="2400" dirty="0" smtClean="0"/>
          </a:p>
          <a:p>
            <a:pPr eaLnBrk="1" hangingPunct="1">
              <a:buFont typeface="Wingdings" pitchFamily="2" charset="2"/>
              <a:buNone/>
            </a:pPr>
            <a:endParaRPr lang="en-US" altLang="he-IL" sz="2400" dirty="0" smtClean="0"/>
          </a:p>
        </p:txBody>
      </p:sp>
    </p:spTree>
    <p:extLst>
      <p:ext uri="{BB962C8B-B14F-4D97-AF65-F5344CB8AC3E}">
        <p14:creationId xmlns:p14="http://schemas.microsoft.com/office/powerpoint/2010/main" val="1853714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4800" b="1" dirty="0" smtClean="0">
                <a:solidFill>
                  <a:schemeClr val="bg1">
                    <a:lumMod val="50000"/>
                  </a:schemeClr>
                </a:solidFill>
                <a:latin typeface="+mn-lt"/>
                <a:ea typeface="+mn-ea"/>
                <a:cs typeface="+mn-cs"/>
              </a:rPr>
              <a:t>הצצה על ישראל- </a:t>
            </a:r>
            <a:br>
              <a:rPr lang="he-IL" sz="4800" b="1" dirty="0" smtClean="0">
                <a:solidFill>
                  <a:schemeClr val="bg1">
                    <a:lumMod val="50000"/>
                  </a:schemeClr>
                </a:solidFill>
                <a:latin typeface="+mn-lt"/>
                <a:ea typeface="+mn-ea"/>
                <a:cs typeface="+mn-cs"/>
              </a:rPr>
            </a:br>
            <a:r>
              <a:rPr lang="he-IL" sz="4800" b="1" dirty="0" smtClean="0">
                <a:solidFill>
                  <a:schemeClr val="bg1">
                    <a:lumMod val="50000"/>
                  </a:schemeClr>
                </a:solidFill>
                <a:latin typeface="+mn-lt"/>
                <a:ea typeface="+mn-ea"/>
                <a:cs typeface="+mn-cs"/>
              </a:rPr>
              <a:t>ישראל כמדינת הגירה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pPr>
              <a:defRPr/>
            </a:pPr>
            <a:r>
              <a:rPr lang="he-IL" dirty="0" smtClean="0"/>
              <a:t>בישראל יש שני חוקי הגירה מרכזיים:</a:t>
            </a:r>
          </a:p>
          <a:p>
            <a:pPr>
              <a:defRPr/>
            </a:pPr>
            <a:r>
              <a:rPr lang="he-IL" sz="2800" dirty="0" smtClean="0">
                <a:solidFill>
                  <a:schemeClr val="accent2">
                    <a:lumMod val="75000"/>
                  </a:schemeClr>
                </a:solidFill>
              </a:rPr>
              <a:t>חוק </a:t>
            </a:r>
            <a:r>
              <a:rPr lang="he-IL" sz="2800" dirty="0">
                <a:solidFill>
                  <a:schemeClr val="accent2">
                    <a:lumMod val="75000"/>
                  </a:schemeClr>
                </a:solidFill>
              </a:rPr>
              <a:t>השבות </a:t>
            </a:r>
            <a:r>
              <a:rPr lang="he-IL" sz="2800" dirty="0" smtClean="0">
                <a:solidFill>
                  <a:schemeClr val="accent2">
                    <a:lumMod val="75000"/>
                  </a:schemeClr>
                </a:solidFill>
              </a:rPr>
              <a:t>1950(+תיקון 1970) </a:t>
            </a:r>
          </a:p>
          <a:p>
            <a:pPr>
              <a:defRPr/>
            </a:pPr>
            <a:r>
              <a:rPr lang="he-IL" altLang="he-IL" sz="2800" dirty="0" smtClean="0"/>
              <a:t>מעניק </a:t>
            </a:r>
            <a:r>
              <a:rPr lang="he-IL" altLang="he-IL" sz="2800" dirty="0"/>
              <a:t>לכל יהודי </a:t>
            </a:r>
            <a:r>
              <a:rPr lang="he-IL" altLang="he-IL" sz="2800" dirty="0" smtClean="0"/>
              <a:t>או לכל </a:t>
            </a:r>
            <a:r>
              <a:rPr lang="he-IL" altLang="he-IL" sz="2800" dirty="0"/>
              <a:t>מי שאחד מסביו יהודי, מי שבן זוגו הוא יהודי או מי שבן זוגו הוא בנו או נכדו של יהודי, </a:t>
            </a:r>
            <a:r>
              <a:rPr lang="he-IL" altLang="he-IL" sz="2800" dirty="0" smtClean="0"/>
              <a:t>(להוציא </a:t>
            </a:r>
            <a:r>
              <a:rPr lang="he-IL" altLang="he-IL" sz="2800" dirty="0"/>
              <a:t>אדם שהיה יהודי והמיר את דתו </a:t>
            </a:r>
            <a:r>
              <a:rPr lang="he-IL" altLang="he-IL" sz="2800" dirty="0" smtClean="0"/>
              <a:t>מרצון)- את הזכות </a:t>
            </a:r>
            <a:r>
              <a:rPr lang="he-IL" altLang="he-IL" sz="2800" dirty="0"/>
              <a:t>לעלות ארצה ולקבל תעודת עולה (ובאופן אוטומטי אזרחות </a:t>
            </a:r>
            <a:r>
              <a:rPr lang="he-IL" altLang="he-IL" sz="2800" dirty="0" smtClean="0"/>
              <a:t>ישראלית).</a:t>
            </a:r>
          </a:p>
          <a:p>
            <a:r>
              <a:rPr lang="he-IL" sz="2800" dirty="0">
                <a:solidFill>
                  <a:schemeClr val="accent2">
                    <a:lumMod val="75000"/>
                  </a:schemeClr>
                </a:solidFill>
              </a:rPr>
              <a:t>חוק הכניסה 1952: </a:t>
            </a:r>
            <a:endParaRPr lang="he-IL" sz="2800" dirty="0" smtClean="0">
              <a:solidFill>
                <a:schemeClr val="accent2">
                  <a:lumMod val="75000"/>
                </a:schemeClr>
              </a:solidFill>
            </a:endParaRPr>
          </a:p>
          <a:p>
            <a:r>
              <a:rPr lang="he-IL" sz="2800" dirty="0" smtClean="0"/>
              <a:t>מי </a:t>
            </a:r>
            <a:r>
              <a:rPr lang="he-IL" sz="2800" dirty="0"/>
              <a:t>שאיננו אזרח ישראלי או בעל אשרת עולה או תעודת </a:t>
            </a:r>
            <a:r>
              <a:rPr lang="he-IL" sz="2800" dirty="0" smtClean="0"/>
              <a:t>עולה ראשי להיכנס ולהישאר </a:t>
            </a:r>
            <a:r>
              <a:rPr lang="he-IL" sz="2800" dirty="0"/>
              <a:t>ל</a:t>
            </a:r>
            <a:r>
              <a:rPr lang="he-IL" sz="2800" dirty="0" smtClean="0"/>
              <a:t>תקופות שונות בישראל בהתאם להחלטה של </a:t>
            </a:r>
            <a:r>
              <a:rPr lang="he-IL" sz="2800" b="1" dirty="0" smtClean="0">
                <a:solidFill>
                  <a:schemeClr val="accent1">
                    <a:lumMod val="75000"/>
                  </a:schemeClr>
                </a:solidFill>
              </a:rPr>
              <a:t>שר הפנים</a:t>
            </a:r>
            <a:r>
              <a:rPr lang="he-IL" sz="2800" dirty="0" smtClean="0"/>
              <a:t>.</a:t>
            </a:r>
            <a:endParaRPr lang="he-IL" sz="2800" dirty="0"/>
          </a:p>
          <a:p>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24</a:t>
            </a:fld>
            <a:endParaRPr lang="he-IL"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5868"/>
            <a:ext cx="776953" cy="60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622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הצצה על ישראל...</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pPr>
              <a:defRPr/>
            </a:pPr>
            <a:r>
              <a:rPr lang="he-IL" sz="4000" dirty="0"/>
              <a:t>ישראל אינה מנותקת </a:t>
            </a:r>
            <a:r>
              <a:rPr lang="he-IL" sz="4000" dirty="0" smtClean="0"/>
              <a:t>מתהליכי </a:t>
            </a:r>
            <a:r>
              <a:rPr lang="he-IL" sz="4000" dirty="0"/>
              <a:t>גלובליזציה עולמיים ומצורך גובר בידיים עובדות בענפים מסוימים (בניה, חקלאות, שירותים וסיעוד</a:t>
            </a:r>
            <a:r>
              <a:rPr lang="he-IL" sz="4000" dirty="0" smtClean="0"/>
              <a:t>):</a:t>
            </a:r>
          </a:p>
          <a:p>
            <a:pPr>
              <a:defRPr/>
            </a:pPr>
            <a:endParaRPr lang="he-IL" sz="4000" dirty="0"/>
          </a:p>
          <a:p>
            <a:pPr>
              <a:defRPr/>
            </a:pPr>
            <a:r>
              <a:rPr lang="he-IL" dirty="0">
                <a:solidFill>
                  <a:schemeClr val="accent2">
                    <a:lumMod val="75000"/>
                  </a:schemeClr>
                </a:solidFill>
              </a:rPr>
              <a:t>מהגרי העבודה </a:t>
            </a:r>
            <a:r>
              <a:rPr lang="he-IL" dirty="0"/>
              <a:t>("עובדים זרים") החלו </a:t>
            </a:r>
            <a:r>
              <a:rPr lang="he-IL" dirty="0" smtClean="0"/>
              <a:t>להיכנס בהיתר </a:t>
            </a:r>
            <a:r>
              <a:rPr lang="he-IL" altLang="en-US" dirty="0" smtClean="0"/>
              <a:t>בתחילת </a:t>
            </a:r>
            <a:r>
              <a:rPr lang="he-IL" altLang="en-US" dirty="0"/>
              <a:t>שנות ה 90 בעקבות האינתיפאדה ה-1 </a:t>
            </a:r>
            <a:r>
              <a:rPr lang="he-IL" altLang="en-US" dirty="0" smtClean="0"/>
              <a:t>בה </a:t>
            </a:r>
            <a:r>
              <a:rPr lang="he-IL" altLang="en-US" dirty="0"/>
              <a:t>צומצם מספר ההיתרים </a:t>
            </a:r>
            <a:r>
              <a:rPr lang="he-IL" altLang="en-US" dirty="0" smtClean="0"/>
              <a:t>לעובדים פלסטינאים מהשטחים ונוצר </a:t>
            </a:r>
            <a:r>
              <a:rPr lang="he-IL" altLang="en-US" dirty="0" smtClean="0">
                <a:solidFill>
                  <a:srgbClr val="0070C0"/>
                </a:solidFill>
              </a:rPr>
              <a:t>מחסור </a:t>
            </a:r>
            <a:r>
              <a:rPr lang="he-IL" altLang="en-US" dirty="0">
                <a:solidFill>
                  <a:srgbClr val="0070C0"/>
                </a:solidFill>
              </a:rPr>
              <a:t>בעובדים בענפיי החקלאות והבניה</a:t>
            </a:r>
            <a:r>
              <a:rPr lang="he-IL" altLang="en-US" dirty="0" smtClean="0">
                <a:solidFill>
                  <a:srgbClr val="0070C0"/>
                </a:solidFill>
              </a:rPr>
              <a:t>.</a:t>
            </a:r>
          </a:p>
          <a:p>
            <a:pPr>
              <a:defRPr/>
            </a:pPr>
            <a:endParaRPr lang="he-IL" altLang="en-US" sz="3600" dirty="0">
              <a:solidFill>
                <a:srgbClr val="0070C0"/>
              </a:solidFill>
            </a:endParaRPr>
          </a:p>
          <a:p>
            <a:pPr marL="114300" indent="0">
              <a:lnSpc>
                <a:spcPct val="90000"/>
              </a:lnSpc>
              <a:buNone/>
              <a:defRPr/>
            </a:pPr>
            <a:endParaRPr lang="he-IL" altLang="en-US" sz="4000" dirty="0">
              <a:solidFill>
                <a:srgbClr val="0070C0"/>
              </a:solidFill>
            </a:endParaRPr>
          </a:p>
          <a:p>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25</a:t>
            </a:fld>
            <a:endParaRPr lang="he-I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5868"/>
            <a:ext cx="776953" cy="60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094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הצצה על ישראל...</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pPr>
              <a:lnSpc>
                <a:spcPct val="90000"/>
              </a:lnSpc>
              <a:defRPr/>
            </a:pPr>
            <a:r>
              <a:rPr lang="he-IL" sz="3000" dirty="0" smtClean="0"/>
              <a:t>למרות שהמטרה הייתה להביא כוח עבודה זול וזמני ("עובדים אורחים"..) מספרם הוערך </a:t>
            </a:r>
            <a:r>
              <a:rPr lang="he-IL" altLang="en-US" sz="3000" dirty="0" smtClean="0"/>
              <a:t>בשנת </a:t>
            </a:r>
            <a:r>
              <a:rPr lang="he-IL" altLang="en-US" sz="3000" dirty="0"/>
              <a:t>2002 </a:t>
            </a:r>
            <a:r>
              <a:rPr lang="he-IL" altLang="en-US" sz="3000" dirty="0" err="1" smtClean="0"/>
              <a:t>בכ</a:t>
            </a:r>
            <a:r>
              <a:rPr lang="he-IL" altLang="en-US" sz="3000" dirty="0" smtClean="0"/>
              <a:t>- 240,000 וחלק מהם השתקעו בישראל (עם משפחות וילדים)- בשנה זו הוקמה מנהלת הגירה שלימים הפכה לרשות ההגירה. </a:t>
            </a:r>
          </a:p>
          <a:p>
            <a:pPr>
              <a:lnSpc>
                <a:spcPct val="90000"/>
              </a:lnSpc>
              <a:defRPr/>
            </a:pPr>
            <a:endParaRPr lang="he-IL" altLang="en-US" sz="3000" dirty="0" smtClean="0"/>
          </a:p>
          <a:p>
            <a:pPr>
              <a:lnSpc>
                <a:spcPct val="90000"/>
              </a:lnSpc>
              <a:defRPr/>
            </a:pPr>
            <a:r>
              <a:rPr lang="he-IL" altLang="en-US" sz="3000" dirty="0" smtClean="0"/>
              <a:t>מתוך </a:t>
            </a:r>
            <a:r>
              <a:rPr lang="he-IL" altLang="en-US" sz="3000" dirty="0"/>
              <a:t>נתוני רשות </a:t>
            </a:r>
            <a:r>
              <a:rPr lang="he-IL" altLang="en-US" sz="3000" dirty="0" smtClean="0"/>
              <a:t>ההגירה לסיכום 2018  </a:t>
            </a:r>
            <a:r>
              <a:rPr lang="he-IL" altLang="en-US" sz="3000" dirty="0"/>
              <a:t>מדובר על  </a:t>
            </a:r>
            <a:r>
              <a:rPr lang="he-IL" altLang="en-US" sz="3000" dirty="0" smtClean="0"/>
              <a:t>כ </a:t>
            </a:r>
            <a:r>
              <a:rPr lang="he-IL" altLang="en-US" sz="3000" dirty="0" smtClean="0">
                <a:solidFill>
                  <a:schemeClr val="accent1">
                    <a:lumMod val="75000"/>
                  </a:schemeClr>
                </a:solidFill>
              </a:rPr>
              <a:t>220,000 </a:t>
            </a:r>
            <a:r>
              <a:rPr lang="he-IL" altLang="en-US" sz="3000" dirty="0" smtClean="0"/>
              <a:t>מהגרי עבודה ומבקשי מקלט: במונחי הרשות- עובדים זרים ומסתננים (</a:t>
            </a:r>
            <a:r>
              <a:rPr lang="he-IL" altLang="en-US" sz="3000" dirty="0"/>
              <a:t>לא כולל </a:t>
            </a:r>
            <a:r>
              <a:rPr lang="he-IL" altLang="en-US" sz="3000" dirty="0" smtClean="0"/>
              <a:t>פלסטינאים מהשטחים)</a:t>
            </a:r>
            <a:endParaRPr lang="he-IL" altLang="en-US" sz="3000" dirty="0"/>
          </a:p>
          <a:p>
            <a:pPr>
              <a:defRPr/>
            </a:pPr>
            <a:endParaRPr lang="he-IL" sz="4000" dirty="0"/>
          </a:p>
          <a:p>
            <a:pPr>
              <a:defRPr/>
            </a:pPr>
            <a:endParaRPr lang="he-IL" altLang="en-US" sz="3600" dirty="0" smtClean="0">
              <a:solidFill>
                <a:srgbClr val="0070C0"/>
              </a:solidFill>
            </a:endParaRPr>
          </a:p>
          <a:p>
            <a:pPr>
              <a:defRPr/>
            </a:pPr>
            <a:endParaRPr lang="he-IL" altLang="en-US" sz="3600" dirty="0">
              <a:solidFill>
                <a:srgbClr val="0070C0"/>
              </a:solidFill>
            </a:endParaRPr>
          </a:p>
          <a:p>
            <a:pPr marL="114300" indent="0">
              <a:lnSpc>
                <a:spcPct val="90000"/>
              </a:lnSpc>
              <a:buNone/>
              <a:defRPr/>
            </a:pPr>
            <a:endParaRPr lang="he-IL" altLang="en-US" sz="4000" dirty="0">
              <a:solidFill>
                <a:srgbClr val="0070C0"/>
              </a:solidFill>
            </a:endParaRPr>
          </a:p>
          <a:p>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26</a:t>
            </a:fld>
            <a:endParaRPr lang="he-I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5868"/>
            <a:ext cx="776953" cy="60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51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1671638"/>
            <a:ext cx="7992889" cy="391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43608" y="692696"/>
            <a:ext cx="7704856" cy="590931"/>
          </a:xfrm>
          <a:prstGeom prst="rect">
            <a:avLst/>
          </a:prstGeom>
        </p:spPr>
        <p:txBody>
          <a:bodyPr wrap="square">
            <a:spAutoFit/>
          </a:bodyPr>
          <a:lstStyle/>
          <a:p>
            <a:pPr>
              <a:lnSpc>
                <a:spcPct val="90000"/>
              </a:lnSpc>
              <a:defRPr/>
            </a:pPr>
            <a:r>
              <a:rPr lang="he-IL" altLang="en-US" dirty="0"/>
              <a:t>ענף מרכזי בו הם </a:t>
            </a:r>
            <a:r>
              <a:rPr lang="he-IL" altLang="en-US" dirty="0" smtClean="0"/>
              <a:t>מועסקים מהגרי העבודה </a:t>
            </a:r>
            <a:r>
              <a:rPr lang="he-IL" altLang="en-US" dirty="0"/>
              <a:t>(בנוסף לחקלאות ולבניה)- </a:t>
            </a:r>
            <a:r>
              <a:rPr lang="he-IL" altLang="en-US" dirty="0">
                <a:solidFill>
                  <a:schemeClr val="accent1">
                    <a:lumMod val="75000"/>
                  </a:schemeClr>
                </a:solidFill>
              </a:rPr>
              <a:t>סיעוד/טיפול בזקנים</a:t>
            </a:r>
            <a:r>
              <a:rPr lang="he-IL" altLang="en-US" dirty="0" smtClean="0"/>
              <a:t>. מתוך נתוני רשות ההגירה סכום 2018</a:t>
            </a:r>
            <a:endParaRPr lang="he-IL" altLang="en-US" dirty="0"/>
          </a:p>
        </p:txBody>
      </p:sp>
    </p:spTree>
    <p:extLst>
      <p:ext uri="{BB962C8B-B14F-4D97-AF65-F5344CB8AC3E}">
        <p14:creationId xmlns:p14="http://schemas.microsoft.com/office/powerpoint/2010/main" val="1907056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הצצה על ישראל...</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fontScale="62500" lnSpcReduction="20000"/>
          </a:bodyPr>
          <a:lstStyle/>
          <a:p>
            <a:pPr>
              <a:defRPr/>
            </a:pPr>
            <a:r>
              <a:rPr lang="he-IL" altLang="en-US" sz="4000" dirty="0" smtClean="0">
                <a:solidFill>
                  <a:schemeClr val="accent2">
                    <a:lumMod val="75000"/>
                  </a:schemeClr>
                </a:solidFill>
              </a:rPr>
              <a:t>מבקשי המקלט </a:t>
            </a:r>
            <a:r>
              <a:rPr lang="he-IL" altLang="en-US" sz="4000" dirty="0" smtClean="0"/>
              <a:t>("מסתננים" במונחי רשות ההגירה)-</a:t>
            </a:r>
          </a:p>
          <a:p>
            <a:pPr>
              <a:defRPr/>
            </a:pPr>
            <a:r>
              <a:rPr lang="he-IL" altLang="en-US" sz="4000" dirty="0" smtClean="0"/>
              <a:t>תופעה </a:t>
            </a:r>
            <a:r>
              <a:rPr lang="he-IL" altLang="en-US" sz="4000" dirty="0"/>
              <a:t>חדשה יחסית שהחלה בשנת </a:t>
            </a:r>
            <a:r>
              <a:rPr lang="he-IL" altLang="en-US" sz="4000" dirty="0" smtClean="0"/>
              <a:t>2006.</a:t>
            </a:r>
            <a:endParaRPr lang="he-IL" altLang="en-US" sz="4000" dirty="0"/>
          </a:p>
          <a:p>
            <a:pPr>
              <a:defRPr/>
            </a:pPr>
            <a:r>
              <a:rPr lang="he-IL" altLang="en-US" sz="4000" dirty="0"/>
              <a:t>בישראל כיום כ </a:t>
            </a:r>
            <a:r>
              <a:rPr lang="he-IL" altLang="en-US" sz="4000" dirty="0" smtClean="0">
                <a:solidFill>
                  <a:srgbClr val="0070C0"/>
                </a:solidFill>
              </a:rPr>
              <a:t>33,627 </a:t>
            </a:r>
            <a:r>
              <a:rPr lang="he-IL" altLang="en-US" sz="4000" dirty="0" smtClean="0"/>
              <a:t>מבקשי </a:t>
            </a:r>
            <a:r>
              <a:rPr lang="he-IL" altLang="en-US" sz="4000" dirty="0"/>
              <a:t>מקלט אשר נכנסו למדינת ישראל דרך הגבול עם </a:t>
            </a:r>
            <a:r>
              <a:rPr lang="he-IL" altLang="en-US" sz="4000" dirty="0" smtClean="0"/>
              <a:t>מצרים (2,667 עזבו מרצון ב2018).</a:t>
            </a:r>
            <a:endParaRPr lang="he-IL" altLang="en-US" sz="4000" dirty="0"/>
          </a:p>
          <a:p>
            <a:pPr marL="114300" indent="0">
              <a:buNone/>
              <a:defRPr/>
            </a:pPr>
            <a:endParaRPr lang="he-IL" altLang="en-US" sz="4000" dirty="0"/>
          </a:p>
          <a:p>
            <a:pPr>
              <a:defRPr/>
            </a:pPr>
            <a:r>
              <a:rPr lang="he-IL" altLang="en-US" sz="4000" dirty="0"/>
              <a:t>מרבית מבקשי המקלט אינם בני גירוש על פי החוק הבין לאומי (מסודן ואריתריאה), וישראל מחויבת לדאוג להגנתם.</a:t>
            </a:r>
          </a:p>
          <a:p>
            <a:pPr>
              <a:defRPr/>
            </a:pPr>
            <a:endParaRPr lang="he-IL" altLang="en-US" sz="4000" dirty="0"/>
          </a:p>
          <a:p>
            <a:pPr>
              <a:defRPr/>
            </a:pPr>
            <a:r>
              <a:rPr lang="he-IL" altLang="en-US" sz="4000" dirty="0"/>
              <a:t>למרות קיומה של מערכת לבדיקה ולהענקה של מעמד פליט </a:t>
            </a:r>
            <a:r>
              <a:rPr lang="en-US" altLang="en-US" sz="4000" dirty="0"/>
              <a:t>RSD</a:t>
            </a:r>
            <a:r>
              <a:rPr lang="he-IL" altLang="en-US" sz="4000" dirty="0"/>
              <a:t>, משרד הפנים כמעט ולא מאפשר למבקשי המקלט נגישות למערכת זו. </a:t>
            </a:r>
            <a:endParaRPr lang="he-IL" altLang="en-US" sz="4000" dirty="0" smtClean="0"/>
          </a:p>
          <a:p>
            <a:pPr marL="0" indent="0">
              <a:buNone/>
              <a:defRPr/>
            </a:pPr>
            <a:endParaRPr lang="he-IL" altLang="en-US" sz="4000" dirty="0"/>
          </a:p>
          <a:p>
            <a:pPr>
              <a:defRPr/>
            </a:pPr>
            <a:r>
              <a:rPr lang="he-IL" altLang="en-US" sz="4000" dirty="0"/>
              <a:t>כתחליף, מבקשי המקלט מסודן, אריתריאה, וקונגו, זוכים כיום ל</a:t>
            </a:r>
            <a:r>
              <a:rPr lang="he-IL" altLang="en-US" sz="4000" dirty="0">
                <a:solidFill>
                  <a:srgbClr val="0070C0"/>
                </a:solidFill>
              </a:rPr>
              <a:t>הגנה קבוצתית זמנית</a:t>
            </a:r>
            <a:r>
              <a:rPr lang="he-IL" altLang="en-US" sz="4000" dirty="0"/>
              <a:t>: מעמד זה אמנם </a:t>
            </a:r>
            <a:r>
              <a:rPr lang="he-IL" altLang="en-US" sz="4000" u="sng" dirty="0"/>
              <a:t>מונע את גירושם </a:t>
            </a:r>
            <a:r>
              <a:rPr lang="he-IL" altLang="en-US" sz="4000" dirty="0"/>
              <a:t>של מבקשי המקלט אך משאיר אותם </a:t>
            </a:r>
            <a:r>
              <a:rPr lang="he-IL" altLang="en-US" sz="4000" u="sng" dirty="0"/>
              <a:t>ללא אמצעי קיום </a:t>
            </a:r>
            <a:r>
              <a:rPr lang="he-IL" altLang="en-US" sz="4000" u="sng" dirty="0" smtClean="0"/>
              <a:t>וללא אשרת עבודה פורמלית- </a:t>
            </a:r>
            <a:r>
              <a:rPr lang="he-IL" altLang="en-US" sz="4000" dirty="0" smtClean="0"/>
              <a:t>למרות שבפועל עובדים...</a:t>
            </a:r>
            <a:endParaRPr lang="he-IL" altLang="en-US" sz="4000" dirty="0"/>
          </a:p>
          <a:p>
            <a:pPr>
              <a:defRPr/>
            </a:pPr>
            <a:endParaRPr lang="he-IL" sz="4000" dirty="0"/>
          </a:p>
          <a:p>
            <a:pPr>
              <a:defRPr/>
            </a:pPr>
            <a:endParaRPr lang="he-IL" altLang="en-US" sz="3600" dirty="0" smtClean="0">
              <a:solidFill>
                <a:srgbClr val="0070C0"/>
              </a:solidFill>
            </a:endParaRPr>
          </a:p>
          <a:p>
            <a:pPr>
              <a:defRPr/>
            </a:pPr>
            <a:endParaRPr lang="he-IL" altLang="en-US" sz="3600" dirty="0">
              <a:solidFill>
                <a:srgbClr val="0070C0"/>
              </a:solidFill>
            </a:endParaRPr>
          </a:p>
          <a:p>
            <a:pPr marL="114300" indent="0">
              <a:lnSpc>
                <a:spcPct val="90000"/>
              </a:lnSpc>
              <a:buNone/>
              <a:defRPr/>
            </a:pPr>
            <a:endParaRPr lang="he-IL" altLang="en-US" sz="4000" dirty="0">
              <a:solidFill>
                <a:srgbClr val="0070C0"/>
              </a:solidFill>
            </a:endParaRPr>
          </a:p>
          <a:p>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28</a:t>
            </a:fld>
            <a:endParaRPr lang="he-I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5868"/>
            <a:ext cx="776953" cy="60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365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שאלות למחשבה ולדיון...</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lnSpcReduction="10000"/>
          </a:bodyPr>
          <a:lstStyle/>
          <a:p>
            <a:pPr>
              <a:defRPr/>
            </a:pPr>
            <a:r>
              <a:rPr lang="he-IL" altLang="en-US" sz="3600" dirty="0" smtClean="0"/>
              <a:t>מה ישראל יכולה ללמוד מהניסיון הבינלאומי של מדינות ההגירה הקלאסיות ומדינות אירופה בנוגע למהגרי עבודה?</a:t>
            </a:r>
          </a:p>
          <a:p>
            <a:pPr marL="0" indent="0">
              <a:buNone/>
              <a:defRPr/>
            </a:pPr>
            <a:endParaRPr lang="he-IL" altLang="en-US" sz="3600" dirty="0" smtClean="0"/>
          </a:p>
          <a:p>
            <a:pPr>
              <a:defRPr/>
            </a:pPr>
            <a:r>
              <a:rPr lang="he-IL" altLang="en-US" sz="3600" dirty="0" smtClean="0"/>
              <a:t>האם ישראל יכולה לשמר את רמת החיים של אזרחיה ולקיים ענפים כלכליים מסוימים - ללא מהגרי עבודה?</a:t>
            </a:r>
          </a:p>
          <a:p>
            <a:pPr marL="0" indent="0">
              <a:buNone/>
              <a:defRPr/>
            </a:pPr>
            <a:endParaRPr lang="he-IL" altLang="en-US" sz="3600" dirty="0" smtClean="0"/>
          </a:p>
          <a:p>
            <a:pPr>
              <a:defRPr/>
            </a:pPr>
            <a:r>
              <a:rPr lang="he-IL" altLang="en-US" sz="3600" dirty="0" smtClean="0"/>
              <a:t>האם מדיניות ההגירה של ישראל מספקת?</a:t>
            </a:r>
          </a:p>
          <a:p>
            <a:pPr>
              <a:defRPr/>
            </a:pPr>
            <a:endParaRPr lang="he-IL" altLang="en-US" sz="3600" dirty="0">
              <a:solidFill>
                <a:srgbClr val="0070C0"/>
              </a:solidFill>
            </a:endParaRPr>
          </a:p>
          <a:p>
            <a:pPr marL="114300" indent="0">
              <a:lnSpc>
                <a:spcPct val="90000"/>
              </a:lnSpc>
              <a:buNone/>
              <a:defRPr/>
            </a:pPr>
            <a:endParaRPr lang="he-IL" altLang="en-US" sz="4000" dirty="0">
              <a:solidFill>
                <a:srgbClr val="0070C0"/>
              </a:solidFill>
            </a:endParaRPr>
          </a:p>
          <a:p>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29</a:t>
            </a:fld>
            <a:endParaRPr lang="he-IL" dirty="0"/>
          </a:p>
        </p:txBody>
      </p:sp>
    </p:spTree>
    <p:extLst>
      <p:ext uri="{BB962C8B-B14F-4D97-AF65-F5344CB8AC3E}">
        <p14:creationId xmlns:p14="http://schemas.microsoft.com/office/powerpoint/2010/main" val="2597509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הגדרות של מהגרים</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r>
              <a:rPr lang="he-IL" dirty="0" smtClean="0"/>
              <a:t>ההבחנה הקלאסית בין סוגי מהגרים נשענת על המוטיבציה להגירה:</a:t>
            </a:r>
          </a:p>
          <a:p>
            <a:r>
              <a:rPr lang="he-IL" sz="2400" b="1" dirty="0" smtClean="0"/>
              <a:t>מהגר כלכלי- </a:t>
            </a:r>
            <a:r>
              <a:rPr lang="en-US" sz="2400" dirty="0" smtClean="0"/>
              <a:t>(Economic migrant)</a:t>
            </a:r>
            <a:r>
              <a:rPr lang="he-IL" sz="2400" dirty="0" smtClean="0"/>
              <a:t> –עוזב את ארץ המוצא לארץ היעד</a:t>
            </a:r>
            <a:r>
              <a:rPr lang="en-US" sz="2400" dirty="0"/>
              <a:t> </a:t>
            </a:r>
            <a:r>
              <a:rPr lang="he-IL" sz="2400" dirty="0" smtClean="0"/>
              <a:t>מבחירה חופשית על מנת לשפר את איכות חייו ומצבו הכלכלי </a:t>
            </a:r>
            <a:endParaRPr lang="en-US" sz="2400" dirty="0" smtClean="0"/>
          </a:p>
          <a:p>
            <a:pPr marL="0" indent="0">
              <a:buNone/>
            </a:pPr>
            <a:r>
              <a:rPr lang="en-US" sz="2400" dirty="0"/>
              <a:t> </a:t>
            </a:r>
            <a:r>
              <a:rPr lang="en-US" sz="2400" dirty="0" smtClean="0"/>
              <a:t>   </a:t>
            </a:r>
            <a:r>
              <a:rPr lang="he-IL" sz="2400" dirty="0" smtClean="0"/>
              <a:t>(עשוי להיות מתועד/חוקי או לא, מהגר עבודה מיומן/לא).</a:t>
            </a:r>
          </a:p>
          <a:p>
            <a:endParaRPr lang="he-IL" sz="2400" dirty="0"/>
          </a:p>
          <a:p>
            <a:r>
              <a:rPr lang="he-IL" sz="2400" b="1" dirty="0" smtClean="0"/>
              <a:t>מבקש מקלט </a:t>
            </a:r>
            <a:r>
              <a:rPr lang="he-IL" sz="2400" dirty="0" smtClean="0"/>
              <a:t>(</a:t>
            </a:r>
            <a:r>
              <a:rPr lang="en-US" sz="2400" dirty="0"/>
              <a:t>Asylum seeker</a:t>
            </a:r>
            <a:r>
              <a:rPr lang="he-IL" sz="2400" dirty="0"/>
              <a:t>) </a:t>
            </a:r>
            <a:r>
              <a:rPr lang="he-IL" sz="2400" b="1" dirty="0" smtClean="0"/>
              <a:t>או פליט </a:t>
            </a:r>
            <a:r>
              <a:rPr lang="he-IL" sz="2400" dirty="0"/>
              <a:t>(</a:t>
            </a:r>
            <a:r>
              <a:rPr lang="en-US" sz="2400" dirty="0"/>
              <a:t>Refugee </a:t>
            </a:r>
            <a:r>
              <a:rPr lang="he-IL" sz="2400" dirty="0"/>
              <a:t>)-</a:t>
            </a:r>
            <a:r>
              <a:rPr lang="he-IL" sz="2400" b="1" dirty="0"/>
              <a:t> </a:t>
            </a:r>
            <a:r>
              <a:rPr lang="he-IL" sz="2400" b="1" dirty="0" smtClean="0"/>
              <a:t>  </a:t>
            </a:r>
          </a:p>
          <a:p>
            <a:r>
              <a:rPr lang="he-IL" sz="2400" dirty="0"/>
              <a:t>פליט הוא </a:t>
            </a:r>
            <a:r>
              <a:rPr lang="he-IL" sz="2400" dirty="0" smtClean="0"/>
              <a:t>מבקש מקלט שהוכ</a:t>
            </a:r>
            <a:r>
              <a:rPr lang="he-IL" sz="2400" dirty="0"/>
              <a:t>י</a:t>
            </a:r>
            <a:r>
              <a:rPr lang="he-IL" sz="2400" dirty="0" smtClean="0"/>
              <a:t>ח </a:t>
            </a:r>
            <a:r>
              <a:rPr lang="he-IL" sz="2400" dirty="0"/>
              <a:t>כי </a:t>
            </a:r>
            <a:r>
              <a:rPr lang="he-IL" sz="2400" dirty="0" smtClean="0"/>
              <a:t>נשקפת סכנה לחייו כתוצאה מ- רדיפה </a:t>
            </a:r>
            <a:r>
              <a:rPr lang="he-IL" sz="2400" dirty="0"/>
              <a:t>על רקע גזע, דת, לאום, השקפתו </a:t>
            </a:r>
            <a:r>
              <a:rPr lang="he-IL" sz="2400" dirty="0" smtClean="0"/>
              <a:t>הפוליטית, השתייכותו </a:t>
            </a:r>
            <a:r>
              <a:rPr lang="he-IL" sz="2400" dirty="0"/>
              <a:t>לקבוצה חברתית </a:t>
            </a:r>
            <a:r>
              <a:rPr lang="he-IL" sz="2400" dirty="0" smtClean="0"/>
              <a:t>מסוימת או כתוצאה ממלחמות </a:t>
            </a:r>
            <a:r>
              <a:rPr lang="he-IL" sz="2400" dirty="0"/>
              <a:t>ו</a:t>
            </a:r>
            <a:r>
              <a:rPr lang="he-IL" sz="2400" dirty="0" smtClean="0"/>
              <a:t>סכסוכים בארץ מוצאו. </a:t>
            </a:r>
            <a:r>
              <a:rPr lang="he-IL" sz="2400" dirty="0"/>
              <a:t>הגדרת מעמד הפליטים לפי האמנה של האו"ם איננה חלה על </a:t>
            </a:r>
            <a:endParaRPr lang="en-US" sz="2400" dirty="0" smtClean="0"/>
          </a:p>
          <a:p>
            <a:pPr marL="0" indent="0">
              <a:buNone/>
            </a:pPr>
            <a:r>
              <a:rPr lang="en-US" sz="2400" dirty="0"/>
              <a:t> </a:t>
            </a:r>
            <a:r>
              <a:rPr lang="en-US" sz="2400" dirty="0" smtClean="0"/>
              <a:t>    </a:t>
            </a:r>
            <a:r>
              <a:rPr lang="he-IL" sz="2400" dirty="0" smtClean="0"/>
              <a:t>מקרים </a:t>
            </a:r>
            <a:r>
              <a:rPr lang="he-IL" sz="2400" dirty="0"/>
              <a:t>של אסונות טבע או משברים </a:t>
            </a:r>
            <a:r>
              <a:rPr lang="he-IL" sz="2400" dirty="0" smtClean="0"/>
              <a:t>כלכליים. </a:t>
            </a:r>
            <a:endParaRPr lang="en-US" sz="2400"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3</a:t>
            </a:fld>
            <a:endParaRPr lang="he-IL"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9543" y="5733256"/>
            <a:ext cx="1296144" cy="90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t0.gstatic.com/images?q=tbn:ANd9GcQ4D3Xe2woEbRD3saBojGtac3r0BJgqNKW88JH3LvOrHSdZdaAHf_cxT3M">
            <a:hlinkClick r:id="rId4"/>
          </p:cNvPr>
          <p:cNvPicPr>
            <a:picLocks noChangeAspect="1" noChangeArrowheads="1"/>
          </p:cNvPicPr>
          <p:nvPr/>
        </p:nvPicPr>
        <p:blipFill>
          <a:blip r:embed="rId5" cstate="print"/>
          <a:srcRect/>
          <a:stretch>
            <a:fillRect/>
          </a:stretch>
        </p:blipFill>
        <p:spPr bwMode="auto">
          <a:xfrm>
            <a:off x="1148116" y="3347548"/>
            <a:ext cx="1141148" cy="980947"/>
          </a:xfrm>
          <a:prstGeom prst="rect">
            <a:avLst/>
          </a:prstGeom>
          <a:noFill/>
        </p:spPr>
      </p:pic>
      <p:pic>
        <p:nvPicPr>
          <p:cNvPr id="7" name="Picture 2" descr="ראה תמונה בגודל מלא">
            <a:hlinkClick r:id="rId6"/>
          </p:cNvPr>
          <p:cNvPicPr>
            <a:picLocks noChangeAspect="1" noChangeArrowheads="1"/>
          </p:cNvPicPr>
          <p:nvPr/>
        </p:nvPicPr>
        <p:blipFill>
          <a:blip r:embed="rId7" cstate="print"/>
          <a:srcRect/>
          <a:stretch>
            <a:fillRect/>
          </a:stretch>
        </p:blipFill>
        <p:spPr bwMode="auto">
          <a:xfrm>
            <a:off x="206963" y="2924944"/>
            <a:ext cx="982580" cy="91307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endParaRPr lang="he-IL" dirty="0" smtClean="0"/>
          </a:p>
          <a:p>
            <a:r>
              <a:rPr lang="he-IL" dirty="0" smtClean="0"/>
              <a:t>על פי </a:t>
            </a:r>
            <a:r>
              <a:rPr lang="en-US" dirty="0" smtClean="0"/>
              <a:t>Castles &amp; Miller (2013) </a:t>
            </a:r>
            <a:r>
              <a:rPr lang="he-IL" dirty="0" smtClean="0"/>
              <a:t> בספרם "עידן הגירה" אנחנו נמצאים בעיצומו של העידן חדש – עידן ההגירה.</a:t>
            </a:r>
          </a:p>
          <a:p>
            <a:endParaRPr lang="he-IL" dirty="0"/>
          </a:p>
          <a:p>
            <a:r>
              <a:rPr lang="he-IL" dirty="0" smtClean="0"/>
              <a:t>אפשר לומר כי עידן זה החל לאחר סיום </a:t>
            </a:r>
            <a:r>
              <a:rPr lang="he-IL" dirty="0"/>
              <a:t>מלחמת העולם ה-2, </a:t>
            </a:r>
            <a:r>
              <a:rPr lang="he-IL" dirty="0" smtClean="0"/>
              <a:t>עם התגברות </a:t>
            </a:r>
            <a:r>
              <a:rPr lang="he-IL" dirty="0"/>
              <a:t>התיעוש בעולם המערבי והגדלת </a:t>
            </a:r>
            <a:r>
              <a:rPr lang="he-IL" dirty="0" smtClean="0"/>
              <a:t>ההון-- אשר הובילו </a:t>
            </a:r>
            <a:r>
              <a:rPr lang="he-IL" dirty="0" smtClean="0">
                <a:solidFill>
                  <a:schemeClr val="accent2">
                    <a:lumMod val="75000"/>
                  </a:schemeClr>
                </a:solidFill>
              </a:rPr>
              <a:t>מהגרי עבודה ופליטים </a:t>
            </a:r>
            <a:r>
              <a:rPr lang="he-IL" dirty="0" smtClean="0"/>
              <a:t>לעבור מארצות </a:t>
            </a:r>
            <a:r>
              <a:rPr lang="he-IL" dirty="0"/>
              <a:t>פחות מפותחות </a:t>
            </a:r>
            <a:r>
              <a:rPr lang="he-IL" dirty="0">
                <a:solidFill>
                  <a:schemeClr val="accent2">
                    <a:lumMod val="75000"/>
                  </a:schemeClr>
                </a:solidFill>
              </a:rPr>
              <a:t>לארצות מפותחות</a:t>
            </a:r>
            <a:r>
              <a:rPr lang="he-IL" dirty="0"/>
              <a:t>: </a:t>
            </a:r>
            <a:endParaRPr lang="he-IL" dirty="0" smtClean="0"/>
          </a:p>
          <a:p>
            <a:pPr marL="0" indent="0">
              <a:buNone/>
            </a:pPr>
            <a:r>
              <a:rPr lang="he-IL" dirty="0" smtClean="0"/>
              <a:t>   ארה"ב, קנדה, אוסטרליה ומדינות אירופה.</a:t>
            </a:r>
            <a:endParaRPr lang="he-IL" dirty="0"/>
          </a:p>
          <a:p>
            <a:endParaRPr lang="he-IL" dirty="0" smtClean="0"/>
          </a:p>
          <a:p>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4</a:t>
            </a:fld>
            <a:endParaRPr lang="he-IL" dirty="0"/>
          </a:p>
        </p:txBody>
      </p:sp>
      <p:pic>
        <p:nvPicPr>
          <p:cNvPr id="5" name="Picture 6" descr="https://encrypted-tbn2.gstatic.com/images?q=tbn:ANd9GcRQCDYLMv1z388SONvcTYE25Ezt4stiteZSzccvgKfgNOo4Z5hAZf3dwY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13" y="0"/>
            <a:ext cx="13938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69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200" b="1" dirty="0" smtClean="0">
                <a:solidFill>
                  <a:schemeClr val="bg1">
                    <a:lumMod val="50000"/>
                  </a:schemeClr>
                </a:solidFill>
                <a:latin typeface="+mn-lt"/>
                <a:ea typeface="+mn-ea"/>
                <a:cs typeface="+mn-cs"/>
              </a:rPr>
              <a:t>השתלבות מהגרים בשוק העבודה- </a:t>
            </a:r>
            <a:br>
              <a:rPr lang="he-IL" sz="3200" b="1" dirty="0" smtClean="0">
                <a:solidFill>
                  <a:schemeClr val="bg1">
                    <a:lumMod val="50000"/>
                  </a:schemeClr>
                </a:solidFill>
                <a:latin typeface="+mn-lt"/>
                <a:ea typeface="+mn-ea"/>
                <a:cs typeface="+mn-cs"/>
              </a:rPr>
            </a:br>
            <a:r>
              <a:rPr lang="he-IL" sz="3200" b="1" dirty="0" smtClean="0">
                <a:solidFill>
                  <a:schemeClr val="bg1">
                    <a:lumMod val="50000"/>
                  </a:schemeClr>
                </a:solidFill>
                <a:latin typeface="+mn-lt"/>
                <a:ea typeface="+mn-ea"/>
                <a:cs typeface="+mn-cs"/>
              </a:rPr>
              <a:t>מודלים מרכזיים</a:t>
            </a:r>
            <a:endParaRPr lang="he-IL" sz="32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lnSpcReduction="10000"/>
          </a:bodyPr>
          <a:lstStyle/>
          <a:p>
            <a:r>
              <a:rPr lang="he-IL" sz="2400" dirty="0" smtClean="0"/>
              <a:t>המודלים הבסיסיים להבנת תופעת ההגירה פותחו </a:t>
            </a:r>
            <a:r>
              <a:rPr lang="he-IL" sz="2400" dirty="0" smtClean="0">
                <a:solidFill>
                  <a:schemeClr val="accent2">
                    <a:lumMod val="75000"/>
                  </a:schemeClr>
                </a:solidFill>
              </a:rPr>
              <a:t>בארה"ב </a:t>
            </a:r>
            <a:r>
              <a:rPr lang="he-IL" sz="2400" dirty="0" smtClean="0"/>
              <a:t>על ידי </a:t>
            </a:r>
            <a:r>
              <a:rPr lang="he-IL" sz="2400" smtClean="0"/>
              <a:t>כלכלנים.</a:t>
            </a:r>
          </a:p>
          <a:p>
            <a:endParaRPr lang="he-IL" sz="2400" dirty="0" smtClean="0"/>
          </a:p>
          <a:p>
            <a:r>
              <a:rPr lang="he-IL" sz="2400" dirty="0" smtClean="0"/>
              <a:t>במוקד המודלים עמדו "מהגרים כלכליים" ובחינת השתלבותם הייתה במונחים כלכליים ובדגש על שוק העבודה. השאלות שנבחנו בהקשר זה:</a:t>
            </a:r>
          </a:p>
          <a:p>
            <a:endParaRPr lang="he-IL" sz="2400" dirty="0" smtClean="0"/>
          </a:p>
          <a:p>
            <a:r>
              <a:rPr lang="he-IL" sz="2400" dirty="0" smtClean="0"/>
              <a:t>ברמת המיקרו:</a:t>
            </a:r>
          </a:p>
          <a:p>
            <a:r>
              <a:rPr lang="he-IL" sz="2000" dirty="0" smtClean="0">
                <a:solidFill>
                  <a:schemeClr val="tx2">
                    <a:lumMod val="75000"/>
                  </a:schemeClr>
                </a:solidFill>
              </a:rPr>
              <a:t>כמה שנים מאז הגירה </a:t>
            </a:r>
            <a:r>
              <a:rPr lang="en-US" sz="2000" dirty="0" smtClean="0">
                <a:solidFill>
                  <a:schemeClr val="tx2">
                    <a:lumMod val="75000"/>
                  </a:schemeClr>
                </a:solidFill>
              </a:rPr>
              <a:t>(YSM)</a:t>
            </a:r>
            <a:r>
              <a:rPr lang="he-IL" sz="2000" dirty="0" smtClean="0">
                <a:solidFill>
                  <a:schemeClr val="tx2">
                    <a:lumMod val="75000"/>
                  </a:schemeClr>
                </a:solidFill>
              </a:rPr>
              <a:t> נדרשות על מנת שמהגר יגיע לשכר הזהה לשכר היליד עם אותם הכישורים? </a:t>
            </a:r>
            <a:endParaRPr lang="he-IL" sz="2000" dirty="0">
              <a:solidFill>
                <a:schemeClr val="tx2">
                  <a:lumMod val="75000"/>
                </a:schemeClr>
              </a:solidFill>
            </a:endParaRPr>
          </a:p>
          <a:p>
            <a:r>
              <a:rPr lang="he-IL" sz="2000" dirty="0" smtClean="0">
                <a:solidFill>
                  <a:schemeClr val="tx2">
                    <a:lumMod val="75000"/>
                  </a:schemeClr>
                </a:solidFill>
              </a:rPr>
              <a:t>אילו משתנים תורמים לצמצום הפערים בשוק העבודה בין המהגר ליליד? שפה, השכלה, כישורים רלוונטיים </a:t>
            </a:r>
            <a:r>
              <a:rPr lang="he-IL" sz="2000" dirty="0" err="1" smtClean="0">
                <a:solidFill>
                  <a:schemeClr val="tx2">
                    <a:lumMod val="75000"/>
                  </a:schemeClr>
                </a:solidFill>
              </a:rPr>
              <a:t>וכו</a:t>
            </a:r>
            <a:r>
              <a:rPr lang="he-IL" sz="2000" dirty="0" smtClean="0">
                <a:solidFill>
                  <a:schemeClr val="tx2">
                    <a:lumMod val="75000"/>
                  </a:schemeClr>
                </a:solidFill>
              </a:rPr>
              <a:t>'.</a:t>
            </a:r>
          </a:p>
          <a:p>
            <a:r>
              <a:rPr lang="he-IL" sz="2400" dirty="0"/>
              <a:t>ברמת </a:t>
            </a:r>
            <a:r>
              <a:rPr lang="he-IL" sz="2400" dirty="0" smtClean="0"/>
              <a:t>המקרו</a:t>
            </a:r>
            <a:r>
              <a:rPr lang="he-IL" sz="2400" dirty="0"/>
              <a:t>:</a:t>
            </a:r>
          </a:p>
          <a:p>
            <a:r>
              <a:rPr lang="he-IL" sz="2000" dirty="0" smtClean="0">
                <a:solidFill>
                  <a:schemeClr val="tx2">
                    <a:lumMod val="75000"/>
                  </a:schemeClr>
                </a:solidFill>
              </a:rPr>
              <a:t>באיזו מידה תורמים מהגרים (מקבוצות שונות) לכלכלת ארץ היעד (צמיחה כלכלית, ברמת עיסוקים/ענפים ספציפיים)? </a:t>
            </a:r>
          </a:p>
          <a:p>
            <a:r>
              <a:rPr lang="he-IL" sz="2000" dirty="0">
                <a:solidFill>
                  <a:schemeClr val="tx2">
                    <a:lumMod val="75000"/>
                  </a:schemeClr>
                </a:solidFill>
              </a:rPr>
              <a:t>באיזו מידה תורמים מהגרים (מקבוצות שונות) לכלכלת ארץ </a:t>
            </a:r>
            <a:r>
              <a:rPr lang="he-IL" sz="2000" dirty="0" smtClean="0">
                <a:solidFill>
                  <a:schemeClr val="tx2">
                    <a:lumMod val="75000"/>
                  </a:schemeClr>
                </a:solidFill>
              </a:rPr>
              <a:t>המוצא (שליחת כספים-</a:t>
            </a:r>
            <a:r>
              <a:rPr lang="en-US" sz="2000" dirty="0" smtClean="0">
                <a:solidFill>
                  <a:schemeClr val="tx2">
                    <a:lumMod val="75000"/>
                  </a:schemeClr>
                </a:solidFill>
              </a:rPr>
              <a:t>remittances</a:t>
            </a:r>
            <a:r>
              <a:rPr lang="he-IL" sz="2000" dirty="0" smtClean="0">
                <a:solidFill>
                  <a:schemeClr val="tx2">
                    <a:lumMod val="75000"/>
                  </a:schemeClr>
                </a:solidFill>
              </a:rPr>
              <a:t>, קשרים עסקיים בינלאומיים)? </a:t>
            </a:r>
            <a:endParaRPr lang="he-IL" sz="2000" dirty="0">
              <a:solidFill>
                <a:schemeClr val="tx2">
                  <a:lumMod val="75000"/>
                </a:schemeClr>
              </a:solidFill>
            </a:endParaRPr>
          </a:p>
          <a:p>
            <a:endParaRPr lang="he-IL" sz="2000" dirty="0" smtClean="0">
              <a:solidFill>
                <a:schemeClr val="tx2">
                  <a:lumMod val="75000"/>
                </a:schemeClr>
              </a:solidFill>
            </a:endParaRPr>
          </a:p>
          <a:p>
            <a:endParaRPr lang="he-IL" sz="2000" dirty="0" smtClean="0">
              <a:solidFill>
                <a:schemeClr val="tx2">
                  <a:lumMod val="75000"/>
                </a:schemeClr>
              </a:solidFill>
            </a:endParaRPr>
          </a:p>
          <a:p>
            <a:endParaRPr lang="he-IL" dirty="0" smtClean="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5</a:t>
            </a:fld>
            <a:endParaRPr lang="he-I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11430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886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r>
              <a:rPr lang="he-IL" sz="2800" dirty="0" smtClean="0"/>
              <a:t>ההנחה במודלים אלו– המהגר הכלכלי משלם מחיר כלכלי וחברתי עם הגעתו לארץ היעד (ארה"ב) המתבטא ברמות שכר נמוכות יחסית עם הגעתו. המהגר מאמין שזה ישתלם לו ויש לו מוטיבציה ויכולת להצליח-- כל שנה בארץ היעד משפרת את מעמדו...</a:t>
            </a:r>
          </a:p>
          <a:p>
            <a:endParaRPr lang="he-IL" sz="2800" dirty="0" smtClean="0"/>
          </a:p>
          <a:p>
            <a:r>
              <a:rPr lang="he-IL" sz="2800" dirty="0" smtClean="0"/>
              <a:t>ממצאים ממחקרים עד לסוף שנות ה70 חיזקו טענות אלו והובילו </a:t>
            </a:r>
            <a:r>
              <a:rPr lang="he-IL" sz="2800" dirty="0" smtClean="0">
                <a:solidFill>
                  <a:schemeClr val="accent1">
                    <a:lumMod val="75000"/>
                  </a:schemeClr>
                </a:solidFill>
              </a:rPr>
              <a:t>להסתכלות מאוד אופטימית </a:t>
            </a:r>
            <a:r>
              <a:rPr lang="he-IL" sz="2800" dirty="0" smtClean="0"/>
              <a:t>על שילובם הכלכלי של מהגרים בארה"ב ובעולם </a:t>
            </a:r>
            <a:r>
              <a:rPr lang="en-US" sz="2800" dirty="0" smtClean="0"/>
              <a:t>  </a:t>
            </a:r>
            <a:r>
              <a:rPr lang="he-IL" sz="2800" dirty="0" smtClean="0"/>
              <a:t> </a:t>
            </a:r>
            <a:r>
              <a:rPr lang="en-US" sz="2800" dirty="0" smtClean="0"/>
              <a:t>(</a:t>
            </a:r>
            <a:r>
              <a:rPr lang="en-US" sz="2800" dirty="0" err="1" smtClean="0"/>
              <a:t>Chiswick</a:t>
            </a:r>
            <a:r>
              <a:rPr lang="en-US" sz="2800" dirty="0" smtClean="0"/>
              <a:t>, 1979)</a:t>
            </a:r>
            <a:r>
              <a:rPr lang="he-IL" sz="2800" dirty="0" smtClean="0"/>
              <a:t>.</a:t>
            </a:r>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6</a:t>
            </a:fld>
            <a:endParaRPr lang="he-IL" dirty="0"/>
          </a:p>
        </p:txBody>
      </p:sp>
      <p:pic>
        <p:nvPicPr>
          <p:cNvPr id="5" name="Picture 6" descr="https://encrypted-tbn3.gstatic.com/images?q=tbn:ANd9GcTuxvJlEM8z8uGlVktbHsCKG0pS_wJf3L_ewH91ort7fRYNx4GFonuXl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157192"/>
            <a:ext cx="1300551" cy="148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 descr="Image result for ‫דגל ארה&quot;ב‬‎"/>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דגל ארה&quot;ב‬‎"/>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466" y="246325"/>
            <a:ext cx="11430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709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fontScale="92500" lnSpcReduction="20000"/>
          </a:bodyPr>
          <a:lstStyle/>
          <a:p>
            <a:r>
              <a:rPr lang="he-IL" dirty="0" smtClean="0"/>
              <a:t>המהגרים לארה"ב בתקופה זו– מגיעים בעיקר מאירופה—בשל מדיניות ההגירה של ארה"ב (משנת 1920- </a:t>
            </a:r>
            <a:r>
              <a:rPr lang="he-IL" dirty="0" smtClean="0">
                <a:solidFill>
                  <a:schemeClr val="accent2">
                    <a:lumMod val="75000"/>
                  </a:schemeClr>
                </a:solidFill>
              </a:rPr>
              <a:t>מכסות</a:t>
            </a:r>
            <a:r>
              <a:rPr lang="he-IL" dirty="0" smtClean="0"/>
              <a:t> לפי ארצות, בעיקר אירופאיות). חלק ממהגרים אלו הם פליטים ממלחמות באירופה.</a:t>
            </a:r>
          </a:p>
          <a:p>
            <a:endParaRPr lang="he-IL" dirty="0" smtClean="0"/>
          </a:p>
          <a:p>
            <a:r>
              <a:rPr lang="he-IL" dirty="0" smtClean="0"/>
              <a:t>שינוי המדיניות למדיניות על פי </a:t>
            </a:r>
            <a:r>
              <a:rPr lang="he-IL" dirty="0" smtClean="0">
                <a:solidFill>
                  <a:schemeClr val="accent2">
                    <a:lumMod val="75000"/>
                  </a:schemeClr>
                </a:solidFill>
              </a:rPr>
              <a:t>איחוד משפחות </a:t>
            </a:r>
            <a:r>
              <a:rPr lang="he-IL" dirty="0" smtClean="0"/>
              <a:t>בשנת 1965 משנה את פרופיל המהגרים (עליה במהגרים היספנים, אפריקאים ואסיאתיים) וכך גם בדפוס ההשתלבות הכלכלית שלהם- פחות מוצלח.</a:t>
            </a:r>
          </a:p>
          <a:p>
            <a:endParaRPr lang="he-IL" dirty="0" smtClean="0"/>
          </a:p>
          <a:p>
            <a:r>
              <a:rPr lang="he-IL" dirty="0" smtClean="0"/>
              <a:t>בשנת 1990 ארה"ב מוסיפה למדיניות </a:t>
            </a:r>
          </a:p>
          <a:p>
            <a:pPr marL="0" indent="0">
              <a:buNone/>
            </a:pPr>
            <a:r>
              <a:rPr lang="he-IL" dirty="0"/>
              <a:t> </a:t>
            </a:r>
            <a:r>
              <a:rPr lang="he-IL" dirty="0" smtClean="0"/>
              <a:t>  קריטריונים המתבססים על </a:t>
            </a:r>
            <a:r>
              <a:rPr lang="he-IL" dirty="0" smtClean="0">
                <a:solidFill>
                  <a:schemeClr val="accent2">
                    <a:lumMod val="75000"/>
                  </a:schemeClr>
                </a:solidFill>
              </a:rPr>
              <a:t>כישורים</a:t>
            </a:r>
            <a:r>
              <a:rPr lang="he-IL" dirty="0" smtClean="0"/>
              <a:t>.</a:t>
            </a:r>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7</a:t>
            </a:fld>
            <a:endParaRPr lang="he-I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373216"/>
            <a:ext cx="2345284" cy="126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32656"/>
            <a:ext cx="11430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4725144"/>
            <a:ext cx="1800200" cy="67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419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68015" y="332656"/>
            <a:ext cx="8229600" cy="1143000"/>
          </a:xfrm>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fontScale="92500" lnSpcReduction="20000"/>
          </a:bodyPr>
          <a:lstStyle/>
          <a:p>
            <a:r>
              <a:rPr lang="he-IL" dirty="0" smtClean="0"/>
              <a:t>לצורך ההשוואה </a:t>
            </a:r>
            <a:r>
              <a:rPr lang="he-IL" dirty="0" smtClean="0">
                <a:solidFill>
                  <a:schemeClr val="accent2">
                    <a:lumMod val="75000"/>
                  </a:schemeClr>
                </a:solidFill>
              </a:rPr>
              <a:t>בקנדה</a:t>
            </a:r>
            <a:r>
              <a:rPr lang="he-IL" dirty="0" smtClean="0"/>
              <a:t>, מדינת הגירה שקלטה בעיקר מהגרים בריטים וצרפתים השתנתה מדיניות ההגירה בשנת 1966 למדיניות נקודות המתבססת על </a:t>
            </a:r>
            <a:r>
              <a:rPr lang="he-IL" dirty="0" smtClean="0">
                <a:solidFill>
                  <a:schemeClr val="accent2">
                    <a:lumMod val="75000"/>
                  </a:schemeClr>
                </a:solidFill>
              </a:rPr>
              <a:t>כישורים</a:t>
            </a:r>
            <a:r>
              <a:rPr lang="he-IL" dirty="0" smtClean="0"/>
              <a:t> (השכלה, שפה, מקצוע) </a:t>
            </a:r>
            <a:r>
              <a:rPr lang="he-IL" dirty="0" smtClean="0">
                <a:solidFill>
                  <a:schemeClr val="accent2">
                    <a:lumMod val="75000"/>
                  </a:schemeClr>
                </a:solidFill>
              </a:rPr>
              <a:t>וממון</a:t>
            </a:r>
            <a:r>
              <a:rPr lang="he-IL" dirty="0" smtClean="0"/>
              <a:t> ...</a:t>
            </a:r>
          </a:p>
          <a:p>
            <a:pPr marL="0" indent="0">
              <a:buNone/>
            </a:pPr>
            <a:endParaRPr lang="he-IL" dirty="0" smtClean="0"/>
          </a:p>
          <a:p>
            <a:r>
              <a:rPr lang="he-IL" dirty="0" smtClean="0">
                <a:solidFill>
                  <a:schemeClr val="accent2">
                    <a:lumMod val="75000"/>
                  </a:schemeClr>
                </a:solidFill>
              </a:rPr>
              <a:t>אוסטרליה</a:t>
            </a:r>
            <a:r>
              <a:rPr lang="he-IL" dirty="0" smtClean="0"/>
              <a:t>, מדינה שעד 1973 נתנה עדיפות לבריטים ולאירופאים ודגלה במדיניות "אוסטרליה הלבנה"- שינתה את מדיניותה </a:t>
            </a:r>
            <a:r>
              <a:rPr lang="he-IL" dirty="0"/>
              <a:t>ו</a:t>
            </a:r>
            <a:r>
              <a:rPr lang="he-IL" dirty="0" smtClean="0"/>
              <a:t>מאפשרת כניסת מהגרים ללא הגבלה אתנית בדומה לקנדה (</a:t>
            </a:r>
            <a:r>
              <a:rPr lang="he-IL" dirty="0" smtClean="0">
                <a:solidFill>
                  <a:schemeClr val="accent2">
                    <a:lumMod val="75000"/>
                  </a:schemeClr>
                </a:solidFill>
              </a:rPr>
              <a:t>כישורים</a:t>
            </a:r>
            <a:r>
              <a:rPr lang="he-IL" dirty="0" smtClean="0"/>
              <a:t>).</a:t>
            </a:r>
          </a:p>
          <a:p>
            <a:endParaRPr lang="he-IL" dirty="0" smtClean="0"/>
          </a:p>
          <a:p>
            <a:r>
              <a:rPr lang="he-IL" dirty="0" smtClean="0"/>
              <a:t>מדינות אלו, בדומה למדינות החתומות על אמנת הפליטים של האו"ם 1950 מקבלות מכסות מוגדרות של </a:t>
            </a:r>
            <a:r>
              <a:rPr lang="he-IL" dirty="0" smtClean="0">
                <a:solidFill>
                  <a:schemeClr val="accent2">
                    <a:lumMod val="75000"/>
                  </a:schemeClr>
                </a:solidFill>
              </a:rPr>
              <a:t>פליטים</a:t>
            </a:r>
            <a:r>
              <a:rPr lang="he-IL" dirty="0" smtClean="0"/>
              <a:t> כל שנה.</a:t>
            </a:r>
          </a:p>
          <a:p>
            <a:endParaRPr lang="he-IL" dirty="0" smtClean="0"/>
          </a:p>
          <a:p>
            <a:pPr marL="0" indent="0">
              <a:buNone/>
            </a:pPr>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8</a:t>
            </a:fld>
            <a:endParaRPr lang="he-IL"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2656"/>
            <a:ext cx="1224136" cy="739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038" y="332656"/>
            <a:ext cx="1285778" cy="739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092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03648" y="206322"/>
            <a:ext cx="8229600" cy="1143000"/>
          </a:xfrm>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40395" y="1772816"/>
            <a:ext cx="9144000" cy="4752528"/>
          </a:xfrm>
        </p:spPr>
        <p:txBody>
          <a:bodyPr>
            <a:normAutofit/>
          </a:bodyPr>
          <a:lstStyle/>
          <a:p>
            <a:r>
              <a:rPr lang="he-IL" dirty="0" smtClean="0">
                <a:solidFill>
                  <a:schemeClr val="accent2">
                    <a:lumMod val="75000"/>
                  </a:schemeClr>
                </a:solidFill>
              </a:rPr>
              <a:t>ארה"ב, קנדה ואוסטרליה- </a:t>
            </a:r>
            <a:r>
              <a:rPr lang="he-IL" dirty="0" smtClean="0"/>
              <a:t>הן מדינות הגירה קלאסיות. הגירה נתפסת כחלק מהאתוס שלהן (בווריאציות שונות). </a:t>
            </a:r>
          </a:p>
          <a:p>
            <a:endParaRPr lang="he-IL" dirty="0" smtClean="0"/>
          </a:p>
          <a:p>
            <a:r>
              <a:rPr lang="he-IL" dirty="0" smtClean="0">
                <a:solidFill>
                  <a:schemeClr val="accent2">
                    <a:lumMod val="75000"/>
                  </a:schemeClr>
                </a:solidFill>
              </a:rPr>
              <a:t>בקנדה ואוסטרליה </a:t>
            </a:r>
            <a:r>
              <a:rPr lang="he-IL" dirty="0" smtClean="0"/>
              <a:t>יש אף הבנה כי מבחינה דמוגרפית המהגרים הכרחיים לפיתוח הכלכלה והחברה. בארצות אלו קיימת </a:t>
            </a:r>
            <a:r>
              <a:rPr lang="he-IL" dirty="0" smtClean="0">
                <a:solidFill>
                  <a:schemeClr val="accent1">
                    <a:lumMod val="75000"/>
                  </a:schemeClr>
                </a:solidFill>
              </a:rPr>
              <a:t>מדיניות </a:t>
            </a:r>
            <a:r>
              <a:rPr lang="he-IL" dirty="0">
                <a:solidFill>
                  <a:schemeClr val="accent1">
                    <a:lumMod val="75000"/>
                  </a:schemeClr>
                </a:solidFill>
              </a:rPr>
              <a:t>"רב תרבותית</a:t>
            </a:r>
            <a:r>
              <a:rPr lang="he-IL" dirty="0" smtClean="0">
                <a:solidFill>
                  <a:schemeClr val="accent1">
                    <a:lumMod val="75000"/>
                  </a:schemeClr>
                </a:solidFill>
              </a:rPr>
              <a:t>" </a:t>
            </a:r>
            <a:r>
              <a:rPr lang="he-IL" dirty="0" smtClean="0"/>
              <a:t>המחייבת התייחסות חברתית-תרבותית לקבוצות מיעוט ומהגרים.</a:t>
            </a:r>
          </a:p>
          <a:p>
            <a:pPr marL="0" indent="0">
              <a:buNone/>
            </a:pPr>
            <a:endParaRPr lang="he-IL" dirty="0" smtClean="0"/>
          </a:p>
          <a:p>
            <a:pPr marL="0" indent="0">
              <a:buNone/>
            </a:pPr>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9</a:t>
            </a:fld>
            <a:endParaRPr lang="he-IL"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247" y="304849"/>
            <a:ext cx="932122" cy="466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838493"/>
            <a:ext cx="877639" cy="45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304849"/>
            <a:ext cx="819637" cy="49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971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2302</Words>
  <Application>Microsoft Office PowerPoint</Application>
  <PresentationFormat>‫הצגה על המסך (4:3)</PresentationFormat>
  <Paragraphs>372</Paragraphs>
  <Slides>29</Slides>
  <Notes>25</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29</vt:i4>
      </vt:variant>
    </vt:vector>
  </HeadingPairs>
  <TitlesOfParts>
    <vt:vector size="34" baseType="lpstr">
      <vt:lpstr>Arial</vt:lpstr>
      <vt:lpstr>Calibri</vt:lpstr>
      <vt:lpstr>Times New Roman</vt:lpstr>
      <vt:lpstr>Wingdings</vt:lpstr>
      <vt:lpstr>ערכת נושא Office</vt:lpstr>
      <vt:lpstr>הגירה וכלכלה בינלאומית</vt:lpstr>
      <vt:lpstr>מיהו מהגר?*</vt:lpstr>
      <vt:lpstr>הגדרות של מהגרים</vt:lpstr>
      <vt:lpstr>הגירה וכלכלה</vt:lpstr>
      <vt:lpstr>השתלבות מהגרים בשוק העבודה-  מודלים מרכזיים</vt:lpstr>
      <vt:lpstr>הגירה וכלכלה</vt:lpstr>
      <vt:lpstr>הגירה וכלכלה</vt:lpstr>
      <vt:lpstr>הגירה וכלכלה</vt:lpstr>
      <vt:lpstr>הגירה וכלכלה</vt:lpstr>
      <vt:lpstr>הגירה וכלכלה</vt:lpstr>
      <vt:lpstr>הגירה וכלכלה</vt:lpstr>
      <vt:lpstr>הגירה וכלכלה</vt:lpstr>
      <vt:lpstr>הגירה וכלכלה</vt:lpstr>
      <vt:lpstr>הגירה וכלכלה</vt:lpstr>
      <vt:lpstr>הגירה וכלכלה</vt:lpstr>
      <vt:lpstr>הגירה וכלכלה</vt:lpstr>
      <vt:lpstr>הגירה וכלכלה</vt:lpstr>
      <vt:lpstr>הגירה וכלכלה</vt:lpstr>
      <vt:lpstr>הגירה וגלובליזציה-  הגירה טרנס-לאומית </vt:lpstr>
      <vt:lpstr>הגירה וגלובליזציה-  הגירה טרנס-לאומית </vt:lpstr>
      <vt:lpstr>הגירה וגלובליזציה-  הגירה טרנס-לאומית </vt:lpstr>
      <vt:lpstr>הגירה וגלובליזציה-  הגירה טרנס-לאומית </vt:lpstr>
      <vt:lpstr> העברת כספים מהארץ הקולטת לארץ המוצא remittances </vt:lpstr>
      <vt:lpstr>הצצה על ישראל-  ישראל כמדינת הגירה</vt:lpstr>
      <vt:lpstr>הצצה על ישראל...</vt:lpstr>
      <vt:lpstr>הצצה על ישראל...</vt:lpstr>
      <vt:lpstr>מצגת של PowerPoint‏</vt:lpstr>
      <vt:lpstr>הצצה על ישראל...</vt:lpstr>
      <vt:lpstr>שאלות למחשבה ולדיון...</vt:lpstr>
    </vt:vector>
  </TitlesOfParts>
  <Company>Ruppin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מושגי יסוד בהגירה בינלאומית</dc:title>
  <dc:creator>karina</dc:creator>
  <cp:lastModifiedBy>Eran</cp:lastModifiedBy>
  <cp:revision>78</cp:revision>
  <dcterms:created xsi:type="dcterms:W3CDTF">2013-07-17T13:43:57Z</dcterms:created>
  <dcterms:modified xsi:type="dcterms:W3CDTF">2019-02-28T09:05:32Z</dcterms:modified>
</cp:coreProperties>
</file>