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1" r:id="rId4"/>
    <p:sldId id="258" r:id="rId5"/>
    <p:sldId id="266" r:id="rId6"/>
    <p:sldId id="275" r:id="rId7"/>
    <p:sldId id="259" r:id="rId8"/>
    <p:sldId id="274" r:id="rId9"/>
    <p:sldId id="260" r:id="rId10"/>
    <p:sldId id="261" r:id="rId11"/>
    <p:sldId id="267" r:id="rId12"/>
    <p:sldId id="262" r:id="rId13"/>
    <p:sldId id="272" r:id="rId14"/>
    <p:sldId id="269" r:id="rId15"/>
    <p:sldId id="268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79015" autoAdjust="0"/>
  </p:normalViewPr>
  <p:slideViewPr>
    <p:cSldViewPr>
      <p:cViewPr varScale="1">
        <p:scale>
          <a:sx n="57" d="100"/>
          <a:sy n="5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3A281C2-B9B3-4F90-8AD4-329882128E9B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D688AD0-9DCA-45D7-AEE2-CEB261E2F3F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BC770B9-0884-4DF8-9F83-1546ACFE5883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4286C3F-C9FF-496A-AB68-2399FBA11A8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12</a:t>
            </a:fld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he-IL" dirty="0" smtClean="0"/>
              <a:t>1.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he-IL" dirty="0" smtClean="0"/>
              <a:t>\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A8885-E7F3-4C40-94BC-1C73B1EA84BF}" type="datetimeFigureOut">
              <a:rPr lang="he-IL" smtClean="0"/>
              <a:pPr/>
              <a:t>כ"ג/סיון/תשע"ז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152127"/>
          </a:xfrm>
        </p:spPr>
        <p:txBody>
          <a:bodyPr>
            <a:noAutofit/>
          </a:bodyPr>
          <a:lstStyle/>
          <a:p>
            <a:r>
              <a:rPr lang="he-IL" b="1" dirty="0" smtClean="0">
                <a:solidFill>
                  <a:schemeClr val="accent2"/>
                </a:solidFill>
              </a:rPr>
              <a:t/>
            </a:r>
            <a:br>
              <a:rPr lang="he-IL" b="1" dirty="0" smtClean="0">
                <a:solidFill>
                  <a:schemeClr val="accent2"/>
                </a:solidFill>
              </a:rPr>
            </a:br>
            <a:r>
              <a:rPr lang="he-IL" b="1" dirty="0" smtClean="0">
                <a:solidFill>
                  <a:schemeClr val="accent2"/>
                </a:solidFill>
              </a:rPr>
              <a:t>הובלת יוזמות ותהליכים במשרד החוץ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he-IL" dirty="0" smtClean="0"/>
          </a:p>
          <a:p>
            <a:endParaRPr lang="he-IL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he-IL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e-IL" dirty="0" smtClean="0">
                <a:solidFill>
                  <a:schemeClr val="accent1">
                    <a:lumMod val="50000"/>
                  </a:schemeClr>
                </a:solidFill>
              </a:rPr>
              <a:t>קורס ניהול בשירות החוץ</a:t>
            </a:r>
          </a:p>
          <a:p>
            <a:r>
              <a:rPr lang="he-IL" dirty="0" smtClean="0">
                <a:solidFill>
                  <a:schemeClr val="accent1">
                    <a:lumMod val="50000"/>
                  </a:schemeClr>
                </a:solidFill>
              </a:rPr>
              <a:t>28.6.2017</a:t>
            </a:r>
            <a:endParaRPr lang="he-IL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haimwaxman\Pictures\leadershi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852936"/>
            <a:ext cx="2880320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איראן-גרעין - מה עשינו?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יצירת משבר</a:t>
            </a:r>
          </a:p>
          <a:p>
            <a:r>
              <a:rPr lang="he-IL" dirty="0" smtClean="0"/>
              <a:t>עיצוב המבנה החדש – רב אגפי </a:t>
            </a:r>
          </a:p>
          <a:p>
            <a:r>
              <a:rPr lang="he-IL" dirty="0" smtClean="0"/>
              <a:t>גורם אחד אחראי – סמכות ואחריות</a:t>
            </a:r>
          </a:p>
          <a:p>
            <a:r>
              <a:rPr lang="he-IL" dirty="0" smtClean="0"/>
              <a:t>שילוב אנשים ותפקידים</a:t>
            </a:r>
          </a:p>
          <a:p>
            <a:r>
              <a:rPr lang="he-IL" dirty="0" smtClean="0"/>
              <a:t>השגת משאבים פנימיים וחיצוניים (</a:t>
            </a:r>
            <a:r>
              <a:rPr lang="he-IL" u="sng" dirty="0" smtClean="0"/>
              <a:t>הקצין)</a:t>
            </a:r>
          </a:p>
          <a:p>
            <a:r>
              <a:rPr lang="he-IL" dirty="0" smtClean="0"/>
              <a:t>השתתפות בפורומים החשובים</a:t>
            </a:r>
          </a:p>
          <a:p>
            <a:r>
              <a:rPr lang="he-IL" dirty="0" smtClean="0"/>
              <a:t>הנסיעות המשותפות</a:t>
            </a:r>
          </a:p>
          <a:p>
            <a:r>
              <a:rPr lang="he-IL" u="sng" dirty="0" smtClean="0"/>
              <a:t>...וכל הזמן – ללמוד.....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000" dirty="0" smtClean="0">
                <a:solidFill>
                  <a:srgbClr val="0070C0"/>
                </a:solidFill>
              </a:rPr>
              <a:t>איראן –גרעין - התוצאות</a:t>
            </a:r>
            <a:endParaRPr lang="he-IL" sz="4000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המבנה החדש והשחקנים</a:t>
            </a:r>
          </a:p>
          <a:p>
            <a:r>
              <a:rPr lang="he-IL" dirty="0" smtClean="0"/>
              <a:t>פעילות רחבה ומלאת הישגים</a:t>
            </a:r>
          </a:p>
          <a:p>
            <a:r>
              <a:rPr lang="he-IL" dirty="0" smtClean="0"/>
              <a:t>שילוב כוכבים מהמשרד</a:t>
            </a:r>
          </a:p>
          <a:p>
            <a:r>
              <a:rPr lang="he-IL" dirty="0" err="1" smtClean="0"/>
              <a:t>שילוביות</a:t>
            </a:r>
            <a:r>
              <a:rPr lang="he-IL" dirty="0" smtClean="0"/>
              <a:t> - הנסיעות המשותפות וההשתתפות בפורומים</a:t>
            </a:r>
          </a:p>
          <a:p>
            <a:r>
              <a:rPr lang="he-IL" dirty="0" smtClean="0"/>
              <a:t>הכרה במשרד ובקהילה</a:t>
            </a:r>
          </a:p>
          <a:p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70C0"/>
                </a:solidFill>
              </a:rPr>
              <a:t>אז מה למדתי –  10 לקחים מרכזיים</a:t>
            </a:r>
            <a:endParaRPr lang="he-IL" b="1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זיהוי משבר ו/או יצירת משבר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למידה מתמשכת תוך חיכוך 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יצירת צוות מנצח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רתימת הגורמים הבכירים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גיבוש  חזון (תמונת עתיד) וסט מסרים - לא להסס למכור אותו</a:t>
            </a:r>
          </a:p>
          <a:p>
            <a:pPr marL="514350" indent="-514350">
              <a:buFont typeface="+mj-lt"/>
              <a:buAutoNum type="arabicPeriod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70C0"/>
                </a:solidFill>
              </a:rPr>
              <a:t>אז מה למדתי (המשך)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6"/>
            </a:pPr>
            <a:r>
              <a:rPr lang="he-IL" dirty="0" smtClean="0"/>
              <a:t>גיבוש אסטרטגיה ותכנית עבודה</a:t>
            </a:r>
          </a:p>
          <a:p>
            <a:pPr marL="514350" indent="-514350">
              <a:buAutoNum type="arabicPeriod" startAt="6"/>
            </a:pPr>
            <a:r>
              <a:rPr lang="he-IL" dirty="0" smtClean="0"/>
              <a:t>יצירת קואליציה מנצחת</a:t>
            </a:r>
          </a:p>
          <a:p>
            <a:pPr marL="514350" indent="-514350">
              <a:buAutoNum type="arabicPeriod" startAt="6"/>
            </a:pPr>
            <a:r>
              <a:rPr lang="he-IL" dirty="0" smtClean="0"/>
              <a:t>לזהות יתרון יחסי ותרומה למערכת ולהיות מכוון לקוח - </a:t>
            </a:r>
            <a:r>
              <a:rPr lang="he-IL" dirty="0" err="1" smtClean="0"/>
              <a:t>שילוביות</a:t>
            </a:r>
            <a:r>
              <a:rPr lang="he-IL" dirty="0" smtClean="0"/>
              <a:t> היא המפתח</a:t>
            </a:r>
          </a:p>
          <a:p>
            <a:pPr marL="514350" indent="-514350">
              <a:buAutoNum type="arabicPeriod" startAt="6"/>
            </a:pPr>
            <a:r>
              <a:rPr lang="he-IL" dirty="0" smtClean="0"/>
              <a:t>איגום משאבים – קיימים וכאלה שצריך לייצר</a:t>
            </a:r>
          </a:p>
          <a:p>
            <a:pPr marL="514350" indent="-514350">
              <a:buAutoNum type="arabicPeriod" startAt="6"/>
            </a:pPr>
            <a:r>
              <a:rPr lang="he-IL" dirty="0" smtClean="0"/>
              <a:t> מיסוד ועיגון השינוי – מבנים ותהליכים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b="1" dirty="0" smtClean="0">
                <a:solidFill>
                  <a:srgbClr val="0070C0"/>
                </a:solidFill>
              </a:rPr>
              <a:t>ולסיום כמה מילים עלינו... </a:t>
            </a:r>
            <a:endParaRPr lang="he-IL" b="1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דיפלומט  בנוי להוביל יוזמות ושינויים</a:t>
            </a:r>
          </a:p>
          <a:p>
            <a:pPr lvl="1"/>
            <a:r>
              <a:rPr lang="he-IL" dirty="0" smtClean="0"/>
              <a:t>הבנת הסביבה והמגמות העיקריות</a:t>
            </a:r>
          </a:p>
          <a:p>
            <a:pPr lvl="1"/>
            <a:r>
              <a:rPr lang="he-IL" dirty="0" smtClean="0"/>
              <a:t>הבנת השחקנים, גורמים המשפיעים ומקבלי החלטות– מהם האינטרסים שלהם ומהן האלטרנטיבות שלהם</a:t>
            </a:r>
          </a:p>
          <a:p>
            <a:pPr lvl="1"/>
            <a:r>
              <a:rPr lang="he-IL" dirty="0" smtClean="0"/>
              <a:t>זיהוי דפוסי השפעה פורמאליים ולא פורמאליים</a:t>
            </a:r>
          </a:p>
          <a:p>
            <a:pPr lvl="1"/>
            <a:r>
              <a:rPr lang="he-IL" dirty="0" smtClean="0"/>
              <a:t>לימוד פרוצדורות ותכנים חדשים</a:t>
            </a:r>
          </a:p>
          <a:p>
            <a:pPr lvl="1"/>
            <a:r>
              <a:rPr lang="he-IL" dirty="0" smtClean="0"/>
              <a:t>פיתוח קשרים אישיים – שימוש באינטליגנציה רגשית</a:t>
            </a:r>
          </a:p>
          <a:p>
            <a:pPr lvl="1"/>
            <a:r>
              <a:rPr lang="he-IL" dirty="0" smtClean="0"/>
              <a:t>יצירת </a:t>
            </a:r>
            <a:r>
              <a:rPr lang="he-IL" b="1" dirty="0" smtClean="0"/>
              <a:t>קואליציות</a:t>
            </a:r>
            <a:r>
              <a:rPr lang="he-IL" dirty="0" smtClean="0"/>
              <a:t> מנצחות וזיהוי קואליציות חוסמות</a:t>
            </a:r>
          </a:p>
          <a:p>
            <a:pPr lvl="1"/>
            <a:r>
              <a:rPr lang="he-IL" dirty="0" smtClean="0"/>
              <a:t>ניהול משא ומתן </a:t>
            </a:r>
          </a:p>
          <a:p>
            <a:pPr lvl="1"/>
            <a:r>
              <a:rPr lang="he-IL" dirty="0" smtClean="0"/>
              <a:t>מוכנות גם </a:t>
            </a:r>
            <a:r>
              <a:rPr lang="he-IL" dirty="0" smtClean="0"/>
              <a:t>לכישלונות</a:t>
            </a:r>
            <a:endParaRPr lang="he-IL" dirty="0" smtClean="0"/>
          </a:p>
          <a:p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0" y="126876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buNone/>
            </a:pPr>
            <a:endParaRPr lang="en-US" sz="4400" b="1" dirty="0" smtClean="0">
              <a:solidFill>
                <a:schemeClr val="tx2"/>
              </a:solidFill>
            </a:endParaRPr>
          </a:p>
          <a:p>
            <a:pPr algn="ctr" rtl="0">
              <a:buNone/>
            </a:pPr>
            <a:endParaRPr lang="en-US" sz="4400" b="1" dirty="0">
              <a:solidFill>
                <a:schemeClr val="tx2"/>
              </a:solidFill>
            </a:endParaRPr>
          </a:p>
          <a:p>
            <a:pPr algn="ctr" rtl="0">
              <a:buNone/>
            </a:pPr>
            <a:endParaRPr lang="en-US" sz="6600" b="1" dirty="0" smtClean="0">
              <a:solidFill>
                <a:schemeClr val="tx2"/>
              </a:solidFill>
            </a:endParaRPr>
          </a:p>
          <a:p>
            <a:pPr algn="ctr" rtl="0">
              <a:buNone/>
            </a:pPr>
            <a:endParaRPr lang="en-US" sz="6600" b="1" dirty="0" smtClean="0">
              <a:solidFill>
                <a:schemeClr val="tx2"/>
              </a:solidFill>
            </a:endParaRPr>
          </a:p>
          <a:p>
            <a:pPr algn="ctr" rtl="0">
              <a:buNone/>
            </a:pPr>
            <a:endParaRPr lang="en-US" sz="6600" b="1" dirty="0" smtClean="0">
              <a:solidFill>
                <a:schemeClr val="tx2"/>
              </a:solidFill>
            </a:endParaRPr>
          </a:p>
          <a:p>
            <a:pPr algn="ctr" rtl="0">
              <a:buNone/>
            </a:pPr>
            <a:r>
              <a:rPr lang="en-US" sz="6600" b="1" dirty="0" smtClean="0">
                <a:solidFill>
                  <a:schemeClr val="tx2"/>
                </a:solidFill>
              </a:rPr>
              <a:t>YES WE CAN!</a:t>
            </a:r>
            <a:endParaRPr lang="he-IL" sz="6600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628800"/>
            <a:ext cx="468052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0070C0"/>
                </a:solidFill>
              </a:rPr>
              <a:t>מה בתוכנית?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כמה הערות מקדימות</a:t>
            </a:r>
          </a:p>
          <a:p>
            <a:r>
              <a:rPr lang="he-IL" dirty="0" smtClean="0"/>
              <a:t>2 סיפורים </a:t>
            </a:r>
          </a:p>
          <a:p>
            <a:r>
              <a:rPr lang="he-IL" dirty="0" smtClean="0"/>
              <a:t>10 לקחים מרכזיים</a:t>
            </a:r>
          </a:p>
          <a:p>
            <a:r>
              <a:rPr lang="he-IL" dirty="0" smtClean="0"/>
              <a:t>מילות סיכום</a:t>
            </a:r>
          </a:p>
          <a:p>
            <a:pPr lvl="1"/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כמה הערות מקדימות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הכי חשוב: </a:t>
            </a:r>
            <a:r>
              <a:rPr lang="he-IL" b="1" u="sng" dirty="0" smtClean="0">
                <a:solidFill>
                  <a:srgbClr val="FF0000"/>
                </a:solidFill>
              </a:rPr>
              <a:t>עשינו ולא עשיתי</a:t>
            </a:r>
          </a:p>
          <a:p>
            <a:r>
              <a:rPr lang="he-IL" dirty="0" smtClean="0"/>
              <a:t>לא אקדמי</a:t>
            </a:r>
          </a:p>
          <a:p>
            <a:r>
              <a:rPr lang="he-IL" dirty="0" smtClean="0"/>
              <a:t>אין צ'ק </a:t>
            </a:r>
            <a:r>
              <a:rPr lang="he-IL" dirty="0" err="1" smtClean="0"/>
              <a:t>ליסט</a:t>
            </a:r>
            <a:endParaRPr lang="he-IL" dirty="0" smtClean="0"/>
          </a:p>
          <a:p>
            <a:r>
              <a:rPr lang="he-IL" dirty="0" smtClean="0"/>
              <a:t>יותר שיחה מהרצאה</a:t>
            </a:r>
          </a:p>
          <a:p>
            <a:r>
              <a:rPr lang="he-IL" dirty="0" smtClean="0"/>
              <a:t>אז למה בכל זאת אני פה?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סיפור ראשון  – פיקוח על היצוא  -  רקע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המינוי והחשש</a:t>
            </a:r>
          </a:p>
          <a:p>
            <a:r>
              <a:rPr lang="he-IL" sz="3600" dirty="0" smtClean="0"/>
              <a:t>הנחיתות המבנית מול מערכת הביטחון</a:t>
            </a:r>
          </a:p>
          <a:p>
            <a:r>
              <a:rPr lang="he-IL" sz="3600" dirty="0" smtClean="0"/>
              <a:t>פיקוח על היצוא - משרד החוץ בחוץ (10%)</a:t>
            </a:r>
          </a:p>
          <a:p>
            <a:pPr algn="ctr">
              <a:buNone/>
            </a:pPr>
            <a:r>
              <a:rPr lang="he-IL" sz="3600" b="1" dirty="0" smtClean="0"/>
              <a:t>משהו פה לא בסדר!</a:t>
            </a:r>
          </a:p>
          <a:p>
            <a:r>
              <a:rPr lang="he-IL" sz="3600" dirty="0" smtClean="0"/>
              <a:t>משבר </a:t>
            </a:r>
            <a:r>
              <a:rPr lang="he-IL" sz="3600" dirty="0" err="1" smtClean="0"/>
              <a:t>ההארפי</a:t>
            </a:r>
            <a:r>
              <a:rPr lang="he-IL" sz="3600" dirty="0" smtClean="0"/>
              <a:t> עם ארה"ב – גם הזדמנות</a:t>
            </a:r>
            <a:r>
              <a:rPr lang="he-IL" dirty="0" smtClean="0"/>
              <a:t>...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פיקוח על היצוא -  מה עשינו?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000" dirty="0" smtClean="0"/>
              <a:t>למידה</a:t>
            </a:r>
          </a:p>
          <a:p>
            <a:r>
              <a:rPr lang="he-IL" sz="4000" dirty="0" smtClean="0"/>
              <a:t>התגבשות הצוות</a:t>
            </a:r>
          </a:p>
          <a:p>
            <a:r>
              <a:rPr lang="he-IL" sz="4000" dirty="0" smtClean="0"/>
              <a:t>רתימת הגורמים הבכירים</a:t>
            </a:r>
          </a:p>
          <a:p>
            <a:r>
              <a:rPr lang="he-IL" sz="4000" dirty="0" smtClean="0"/>
              <a:t>גיבוש יעד ברור ותכנית עבודה</a:t>
            </a:r>
          </a:p>
          <a:p>
            <a:r>
              <a:rPr lang="he-IL" sz="4000" dirty="0" smtClean="0"/>
              <a:t>יוצרים קואליציות בפנים ובחוץ</a:t>
            </a:r>
          </a:p>
          <a:p>
            <a:r>
              <a:rPr lang="he-IL" sz="4000" dirty="0" smtClean="0"/>
              <a:t>שת"פ </a:t>
            </a:r>
            <a:r>
              <a:rPr lang="he-IL" sz="4000" b="1" dirty="0" smtClean="0">
                <a:solidFill>
                  <a:srgbClr val="FF0000"/>
                </a:solidFill>
              </a:rPr>
              <a:t>ו</a:t>
            </a:r>
            <a:r>
              <a:rPr lang="he-IL" sz="4000" dirty="0" smtClean="0"/>
              <a:t>מאבק </a:t>
            </a:r>
            <a:r>
              <a:rPr lang="he-IL" sz="4000" dirty="0" smtClean="0"/>
              <a:t>מול משרד הביטחון</a:t>
            </a:r>
          </a:p>
          <a:p>
            <a:endParaRPr lang="he-IL" sz="4000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פיקוח על היצוא -  מה עשינו? (המשך)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עיצוב מסרים קליטים וחזרה עליהם</a:t>
            </a:r>
          </a:p>
          <a:p>
            <a:r>
              <a:rPr lang="he-IL" sz="3600" dirty="0" smtClean="0"/>
              <a:t>כנסים בארץ ומפגשים בחו"ל</a:t>
            </a:r>
          </a:p>
          <a:p>
            <a:r>
              <a:rPr lang="he-IL" sz="3600" dirty="0" smtClean="0"/>
              <a:t>זירה תקשורתית והתאמת מסרים לזירות</a:t>
            </a:r>
          </a:p>
          <a:p>
            <a:r>
              <a:rPr lang="he-IL" sz="3600" dirty="0" smtClean="0"/>
              <a:t>מומחיות – מערכות פיקוח זרות וחברות בקבוצת המומחים של האו"ם</a:t>
            </a:r>
          </a:p>
          <a:p>
            <a:r>
              <a:rPr lang="he-IL" sz="3600" dirty="0" smtClean="0"/>
              <a:t>המאבק על החקיקה </a:t>
            </a:r>
          </a:p>
          <a:p>
            <a:r>
              <a:rPr lang="he-IL" sz="3600" dirty="0" smtClean="0"/>
              <a:t>השינוי הארגוני הפנימי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פיקוח על היצוא -  התוצאות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3600" dirty="0" smtClean="0"/>
              <a:t>חוק הפיקוח על היצוא </a:t>
            </a:r>
            <a:r>
              <a:rPr lang="he-IL" sz="3600" dirty="0" err="1" smtClean="0"/>
              <a:t>התשס"ז</a:t>
            </a:r>
            <a:r>
              <a:rPr lang="he-IL" sz="3600" dirty="0" smtClean="0"/>
              <a:t>- 2007 – מעמדנו מעוגן בחוק!</a:t>
            </a:r>
          </a:p>
          <a:p>
            <a:r>
              <a:rPr lang="he-IL" sz="3600" dirty="0" smtClean="0"/>
              <a:t>משרד החוץ בכל הועדות, בכל העסקאות, בכל השלבים</a:t>
            </a:r>
          </a:p>
          <a:p>
            <a:r>
              <a:rPr lang="he-IL" sz="3600" dirty="0" smtClean="0"/>
              <a:t>חדר בקריה ומחשב בירושלים</a:t>
            </a:r>
          </a:p>
          <a:p>
            <a:r>
              <a:rPr lang="he-IL" sz="3600" dirty="0" smtClean="0"/>
              <a:t>עיצוב תהליכי </a:t>
            </a:r>
            <a:r>
              <a:rPr lang="he-IL" sz="3600" dirty="0" smtClean="0"/>
              <a:t>עבודה פנימיים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 rtlCol="1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e-IL" dirty="0" smtClean="0">
                <a:solidFill>
                  <a:srgbClr val="0070C0"/>
                </a:solidFill>
              </a:rPr>
              <a:t>חוק הפיקוח על יצוא ביטחוני, </a:t>
            </a:r>
            <a:r>
              <a:rPr lang="he-IL" dirty="0" err="1" smtClean="0">
                <a:solidFill>
                  <a:srgbClr val="0070C0"/>
                </a:solidFill>
              </a:rPr>
              <a:t>התשס"ז</a:t>
            </a:r>
            <a:r>
              <a:rPr lang="he-IL" dirty="0" smtClean="0">
                <a:solidFill>
                  <a:srgbClr val="0070C0"/>
                </a:solidFill>
              </a:rPr>
              <a:t>-2007</a:t>
            </a:r>
          </a:p>
        </p:txBody>
      </p:sp>
      <p:pic>
        <p:nvPicPr>
          <p:cNvPr id="6147" name="Picture 2" descr="C:\Users\Administrator\AppData\Local\Microsoft\Windows\Temporary Internet Files\Content.Outlook\JU6XJ8IG\IMG_5433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54163" y="1600200"/>
            <a:ext cx="6035675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000" dirty="0" smtClean="0">
                <a:solidFill>
                  <a:srgbClr val="0070C0"/>
                </a:solidFill>
              </a:rPr>
              <a:t>סיפור שני –איראן-גרעין - </a:t>
            </a:r>
            <a:r>
              <a:rPr lang="he-IL" sz="4000" b="1" dirty="0" smtClean="0">
                <a:solidFill>
                  <a:srgbClr val="0070C0"/>
                </a:solidFill>
              </a:rPr>
              <a:t> </a:t>
            </a:r>
            <a:r>
              <a:rPr lang="he-IL" sz="4000" dirty="0" smtClean="0">
                <a:solidFill>
                  <a:srgbClr val="0070C0"/>
                </a:solidFill>
              </a:rPr>
              <a:t>רקע</a:t>
            </a:r>
            <a:endParaRPr lang="he-IL" sz="4000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sz="3500" dirty="0" smtClean="0"/>
              <a:t>מנהל מניעת תפוצת </a:t>
            </a:r>
            <a:r>
              <a:rPr lang="he-IL" sz="3500" dirty="0" err="1" smtClean="0"/>
              <a:t>נב"ק</a:t>
            </a:r>
            <a:r>
              <a:rPr lang="he-IL" sz="3500" dirty="0" smtClean="0"/>
              <a:t> - כניסה במשבר חיצוני (</a:t>
            </a:r>
            <a:r>
              <a:rPr lang="en-US" sz="3500" dirty="0" smtClean="0"/>
              <a:t>(NIE </a:t>
            </a:r>
            <a:r>
              <a:rPr lang="he-IL" sz="3500" dirty="0" smtClean="0"/>
              <a:t> </a:t>
            </a:r>
          </a:p>
          <a:p>
            <a:r>
              <a:rPr lang="he-IL" sz="3500" dirty="0" smtClean="0"/>
              <a:t>אבל הבעיה בפנים חמורה יותר - </a:t>
            </a:r>
            <a:r>
              <a:rPr lang="he-IL" sz="3500" dirty="0" smtClean="0">
                <a:solidFill>
                  <a:srgbClr val="FF0000"/>
                </a:solidFill>
              </a:rPr>
              <a:t>המיטה חולה!</a:t>
            </a:r>
          </a:p>
          <a:p>
            <a:pPr lvl="1"/>
            <a:r>
              <a:rPr lang="he-IL" sz="3500" dirty="0" smtClean="0"/>
              <a:t>שניים רבים והמשרד סובל</a:t>
            </a:r>
          </a:p>
          <a:p>
            <a:pPr lvl="1"/>
            <a:r>
              <a:rPr lang="he-IL" sz="3500" dirty="0" smtClean="0"/>
              <a:t>אין חלוקת סמכויות</a:t>
            </a:r>
          </a:p>
          <a:p>
            <a:pPr lvl="1"/>
            <a:r>
              <a:rPr lang="he-IL" sz="3500" dirty="0" smtClean="0"/>
              <a:t>אין אסטרטגיה</a:t>
            </a:r>
          </a:p>
          <a:p>
            <a:pPr lvl="1"/>
            <a:r>
              <a:rPr lang="he-IL" sz="3500" dirty="0" smtClean="0"/>
              <a:t>אין איגום משאבים</a:t>
            </a:r>
          </a:p>
          <a:p>
            <a:pPr lvl="1"/>
            <a:r>
              <a:rPr lang="he-IL" sz="3500" dirty="0" smtClean="0"/>
              <a:t>אין כוח אדם</a:t>
            </a:r>
          </a:p>
          <a:p>
            <a:pPr lvl="1"/>
            <a:r>
              <a:rPr lang="he-IL" sz="3500" dirty="0" smtClean="0"/>
              <a:t>למי מדווחים?</a:t>
            </a:r>
          </a:p>
          <a:p>
            <a:pPr lvl="1"/>
            <a:r>
              <a:rPr lang="he-IL" sz="3500" dirty="0" smtClean="0"/>
              <a:t>משרד החוץ בשוליים של המערכה</a:t>
            </a:r>
          </a:p>
          <a:p>
            <a:r>
              <a:rPr lang="he-IL" sz="3500" dirty="0" smtClean="0"/>
              <a:t>קושי אישי (רק ללמוד...)</a:t>
            </a:r>
          </a:p>
          <a:p>
            <a:pPr lvl="1"/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10924</TotalTime>
  <Words>459</Words>
  <Application>Microsoft Office PowerPoint</Application>
  <PresentationFormat>‫הצגה על המסך (4:3)</PresentationFormat>
  <Paragraphs>116</Paragraphs>
  <Slides>15</Slides>
  <Notes>13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ערכת נושא Office</vt:lpstr>
      <vt:lpstr> הובלת יוזמות ותהליכים במשרד החוץ </vt:lpstr>
      <vt:lpstr>מה בתוכנית?</vt:lpstr>
      <vt:lpstr>כמה הערות מקדימות</vt:lpstr>
      <vt:lpstr>סיפור ראשון  – פיקוח על היצוא  -  רקע</vt:lpstr>
      <vt:lpstr>פיקוח על היצוא -  מה עשינו?</vt:lpstr>
      <vt:lpstr>פיקוח על היצוא -  מה עשינו? (המשך)</vt:lpstr>
      <vt:lpstr>פיקוח על היצוא -  התוצאות</vt:lpstr>
      <vt:lpstr>חוק הפיקוח על יצוא ביטחוני, התשס"ז-2007</vt:lpstr>
      <vt:lpstr>סיפור שני –איראן-גרעין -  רקע</vt:lpstr>
      <vt:lpstr>איראן-גרעין - מה עשינו?</vt:lpstr>
      <vt:lpstr>איראן –גרעין - התוצאות</vt:lpstr>
      <vt:lpstr>אז מה למדתי –  10 לקחים מרכזיים</vt:lpstr>
      <vt:lpstr>אז מה למדתי (המשך)</vt:lpstr>
      <vt:lpstr>ולסיום כמה מילים עלינו... </vt:lpstr>
      <vt:lpstr>שקופית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haimwaxman</dc:creator>
  <cp:lastModifiedBy>haimwaxman</cp:lastModifiedBy>
  <cp:revision>41</cp:revision>
  <dcterms:created xsi:type="dcterms:W3CDTF">2016-05-29T10:25:49Z</dcterms:created>
  <dcterms:modified xsi:type="dcterms:W3CDTF">2017-06-17T16:53:05Z</dcterms:modified>
</cp:coreProperties>
</file>