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1" r:id="rId4"/>
    <p:sldId id="258" r:id="rId5"/>
    <p:sldId id="266" r:id="rId6"/>
    <p:sldId id="275" r:id="rId7"/>
    <p:sldId id="259" r:id="rId8"/>
    <p:sldId id="274" r:id="rId9"/>
    <p:sldId id="260" r:id="rId10"/>
    <p:sldId id="261" r:id="rId11"/>
    <p:sldId id="267" r:id="rId12"/>
    <p:sldId id="262" r:id="rId13"/>
    <p:sldId id="272" r:id="rId14"/>
    <p:sldId id="269" r:id="rId15"/>
    <p:sldId id="268" r:id="rId1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84380"/>
    <p:restoredTop sz="79015" autoAdjust="0"/>
  </p:normalViewPr>
  <p:slideViewPr>
    <p:cSldViewPr>
      <p:cViewPr varScale="1">
        <p:scale>
          <a:sx n="31" d="100"/>
          <a:sy n="31" d="100"/>
        </p:scale>
        <p:origin x="-132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8" y="172"/>
    </p:cViewPr>
  </p:notesTextViewPr>
  <p:notesViewPr>
    <p:cSldViewPr>
      <p:cViewPr>
        <p:scale>
          <a:sx n="100" d="100"/>
          <a:sy n="100" d="100"/>
        </p:scale>
        <p:origin x="-1878" y="121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3A281C2-B9B3-4F90-8AD4-329882128E9B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D688AD0-9DCA-45D7-AEE2-CEB261E2F3F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BC770B9-0884-4DF8-9F83-1546ACFE5883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4286C3F-C9FF-496A-AB68-2399FBA11A8B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he-IL" sz="1600" b="1" dirty="0" smtClean="0"/>
              <a:t>עיצוב המבנה החדש עם אלון ובהתייעצות עם אחרים (נאור</a:t>
            </a:r>
            <a:r>
              <a:rPr lang="he-IL" sz="1600" dirty="0" smtClean="0"/>
              <a:t>). צוות מדיני, סנקציות, בידוד, </a:t>
            </a:r>
            <a:r>
              <a:rPr lang="he-IL" sz="1600" dirty="0" err="1" smtClean="0"/>
              <a:t>דפ"צ</a:t>
            </a:r>
            <a:r>
              <a:rPr lang="he-IL" sz="1600" dirty="0" smtClean="0"/>
              <a:t> +ממ"ד ותכנון</a:t>
            </a:r>
          </a:p>
          <a:p>
            <a:pPr marL="228600" indent="-228600">
              <a:buAutoNum type="arabicPeriod"/>
            </a:pPr>
            <a:r>
              <a:rPr lang="he-IL" sz="1600" dirty="0" smtClean="0"/>
              <a:t>ריכוז קבלת החלטות וגישה לקברניטים</a:t>
            </a:r>
          </a:p>
          <a:p>
            <a:pPr marL="228600" indent="-228600">
              <a:buAutoNum type="arabicPeriod"/>
            </a:pPr>
            <a:r>
              <a:rPr lang="he-IL" sz="1600" dirty="0" smtClean="0"/>
              <a:t>שילוב אנשים ותפקידים – יהודה</a:t>
            </a:r>
          </a:p>
          <a:p>
            <a:pPr marL="228600" indent="-228600">
              <a:buAutoNum type="arabicPeriod"/>
            </a:pPr>
            <a:r>
              <a:rPr lang="he-IL" sz="1600" dirty="0" smtClean="0"/>
              <a:t>הקצין – ההישג הגדול והמשמעותי לשני הצדדים (עם איתן)</a:t>
            </a:r>
          </a:p>
          <a:p>
            <a:pPr marL="228600" indent="-228600">
              <a:buNone/>
            </a:pPr>
            <a:endParaRPr lang="he-IL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10</a:t>
            </a:fld>
            <a:endParaRPr lang="he-I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he-IL" sz="1600" baseline="0" dirty="0" smtClean="0"/>
              <a:t>משלחות משותפות, נקודות לשיחה, יוזמות ורעיונות, הופעות בכנסים, נאט"ו, הערכות מצב, </a:t>
            </a:r>
          </a:p>
          <a:p>
            <a:pPr marL="228600" marR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he-IL" sz="1600" baseline="0" dirty="0" smtClean="0"/>
              <a:t>שיא הפעילות : החלטת </a:t>
            </a:r>
            <a:r>
              <a:rPr lang="he-IL" sz="1600" baseline="0" dirty="0" err="1" smtClean="0"/>
              <a:t>מועבי"ט</a:t>
            </a:r>
            <a:r>
              <a:rPr lang="he-IL" sz="1600" baseline="0" dirty="0" smtClean="0"/>
              <a:t> 1929</a:t>
            </a:r>
          </a:p>
          <a:p>
            <a:pPr marL="228600" marR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he-IL" sz="1600" baseline="0" dirty="0" smtClean="0"/>
              <a:t>קהילה – אמ"ן, מוסד, וא"א, </a:t>
            </a:r>
            <a:r>
              <a:rPr lang="he-IL" sz="1600" baseline="0" dirty="0" err="1" smtClean="0"/>
              <a:t>משהב"ט</a:t>
            </a:r>
            <a:r>
              <a:rPr lang="he-IL" sz="1600" baseline="0" dirty="0" smtClean="0"/>
              <a:t>, </a:t>
            </a:r>
            <a:r>
              <a:rPr lang="he-IL" sz="1600" baseline="0" dirty="0" err="1" smtClean="0"/>
              <a:t>אג"ת</a:t>
            </a:r>
            <a:r>
              <a:rPr lang="he-IL" sz="1600" baseline="0" dirty="0" smtClean="0"/>
              <a:t>, </a:t>
            </a:r>
            <a:r>
              <a:rPr lang="he-IL" sz="1600" baseline="0" dirty="0" err="1" smtClean="0"/>
              <a:t>מל"ל</a:t>
            </a:r>
            <a:endParaRPr lang="he-IL" sz="1600" baseline="0" dirty="0" smtClean="0"/>
          </a:p>
          <a:p>
            <a:pPr marL="228600" marR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he-IL" sz="1600" dirty="0" smtClean="0"/>
              <a:t>דברי המנכ"ל – במקום לכעוס</a:t>
            </a:r>
            <a:r>
              <a:rPr lang="he-IL" sz="1600" baseline="0" dirty="0" smtClean="0"/>
              <a:t> מציג את זה כהישגו הגדול</a:t>
            </a:r>
          </a:p>
          <a:p>
            <a:pPr marL="228600" marR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he-IL" sz="1600" baseline="0" dirty="0" smtClean="0"/>
              <a:t>לא </a:t>
            </a:r>
            <a:r>
              <a:rPr lang="he-IL" sz="1600" baseline="0" dirty="0" err="1" smtClean="0"/>
              <a:t>הכל</a:t>
            </a:r>
            <a:r>
              <a:rPr lang="he-IL" sz="1600" baseline="0" dirty="0" smtClean="0"/>
              <a:t> הצליח – פורום תיאום שהקמתי. ואורן הגדיל מה שעשינו אלפי מונים.</a:t>
            </a:r>
            <a:endParaRPr lang="he-IL" sz="1600" dirty="0" smtClean="0"/>
          </a:p>
          <a:p>
            <a:endParaRPr lang="he-IL" sz="16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11</a:t>
            </a:fld>
            <a:endParaRPr lang="he-I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228600" indent="-228600">
              <a:buAutoNum type="arabicPeriod"/>
            </a:pPr>
            <a:r>
              <a:rPr lang="he-IL" sz="1400" b="1" dirty="0" smtClean="0"/>
              <a:t>משבר, פער, היסט  (אורן) – המציאות לא תואמת את הצורה שבה אנו מאורגנים, </a:t>
            </a:r>
            <a:r>
              <a:rPr lang="he-IL" sz="1400" dirty="0" smtClean="0"/>
              <a:t>חושבים</a:t>
            </a:r>
            <a:r>
              <a:rPr lang="he-IL" sz="1400" baseline="0" dirty="0" smtClean="0"/>
              <a:t> עליה. </a:t>
            </a:r>
            <a:r>
              <a:rPr lang="he-IL" sz="1400" baseline="0" dirty="0" smtClean="0"/>
              <a:t>אם אין משבר חשוב</a:t>
            </a:r>
            <a:r>
              <a:rPr lang="he-IL" sz="1400" dirty="0" smtClean="0"/>
              <a:t> לייצר תחושת דחיפות. </a:t>
            </a:r>
            <a:r>
              <a:rPr lang="he-IL" sz="1400" b="1" baseline="0" dirty="0" smtClean="0"/>
              <a:t>להעלות </a:t>
            </a:r>
            <a:r>
              <a:rPr lang="he-IL" sz="1400" b="1" baseline="0" dirty="0" smtClean="0"/>
              <a:t>קונפליקט לפני השטח</a:t>
            </a:r>
          </a:p>
          <a:p>
            <a:pPr marL="228600" indent="-228600">
              <a:buFontTx/>
              <a:buAutoNum type="arabicPeriod"/>
            </a:pPr>
            <a:r>
              <a:rPr lang="he-IL" sz="1400" dirty="0" smtClean="0"/>
              <a:t>מקצוענות - </a:t>
            </a:r>
            <a:r>
              <a:rPr lang="he-IL" sz="1400" dirty="0" smtClean="0">
                <a:solidFill>
                  <a:srgbClr val="FF0000"/>
                </a:solidFill>
              </a:rPr>
              <a:t>ללמוד, להתחכך, ללמוד</a:t>
            </a:r>
          </a:p>
          <a:p>
            <a:pPr marL="228600" indent="-228600">
              <a:buAutoNum type="arabicPeriod"/>
            </a:pPr>
            <a:r>
              <a:rPr lang="he-IL" sz="1400" baseline="0" dirty="0" smtClean="0"/>
              <a:t>צוות </a:t>
            </a:r>
            <a:r>
              <a:rPr lang="he-IL" sz="1400" baseline="0" dirty="0" smtClean="0"/>
              <a:t>מנצח - </a:t>
            </a:r>
            <a:r>
              <a:rPr lang="he-IL" sz="1400" dirty="0" smtClean="0">
                <a:solidFill>
                  <a:srgbClr val="FF0000"/>
                </a:solidFill>
              </a:rPr>
              <a:t>אצילת סמכויות והעצמת צעירים (מורנו עובד מצטיין) , </a:t>
            </a:r>
            <a:r>
              <a:rPr lang="he-IL" sz="1400" dirty="0" smtClean="0"/>
              <a:t>השגת </a:t>
            </a:r>
            <a:r>
              <a:rPr lang="he-IL" sz="1400" dirty="0" smtClean="0">
                <a:solidFill>
                  <a:srgbClr val="FF0000"/>
                </a:solidFill>
              </a:rPr>
              <a:t>מומחי תוכן </a:t>
            </a:r>
            <a:r>
              <a:rPr lang="he-IL" sz="1400" dirty="0" smtClean="0"/>
              <a:t>שיכולים </a:t>
            </a:r>
            <a:r>
              <a:rPr lang="he-IL" sz="1400" dirty="0" smtClean="0"/>
              <a:t>לסייע. לשלב כוכבים</a:t>
            </a:r>
          </a:p>
          <a:p>
            <a:pPr marL="228600" indent="-228600">
              <a:buFontTx/>
              <a:buAutoNum type="arabicPeriod"/>
            </a:pPr>
            <a:r>
              <a:rPr lang="he-IL" sz="1400" dirty="0" smtClean="0"/>
              <a:t>רתימת גורמים בכירים – ציפי, רון כמנכ"ל עם המעמד והתפיסה שלו. (כנס </a:t>
            </a:r>
            <a:r>
              <a:rPr lang="he-IL" sz="1400" dirty="0" err="1" smtClean="0"/>
              <a:t>הרצליה</a:t>
            </a:r>
            <a:r>
              <a:rPr lang="he-IL" sz="1400" dirty="0" smtClean="0"/>
              <a:t>).</a:t>
            </a:r>
          </a:p>
          <a:p>
            <a:pPr marL="228600" indent="-228600">
              <a:buFontTx/>
              <a:buAutoNum type="arabicPeriod"/>
            </a:pPr>
            <a:r>
              <a:rPr lang="he-IL" sz="1400" b="1" dirty="0" smtClean="0"/>
              <a:t>למכור </a:t>
            </a:r>
            <a:r>
              <a:rPr lang="he-IL" sz="1400" b="1" dirty="0" smtClean="0"/>
              <a:t>את החזון - גיבוש, הפצה והנחלת סט מסרים – כנסים, ועדות, תקשורת, מאמרים</a:t>
            </a:r>
            <a:r>
              <a:rPr lang="he-IL" sz="1400" b="1" dirty="0" smtClean="0"/>
              <a:t>. </a:t>
            </a:r>
            <a:r>
              <a:rPr lang="he-IL" sz="1400" b="1" dirty="0" smtClean="0"/>
              <a:t>סט מסרים לחזור עליו בכל הזדמנות </a:t>
            </a:r>
            <a:r>
              <a:rPr lang="he-IL" sz="1400" dirty="0" smtClean="0"/>
              <a:t>– (משרד החוץ צריך להיות חלק ממערך הפיקוח</a:t>
            </a:r>
            <a:r>
              <a:rPr lang="he-IL" sz="1400" dirty="0" smtClean="0"/>
              <a:t>...). </a:t>
            </a:r>
            <a:r>
              <a:rPr lang="he-IL" sz="1400" b="1" dirty="0" smtClean="0"/>
              <a:t>חזון </a:t>
            </a:r>
            <a:r>
              <a:rPr lang="he-IL" sz="1400" b="1" dirty="0" smtClean="0"/>
              <a:t>צריך להיות קליט, ריאליסטי, לחזור עליו הרבה פעמים.</a:t>
            </a:r>
          </a:p>
          <a:p>
            <a:pPr>
              <a:defRPr/>
            </a:pPr>
            <a:endParaRPr lang="he-IL" sz="14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12</a:t>
            </a:fld>
            <a:endParaRPr lang="he-I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e-IL" sz="1600" dirty="0" smtClean="0"/>
              <a:t>6</a:t>
            </a:r>
            <a:r>
              <a:rPr lang="he-IL" sz="1200" dirty="0" smtClean="0"/>
              <a:t>.</a:t>
            </a:r>
            <a:r>
              <a:rPr lang="he-IL" b="1" dirty="0" smtClean="0"/>
              <a:t> </a:t>
            </a:r>
            <a:r>
              <a:rPr lang="he-IL" sz="1600" dirty="0" smtClean="0"/>
              <a:t>גיבוש אסטרטגיה ותכנית עבודה – בגיבוש אסטרטגיה להתייעץ. מאמין בתוכניות עבודה. </a:t>
            </a:r>
          </a:p>
          <a:p>
            <a:pPr>
              <a:defRPr/>
            </a:pPr>
            <a:r>
              <a:rPr lang="he-IL" sz="1600" dirty="0" smtClean="0"/>
              <a:t>7. יצירת קואליציה מנצחת פנימית וחיצונית. </a:t>
            </a:r>
            <a:r>
              <a:rPr lang="he-IL" sz="1600" dirty="0" err="1" smtClean="0"/>
              <a:t>שילוביות</a:t>
            </a:r>
            <a:r>
              <a:rPr lang="he-IL" sz="1600" dirty="0" smtClean="0"/>
              <a:t> – כל שחקן מביא לשולחן משאבים </a:t>
            </a:r>
            <a:r>
              <a:rPr lang="he-IL" sz="1600" dirty="0" err="1" smtClean="0"/>
              <a:t>יחודיים</a:t>
            </a:r>
            <a:r>
              <a:rPr lang="he-IL" sz="1600" dirty="0" smtClean="0"/>
              <a:t>. </a:t>
            </a:r>
            <a:r>
              <a:rPr lang="he-IL" sz="1600" dirty="0" smtClean="0"/>
              <a:t>עוסקים במערכות מורכבות מרובות </a:t>
            </a:r>
            <a:r>
              <a:rPr lang="he-IL" sz="1600" dirty="0" smtClean="0"/>
              <a:t>שחקנים -  </a:t>
            </a:r>
            <a:r>
              <a:rPr lang="he-IL" sz="1600" dirty="0" smtClean="0"/>
              <a:t>להיות חבר לא רק של הבכירים... </a:t>
            </a:r>
            <a:r>
              <a:rPr lang="he-IL" sz="1600" dirty="0" smtClean="0"/>
              <a:t>זיהוי הקואליציות החוסמות – מי מעוניין </a:t>
            </a:r>
            <a:r>
              <a:rPr lang="he-IL" sz="1600" dirty="0" err="1" smtClean="0"/>
              <a:t>בסטטוס</a:t>
            </a:r>
            <a:r>
              <a:rPr lang="he-IL" sz="1600" dirty="0" smtClean="0"/>
              <a:t> קוו</a:t>
            </a:r>
          </a:p>
          <a:p>
            <a:pPr>
              <a:defRPr/>
            </a:pPr>
            <a:r>
              <a:rPr lang="he-IL" sz="1600" dirty="0" smtClean="0"/>
              <a:t>8. </a:t>
            </a:r>
            <a:r>
              <a:rPr lang="he-IL" sz="1600" dirty="0" smtClean="0"/>
              <a:t> </a:t>
            </a:r>
            <a:r>
              <a:rPr lang="he-IL" sz="1600" dirty="0" smtClean="0"/>
              <a:t>יתרון יחסי – לזהות יתרון יחסי ותרומה למערכת (כמו הקשר לאמריקאים – </a:t>
            </a:r>
            <a:r>
              <a:rPr lang="he-IL" sz="1600" dirty="0" err="1" smtClean="0"/>
              <a:t>אפ"י</a:t>
            </a:r>
            <a:r>
              <a:rPr lang="he-IL" sz="1600" dirty="0" smtClean="0"/>
              <a:t>) – יצירת ערך מוסף לשותפים. מכוונות ללקוח – קשר עם התעשיות . יש גם חסרונות למשל ההתחלפות מול </a:t>
            </a:r>
            <a:r>
              <a:rPr lang="he-IL" sz="1600" dirty="0" err="1" smtClean="0"/>
              <a:t>משהב"ט</a:t>
            </a:r>
            <a:endParaRPr lang="he-IL" sz="1600" dirty="0" smtClean="0"/>
          </a:p>
          <a:p>
            <a:pPr>
              <a:defRPr/>
            </a:pPr>
            <a:r>
              <a:rPr lang="he-IL" sz="1600" dirty="0" smtClean="0"/>
              <a:t>9. איגום משאבים - להלחם על משאבים בפנים (בסוף במשרד נותן) ולהשיג משאבים מבחוץ (הקצין מאמ"ן)</a:t>
            </a:r>
          </a:p>
          <a:p>
            <a:pPr>
              <a:defRPr/>
            </a:pPr>
            <a:r>
              <a:rPr lang="he-IL" sz="1600" dirty="0" smtClean="0"/>
              <a:t>10. מיסוד ועיגון – תהליכי עבודה פנימיים, מחשב, חדר בקריה, מחשב בירושלים, אידית</a:t>
            </a:r>
          </a:p>
          <a:p>
            <a:pPr>
              <a:defRPr/>
            </a:pPr>
            <a:endParaRPr lang="he-IL" sz="16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13</a:t>
            </a:fld>
            <a:endParaRPr lang="he-I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he-IL" sz="1600" b="1" dirty="0" smtClean="0"/>
              <a:t>הבנת השחקנים  וגורמים המשפיעים (אמריקאים, גבי אשכנזי) – מקבלי החלטות, מגמות </a:t>
            </a:r>
            <a:endParaRPr lang="he-IL" sz="1600" b="1" dirty="0" smtClean="0"/>
          </a:p>
          <a:p>
            <a:pPr marL="228600" indent="-228600">
              <a:buAutoNum type="arabicPeriod"/>
            </a:pPr>
            <a:r>
              <a:rPr lang="he-IL" sz="1600" b="1" dirty="0" smtClean="0"/>
              <a:t>אינטליגנציה </a:t>
            </a:r>
            <a:r>
              <a:rPr lang="he-IL" sz="1600" b="1" dirty="0" smtClean="0"/>
              <a:t>רגשית – מותר לפעמים לשים אגו </a:t>
            </a:r>
            <a:r>
              <a:rPr lang="he-IL" sz="1600" b="1" dirty="0" smtClean="0"/>
              <a:t>בצד</a:t>
            </a:r>
          </a:p>
          <a:p>
            <a:pPr marL="228600" indent="-228600">
              <a:buAutoNum type="arabicPeriod"/>
            </a:pPr>
            <a:r>
              <a:rPr lang="he-IL" sz="1600" b="1" dirty="0" smtClean="0"/>
              <a:t>אסטרטגיות השפעה:</a:t>
            </a:r>
          </a:p>
          <a:p>
            <a:pPr marL="685800" lvl="1" indent="-228600">
              <a:buAutoNum type="arabicPeriod"/>
            </a:pPr>
            <a:r>
              <a:rPr lang="he-IL" sz="1600" b="1" dirty="0" smtClean="0"/>
              <a:t>מה המטרות שלי</a:t>
            </a:r>
          </a:p>
          <a:p>
            <a:pPr marL="685800" lvl="1" indent="-228600">
              <a:buAutoNum type="arabicPeriod"/>
            </a:pPr>
            <a:r>
              <a:rPr lang="he-IL" sz="1600" b="1" dirty="0" smtClean="0"/>
              <a:t>את מי אני צריך כדי להשיג המטרות שלי</a:t>
            </a:r>
          </a:p>
          <a:p>
            <a:pPr marL="685800" lvl="1" indent="-228600">
              <a:buAutoNum type="arabicPeriod"/>
            </a:pPr>
            <a:r>
              <a:rPr lang="he-IL" sz="1600" b="1" dirty="0" smtClean="0"/>
              <a:t>מי יושפע ע"י התכנית שלי</a:t>
            </a:r>
          </a:p>
          <a:p>
            <a:pPr marL="685800" lvl="1" indent="-228600">
              <a:buAutoNum type="arabicPeriod"/>
            </a:pPr>
            <a:r>
              <a:rPr lang="he-IL" sz="1600" b="1" dirty="0" smtClean="0"/>
              <a:t>ההתנגדות של מי יכולה להיות פאטאלית</a:t>
            </a:r>
          </a:p>
          <a:p>
            <a:pPr marL="685800" lvl="1" indent="-228600">
              <a:buAutoNum type="arabicPeriod"/>
            </a:pPr>
            <a:r>
              <a:rPr lang="he-IL" sz="1600" b="1" dirty="0" smtClean="0"/>
              <a:t>מי החברים והאויבים של אותם </a:t>
            </a:r>
            <a:r>
              <a:rPr lang="he-IL" sz="1600" b="1" dirty="0" err="1" smtClean="0"/>
              <a:t>משפיענים</a:t>
            </a:r>
            <a:r>
              <a:rPr lang="he-IL" sz="1600" b="1" dirty="0" smtClean="0"/>
              <a:t>?</a:t>
            </a:r>
          </a:p>
          <a:p>
            <a:pPr marL="685800" lvl="1" indent="-228600">
              <a:buAutoNum type="arabicPeriod"/>
            </a:pPr>
            <a:r>
              <a:rPr lang="he-IL" sz="1600" b="1" dirty="0" smtClean="0"/>
              <a:t>מה המטרות התפיסות, האינטרסים, הרגשות, של אותם </a:t>
            </a:r>
            <a:r>
              <a:rPr lang="he-IL" sz="1600" b="1" dirty="0" err="1" smtClean="0"/>
              <a:t>משפיענים</a:t>
            </a:r>
            <a:r>
              <a:rPr lang="he-IL" sz="1600" b="1" dirty="0" smtClean="0"/>
              <a:t>?</a:t>
            </a:r>
          </a:p>
          <a:p>
            <a:pPr marL="685800" lvl="1" indent="-228600">
              <a:buAutoNum type="arabicPeriod"/>
            </a:pPr>
            <a:r>
              <a:rPr lang="he-IL" sz="1600" b="1" dirty="0" smtClean="0"/>
              <a:t>מה מקורות העוצמה שלי?</a:t>
            </a:r>
          </a:p>
          <a:p>
            <a:pPr marL="685800" lvl="1" indent="-228600">
              <a:buAutoNum type="arabicPeriod"/>
            </a:pPr>
            <a:r>
              <a:rPr lang="he-IL" sz="1600" b="1" dirty="0" smtClean="0"/>
              <a:t>מי יש לי </a:t>
            </a:r>
            <a:r>
              <a:rPr lang="he-IL" sz="1600" b="1" dirty="0" err="1" smtClean="0"/>
              <a:t>שהמשפיענים</a:t>
            </a:r>
            <a:r>
              <a:rPr lang="he-IL" sz="1600" b="1" dirty="0" smtClean="0"/>
              <a:t> צריכים?</a:t>
            </a:r>
          </a:p>
          <a:p>
            <a:pPr marL="685800" lvl="1" indent="-228600">
              <a:buAutoNum type="arabicPeriod"/>
            </a:pPr>
            <a:r>
              <a:rPr lang="he-IL" sz="1600" b="1" dirty="0" smtClean="0"/>
              <a:t>מהי אסטרטגיית ההשפעה שלי?- איום, תן וקח, פניה לרגש, לשכל, לערכים.</a:t>
            </a:r>
            <a:endParaRPr lang="he-IL" sz="1600" b="1" dirty="0" smtClean="0"/>
          </a:p>
          <a:p>
            <a:pPr marL="228600" indent="-228600">
              <a:buAutoNum type="arabicPeriod"/>
            </a:pP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14</a:t>
            </a:fld>
            <a:endParaRPr lang="he-I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15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sz="1600" u="sng" dirty="0" smtClean="0"/>
              <a:t>שמח</a:t>
            </a:r>
            <a:r>
              <a:rPr lang="he-IL" sz="1600" dirty="0" smtClean="0"/>
              <a:t> </a:t>
            </a:r>
            <a:r>
              <a:rPr lang="he-IL" sz="1600" dirty="0" smtClean="0"/>
              <a:t>להיות</a:t>
            </a:r>
          </a:p>
          <a:p>
            <a:r>
              <a:rPr lang="he-IL" sz="1600" dirty="0" smtClean="0"/>
              <a:t>נתתי שנה שעברה – גאה להיות מוזמן שוב</a:t>
            </a:r>
          </a:p>
          <a:p>
            <a:r>
              <a:rPr lang="he-IL" sz="1600" dirty="0" err="1" smtClean="0"/>
              <a:t>הארועים</a:t>
            </a:r>
            <a:r>
              <a:rPr lang="he-IL" sz="1600" dirty="0" smtClean="0"/>
              <a:t> כמעט לפני 10 שנים</a:t>
            </a:r>
          </a:p>
          <a:p>
            <a:r>
              <a:rPr lang="he-IL" sz="1600" u="sng" dirty="0" smtClean="0"/>
              <a:t>תודה לא</a:t>
            </a:r>
            <a:r>
              <a:rPr lang="he-IL" sz="1600" u="sng" dirty="0" smtClean="0"/>
              <a:t>ורן</a:t>
            </a:r>
            <a:r>
              <a:rPr lang="he-IL" sz="1600" dirty="0" smtClean="0"/>
              <a:t> </a:t>
            </a:r>
            <a:r>
              <a:rPr lang="he-IL" sz="1600" dirty="0" smtClean="0"/>
              <a:t>שנתן לי הזדמנות</a:t>
            </a:r>
          </a:p>
          <a:p>
            <a:r>
              <a:rPr lang="he-IL" sz="1600" baseline="0" dirty="0" smtClean="0"/>
              <a:t>– </a:t>
            </a:r>
            <a:r>
              <a:rPr lang="he-IL" sz="1600" u="sng" baseline="0" dirty="0" smtClean="0"/>
              <a:t>רובכם קולגות</a:t>
            </a:r>
            <a:r>
              <a:rPr lang="he-IL" sz="1600" baseline="0" dirty="0" smtClean="0"/>
              <a:t>, חלק אפילו מאד קרובים ועבדנו ביחד שנים</a:t>
            </a:r>
          </a:p>
          <a:p>
            <a:r>
              <a:rPr lang="he-IL" sz="1600" baseline="0" dirty="0" smtClean="0"/>
              <a:t>לכן יותר </a:t>
            </a:r>
            <a:r>
              <a:rPr lang="he-IL" sz="1600" u="sng" baseline="0" dirty="0" smtClean="0"/>
              <a:t>שיחה </a:t>
            </a:r>
            <a:r>
              <a:rPr lang="he-IL" sz="1600" u="sng" baseline="0" dirty="0" smtClean="0"/>
              <a:t>מהרצאה – פלטפורמה </a:t>
            </a:r>
            <a:r>
              <a:rPr lang="he-IL" sz="1600" u="sng" baseline="0" smtClean="0"/>
              <a:t>לשיחה על</a:t>
            </a:r>
            <a:r>
              <a:rPr lang="he-IL" sz="1600" u="sng" smtClean="0"/>
              <a:t> </a:t>
            </a:r>
            <a:r>
              <a:rPr lang="he-IL" sz="1600" u="sng" dirty="0" smtClean="0"/>
              <a:t>המצב, מה שהיה, מה שיהיה</a:t>
            </a:r>
          </a:p>
          <a:p>
            <a:endParaRPr lang="he-IL" sz="1600" u="sng" baseline="0" dirty="0" smtClean="0"/>
          </a:p>
          <a:p>
            <a:r>
              <a:rPr lang="he-IL" sz="1600" u="sng" baseline="0" dirty="0" smtClean="0"/>
              <a:t>2 סיפורים </a:t>
            </a:r>
            <a:r>
              <a:rPr lang="he-IL" sz="1600" baseline="0" dirty="0" smtClean="0"/>
              <a:t>על התקופה שלי באגף האסטרטגי – 2005-2010</a:t>
            </a:r>
          </a:p>
          <a:p>
            <a:r>
              <a:rPr lang="he-IL" sz="1600" dirty="0" smtClean="0"/>
              <a:t>על מאבק – </a:t>
            </a:r>
            <a:r>
              <a:rPr lang="he-IL" sz="1600" u="sng" dirty="0" smtClean="0"/>
              <a:t>אחד פנימי ואחד חיצוני </a:t>
            </a:r>
            <a:r>
              <a:rPr lang="he-IL" sz="1600" dirty="0" smtClean="0"/>
              <a:t>ומה למדתי מהם</a:t>
            </a:r>
          </a:p>
          <a:p>
            <a:endParaRPr lang="he-IL" sz="16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sz="1600" u="sng" dirty="0" smtClean="0"/>
              <a:t>מי עשינו? </a:t>
            </a:r>
            <a:r>
              <a:rPr lang="he-IL" sz="1600" dirty="0" smtClean="0"/>
              <a:t>מרים,</a:t>
            </a:r>
            <a:r>
              <a:rPr lang="he-IL" sz="1600" baseline="0" dirty="0" smtClean="0"/>
              <a:t> אלון, קרן, עופר, יונתן, קלר, ילנה, תמי, מאיר, אידית לפידות, רפי, יוסי, קודמי (רפי ויהודה), ובדרך שכחתי עוד... וגם אנשים ממערכות אחרות</a:t>
            </a:r>
            <a:r>
              <a:rPr lang="he-IL" sz="1600" baseline="0" dirty="0" smtClean="0"/>
              <a:t>....(שלוביות </a:t>
            </a:r>
            <a:r>
              <a:rPr lang="he-IL" sz="1600" baseline="0" dirty="0" smtClean="0"/>
              <a:t>- מסר מרכזי)</a:t>
            </a:r>
          </a:p>
          <a:p>
            <a:endParaRPr lang="he-IL" sz="1600" baseline="0" dirty="0" smtClean="0"/>
          </a:p>
          <a:p>
            <a:r>
              <a:rPr lang="he-IL" sz="1600" baseline="0" dirty="0" smtClean="0"/>
              <a:t>למה אני פה?</a:t>
            </a:r>
          </a:p>
          <a:p>
            <a:endParaRPr lang="he-IL" sz="1600" baseline="0" dirty="0" smtClean="0"/>
          </a:p>
          <a:p>
            <a:r>
              <a:rPr lang="he-IL" sz="1600" baseline="0" dirty="0" smtClean="0"/>
              <a:t>כי </a:t>
            </a:r>
            <a:r>
              <a:rPr lang="he-IL" sz="1600" u="sng" baseline="0" dirty="0" smtClean="0"/>
              <a:t>זכיתי להיות שותף לשני תהליכים חשובים </a:t>
            </a:r>
            <a:r>
              <a:rPr lang="he-IL" sz="1600" baseline="0" dirty="0" smtClean="0"/>
              <a:t>ומשמעותיים בתקופה המדוברת</a:t>
            </a:r>
          </a:p>
          <a:p>
            <a:r>
              <a:rPr lang="he-IL" sz="1600" baseline="0" dirty="0" smtClean="0"/>
              <a:t>ואפשר ללמוד מהם משהו על </a:t>
            </a:r>
            <a:r>
              <a:rPr lang="he-IL" sz="1600" u="sng" baseline="0" dirty="0" smtClean="0"/>
              <a:t>היכולת שלנו </a:t>
            </a:r>
            <a:r>
              <a:rPr lang="he-IL" sz="1600" u="sng" baseline="0" dirty="0" err="1" smtClean="0"/>
              <a:t>במשה"ח</a:t>
            </a:r>
            <a:r>
              <a:rPr lang="he-IL" sz="1600" u="sng" baseline="0" dirty="0" smtClean="0"/>
              <a:t> בכלל וכמנהלי </a:t>
            </a:r>
            <a:r>
              <a:rPr lang="he-IL" sz="1600" baseline="0" dirty="0" smtClean="0"/>
              <a:t>מחלקות להוביל שינוי גם </a:t>
            </a:r>
            <a:r>
              <a:rPr lang="he-IL" sz="1600" u="sng" baseline="0" dirty="0" smtClean="0"/>
              <a:t>ללא סמכות פורמאלית ובלי מומחיות </a:t>
            </a:r>
            <a:r>
              <a:rPr lang="he-IL" sz="1600" baseline="0" dirty="0" smtClean="0"/>
              <a:t>מוקדמת.</a:t>
            </a:r>
          </a:p>
          <a:p>
            <a:r>
              <a:rPr lang="he-IL" sz="1600" u="sng" baseline="0" dirty="0" smtClean="0"/>
              <a:t>כי...</a:t>
            </a:r>
          </a:p>
          <a:p>
            <a:r>
              <a:rPr lang="he-IL" sz="1600" baseline="0" dirty="0" smtClean="0"/>
              <a:t>מסר חשוב: </a:t>
            </a:r>
            <a:r>
              <a:rPr lang="he-IL" sz="1600" u="sng" baseline="0" dirty="0" smtClean="0"/>
              <a:t>לדיפלומט יש את זה-  </a:t>
            </a:r>
            <a:r>
              <a:rPr lang="he-IL" sz="1600" baseline="0" dirty="0" smtClean="0"/>
              <a:t>השילוב של</a:t>
            </a:r>
            <a:r>
              <a:rPr lang="he-IL" sz="1600" dirty="0" smtClean="0"/>
              <a:t> </a:t>
            </a:r>
            <a:r>
              <a:rPr lang="he-IL" sz="1600" baseline="0" dirty="0" smtClean="0"/>
              <a:t>חשיבה אסטרטגית  עם </a:t>
            </a:r>
            <a:r>
              <a:rPr lang="he-IL" sz="1600" baseline="0" dirty="0" smtClean="0"/>
              <a:t>האינטליגנציה </a:t>
            </a:r>
            <a:r>
              <a:rPr lang="he-IL" sz="1600" baseline="0" dirty="0" smtClean="0"/>
              <a:t>הרגשית</a:t>
            </a:r>
            <a:endParaRPr lang="he-IL" sz="1600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3</a:t>
            </a:fld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600" dirty="0" smtClean="0"/>
              <a:t>פחות מעשרה</a:t>
            </a:r>
            <a:r>
              <a:rPr lang="he-IL" sz="1600" baseline="0" dirty="0" smtClean="0"/>
              <a:t> אחוז – רק יורה ומתפוצץ, בשלב היתר היצוא (לא שיווק)</a:t>
            </a:r>
            <a:endParaRPr lang="he-IL" sz="1600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4</a:t>
            </a:fld>
            <a:endParaRPr 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he-IL" sz="1600" dirty="0" smtClean="0"/>
              <a:t>הישיבה עם </a:t>
            </a:r>
            <a:r>
              <a:rPr lang="he-IL" sz="1600" b="1" dirty="0" smtClean="0"/>
              <a:t>ציפי ואהרון </a:t>
            </a:r>
            <a:r>
              <a:rPr lang="he-IL" sz="1600" dirty="0" smtClean="0"/>
              <a:t>ביומו הראשון - גם רתימת בכירים וגם זיהוי משאבים (תמיכה פוליטית)</a:t>
            </a:r>
          </a:p>
          <a:p>
            <a:pPr>
              <a:buFont typeface="Arial" pitchFamily="34" charset="0"/>
              <a:buChar char="•"/>
            </a:pPr>
            <a:r>
              <a:rPr lang="he-IL" sz="1600" dirty="0" smtClean="0"/>
              <a:t> גיבוש יעד </a:t>
            </a:r>
            <a:r>
              <a:rPr lang="he-IL" sz="1600" b="1" dirty="0" smtClean="0"/>
              <a:t>תכנית עבודה</a:t>
            </a:r>
            <a:r>
              <a:rPr lang="he-IL" sz="1600" b="1" baseline="0" dirty="0" smtClean="0"/>
              <a:t> </a:t>
            </a:r>
            <a:r>
              <a:rPr lang="he-IL" sz="1600" baseline="0" dirty="0" smtClean="0"/>
              <a:t>– אני מאמין..התייחסתי לזה כמו קמפיין – המטרה </a:t>
            </a:r>
            <a:r>
              <a:rPr lang="he-IL" sz="1600" b="1" baseline="0" dirty="0" smtClean="0"/>
              <a:t>מיסוד </a:t>
            </a:r>
            <a:r>
              <a:rPr lang="he-IL" sz="1600" baseline="0" dirty="0" smtClean="0"/>
              <a:t>תפקידו של משרד החוץ במערך הפיקוח על היצוא הביטחוני. </a:t>
            </a:r>
          </a:p>
          <a:p>
            <a:pPr>
              <a:buFont typeface="Arial" pitchFamily="34" charset="0"/>
              <a:buChar char="•"/>
            </a:pPr>
            <a:r>
              <a:rPr lang="he-IL" sz="1600" b="1" dirty="0" smtClean="0"/>
              <a:t>מאבק - </a:t>
            </a:r>
            <a:r>
              <a:rPr lang="he-IL" sz="1600" b="1" baseline="0" dirty="0" smtClean="0"/>
              <a:t>עסקאות ספציפיות </a:t>
            </a:r>
            <a:r>
              <a:rPr lang="he-IL" sz="1600" baseline="0" dirty="0" smtClean="0"/>
              <a:t>ולא רק מדיניות. </a:t>
            </a:r>
            <a:r>
              <a:rPr lang="he-IL" sz="1600" b="1" dirty="0" smtClean="0"/>
              <a:t>מחייב </a:t>
            </a:r>
            <a:r>
              <a:rPr lang="he-IL" sz="1600" b="1" dirty="0" err="1" smtClean="0"/>
              <a:t>אינטיליגנציה</a:t>
            </a:r>
            <a:r>
              <a:rPr lang="he-IL" sz="1600" b="1" dirty="0" smtClean="0"/>
              <a:t> רגשית - קשר עם </a:t>
            </a:r>
            <a:r>
              <a:rPr lang="he-IL" sz="1600" b="1" dirty="0" err="1" smtClean="0"/>
              <a:t>אפ"י</a:t>
            </a:r>
            <a:r>
              <a:rPr lang="he-IL" sz="1600" b="1" dirty="0" smtClean="0"/>
              <a:t> </a:t>
            </a:r>
            <a:r>
              <a:rPr lang="he-IL" sz="1600" dirty="0" smtClean="0"/>
              <a:t>ופינקו.  רון מול מנכ"ל. עוזי עילם.</a:t>
            </a:r>
          </a:p>
          <a:p>
            <a:pPr>
              <a:buFont typeface="Arial" pitchFamily="34" charset="0"/>
              <a:buChar char="•"/>
            </a:pPr>
            <a:r>
              <a:rPr lang="he-IL" sz="1600" b="1" dirty="0" smtClean="0"/>
              <a:t>קואליציות </a:t>
            </a:r>
            <a:r>
              <a:rPr lang="he-IL" sz="1600" dirty="0" smtClean="0"/>
              <a:t> – דורש גם הרבה הסברה במשרד.</a:t>
            </a:r>
          </a:p>
          <a:p>
            <a:endParaRPr lang="he-IL" sz="1200" dirty="0" smtClean="0"/>
          </a:p>
          <a:p>
            <a:pPr>
              <a:buFont typeface="Arial" pitchFamily="34" charset="0"/>
              <a:buNone/>
            </a:pPr>
            <a:endParaRPr lang="he-IL" sz="1200" dirty="0" smtClean="0"/>
          </a:p>
          <a:p>
            <a:pPr>
              <a:buFont typeface="Arial" pitchFamily="34" charset="0"/>
              <a:buNone/>
            </a:pP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he-IL" dirty="0" smtClean="0"/>
              <a:t>.</a:t>
            </a:r>
            <a:r>
              <a:rPr lang="he-IL" b="1" dirty="0" smtClean="0"/>
              <a:t> </a:t>
            </a:r>
            <a:r>
              <a:rPr lang="he-IL" sz="1600" b="1" dirty="0" smtClean="0"/>
              <a:t>מסר מרכזי </a:t>
            </a:r>
            <a:r>
              <a:rPr lang="he-IL" sz="1600" dirty="0" smtClean="0"/>
              <a:t>– ליצוא הביטחוני השלכות מדיניות נרחבות...ולנו יש תרומה ייחודית. לא נעכב ולא נדליף.. מסר משותף – חשיבות היצוא הביטחוני...ככה זה בעולם...</a:t>
            </a:r>
          </a:p>
          <a:p>
            <a:pPr>
              <a:buFont typeface="Arial" pitchFamily="34" charset="0"/>
              <a:buChar char="•"/>
            </a:pPr>
            <a:r>
              <a:rPr lang="he-IL" sz="1600" b="1" dirty="0" smtClean="0"/>
              <a:t>שימוש בזירה התקשורתית </a:t>
            </a:r>
            <a:r>
              <a:rPr lang="he-IL" sz="1600" dirty="0" smtClean="0"/>
              <a:t>– הצד השני רוצה להצניע. </a:t>
            </a:r>
          </a:p>
          <a:p>
            <a:pPr>
              <a:buFont typeface="Arial" pitchFamily="34" charset="0"/>
              <a:buChar char="•"/>
            </a:pPr>
            <a:r>
              <a:rPr lang="he-IL" sz="1600" dirty="0" smtClean="0"/>
              <a:t>לומדים </a:t>
            </a:r>
            <a:r>
              <a:rPr lang="he-IL" sz="1600" b="1" dirty="0" smtClean="0"/>
              <a:t>מה קורה בעולם </a:t>
            </a:r>
            <a:r>
              <a:rPr lang="he-IL" sz="1600" dirty="0" smtClean="0"/>
              <a:t>במפגשים עם מערכות זרות.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he-IL" sz="1600" dirty="0" smtClean="0"/>
              <a:t>התאמת מסרים לזירות – כנסים, </a:t>
            </a:r>
            <a:r>
              <a:rPr lang="he-IL" sz="1600" dirty="0" err="1" smtClean="0"/>
              <a:t>ועחו"ב</a:t>
            </a:r>
            <a:r>
              <a:rPr lang="he-IL" sz="16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he-IL" sz="1600" dirty="0" smtClean="0"/>
              <a:t> מאבק על החקיקה – כי שם זה יקבע</a:t>
            </a:r>
            <a:r>
              <a:rPr lang="he-IL" sz="1600" b="1" dirty="0" smtClean="0"/>
              <a:t>...(</a:t>
            </a:r>
            <a:r>
              <a:rPr lang="he-IL" sz="1600" b="1" u="sng" dirty="0" smtClean="0"/>
              <a:t>לזהות איפה הזירה הקובעת...</a:t>
            </a:r>
            <a:r>
              <a:rPr lang="he-IL" sz="1600" b="1" dirty="0" smtClean="0"/>
              <a:t>).</a:t>
            </a:r>
            <a:r>
              <a:rPr lang="he-IL" sz="1600" dirty="0" smtClean="0"/>
              <a:t> הם רצו שנהיה רק בעיצוב מדיניות. </a:t>
            </a:r>
          </a:p>
          <a:p>
            <a:pPr>
              <a:buFont typeface="Arial" pitchFamily="34" charset="0"/>
              <a:buChar char="•"/>
            </a:pPr>
            <a:r>
              <a:rPr lang="he-IL" sz="1600" b="1" baseline="0" dirty="0" smtClean="0"/>
              <a:t>שינוי הארגוני הפנימי – חדר בקרה, תהליכים, צוות (אידית ובהמשך מומחה</a:t>
            </a:r>
            <a:r>
              <a:rPr lang="he-IL" sz="1200" b="1" baseline="0" dirty="0" smtClean="0"/>
              <a:t>)</a:t>
            </a:r>
            <a:endParaRPr lang="he-IL" sz="1200" b="1" dirty="0" smtClean="0"/>
          </a:p>
          <a:p>
            <a:pPr>
              <a:buFont typeface="Arial" pitchFamily="34" charset="0"/>
              <a:buNone/>
            </a:pPr>
            <a:endParaRPr lang="he-IL" sz="1200" dirty="0" smtClean="0"/>
          </a:p>
          <a:p>
            <a:pPr>
              <a:buFont typeface="Arial" pitchFamily="34" charset="0"/>
              <a:buNone/>
            </a:pPr>
            <a:endParaRPr lang="he-IL" sz="1200" dirty="0" smtClean="0"/>
          </a:p>
          <a:p>
            <a:pPr>
              <a:buFont typeface="Arial" pitchFamily="34" charset="0"/>
              <a:buNone/>
            </a:pP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6</a:t>
            </a:fld>
            <a:endParaRPr lang="he-I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7</a:t>
            </a:fld>
            <a:endParaRPr lang="he-I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8</a:t>
            </a:fld>
            <a:endParaRPr lang="he-I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he-IL" sz="1600" dirty="0" smtClean="0"/>
              <a:t>המשרד בשולי המערכה למרות שיכול להיות לו תפקיד משמעותי – בסוף</a:t>
            </a:r>
            <a:r>
              <a:rPr lang="he-IL" sz="1600" baseline="0" dirty="0" smtClean="0"/>
              <a:t> יש החלטות של גורמים פוליטיים – מי יודע להגיע </a:t>
            </a:r>
            <a:r>
              <a:rPr lang="he-IL" sz="1600" baseline="0" dirty="0" smtClean="0"/>
              <a:t>אליהם </a:t>
            </a:r>
            <a:r>
              <a:rPr lang="he-IL" sz="1600" baseline="0" dirty="0" smtClean="0"/>
              <a:t>ולהשפיע עליהם? למודיעין תפקיד מכריע אך לא יכול להחליף.</a:t>
            </a:r>
          </a:p>
          <a:p>
            <a:pPr marL="228600" indent="-228600">
              <a:buAutoNum type="arabicPeriod"/>
            </a:pPr>
            <a:r>
              <a:rPr lang="he-IL" sz="1600" baseline="0" dirty="0" smtClean="0"/>
              <a:t>מצוקה אישית</a:t>
            </a:r>
            <a:endParaRPr lang="he-IL" sz="1600" dirty="0" smtClean="0"/>
          </a:p>
          <a:p>
            <a:pPr marL="228600" indent="-228600">
              <a:buAutoNum type="arabicPeriod"/>
            </a:pPr>
            <a:r>
              <a:rPr lang="he-IL" sz="1600" dirty="0" smtClean="0"/>
              <a:t>יצירת משבר – שחרר אותי. ברוגז/מרד. </a:t>
            </a:r>
          </a:p>
          <a:p>
            <a:pPr marL="228600" indent="-228600">
              <a:buAutoNum type="arabicPeriod"/>
            </a:pPr>
            <a:endParaRPr lang="he-IL" dirty="0" smtClean="0"/>
          </a:p>
          <a:p>
            <a:pPr marL="228600" indent="-228600">
              <a:buAutoNum type="arabicPeriod"/>
            </a:pP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9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152127"/>
          </a:xfrm>
        </p:spPr>
        <p:txBody>
          <a:bodyPr>
            <a:noAutofit/>
          </a:bodyPr>
          <a:lstStyle/>
          <a:p>
            <a:r>
              <a:rPr lang="he-IL" b="1" dirty="0" smtClean="0">
                <a:solidFill>
                  <a:schemeClr val="accent2"/>
                </a:solidFill>
              </a:rPr>
              <a:t/>
            </a:r>
            <a:br>
              <a:rPr lang="he-IL" b="1" dirty="0" smtClean="0">
                <a:solidFill>
                  <a:schemeClr val="accent2"/>
                </a:solidFill>
              </a:rPr>
            </a:br>
            <a:r>
              <a:rPr lang="he-IL" b="1" dirty="0" smtClean="0">
                <a:solidFill>
                  <a:schemeClr val="accent2"/>
                </a:solidFill>
              </a:rPr>
              <a:t>הובלת יוזמות ותהליכים במשרד החוץ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b="1" dirty="0">
              <a:solidFill>
                <a:srgbClr val="00B050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he-IL" dirty="0" smtClean="0"/>
          </a:p>
          <a:p>
            <a:endParaRPr lang="he-IL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he-IL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he-IL" dirty="0" smtClean="0">
                <a:solidFill>
                  <a:schemeClr val="accent1">
                    <a:lumMod val="50000"/>
                  </a:schemeClr>
                </a:solidFill>
              </a:rPr>
              <a:t>קורס ניהול בשירות החוץ</a:t>
            </a:r>
          </a:p>
          <a:p>
            <a:r>
              <a:rPr lang="he-IL" dirty="0" smtClean="0">
                <a:solidFill>
                  <a:schemeClr val="accent1">
                    <a:lumMod val="50000"/>
                  </a:schemeClr>
                </a:solidFill>
              </a:rPr>
              <a:t>8.6.2016</a:t>
            </a:r>
            <a:endParaRPr lang="he-IL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haimwaxman\Pictures\leadershi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852936"/>
            <a:ext cx="2880320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he-IL" dirty="0" smtClean="0">
                <a:solidFill>
                  <a:srgbClr val="0070C0"/>
                </a:solidFill>
              </a:rPr>
              <a:t>איראן-גרעין - מה עשינו?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יצירת משבר</a:t>
            </a:r>
          </a:p>
          <a:p>
            <a:r>
              <a:rPr lang="he-IL" dirty="0" smtClean="0"/>
              <a:t>עיצוב המבנה החדש – רב אגפי </a:t>
            </a:r>
          </a:p>
          <a:p>
            <a:r>
              <a:rPr lang="he-IL" dirty="0" smtClean="0"/>
              <a:t>גורם אחד אחראי – סמכות ואחריות</a:t>
            </a:r>
          </a:p>
          <a:p>
            <a:r>
              <a:rPr lang="he-IL" dirty="0" smtClean="0"/>
              <a:t>שילוב אנשים ותפקידים</a:t>
            </a:r>
          </a:p>
          <a:p>
            <a:r>
              <a:rPr lang="he-IL" dirty="0" smtClean="0"/>
              <a:t>השגת משאבים פנימיים וחיצוניים (</a:t>
            </a:r>
            <a:r>
              <a:rPr lang="he-IL" u="sng" dirty="0" smtClean="0"/>
              <a:t>הקצין)</a:t>
            </a:r>
          </a:p>
          <a:p>
            <a:r>
              <a:rPr lang="he-IL" dirty="0" smtClean="0"/>
              <a:t>השתתפות בפורומים החשובים</a:t>
            </a:r>
          </a:p>
          <a:p>
            <a:r>
              <a:rPr lang="he-IL" dirty="0" smtClean="0"/>
              <a:t>הנסיעות המשותפות</a:t>
            </a:r>
          </a:p>
          <a:p>
            <a:r>
              <a:rPr lang="he-IL" u="sng" dirty="0" smtClean="0"/>
              <a:t>...וכל הזמן – ללמוד.....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4000" dirty="0" smtClean="0">
                <a:solidFill>
                  <a:srgbClr val="0070C0"/>
                </a:solidFill>
              </a:rPr>
              <a:t>איראן –גרעין - התוצאות</a:t>
            </a:r>
            <a:endParaRPr lang="he-IL" sz="4000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המבנה החדש והשחקנים</a:t>
            </a:r>
          </a:p>
          <a:p>
            <a:r>
              <a:rPr lang="he-IL" dirty="0" smtClean="0"/>
              <a:t>פעילות רחבה ומלאת הישגים</a:t>
            </a:r>
          </a:p>
          <a:p>
            <a:r>
              <a:rPr lang="he-IL" dirty="0" smtClean="0"/>
              <a:t>שילוב כוכבים מהמשרד</a:t>
            </a:r>
          </a:p>
          <a:p>
            <a:r>
              <a:rPr lang="he-IL" dirty="0" err="1" smtClean="0"/>
              <a:t>שילוביות</a:t>
            </a:r>
            <a:r>
              <a:rPr lang="he-IL" dirty="0" smtClean="0"/>
              <a:t> - הנסיעות המשותפות וההשתתפות בפורומים</a:t>
            </a:r>
          </a:p>
          <a:p>
            <a:r>
              <a:rPr lang="he-IL" dirty="0" smtClean="0"/>
              <a:t>הכרה במשרד ובקהילה</a:t>
            </a:r>
          </a:p>
          <a:p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0070C0"/>
                </a:solidFill>
              </a:rPr>
              <a:t>אז מה למדתי –  10 לקחים מרכזיים</a:t>
            </a:r>
            <a:endParaRPr lang="he-IL" b="1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זיהוי משבר ו/או יצירת משבר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למידה מתמשכת תוך חיכוך 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יצירת צוות מנצח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רתימת הגורמים הבכירים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גיבוש  חזון (תמונת עתיד) וסט מסרים - לא להסס למכור אותו</a:t>
            </a:r>
          </a:p>
          <a:p>
            <a:pPr marL="514350" indent="-514350">
              <a:buFont typeface="+mj-lt"/>
              <a:buAutoNum type="arabicPeriod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0070C0"/>
                </a:solidFill>
              </a:rPr>
              <a:t>אז מה למדתי (המשך)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6"/>
            </a:pPr>
            <a:r>
              <a:rPr lang="he-IL" dirty="0" smtClean="0"/>
              <a:t>גיבוש אסטרטגיה ותכנית עבודה</a:t>
            </a:r>
          </a:p>
          <a:p>
            <a:pPr marL="514350" indent="-514350">
              <a:buAutoNum type="arabicPeriod" startAt="6"/>
            </a:pPr>
            <a:r>
              <a:rPr lang="he-IL" dirty="0" smtClean="0"/>
              <a:t>יצירת קואליציה מנצחת</a:t>
            </a:r>
          </a:p>
          <a:p>
            <a:pPr marL="514350" indent="-514350">
              <a:buAutoNum type="arabicPeriod" startAt="6"/>
            </a:pPr>
            <a:r>
              <a:rPr lang="he-IL" dirty="0" smtClean="0"/>
              <a:t>לזהות יתרון יחסי ותרומה למערכת ולהיות מכוון לקוח - </a:t>
            </a:r>
            <a:r>
              <a:rPr lang="he-IL" dirty="0" err="1" smtClean="0"/>
              <a:t>שילוביות</a:t>
            </a:r>
            <a:r>
              <a:rPr lang="he-IL" dirty="0" smtClean="0"/>
              <a:t> היא המפתח</a:t>
            </a:r>
          </a:p>
          <a:p>
            <a:pPr marL="514350" indent="-514350">
              <a:buAutoNum type="arabicPeriod" startAt="6"/>
            </a:pPr>
            <a:r>
              <a:rPr lang="he-IL" dirty="0" smtClean="0"/>
              <a:t>איגום משאבים – קיימים וכאלה שצריך לייצר</a:t>
            </a:r>
          </a:p>
          <a:p>
            <a:pPr marL="514350" indent="-514350">
              <a:buAutoNum type="arabicPeriod" startAt="6"/>
            </a:pPr>
            <a:r>
              <a:rPr lang="he-IL" dirty="0" smtClean="0"/>
              <a:t> מיסוד ועיגון השינוי – מבנים ותהליכים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b="1" dirty="0" smtClean="0">
                <a:solidFill>
                  <a:srgbClr val="0070C0"/>
                </a:solidFill>
              </a:rPr>
              <a:t>ולסיום כמה מילים עלינו... </a:t>
            </a:r>
            <a:endParaRPr lang="he-IL" b="1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>
                <a:solidFill>
                  <a:srgbClr val="FF0000"/>
                </a:solidFill>
              </a:rPr>
              <a:t>דיפלומט  בנוי להוביל יוזמות ושינויים</a:t>
            </a:r>
          </a:p>
          <a:p>
            <a:pPr lvl="1"/>
            <a:r>
              <a:rPr lang="he-IL" dirty="0" smtClean="0"/>
              <a:t>הבנת הסביבה והמגמות העיקריות</a:t>
            </a:r>
          </a:p>
          <a:p>
            <a:pPr lvl="1"/>
            <a:r>
              <a:rPr lang="he-IL" dirty="0" smtClean="0"/>
              <a:t>הבנת השחקנים, גורמים המשפיעים ומקבלי החלטות– מהם האינטרסים שלהם ומהן האלטרנטיבות שלהם</a:t>
            </a:r>
          </a:p>
          <a:p>
            <a:pPr lvl="1"/>
            <a:r>
              <a:rPr lang="he-IL" dirty="0" smtClean="0"/>
              <a:t>זיהוי דפוסי השפעה פורמאליים ולא פורמאליים</a:t>
            </a:r>
          </a:p>
          <a:p>
            <a:pPr lvl="1"/>
            <a:r>
              <a:rPr lang="he-IL" dirty="0" smtClean="0"/>
              <a:t>לימוד פרוצדורות ותכנים חדשים</a:t>
            </a:r>
          </a:p>
          <a:p>
            <a:pPr lvl="1"/>
            <a:r>
              <a:rPr lang="he-IL" dirty="0" smtClean="0"/>
              <a:t>פיתוח קשרים אישיים – שימוש באינטליגנציה רגשית</a:t>
            </a:r>
          </a:p>
          <a:p>
            <a:pPr lvl="1"/>
            <a:r>
              <a:rPr lang="he-IL" dirty="0" smtClean="0"/>
              <a:t>יצירת </a:t>
            </a:r>
            <a:r>
              <a:rPr lang="he-IL" b="1" dirty="0" smtClean="0"/>
              <a:t>קואליציות</a:t>
            </a:r>
            <a:r>
              <a:rPr lang="he-IL" dirty="0" smtClean="0"/>
              <a:t> מנצחות וזיהוי קואליציות חוסמות</a:t>
            </a:r>
          </a:p>
          <a:p>
            <a:pPr lvl="1"/>
            <a:r>
              <a:rPr lang="he-IL" dirty="0" smtClean="0"/>
              <a:t>ניהול משא ומתן </a:t>
            </a:r>
          </a:p>
          <a:p>
            <a:pPr lvl="1"/>
            <a:r>
              <a:rPr lang="he-IL" dirty="0" smtClean="0"/>
              <a:t>מוכנות גם </a:t>
            </a:r>
            <a:r>
              <a:rPr lang="he-IL" dirty="0" err="1" smtClean="0"/>
              <a:t>לכשלונות</a:t>
            </a:r>
            <a:endParaRPr lang="he-IL" dirty="0" smtClean="0"/>
          </a:p>
          <a:p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0" y="126876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buNone/>
            </a:pPr>
            <a:endParaRPr lang="en-US" sz="4400" b="1" dirty="0" smtClean="0">
              <a:solidFill>
                <a:schemeClr val="tx2"/>
              </a:solidFill>
            </a:endParaRPr>
          </a:p>
          <a:p>
            <a:pPr algn="ctr" rtl="0">
              <a:buNone/>
            </a:pPr>
            <a:endParaRPr lang="en-US" sz="4400" b="1" dirty="0">
              <a:solidFill>
                <a:schemeClr val="tx2"/>
              </a:solidFill>
            </a:endParaRPr>
          </a:p>
          <a:p>
            <a:pPr algn="ctr" rtl="0">
              <a:buNone/>
            </a:pPr>
            <a:endParaRPr lang="en-US" sz="6600" b="1" dirty="0" smtClean="0">
              <a:solidFill>
                <a:schemeClr val="tx2"/>
              </a:solidFill>
            </a:endParaRPr>
          </a:p>
          <a:p>
            <a:pPr algn="ctr" rtl="0">
              <a:buNone/>
            </a:pPr>
            <a:endParaRPr lang="en-US" sz="6600" b="1" dirty="0" smtClean="0">
              <a:solidFill>
                <a:schemeClr val="tx2"/>
              </a:solidFill>
            </a:endParaRPr>
          </a:p>
          <a:p>
            <a:pPr algn="ctr" rtl="0">
              <a:buNone/>
            </a:pPr>
            <a:endParaRPr lang="en-US" sz="6600" b="1" dirty="0" smtClean="0">
              <a:solidFill>
                <a:schemeClr val="tx2"/>
              </a:solidFill>
            </a:endParaRPr>
          </a:p>
          <a:p>
            <a:pPr algn="ctr" rtl="0">
              <a:buNone/>
            </a:pPr>
            <a:r>
              <a:rPr lang="en-US" sz="6600" b="1" dirty="0" smtClean="0">
                <a:solidFill>
                  <a:schemeClr val="tx2"/>
                </a:solidFill>
              </a:rPr>
              <a:t>YES WE CAN!</a:t>
            </a:r>
            <a:endParaRPr lang="he-IL" sz="6600" b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628800"/>
            <a:ext cx="468052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0070C0"/>
                </a:solidFill>
              </a:rPr>
              <a:t>מה בתוכנית?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כמה הערות מקדימות</a:t>
            </a:r>
          </a:p>
          <a:p>
            <a:r>
              <a:rPr lang="he-IL" dirty="0" smtClean="0"/>
              <a:t>2 סיפורים </a:t>
            </a:r>
          </a:p>
          <a:p>
            <a:r>
              <a:rPr lang="he-IL" dirty="0" smtClean="0"/>
              <a:t>10 לקחים מרכזיים</a:t>
            </a:r>
          </a:p>
          <a:p>
            <a:r>
              <a:rPr lang="he-IL" dirty="0" smtClean="0"/>
              <a:t>מילות סיכום</a:t>
            </a:r>
          </a:p>
          <a:p>
            <a:pPr lvl="1"/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>
                <a:solidFill>
                  <a:srgbClr val="0070C0"/>
                </a:solidFill>
              </a:rPr>
              <a:t>כמה הערות מקדימות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הכי חשוב: </a:t>
            </a:r>
            <a:r>
              <a:rPr lang="he-IL" b="1" u="sng" dirty="0" smtClean="0">
                <a:solidFill>
                  <a:srgbClr val="FF0000"/>
                </a:solidFill>
              </a:rPr>
              <a:t>עשינו ולא עשיתי</a:t>
            </a:r>
          </a:p>
          <a:p>
            <a:r>
              <a:rPr lang="he-IL" dirty="0" smtClean="0"/>
              <a:t>לא אקדמי</a:t>
            </a:r>
          </a:p>
          <a:p>
            <a:r>
              <a:rPr lang="he-IL" dirty="0" smtClean="0"/>
              <a:t>אין צ'ק </a:t>
            </a:r>
            <a:r>
              <a:rPr lang="he-IL" dirty="0" err="1" smtClean="0"/>
              <a:t>ליסט</a:t>
            </a:r>
            <a:endParaRPr lang="he-IL" dirty="0" smtClean="0"/>
          </a:p>
          <a:p>
            <a:r>
              <a:rPr lang="he-IL" dirty="0" smtClean="0"/>
              <a:t>יותר שיחה מהרצאה</a:t>
            </a:r>
          </a:p>
          <a:p>
            <a:r>
              <a:rPr lang="he-IL" dirty="0" smtClean="0"/>
              <a:t>אז למה בכל זאת אני פה?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>
                <a:solidFill>
                  <a:srgbClr val="0070C0"/>
                </a:solidFill>
              </a:rPr>
              <a:t>סיפור ראשון  – פיקוח על היצוא  -  רקע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3600" dirty="0" smtClean="0"/>
              <a:t>המינוי והחשש</a:t>
            </a:r>
          </a:p>
          <a:p>
            <a:r>
              <a:rPr lang="he-IL" sz="3600" dirty="0" smtClean="0"/>
              <a:t>הנחיתות המבנית מול מערכת הביטחון</a:t>
            </a:r>
          </a:p>
          <a:p>
            <a:r>
              <a:rPr lang="he-IL" sz="3600" dirty="0" smtClean="0"/>
              <a:t>פיקוח על היצוא - משרד החוץ בחוץ (10%)</a:t>
            </a:r>
          </a:p>
          <a:p>
            <a:pPr algn="ctr">
              <a:buNone/>
            </a:pPr>
            <a:r>
              <a:rPr lang="he-IL" sz="3600" b="1" dirty="0" smtClean="0"/>
              <a:t>משהו פה לא בסדר!</a:t>
            </a:r>
          </a:p>
          <a:p>
            <a:r>
              <a:rPr lang="he-IL" sz="3600" dirty="0" smtClean="0"/>
              <a:t>משבר </a:t>
            </a:r>
            <a:r>
              <a:rPr lang="he-IL" sz="3600" dirty="0" err="1" smtClean="0"/>
              <a:t>ההארפי</a:t>
            </a:r>
            <a:r>
              <a:rPr lang="he-IL" sz="3600" dirty="0" smtClean="0"/>
              <a:t> עם ארה"ב – גם הזדמנות</a:t>
            </a:r>
            <a:r>
              <a:rPr lang="he-IL" dirty="0" smtClean="0"/>
              <a:t>...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>
                <a:solidFill>
                  <a:srgbClr val="0070C0"/>
                </a:solidFill>
              </a:rPr>
              <a:t>פיקוח על היצוא -  מה עשינו?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4000" dirty="0" smtClean="0"/>
              <a:t>למידה</a:t>
            </a:r>
          </a:p>
          <a:p>
            <a:r>
              <a:rPr lang="he-IL" sz="4000" dirty="0" smtClean="0"/>
              <a:t>התגבשות הצוות</a:t>
            </a:r>
          </a:p>
          <a:p>
            <a:r>
              <a:rPr lang="he-IL" sz="4000" dirty="0" smtClean="0"/>
              <a:t>רתימת הגורמים הבכירים</a:t>
            </a:r>
          </a:p>
          <a:p>
            <a:r>
              <a:rPr lang="he-IL" sz="4000" dirty="0" smtClean="0"/>
              <a:t>גיבוש יעד ברור ותכנית עבודה</a:t>
            </a:r>
          </a:p>
          <a:p>
            <a:r>
              <a:rPr lang="he-IL" sz="4000" dirty="0" smtClean="0"/>
              <a:t>יוצרים קואליציות בפנים ובחוץ</a:t>
            </a:r>
          </a:p>
          <a:p>
            <a:r>
              <a:rPr lang="he-IL" sz="4000" dirty="0" smtClean="0"/>
              <a:t>שת"פ </a:t>
            </a:r>
            <a:r>
              <a:rPr lang="he-IL" sz="4000" b="1" dirty="0" smtClean="0">
                <a:solidFill>
                  <a:srgbClr val="FF0000"/>
                </a:solidFill>
              </a:rPr>
              <a:t>ו</a:t>
            </a:r>
            <a:r>
              <a:rPr lang="he-IL" sz="4000" dirty="0" smtClean="0"/>
              <a:t>מאבק מול משרד הביטחון</a:t>
            </a:r>
          </a:p>
          <a:p>
            <a:endParaRPr lang="he-IL" sz="4000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>
                <a:solidFill>
                  <a:srgbClr val="0070C0"/>
                </a:solidFill>
              </a:rPr>
              <a:t>פיקוח על היצוא -  מה עשינו? (המשך)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3600" dirty="0" smtClean="0"/>
              <a:t>עיצוב מסרים קליטים וחזרה עליהם</a:t>
            </a:r>
          </a:p>
          <a:p>
            <a:r>
              <a:rPr lang="he-IL" sz="3600" dirty="0" smtClean="0"/>
              <a:t>כנסים בארץ ומפגשים בחו"ל</a:t>
            </a:r>
          </a:p>
          <a:p>
            <a:r>
              <a:rPr lang="he-IL" sz="3600" dirty="0" smtClean="0"/>
              <a:t>זירה תקשורתית והתאמת מסרים לזירות</a:t>
            </a:r>
          </a:p>
          <a:p>
            <a:r>
              <a:rPr lang="he-IL" sz="3600" dirty="0" smtClean="0"/>
              <a:t>מומחיות – מערכות פיקוח זרות וחברות בקבוצת המומחים של האו"ם</a:t>
            </a:r>
          </a:p>
          <a:p>
            <a:r>
              <a:rPr lang="he-IL" sz="3600" dirty="0" smtClean="0"/>
              <a:t>המאבק על החקיקה </a:t>
            </a:r>
          </a:p>
          <a:p>
            <a:r>
              <a:rPr lang="he-IL" sz="3600" dirty="0" smtClean="0"/>
              <a:t>השינוי הארגוני הפנימי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>
                <a:solidFill>
                  <a:srgbClr val="0070C0"/>
                </a:solidFill>
              </a:rPr>
              <a:t>פיקוח על היצוא -  התוצאות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3600" dirty="0" smtClean="0"/>
              <a:t>חוק הפיקוח על היצוא </a:t>
            </a:r>
            <a:r>
              <a:rPr lang="he-IL" sz="3600" dirty="0" err="1" smtClean="0"/>
              <a:t>התשס"ז</a:t>
            </a:r>
            <a:r>
              <a:rPr lang="he-IL" sz="3600" dirty="0" smtClean="0"/>
              <a:t>- 2007 – מעמדנו מעוגן בחוק!</a:t>
            </a:r>
          </a:p>
          <a:p>
            <a:r>
              <a:rPr lang="he-IL" sz="3600" dirty="0" smtClean="0"/>
              <a:t>משרד החוץ בכל הועדות, בכל העסקאות, בכל השלבים</a:t>
            </a:r>
          </a:p>
          <a:p>
            <a:r>
              <a:rPr lang="he-IL" sz="3600" dirty="0" smtClean="0"/>
              <a:t>חדר בקריה ומחשב בירושלים</a:t>
            </a:r>
          </a:p>
          <a:p>
            <a:r>
              <a:rPr lang="he-IL" sz="3600" dirty="0" smtClean="0"/>
              <a:t>תהליכי עבודה פנימיים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 rtlCol="1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e-IL" dirty="0" smtClean="0">
                <a:solidFill>
                  <a:srgbClr val="0070C0"/>
                </a:solidFill>
              </a:rPr>
              <a:t>חוק הפיקוח על יצוא ביטחוני, </a:t>
            </a:r>
            <a:r>
              <a:rPr lang="he-IL" dirty="0" err="1" smtClean="0">
                <a:solidFill>
                  <a:srgbClr val="0070C0"/>
                </a:solidFill>
              </a:rPr>
              <a:t>התשס"ז</a:t>
            </a:r>
            <a:r>
              <a:rPr lang="he-IL" dirty="0" smtClean="0">
                <a:solidFill>
                  <a:srgbClr val="0070C0"/>
                </a:solidFill>
              </a:rPr>
              <a:t>-2007</a:t>
            </a:r>
          </a:p>
        </p:txBody>
      </p:sp>
      <p:pic>
        <p:nvPicPr>
          <p:cNvPr id="6147" name="Picture 2" descr="C:\Users\Administrator\AppData\Local\Microsoft\Windows\Temporary Internet Files\Content.Outlook\JU6XJ8IG\IMG_5433 (2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554163" y="1600200"/>
            <a:ext cx="6035675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000" dirty="0" smtClean="0">
                <a:solidFill>
                  <a:srgbClr val="0070C0"/>
                </a:solidFill>
              </a:rPr>
              <a:t>סיפור שני –איראן-גרעין - </a:t>
            </a:r>
            <a:r>
              <a:rPr lang="he-IL" sz="4000" b="1" dirty="0" smtClean="0">
                <a:solidFill>
                  <a:srgbClr val="0070C0"/>
                </a:solidFill>
              </a:rPr>
              <a:t> </a:t>
            </a:r>
            <a:r>
              <a:rPr lang="he-IL" sz="4000" dirty="0" smtClean="0">
                <a:solidFill>
                  <a:srgbClr val="0070C0"/>
                </a:solidFill>
              </a:rPr>
              <a:t>רקע</a:t>
            </a:r>
            <a:endParaRPr lang="he-IL" sz="4000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sz="3500" dirty="0" smtClean="0"/>
              <a:t>מנהל מניעת תפוצת </a:t>
            </a:r>
            <a:r>
              <a:rPr lang="he-IL" sz="3500" dirty="0" err="1" smtClean="0"/>
              <a:t>נב"ק</a:t>
            </a:r>
            <a:r>
              <a:rPr lang="he-IL" sz="3500" dirty="0" smtClean="0"/>
              <a:t> - כניסה במשבר חיצוני (</a:t>
            </a:r>
            <a:r>
              <a:rPr lang="en-US" sz="3500" dirty="0" smtClean="0"/>
              <a:t>(NIE </a:t>
            </a:r>
            <a:r>
              <a:rPr lang="he-IL" sz="3500" dirty="0" smtClean="0"/>
              <a:t> </a:t>
            </a:r>
          </a:p>
          <a:p>
            <a:r>
              <a:rPr lang="he-IL" sz="3500" dirty="0" smtClean="0"/>
              <a:t>אבל הבעיה בפנים חמורה יותר - </a:t>
            </a:r>
            <a:r>
              <a:rPr lang="he-IL" sz="3500" dirty="0" smtClean="0">
                <a:solidFill>
                  <a:srgbClr val="FF0000"/>
                </a:solidFill>
              </a:rPr>
              <a:t>המיטה חולה!</a:t>
            </a:r>
          </a:p>
          <a:p>
            <a:pPr lvl="1"/>
            <a:r>
              <a:rPr lang="he-IL" sz="3500" dirty="0" smtClean="0"/>
              <a:t>שניים רבים והמשרד סובל</a:t>
            </a:r>
          </a:p>
          <a:p>
            <a:pPr lvl="1"/>
            <a:r>
              <a:rPr lang="he-IL" sz="3500" dirty="0" smtClean="0"/>
              <a:t>אין חלוקת סמכויות</a:t>
            </a:r>
          </a:p>
          <a:p>
            <a:pPr lvl="1"/>
            <a:r>
              <a:rPr lang="he-IL" sz="3500" dirty="0" smtClean="0"/>
              <a:t>אין אסטרטגיה</a:t>
            </a:r>
          </a:p>
          <a:p>
            <a:pPr lvl="1"/>
            <a:r>
              <a:rPr lang="he-IL" sz="3500" dirty="0" smtClean="0"/>
              <a:t>אין איגום משאבים</a:t>
            </a:r>
          </a:p>
          <a:p>
            <a:pPr lvl="1"/>
            <a:r>
              <a:rPr lang="he-IL" sz="3500" dirty="0" smtClean="0"/>
              <a:t>אין כוח אדם</a:t>
            </a:r>
          </a:p>
          <a:p>
            <a:pPr lvl="1"/>
            <a:r>
              <a:rPr lang="he-IL" sz="3500" dirty="0" smtClean="0"/>
              <a:t>למי מדווחים?</a:t>
            </a:r>
          </a:p>
          <a:p>
            <a:pPr lvl="1"/>
            <a:r>
              <a:rPr lang="he-IL" sz="3500" dirty="0" smtClean="0"/>
              <a:t>משרד החוץ בשוליים של המערכה</a:t>
            </a:r>
          </a:p>
          <a:p>
            <a:r>
              <a:rPr lang="he-IL" sz="3500" dirty="0" smtClean="0"/>
              <a:t>קושי אישי (רק ללמוד...)</a:t>
            </a:r>
          </a:p>
          <a:p>
            <a:pPr lvl="1"/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10982</TotalTime>
  <Words>1297</Words>
  <Application>Microsoft Office PowerPoint</Application>
  <PresentationFormat>‫הצגה על המסך (4:3)</PresentationFormat>
  <Paragraphs>179</Paragraphs>
  <Slides>15</Slides>
  <Notes>15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6" baseType="lpstr">
      <vt:lpstr>ערכת נושא Office</vt:lpstr>
      <vt:lpstr> הובלת יוזמות ותהליכים במשרד החוץ </vt:lpstr>
      <vt:lpstr>מה בתוכנית?</vt:lpstr>
      <vt:lpstr>כמה הערות מקדימות</vt:lpstr>
      <vt:lpstr>סיפור ראשון  – פיקוח על היצוא  -  רקע</vt:lpstr>
      <vt:lpstr>פיקוח על היצוא -  מה עשינו?</vt:lpstr>
      <vt:lpstr>פיקוח על היצוא -  מה עשינו? (המשך)</vt:lpstr>
      <vt:lpstr>פיקוח על היצוא -  התוצאות</vt:lpstr>
      <vt:lpstr>חוק הפיקוח על יצוא ביטחוני, התשס"ז-2007</vt:lpstr>
      <vt:lpstr>סיפור שני –איראן-גרעין -  רקע</vt:lpstr>
      <vt:lpstr>איראן-גרעין - מה עשינו?</vt:lpstr>
      <vt:lpstr>איראן –גרעין - התוצאות</vt:lpstr>
      <vt:lpstr>אז מה למדתי –  10 לקחים מרכזיים</vt:lpstr>
      <vt:lpstr>אז מה למדתי (המשך)</vt:lpstr>
      <vt:lpstr>ולסיום כמה מילים עלינו... </vt:lpstr>
      <vt:lpstr>שקופית 15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haimwaxman</dc:creator>
  <cp:lastModifiedBy>haimwaxman</cp:lastModifiedBy>
  <cp:revision>45</cp:revision>
  <dcterms:created xsi:type="dcterms:W3CDTF">2016-05-29T10:25:49Z</dcterms:created>
  <dcterms:modified xsi:type="dcterms:W3CDTF">2017-06-17T17:24:42Z</dcterms:modified>
</cp:coreProperties>
</file>