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66" r:id="rId4"/>
    <p:sldId id="290" r:id="rId5"/>
    <p:sldId id="259" r:id="rId6"/>
    <p:sldId id="260" r:id="rId7"/>
    <p:sldId id="265" r:id="rId8"/>
    <p:sldId id="291" r:id="rId9"/>
    <p:sldId id="261" r:id="rId10"/>
    <p:sldId id="292" r:id="rId11"/>
    <p:sldId id="295" r:id="rId12"/>
    <p:sldId id="293" r:id="rId13"/>
    <p:sldId id="297" r:id="rId14"/>
    <p:sldId id="271" r:id="rId15"/>
    <p:sldId id="272" r:id="rId16"/>
    <p:sldId id="273" r:id="rId17"/>
    <p:sldId id="282" r:id="rId18"/>
    <p:sldId id="283" r:id="rId19"/>
    <p:sldId id="296" r:id="rId20"/>
    <p:sldId id="284" r:id="rId21"/>
    <p:sldId id="285" r:id="rId22"/>
    <p:sldId id="298" r:id="rId23"/>
    <p:sldId id="286" r:id="rId24"/>
    <p:sldId id="287" r:id="rId25"/>
    <p:sldId id="288" r:id="rId26"/>
    <p:sldId id="294"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40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983" autoAdjust="0"/>
    <p:restoredTop sz="94660"/>
  </p:normalViewPr>
  <p:slideViewPr>
    <p:cSldViewPr snapToGrid="0">
      <p:cViewPr>
        <p:scale>
          <a:sx n="67" d="100"/>
          <a:sy n="67" d="100"/>
        </p:scale>
        <p:origin x="756" y="44"/>
      </p:cViewPr>
      <p:guideLst/>
    </p:cSldViewPr>
  </p:slideViewPr>
  <p:notesTextViewPr>
    <p:cViewPr>
      <p:scale>
        <a:sx n="1" d="1"/>
        <a:sy n="1" d="1"/>
      </p:scale>
      <p:origin x="0" y="0"/>
    </p:cViewPr>
  </p:notesTextViewPr>
  <p:sorterViewPr>
    <p:cViewPr>
      <p:scale>
        <a:sx n="100" d="100"/>
        <a:sy n="100" d="100"/>
      </p:scale>
      <p:origin x="0" y="-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2800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3508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7979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99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6746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1585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מציין מיקום של כותרת תחתונה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מציין מיקום של מספר שקופית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022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8091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8926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7543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4680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כ"ט/תשרי/תש"פ</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09596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3E27846A-AA63-498C-B79A-128C91DB2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כותרת 3"/>
          <p:cNvSpPr txBox="1">
            <a:spLocks noGrp="1"/>
          </p:cNvSpPr>
          <p:nvPr>
            <p:ph type="ctrTitle"/>
          </p:nvPr>
        </p:nvSpPr>
        <p:spPr>
          <a:xfrm>
            <a:off x="6870219" y="911108"/>
            <a:ext cx="4847802" cy="2363724"/>
          </a:xfrm>
          <a:prstGeom prst="rect">
            <a:avLst/>
          </a:prstGeom>
          <a:noFill/>
        </p:spPr>
        <p:txBody>
          <a:bodyPr wrap="none" rtlCol="1">
            <a:spAutoFit/>
          </a:bodyPr>
          <a:lstStyle/>
          <a:p>
            <a:r>
              <a:rPr lang="he-IL" sz="4000" b="1" dirty="0">
                <a:latin typeface="Tahoma" panose="020B0604030504040204" pitchFamily="34" charset="0"/>
                <a:ea typeface="Tahoma" panose="020B0604030504040204" pitchFamily="34" charset="0"/>
                <a:cs typeface="Tahoma" panose="020B0604030504040204" pitchFamily="34" charset="0"/>
              </a:rPr>
              <a:t>סמינר אירופה</a:t>
            </a:r>
            <a:br>
              <a:rPr lang="he-IL" sz="4000" b="1" dirty="0">
                <a:latin typeface="Tahoma" panose="020B0604030504040204" pitchFamily="34" charset="0"/>
                <a:ea typeface="Tahoma" panose="020B0604030504040204" pitchFamily="34" charset="0"/>
                <a:cs typeface="Tahoma" panose="020B0604030504040204" pitchFamily="34" charset="0"/>
              </a:rPr>
            </a:br>
            <a:br>
              <a:rPr lang="he-IL" sz="4000" b="1" dirty="0">
                <a:latin typeface="Tahoma" panose="020B0604030504040204" pitchFamily="34" charset="0"/>
                <a:ea typeface="Tahoma" panose="020B0604030504040204" pitchFamily="34" charset="0"/>
                <a:cs typeface="Tahoma" panose="020B0604030504040204" pitchFamily="34" charset="0"/>
              </a:rPr>
            </a:br>
            <a:r>
              <a:rPr lang="he-IL" sz="2800" b="1" dirty="0">
                <a:latin typeface="Tahoma" panose="020B0604030504040204" pitchFamily="34" charset="0"/>
                <a:ea typeface="Tahoma" panose="020B0604030504040204" pitchFamily="34" charset="0"/>
                <a:cs typeface="Tahoma" panose="020B0604030504040204" pitchFamily="34" charset="0"/>
              </a:rPr>
              <a:t>אישור תוכנית סיור גרמניה</a:t>
            </a:r>
            <a:br>
              <a:rPr lang="he-IL" sz="2800" b="1" dirty="0">
                <a:latin typeface="Tahoma" panose="020B0604030504040204" pitchFamily="34" charset="0"/>
                <a:ea typeface="Tahoma" panose="020B0604030504040204" pitchFamily="34" charset="0"/>
                <a:cs typeface="Tahoma" panose="020B0604030504040204" pitchFamily="34" charset="0"/>
              </a:rPr>
            </a:br>
            <a:br>
              <a:rPr lang="he-IL" sz="2800" b="1" dirty="0">
                <a:latin typeface="Tahoma" panose="020B0604030504040204" pitchFamily="34" charset="0"/>
                <a:ea typeface="Tahoma" panose="020B0604030504040204" pitchFamily="34" charset="0"/>
                <a:cs typeface="Tahoma" panose="020B0604030504040204" pitchFamily="34" charset="0"/>
              </a:rPr>
            </a:br>
            <a:r>
              <a:rPr lang="he-IL" sz="2800" b="1" dirty="0">
                <a:latin typeface="Tahoma" panose="020B0604030504040204" pitchFamily="34" charset="0"/>
                <a:ea typeface="Tahoma" panose="020B0604030504040204" pitchFamily="34" charset="0"/>
                <a:cs typeface="Tahoma" panose="020B0604030504040204" pitchFamily="34" charset="0"/>
              </a:rPr>
              <a:t>צוות 1 </a:t>
            </a:r>
          </a:p>
        </p:txBody>
      </p:sp>
      <p:sp>
        <p:nvSpPr>
          <p:cNvPr id="7" name="כותרת 3"/>
          <p:cNvSpPr txBox="1">
            <a:spLocks/>
          </p:cNvSpPr>
          <p:nvPr/>
        </p:nvSpPr>
        <p:spPr>
          <a:xfrm>
            <a:off x="0" y="6013317"/>
            <a:ext cx="12192000" cy="1200329"/>
          </a:xfrm>
          <a:prstGeom prst="rect">
            <a:avLst/>
          </a:prstGeom>
          <a:noFill/>
        </p:spPr>
        <p:txBody>
          <a:bodyPr vert="horz" wrap="squar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2000" b="1" dirty="0">
                <a:latin typeface="Tahoma" panose="020B0604030504040204" pitchFamily="34" charset="0"/>
                <a:ea typeface="Tahoma" panose="020B0604030504040204" pitchFamily="34" charset="0"/>
                <a:cs typeface="Tahoma" panose="020B0604030504040204" pitchFamily="34" charset="0"/>
              </a:rPr>
              <a:t>מדריך אחראי : ערן קמין </a:t>
            </a:r>
          </a:p>
          <a:p>
            <a:pPr algn="r"/>
            <a:r>
              <a:rPr lang="he-IL" sz="2000" b="1" dirty="0">
                <a:latin typeface="Tahoma" panose="020B0604030504040204" pitchFamily="34" charset="0"/>
                <a:ea typeface="Tahoma" panose="020B0604030504040204" pitchFamily="34" charset="0"/>
                <a:cs typeface="Tahoma" panose="020B0604030504040204" pitchFamily="34" charset="0"/>
              </a:rPr>
              <a:t>צוות מוביל: סימונה הלפרין, נדב תורג'מן, דוד </a:t>
            </a:r>
            <a:r>
              <a:rPr lang="he-IL" sz="2000" b="1" dirty="0" err="1">
                <a:latin typeface="Tahoma" panose="020B0604030504040204" pitchFamily="34" charset="0"/>
                <a:ea typeface="Tahoma" panose="020B0604030504040204" pitchFamily="34" charset="0"/>
                <a:cs typeface="Tahoma" panose="020B0604030504040204" pitchFamily="34" charset="0"/>
              </a:rPr>
              <a:t>סלרנו</a:t>
            </a:r>
            <a:r>
              <a:rPr lang="he-IL" sz="2000" b="1" dirty="0">
                <a:latin typeface="Tahoma" panose="020B0604030504040204" pitchFamily="34" charset="0"/>
                <a:ea typeface="Tahoma" panose="020B0604030504040204" pitchFamily="34" charset="0"/>
                <a:cs typeface="Tahoma" panose="020B0604030504040204" pitchFamily="34" charset="0"/>
              </a:rPr>
              <a:t>                                                  נובמבר 2019</a:t>
            </a:r>
          </a:p>
          <a:p>
            <a:pPr algn="l"/>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ספטמבר 2019  </a:t>
            </a:r>
          </a:p>
          <a:p>
            <a:pPr algn="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7579" y="0"/>
            <a:ext cx="814421" cy="1037986"/>
          </a:xfrm>
          <a:prstGeom prst="rect">
            <a:avLst/>
          </a:prstGeom>
        </p:spPr>
      </p:pic>
    </p:spTree>
    <p:extLst>
      <p:ext uri="{BB962C8B-B14F-4D97-AF65-F5344CB8AC3E}">
        <p14:creationId xmlns:p14="http://schemas.microsoft.com/office/powerpoint/2010/main" val="300439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1997237" y="31752"/>
            <a:ext cx="8797601"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תכנית הטעינה – תובנות עיקריות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3282158596"/>
              </p:ext>
            </p:extLst>
          </p:nvPr>
        </p:nvGraphicFramePr>
        <p:xfrm>
          <a:off x="0" y="723653"/>
          <a:ext cx="12192000" cy="6212355"/>
        </p:xfrm>
        <a:graphic>
          <a:graphicData uri="http://schemas.openxmlformats.org/drawingml/2006/table">
            <a:tbl>
              <a:tblPr rtl="1" firstRow="1" bandRow="1">
                <a:tableStyleId>{5940675A-B579-460E-94D1-54222C63F5DA}</a:tableStyleId>
              </a:tblPr>
              <a:tblGrid>
                <a:gridCol w="990962">
                  <a:extLst>
                    <a:ext uri="{9D8B030D-6E8A-4147-A177-3AD203B41FA5}">
                      <a16:colId xmlns:a16="http://schemas.microsoft.com/office/drawing/2014/main" val="2244597928"/>
                    </a:ext>
                  </a:extLst>
                </a:gridCol>
                <a:gridCol w="3036929">
                  <a:extLst>
                    <a:ext uri="{9D8B030D-6E8A-4147-A177-3AD203B41FA5}">
                      <a16:colId xmlns:a16="http://schemas.microsoft.com/office/drawing/2014/main" val="654406034"/>
                    </a:ext>
                  </a:extLst>
                </a:gridCol>
                <a:gridCol w="8164109">
                  <a:extLst>
                    <a:ext uri="{9D8B030D-6E8A-4147-A177-3AD203B41FA5}">
                      <a16:colId xmlns:a16="http://schemas.microsoft.com/office/drawing/2014/main" val="2476384399"/>
                    </a:ext>
                  </a:extLst>
                </a:gridCol>
              </a:tblGrid>
              <a:tr h="543075">
                <a:tc>
                  <a:txBody>
                    <a:bodyPr/>
                    <a:lstStyle/>
                    <a:p>
                      <a:pPr rtl="1"/>
                      <a:r>
                        <a:rPr lang="he-IL" dirty="0">
                          <a:solidFill>
                            <a:schemeClr val="bg1"/>
                          </a:solidFill>
                        </a:rPr>
                        <a:t>תאריך </a:t>
                      </a:r>
                    </a:p>
                  </a:txBody>
                  <a:tcPr>
                    <a:solidFill>
                      <a:schemeClr val="bg2">
                        <a:lumMod val="25000"/>
                      </a:schemeClr>
                    </a:solidFill>
                  </a:tcPr>
                </a:tc>
                <a:tc>
                  <a:txBody>
                    <a:bodyPr/>
                    <a:lstStyle/>
                    <a:p>
                      <a:pPr rtl="1"/>
                      <a:r>
                        <a:rPr lang="he-IL" dirty="0">
                          <a:solidFill>
                            <a:schemeClr val="bg1"/>
                          </a:solidFill>
                        </a:rPr>
                        <a:t>מפגשי טעינה</a:t>
                      </a:r>
                    </a:p>
                  </a:txBody>
                  <a:tcPr>
                    <a:solidFill>
                      <a:schemeClr val="bg2">
                        <a:lumMod val="25000"/>
                      </a:schemeClr>
                    </a:solidFill>
                  </a:tcPr>
                </a:tc>
                <a:tc>
                  <a:txBody>
                    <a:bodyPr/>
                    <a:lstStyle/>
                    <a:p>
                      <a:pPr rtl="1"/>
                      <a:r>
                        <a:rPr lang="he-IL" dirty="0">
                          <a:solidFill>
                            <a:schemeClr val="bg1"/>
                          </a:solidFill>
                        </a:rPr>
                        <a:t>תובנה מרכזית </a:t>
                      </a:r>
                    </a:p>
                  </a:txBody>
                  <a:tcPr>
                    <a:solidFill>
                      <a:schemeClr val="bg2">
                        <a:lumMod val="25000"/>
                      </a:schemeClr>
                    </a:solidFill>
                  </a:tcPr>
                </a:tc>
                <a:extLst>
                  <a:ext uri="{0D108BD9-81ED-4DB2-BD59-A6C34878D82A}">
                    <a16:rowId xmlns:a16="http://schemas.microsoft.com/office/drawing/2014/main" val="2235717678"/>
                  </a:ext>
                </a:extLst>
              </a:tr>
              <a:tr h="1629223">
                <a:tc>
                  <a:txBody>
                    <a:bodyPr/>
                    <a:lstStyle/>
                    <a:p>
                      <a:pPr rtl="1"/>
                      <a:r>
                        <a:rPr lang="he-IL" b="1" dirty="0">
                          <a:solidFill>
                            <a:schemeClr val="tx1"/>
                          </a:solidFill>
                        </a:rPr>
                        <a:t>24.10</a:t>
                      </a:r>
                    </a:p>
                  </a:txBody>
                  <a:tcPr/>
                </a:tc>
                <a:tc>
                  <a:txBody>
                    <a:bodyPr/>
                    <a:lstStyle/>
                    <a:p>
                      <a:pPr rtl="1"/>
                      <a:endParaRPr lang="he-IL" dirty="0">
                        <a:solidFill>
                          <a:schemeClr val="bg1"/>
                        </a:solidFill>
                      </a:endParaRPr>
                    </a:p>
                    <a:p>
                      <a:pPr rtl="1"/>
                      <a:endParaRPr lang="he-IL" dirty="0">
                        <a:solidFill>
                          <a:schemeClr val="bg1"/>
                        </a:solidFill>
                      </a:endParaRPr>
                    </a:p>
                    <a:p>
                      <a:pPr rtl="1"/>
                      <a:endParaRPr lang="he-IL" dirty="0">
                        <a:solidFill>
                          <a:schemeClr val="bg1"/>
                        </a:solidFill>
                      </a:endParaRPr>
                    </a:p>
                  </a:txBody>
                  <a:tcPr/>
                </a:tc>
                <a:tc>
                  <a:txBody>
                    <a:bodyPr/>
                    <a:lstStyle/>
                    <a:p>
                      <a:pPr rtl="1"/>
                      <a:r>
                        <a:rPr lang="he-IL" b="0" dirty="0">
                          <a:solidFill>
                            <a:schemeClr val="tx1"/>
                          </a:solidFill>
                        </a:rPr>
                        <a:t>פולריזציה מתמשכת,</a:t>
                      </a:r>
                      <a:r>
                        <a:rPr lang="he-IL" b="0" baseline="0" dirty="0">
                          <a:solidFill>
                            <a:schemeClr val="tx1"/>
                          </a:solidFill>
                        </a:rPr>
                        <a:t> ערעור של המרכז הפוליטי בשנים האחרונות. </a:t>
                      </a:r>
                    </a:p>
                    <a:p>
                      <a:pPr rtl="1"/>
                      <a:r>
                        <a:rPr lang="he-IL" b="0" baseline="0" dirty="0">
                          <a:solidFill>
                            <a:schemeClr val="tx1"/>
                          </a:solidFill>
                        </a:rPr>
                        <a:t>החלטת כוחות </a:t>
                      </a:r>
                      <a:r>
                        <a:rPr lang="he-IL" b="0" baseline="0" dirty="0" err="1">
                          <a:solidFill>
                            <a:schemeClr val="tx1"/>
                          </a:solidFill>
                        </a:rPr>
                        <a:t>הבטחון</a:t>
                      </a:r>
                      <a:r>
                        <a:rPr lang="he-IL" b="0" baseline="0" dirty="0">
                          <a:solidFill>
                            <a:schemeClr val="tx1"/>
                          </a:solidFill>
                        </a:rPr>
                        <a:t> לחשוף רקע אתני של מבצעי פשעים אלימים </a:t>
                      </a:r>
                    </a:p>
                    <a:p>
                      <a:pPr rtl="1"/>
                      <a:r>
                        <a:rPr lang="he-IL" b="0" baseline="0" dirty="0">
                          <a:solidFill>
                            <a:schemeClr val="tx1"/>
                          </a:solidFill>
                        </a:rPr>
                        <a:t>כוחות </a:t>
                      </a:r>
                      <a:r>
                        <a:rPr lang="he-IL" b="0" baseline="0" dirty="0" err="1">
                          <a:solidFill>
                            <a:schemeClr val="tx1"/>
                          </a:solidFill>
                        </a:rPr>
                        <a:t>הבטחון</a:t>
                      </a:r>
                      <a:r>
                        <a:rPr lang="he-IL" b="0" baseline="0" dirty="0">
                          <a:solidFill>
                            <a:schemeClr val="tx1"/>
                          </a:solidFill>
                        </a:rPr>
                        <a:t> פועלים ביתר אינטנסיביות ל </a:t>
                      </a:r>
                      <a:r>
                        <a:rPr lang="en-US" b="0" baseline="0" dirty="0">
                          <a:solidFill>
                            <a:schemeClr val="tx1"/>
                          </a:solidFill>
                        </a:rPr>
                        <a:t>profiling</a:t>
                      </a:r>
                    </a:p>
                    <a:p>
                      <a:pPr rtl="1"/>
                      <a:r>
                        <a:rPr lang="he-IL" b="0" baseline="0" dirty="0">
                          <a:solidFill>
                            <a:schemeClr val="tx1"/>
                          </a:solidFill>
                        </a:rPr>
                        <a:t>כיום – מסומנים 680 כ"מסוכנים פוטנציאלית"</a:t>
                      </a:r>
                      <a:r>
                        <a:rPr lang="en-US" b="0" baseline="0" dirty="0">
                          <a:solidFill>
                            <a:schemeClr val="tx1"/>
                          </a:solidFill>
                        </a:rPr>
                        <a:t> </a:t>
                      </a:r>
                      <a:r>
                        <a:rPr lang="he-IL" b="0" baseline="0" dirty="0">
                          <a:solidFill>
                            <a:schemeClr val="tx1"/>
                          </a:solidFill>
                        </a:rPr>
                        <a:t>(למעלה מכפול מהמספר בעבר הלא רחוק)</a:t>
                      </a:r>
                    </a:p>
                    <a:p>
                      <a:pPr rtl="1"/>
                      <a:r>
                        <a:rPr lang="he-IL" b="0" baseline="0" dirty="0">
                          <a:solidFill>
                            <a:schemeClr val="tx1"/>
                          </a:solidFill>
                        </a:rPr>
                        <a:t>לוקח למעלה משנתיים לבחון בקשת מקלט. </a:t>
                      </a:r>
                    </a:p>
                    <a:p>
                      <a:pPr rtl="1"/>
                      <a:r>
                        <a:rPr lang="he-IL" b="0" baseline="0" dirty="0">
                          <a:solidFill>
                            <a:schemeClr val="tx1"/>
                          </a:solidFill>
                        </a:rPr>
                        <a:t>למעלה ממחצית הבקשות לא מתקבלות – אך חלק מהפונים זוכים להגנה זמנית (אי הרחקה).</a:t>
                      </a:r>
                    </a:p>
                    <a:p>
                      <a:pPr rtl="1"/>
                      <a:r>
                        <a:rPr lang="he-IL" b="0" baseline="0" dirty="0">
                          <a:solidFill>
                            <a:schemeClr val="tx1"/>
                          </a:solidFill>
                        </a:rPr>
                        <a:t>בית המשפט העליון (2012) פסל את קיצוץ דמי המחיה כאמצעי הפחתת הגירה ("סיגנל")</a:t>
                      </a:r>
                    </a:p>
                    <a:p>
                      <a:pPr rtl="1"/>
                      <a:r>
                        <a:rPr lang="he-IL" b="0" baseline="0" dirty="0">
                          <a:solidFill>
                            <a:schemeClr val="tx1"/>
                          </a:solidFill>
                        </a:rPr>
                        <a:t>שינוי תפיסה:</a:t>
                      </a:r>
                      <a:r>
                        <a:rPr lang="en-US" b="0" baseline="0" dirty="0">
                          <a:solidFill>
                            <a:schemeClr val="tx1"/>
                          </a:solidFill>
                        </a:rPr>
                        <a:t> </a:t>
                      </a:r>
                      <a:r>
                        <a:rPr lang="he-IL" b="0" baseline="0" dirty="0">
                          <a:solidFill>
                            <a:schemeClr val="tx1"/>
                          </a:solidFill>
                        </a:rPr>
                        <a:t>מרב תרבותיות כערך, לאינטגרציה ושילוב תרבותי / שפה (חקיקה מיולי 2016). מסלולי השתלבות חברתית ותרבותית (דגש על ילדים בבתי הספר)</a:t>
                      </a:r>
                      <a:endParaRPr lang="he-IL" b="0" dirty="0">
                        <a:solidFill>
                          <a:schemeClr val="tx1"/>
                        </a:solidFill>
                      </a:endParaRPr>
                    </a:p>
                  </a:txBody>
                  <a:tcPr/>
                </a:tc>
                <a:extLst>
                  <a:ext uri="{0D108BD9-81ED-4DB2-BD59-A6C34878D82A}">
                    <a16:rowId xmlns:a16="http://schemas.microsoft.com/office/drawing/2014/main" val="3767470553"/>
                  </a:ext>
                </a:extLst>
              </a:tr>
              <a:tr h="1588069">
                <a:tc>
                  <a:txBody>
                    <a:bodyPr/>
                    <a:lstStyle/>
                    <a:p>
                      <a:pPr rtl="1"/>
                      <a:r>
                        <a:rPr lang="he-IL" b="1" dirty="0">
                          <a:solidFill>
                            <a:schemeClr val="tx1"/>
                          </a:solidFill>
                        </a:rPr>
                        <a:t>24.10</a:t>
                      </a:r>
                    </a:p>
                  </a:txBody>
                  <a:tcPr/>
                </a:tc>
                <a:tc>
                  <a:txBody>
                    <a:bodyPr/>
                    <a:lstStyle/>
                    <a:p>
                      <a:pPr rtl="1"/>
                      <a:endParaRPr lang="he-IL" dirty="0">
                        <a:solidFill>
                          <a:schemeClr val="bg1"/>
                        </a:solidFill>
                      </a:endParaRPr>
                    </a:p>
                    <a:p>
                      <a:pPr rtl="1"/>
                      <a:r>
                        <a:rPr lang="he-IL" dirty="0">
                          <a:solidFill>
                            <a:schemeClr val="bg1"/>
                          </a:solidFill>
                        </a:rPr>
                        <a:t>                         </a:t>
                      </a:r>
                    </a:p>
                  </a:txBody>
                  <a:tcPr/>
                </a:tc>
                <a:tc>
                  <a:txBody>
                    <a:bodyPr/>
                    <a:lstStyle/>
                    <a:p>
                      <a:pPr rtl="1"/>
                      <a:r>
                        <a:rPr lang="he-IL" sz="1800" b="0" dirty="0">
                          <a:solidFill>
                            <a:schemeClr val="tx1"/>
                          </a:solidFill>
                        </a:rPr>
                        <a:t>עבור גרמניה – אין אלטרנטיבה</a:t>
                      </a:r>
                      <a:r>
                        <a:rPr lang="he-IL" sz="1800" b="0" baseline="0" dirty="0">
                          <a:solidFill>
                            <a:schemeClr val="tx1"/>
                          </a:solidFill>
                        </a:rPr>
                        <a:t> לחברות</a:t>
                      </a:r>
                      <a:r>
                        <a:rPr lang="he-IL" sz="1800" b="0" dirty="0">
                          <a:solidFill>
                            <a:schemeClr val="tx1"/>
                          </a:solidFill>
                        </a:rPr>
                        <a:t> </a:t>
                      </a:r>
                      <a:r>
                        <a:rPr lang="he-IL" sz="1800" b="0" dirty="0" err="1">
                          <a:solidFill>
                            <a:schemeClr val="tx1"/>
                          </a:solidFill>
                        </a:rPr>
                        <a:t>בא"א</a:t>
                      </a:r>
                      <a:r>
                        <a:rPr lang="he-IL" sz="1800" b="0" dirty="0">
                          <a:solidFill>
                            <a:schemeClr val="tx1"/>
                          </a:solidFill>
                        </a:rPr>
                        <a:t>.</a:t>
                      </a:r>
                    </a:p>
                    <a:p>
                      <a:pPr rtl="1"/>
                      <a:r>
                        <a:rPr lang="he-IL" sz="1800" b="0" dirty="0">
                          <a:solidFill>
                            <a:schemeClr val="tx1"/>
                          </a:solidFill>
                        </a:rPr>
                        <a:t>אפשרו</a:t>
                      </a:r>
                      <a:r>
                        <a:rPr lang="he-IL" sz="1800" b="0" baseline="0" dirty="0">
                          <a:solidFill>
                            <a:schemeClr val="tx1"/>
                          </a:solidFill>
                        </a:rPr>
                        <a:t> למהגרים / פליטים </a:t>
                      </a:r>
                      <a:r>
                        <a:rPr lang="he-IL" sz="1800" b="0" baseline="0" dirty="0" err="1">
                          <a:solidFill>
                            <a:schemeClr val="tx1"/>
                          </a:solidFill>
                        </a:rPr>
                        <a:t>להכנס</a:t>
                      </a:r>
                      <a:r>
                        <a:rPr lang="he-IL" sz="1800" b="0" baseline="0" dirty="0">
                          <a:solidFill>
                            <a:schemeClr val="tx1"/>
                          </a:solidFill>
                        </a:rPr>
                        <a:t> – מתוך </a:t>
                      </a:r>
                      <a:r>
                        <a:rPr lang="he-IL" sz="1800" b="0" baseline="0" dirty="0" err="1">
                          <a:solidFill>
                            <a:schemeClr val="tx1"/>
                          </a:solidFill>
                        </a:rPr>
                        <a:t>מחוייבות</a:t>
                      </a:r>
                      <a:r>
                        <a:rPr lang="he-IL" sz="1800" b="0" baseline="0" dirty="0">
                          <a:solidFill>
                            <a:schemeClr val="tx1"/>
                          </a:solidFill>
                        </a:rPr>
                        <a:t> ערכית &amp;וסולידריות לחברות </a:t>
                      </a:r>
                      <a:r>
                        <a:rPr lang="he-IL" sz="1800" b="0" baseline="0" dirty="0" err="1">
                          <a:solidFill>
                            <a:schemeClr val="tx1"/>
                          </a:solidFill>
                        </a:rPr>
                        <a:t>הא"א</a:t>
                      </a:r>
                      <a:r>
                        <a:rPr lang="he-IL" sz="1800" b="0" baseline="0" dirty="0">
                          <a:solidFill>
                            <a:schemeClr val="tx1"/>
                          </a:solidFill>
                        </a:rPr>
                        <a:t> הקטנות יותר (חלוקת הנטל). כלכלית – נכס, לא נטל (צורך בעובדי צווארון כחול) </a:t>
                      </a:r>
                    </a:p>
                    <a:p>
                      <a:pPr rtl="1"/>
                      <a:r>
                        <a:rPr lang="he-IL" sz="1800" b="0" baseline="0" dirty="0">
                          <a:solidFill>
                            <a:schemeClr val="tx1"/>
                          </a:solidFill>
                        </a:rPr>
                        <a:t>מצפים שישובו למדינות מוצאם בעתיד – לכן משקיעים </a:t>
                      </a:r>
                      <a:r>
                        <a:rPr lang="he-IL" sz="1800" b="0" baseline="0" dirty="0" err="1">
                          <a:solidFill>
                            <a:schemeClr val="tx1"/>
                          </a:solidFill>
                        </a:rPr>
                        <a:t>ומחוייבים</a:t>
                      </a:r>
                      <a:r>
                        <a:rPr lang="he-IL" sz="1800" b="0" baseline="0" dirty="0">
                          <a:solidFill>
                            <a:schemeClr val="tx1"/>
                          </a:solidFill>
                        </a:rPr>
                        <a:t> להשקיע בפיתוח במדינות המוצא (סוריה, עירק, מדינות אפריקה)</a:t>
                      </a:r>
                    </a:p>
                    <a:p>
                      <a:pPr rtl="1"/>
                      <a:r>
                        <a:rPr lang="he-IL" sz="1800" b="0" baseline="0" dirty="0">
                          <a:solidFill>
                            <a:schemeClr val="tx1"/>
                          </a:solidFill>
                        </a:rPr>
                        <a:t>הקושי – מפגש התרבויות (בין תרבות שעיקרה דתית מוסלמית לתרבות שעיקרה חילונית ליברלית מערבית)</a:t>
                      </a:r>
                      <a:endParaRPr lang="he-IL" sz="1800" b="0" dirty="0">
                        <a:solidFill>
                          <a:schemeClr val="tx1"/>
                        </a:solidFill>
                      </a:endParaRPr>
                    </a:p>
                    <a:p>
                      <a:pPr rtl="1"/>
                      <a:r>
                        <a:rPr lang="he-IL" sz="1800" b="0" dirty="0">
                          <a:solidFill>
                            <a:schemeClr val="tx1"/>
                          </a:solidFill>
                        </a:rPr>
                        <a:t>הזהות האישית של המהגר זה עניינו הפרטי ולא מעניינה של ממשלת גרמניה. מה שעושה בדלת</a:t>
                      </a:r>
                      <a:r>
                        <a:rPr lang="he-IL" sz="1800" b="0" baseline="0" dirty="0">
                          <a:solidFill>
                            <a:schemeClr val="tx1"/>
                          </a:solidFill>
                        </a:rPr>
                        <a:t> אמותיו </a:t>
                      </a:r>
                      <a:r>
                        <a:rPr lang="he-IL" sz="1800" b="0" dirty="0">
                          <a:solidFill>
                            <a:schemeClr val="tx1"/>
                          </a:solidFill>
                        </a:rPr>
                        <a:t>אינו מעניין. חשוב שלא יאבק בערכים של האיחוד האירופאי</a:t>
                      </a:r>
                      <a:r>
                        <a:rPr lang="he-IL" sz="1800" b="0" baseline="0" dirty="0">
                          <a:solidFill>
                            <a:schemeClr val="tx1"/>
                          </a:solidFill>
                        </a:rPr>
                        <a:t> (חופש הביטוי, החירות ועוד) כלפי חוץ ובאופן פומבי</a:t>
                      </a:r>
                      <a:r>
                        <a:rPr lang="he-IL" sz="1800" b="0" dirty="0">
                          <a:solidFill>
                            <a:schemeClr val="tx1"/>
                          </a:solidFill>
                        </a:rPr>
                        <a:t>.</a:t>
                      </a:r>
                    </a:p>
                  </a:txBody>
                  <a:tcPr/>
                </a:tc>
                <a:extLst>
                  <a:ext uri="{0D108BD9-81ED-4DB2-BD59-A6C34878D82A}">
                    <a16:rowId xmlns:a16="http://schemas.microsoft.com/office/drawing/2014/main" val="1230952623"/>
                  </a:ext>
                </a:extLst>
              </a:tr>
            </a:tbl>
          </a:graphicData>
        </a:graphic>
      </p:graphicFrame>
      <p:pic>
        <p:nvPicPr>
          <p:cNvPr id="5" name="תמונה 4">
            <a:extLst>
              <a:ext uri="{FF2B5EF4-FFF2-40B4-BE49-F238E27FC236}">
                <a16:creationId xmlns:a16="http://schemas.microsoft.com/office/drawing/2014/main" id="{0EEB42FF-EBFB-4137-B3D9-C349DDED0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321" y="4886415"/>
            <a:ext cx="1209040" cy="1209040"/>
          </a:xfrm>
          <a:prstGeom prst="rect">
            <a:avLst/>
          </a:prstGeom>
        </p:spPr>
      </p:pic>
      <p:pic>
        <p:nvPicPr>
          <p:cNvPr id="6" name="תמונה 5">
            <a:extLst>
              <a:ext uri="{FF2B5EF4-FFF2-40B4-BE49-F238E27FC236}">
                <a16:creationId xmlns:a16="http://schemas.microsoft.com/office/drawing/2014/main" id="{5E7CA1F7-4256-455A-8670-D9494E88D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83" y="1586872"/>
            <a:ext cx="1201778" cy="1037823"/>
          </a:xfrm>
          <a:prstGeom prst="rect">
            <a:avLst/>
          </a:prstGeom>
        </p:spPr>
      </p:pic>
      <p:sp>
        <p:nvSpPr>
          <p:cNvPr id="7" name="TextBox 6"/>
          <p:cNvSpPr txBox="1"/>
          <p:nvPr/>
        </p:nvSpPr>
        <p:spPr>
          <a:xfrm>
            <a:off x="8272462" y="1505620"/>
            <a:ext cx="1374457" cy="2585323"/>
          </a:xfrm>
          <a:prstGeom prst="rect">
            <a:avLst/>
          </a:prstGeom>
          <a:noFill/>
        </p:spPr>
        <p:txBody>
          <a:bodyPr wrap="square" rtlCol="1">
            <a:spAutoFit/>
          </a:bodyPr>
          <a:lstStyle/>
          <a:p>
            <a:r>
              <a:rPr lang="en-US" b="1" dirty="0">
                <a:solidFill>
                  <a:prstClr val="black"/>
                </a:solidFill>
              </a:rPr>
              <a:t>Gisela </a:t>
            </a:r>
            <a:r>
              <a:rPr lang="en-US" b="1" dirty="0" err="1">
                <a:solidFill>
                  <a:prstClr val="black"/>
                </a:solidFill>
              </a:rPr>
              <a:t>Dachs</a:t>
            </a:r>
            <a:r>
              <a:rPr lang="en-US" b="1" dirty="0">
                <a:solidFill>
                  <a:prstClr val="black"/>
                </a:solidFill>
              </a:rPr>
              <a:t> </a:t>
            </a:r>
            <a:r>
              <a:rPr lang="en-US" sz="1600" dirty="0">
                <a:solidFill>
                  <a:prstClr val="black"/>
                </a:solidFill>
              </a:rPr>
              <a:t> </a:t>
            </a:r>
            <a:endParaRPr lang="he-IL" sz="1600" b="1" dirty="0">
              <a:solidFill>
                <a:prstClr val="black"/>
              </a:solidFill>
            </a:endParaRPr>
          </a:p>
          <a:p>
            <a:r>
              <a:rPr lang="he-IL" b="1" dirty="0">
                <a:solidFill>
                  <a:prstClr val="black"/>
                </a:solidFill>
              </a:rPr>
              <a:t>עיתונאית ומרצה – </a:t>
            </a:r>
          </a:p>
          <a:p>
            <a:r>
              <a:rPr lang="he-IL" b="1" dirty="0">
                <a:solidFill>
                  <a:prstClr val="black"/>
                </a:solidFill>
              </a:rPr>
              <a:t>גרמניה בת זמננו, התמחות ורקע בנושא הגירה</a:t>
            </a:r>
            <a:endParaRPr lang="he-IL" dirty="0"/>
          </a:p>
        </p:txBody>
      </p:sp>
      <p:sp>
        <p:nvSpPr>
          <p:cNvPr id="3" name="TextBox 2"/>
          <p:cNvSpPr txBox="1"/>
          <p:nvPr/>
        </p:nvSpPr>
        <p:spPr>
          <a:xfrm>
            <a:off x="8372475" y="4771512"/>
            <a:ext cx="1274444" cy="2031325"/>
          </a:xfrm>
          <a:prstGeom prst="rect">
            <a:avLst/>
          </a:prstGeom>
          <a:noFill/>
        </p:spPr>
        <p:txBody>
          <a:bodyPr wrap="square" rtlCol="1">
            <a:spAutoFit/>
          </a:bodyPr>
          <a:lstStyle/>
          <a:p>
            <a:r>
              <a:rPr lang="he-IL" b="1" dirty="0"/>
              <a:t>שגרירת גרמניה בישראל                         דוקטור סוזנה </a:t>
            </a:r>
            <a:r>
              <a:rPr lang="he-IL" b="1" dirty="0" err="1"/>
              <a:t>ואזום</a:t>
            </a:r>
            <a:r>
              <a:rPr lang="he-IL" b="1" dirty="0"/>
              <a:t> ריינר</a:t>
            </a:r>
          </a:p>
          <a:p>
            <a:endParaRPr lang="he-IL" dirty="0"/>
          </a:p>
        </p:txBody>
      </p:sp>
    </p:spTree>
    <p:extLst>
      <p:ext uri="{BB962C8B-B14F-4D97-AF65-F5344CB8AC3E}">
        <p14:creationId xmlns:p14="http://schemas.microsoft.com/office/powerpoint/2010/main" val="183646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57349" y="788646"/>
            <a:ext cx="11251474" cy="5909310"/>
          </a:xfrm>
          <a:prstGeom prst="rect">
            <a:avLst/>
          </a:prstGeom>
        </p:spPr>
        <p:txBody>
          <a:bodyPr wrap="square">
            <a:spAutoFit/>
          </a:bodyPr>
          <a:lstStyle/>
          <a:p>
            <a:pPr algn="l" rtl="0">
              <a:lnSpc>
                <a:spcPct val="130000"/>
              </a:lnSpc>
              <a:spcAft>
                <a:spcPts val="0"/>
              </a:spcAft>
            </a:pPr>
            <a:r>
              <a:rPr lang="it-IT" dirty="0">
                <a:solidFill>
                  <a:srgbClr val="000000"/>
                </a:solidFill>
                <a:latin typeface="Helvetica Neue"/>
                <a:ea typeface="Arial Unicode MS"/>
                <a:cs typeface="Arial Unicode MS"/>
              </a:rPr>
              <a:t> </a:t>
            </a:r>
            <a:endParaRPr lang="en-US" sz="140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r>
              <a:rPr lang="it-IT" kern="0" dirty="0">
                <a:solidFill>
                  <a:srgbClr val="000000"/>
                </a:solidFill>
                <a:latin typeface="Helvetica Neue"/>
                <a:ea typeface="Arial Unicode MS"/>
                <a:cs typeface="Arial Unicode MS"/>
              </a:rPr>
              <a:t>The issue of immigration is highly politicized, and cannot be disconnected from the agenda and position of the professionals and politicians positions.</a:t>
            </a:r>
          </a:p>
          <a:p>
            <a:pPr marL="342900" lvl="0" indent="-342900" algn="l" rtl="0" fontAlgn="base">
              <a:lnSpc>
                <a:spcPct val="130000"/>
              </a:lnSpc>
              <a:spcAft>
                <a:spcPts val="0"/>
              </a:spcAft>
              <a:buFont typeface="+mj-lt"/>
              <a:buAutoNum type="arabicPeriod"/>
            </a:pPr>
            <a:endParaRPr lang="it-IT" kern="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r>
              <a:rPr lang="it-IT" kern="0" dirty="0">
                <a:solidFill>
                  <a:srgbClr val="000000"/>
                </a:solidFill>
                <a:latin typeface="Helvetica Neue"/>
                <a:ea typeface="Arial Unicode MS"/>
                <a:cs typeface="Arial Unicode MS"/>
              </a:rPr>
              <a:t>The picture we get from different speakers is not one. Two journalists gave us two different views of immigration in Germany. One focused on the negatives - depicting higher rates of crime, integration problems, and a political system willing to “cover” (no statistics available, biased news) the “real” immigration situation. Another gave a softer picture depicting problems but also positive effects, especially when Germany, after the initial phases of the Syrian migration, started to adopt solutions and policies for integration (language classes, foreign work qualification recognition, etc.).</a:t>
            </a:r>
            <a:endParaRPr lang="en-US" sz="1400" kern="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endParaRPr lang="en-US" sz="1400" kern="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r>
              <a:rPr lang="it-IT" kern="0" dirty="0">
                <a:solidFill>
                  <a:srgbClr val="000000"/>
                </a:solidFill>
                <a:latin typeface="Helvetica Neue"/>
                <a:ea typeface="Arial Unicode MS"/>
                <a:cs typeface="Arial Unicode MS"/>
              </a:rPr>
              <a:t>The meeting with the Ambassador followed the same line. She gave a mixed picture. Immigration was not a choice of Germany but Germany was able to take responsibility and act out a plan to absorb the shock.</a:t>
            </a:r>
            <a:endParaRPr lang="en-US" sz="1400" kern="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endParaRPr lang="en-US" sz="1400" kern="0" dirty="0">
              <a:solidFill>
                <a:srgbClr val="000000"/>
              </a:solidFill>
              <a:latin typeface="Helvetica Neue"/>
              <a:ea typeface="Arial Unicode MS"/>
              <a:cs typeface="Arial Unicode MS"/>
            </a:endParaRPr>
          </a:p>
          <a:p>
            <a:pPr marL="342900" lvl="0" indent="-342900" algn="l" rtl="0" fontAlgn="base">
              <a:lnSpc>
                <a:spcPct val="130000"/>
              </a:lnSpc>
              <a:spcAft>
                <a:spcPts val="0"/>
              </a:spcAft>
              <a:buFont typeface="+mj-lt"/>
              <a:buAutoNum type="arabicPeriod"/>
            </a:pPr>
            <a:r>
              <a:rPr lang="it-IT" kern="0" dirty="0">
                <a:solidFill>
                  <a:srgbClr val="000000"/>
                </a:solidFill>
                <a:latin typeface="Helvetica Neue"/>
                <a:ea typeface="Arial Unicode MS"/>
                <a:cs typeface="Arial Unicode MS"/>
              </a:rPr>
              <a:t>It’s up to the team to go “see for ourselves”. The research question stands and we have a goreasonable  knowledge base to try and analyse the situation in Germany.</a:t>
            </a:r>
            <a:endParaRPr lang="en-US" sz="1400" kern="0" dirty="0">
              <a:solidFill>
                <a:srgbClr val="000000"/>
              </a:solidFill>
              <a:latin typeface="Helvetica Neue"/>
              <a:ea typeface="Arial Unicode MS"/>
              <a:cs typeface="Arial Unicode MS"/>
            </a:endParaRPr>
          </a:p>
          <a:p>
            <a:pPr>
              <a:spcAft>
                <a:spcPts val="0"/>
              </a:spcAft>
            </a:pPr>
            <a:r>
              <a:rPr lang="it-IT" sz="1400" dirty="0">
                <a:solidFill>
                  <a:srgbClr val="000000"/>
                </a:solidFill>
                <a:latin typeface="Helvetica Neue"/>
                <a:ea typeface="Arial Unicode MS"/>
                <a:cs typeface="Arial Unicode MS"/>
              </a:rPr>
              <a:t> </a:t>
            </a:r>
            <a:endParaRPr lang="en-US" sz="14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82518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1560943" y="178720"/>
            <a:ext cx="893385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תכנית הטעינה – מפגשים עתידיים:</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922584407"/>
              </p:ext>
            </p:extLst>
          </p:nvPr>
        </p:nvGraphicFramePr>
        <p:xfrm>
          <a:off x="361949" y="1068070"/>
          <a:ext cx="11124524" cy="4633595"/>
        </p:xfrm>
        <a:graphic>
          <a:graphicData uri="http://schemas.openxmlformats.org/drawingml/2006/table">
            <a:tbl>
              <a:tblPr rtl="1" firstRow="1" bandRow="1">
                <a:tableStyleId>{5940675A-B579-460E-94D1-54222C63F5DA}</a:tableStyleId>
              </a:tblPr>
              <a:tblGrid>
                <a:gridCol w="904198">
                  <a:extLst>
                    <a:ext uri="{9D8B030D-6E8A-4147-A177-3AD203B41FA5}">
                      <a16:colId xmlns:a16="http://schemas.microsoft.com/office/drawing/2014/main" val="2244597928"/>
                    </a:ext>
                  </a:extLst>
                </a:gridCol>
                <a:gridCol w="3514725">
                  <a:extLst>
                    <a:ext uri="{9D8B030D-6E8A-4147-A177-3AD203B41FA5}">
                      <a16:colId xmlns:a16="http://schemas.microsoft.com/office/drawing/2014/main" val="654406034"/>
                    </a:ext>
                  </a:extLst>
                </a:gridCol>
                <a:gridCol w="6705601">
                  <a:extLst>
                    <a:ext uri="{9D8B030D-6E8A-4147-A177-3AD203B41FA5}">
                      <a16:colId xmlns:a16="http://schemas.microsoft.com/office/drawing/2014/main" val="2476384399"/>
                    </a:ext>
                  </a:extLst>
                </a:gridCol>
              </a:tblGrid>
              <a:tr h="427355">
                <a:tc>
                  <a:txBody>
                    <a:bodyPr/>
                    <a:lstStyle/>
                    <a:p>
                      <a:pPr rtl="1"/>
                      <a:r>
                        <a:rPr lang="he-IL" b="1" dirty="0">
                          <a:solidFill>
                            <a:schemeClr val="bg1"/>
                          </a:solidFill>
                        </a:rPr>
                        <a:t>תאריך </a:t>
                      </a:r>
                    </a:p>
                  </a:txBody>
                  <a:tcPr>
                    <a:solidFill>
                      <a:schemeClr val="bg2">
                        <a:lumMod val="25000"/>
                      </a:schemeClr>
                    </a:solidFill>
                  </a:tcPr>
                </a:tc>
                <a:tc>
                  <a:txBody>
                    <a:bodyPr/>
                    <a:lstStyle/>
                    <a:p>
                      <a:pPr rtl="1"/>
                      <a:r>
                        <a:rPr lang="he-IL" b="1" dirty="0">
                          <a:solidFill>
                            <a:schemeClr val="bg1"/>
                          </a:solidFill>
                        </a:rPr>
                        <a:t>מפגשי טעינה</a:t>
                      </a:r>
                    </a:p>
                  </a:txBody>
                  <a:tcPr>
                    <a:solidFill>
                      <a:schemeClr val="bg2">
                        <a:lumMod val="25000"/>
                      </a:schemeClr>
                    </a:solidFill>
                  </a:tcPr>
                </a:tc>
                <a:tc>
                  <a:txBody>
                    <a:bodyPr/>
                    <a:lstStyle/>
                    <a:p>
                      <a:pPr rtl="1"/>
                      <a:r>
                        <a:rPr lang="he-IL" dirty="0">
                          <a:solidFill>
                            <a:schemeClr val="bg1"/>
                          </a:solidFill>
                        </a:rPr>
                        <a:t>תובנה מרכזית </a:t>
                      </a:r>
                    </a:p>
                  </a:txBody>
                  <a:tcPr>
                    <a:solidFill>
                      <a:schemeClr val="bg2">
                        <a:lumMod val="25000"/>
                      </a:schemeClr>
                    </a:solidFill>
                  </a:tcPr>
                </a:tc>
                <a:extLst>
                  <a:ext uri="{0D108BD9-81ED-4DB2-BD59-A6C34878D82A}">
                    <a16:rowId xmlns:a16="http://schemas.microsoft.com/office/drawing/2014/main" val="2235717678"/>
                  </a:ext>
                </a:extLst>
              </a:tr>
              <a:tr h="167838">
                <a:tc>
                  <a:txBody>
                    <a:bodyPr/>
                    <a:lstStyle/>
                    <a:p>
                      <a:pPr rtl="1"/>
                      <a:r>
                        <a:rPr lang="he-IL" b="1" dirty="0">
                          <a:solidFill>
                            <a:schemeClr val="tx1"/>
                          </a:solidFill>
                        </a:rPr>
                        <a:t>31.10</a:t>
                      </a:r>
                    </a:p>
                  </a:txBody>
                  <a:tcPr/>
                </a:tc>
                <a:tc>
                  <a:txBody>
                    <a:bodyPr/>
                    <a:lstStyle/>
                    <a:p>
                      <a:pPr algn="l" rtl="0"/>
                      <a:r>
                        <a:rPr lang="en-US" b="1" dirty="0">
                          <a:solidFill>
                            <a:schemeClr val="tx1"/>
                          </a:solidFill>
                        </a:rPr>
                        <a:t>Charmaine</a:t>
                      </a:r>
                      <a:r>
                        <a:rPr lang="en-US" b="1" baseline="0" dirty="0">
                          <a:solidFill>
                            <a:schemeClr val="tx1"/>
                          </a:solidFill>
                        </a:rPr>
                        <a:t> </a:t>
                      </a:r>
                      <a:r>
                        <a:rPr lang="en-US" b="1" baseline="0" dirty="0" err="1">
                          <a:solidFill>
                            <a:schemeClr val="tx1"/>
                          </a:solidFill>
                        </a:rPr>
                        <a:t>Hedding</a:t>
                      </a:r>
                      <a:endParaRPr lang="en-US" b="1" baseline="0" dirty="0">
                        <a:solidFill>
                          <a:schemeClr val="tx1"/>
                        </a:solidFill>
                      </a:endParaRPr>
                    </a:p>
                    <a:p>
                      <a:pPr rtl="1"/>
                      <a:endParaRPr lang="he-IL" b="1" dirty="0">
                        <a:solidFill>
                          <a:schemeClr val="tx1"/>
                        </a:solidFill>
                      </a:endParaRPr>
                    </a:p>
                  </a:txBody>
                  <a:tcPr/>
                </a:tc>
                <a:tc>
                  <a:txBody>
                    <a:bodyPr/>
                    <a:lstStyle/>
                    <a:p>
                      <a:pPr algn="l" rtl="0"/>
                      <a:r>
                        <a:rPr lang="en-US" sz="1800" b="0" i="0" kern="1200" dirty="0">
                          <a:solidFill>
                            <a:schemeClr val="tx1"/>
                          </a:solidFill>
                          <a:effectLst/>
                          <a:latin typeface="+mn-lt"/>
                          <a:ea typeface="+mn-ea"/>
                          <a:cs typeface="+mn-cs"/>
                        </a:rPr>
                        <a:t>advocated for and changed policies on refugee rights, and built capacity-building programs for diverse groups responsible for refugee welfare and integration of Syrian refugees in Europe. Currently she heads</a:t>
                      </a:r>
                      <a:r>
                        <a:rPr lang="en-US" sz="1800" b="0" i="0" kern="1200" baseline="0" dirty="0">
                          <a:solidFill>
                            <a:schemeClr val="tx1"/>
                          </a:solidFill>
                          <a:effectLst/>
                          <a:latin typeface="+mn-lt"/>
                          <a:ea typeface="+mn-ea"/>
                          <a:cs typeface="+mn-cs"/>
                        </a:rPr>
                        <a:t> </a:t>
                      </a:r>
                      <a:r>
                        <a:rPr lang="en-US" sz="1800" b="0" i="0" kern="1200" dirty="0">
                          <a:solidFill>
                            <a:schemeClr val="tx1"/>
                          </a:solidFill>
                          <a:effectLst/>
                          <a:latin typeface="+mn-lt"/>
                          <a:ea typeface="+mn-ea"/>
                          <a:cs typeface="+mn-cs"/>
                        </a:rPr>
                        <a:t>the Shai Fund connecting German and Israeli professionals in disaster relief and development situations.</a:t>
                      </a:r>
                      <a:endParaRPr lang="he-IL" sz="1800" b="1" kern="1200" dirty="0">
                        <a:solidFill>
                          <a:prstClr val="black"/>
                        </a:solidFill>
                        <a:latin typeface="+mn-lt"/>
                        <a:ea typeface="+mn-ea"/>
                        <a:cs typeface="+mn-cs"/>
                      </a:endParaRPr>
                    </a:p>
                  </a:txBody>
                  <a:tcPr/>
                </a:tc>
                <a:extLst>
                  <a:ext uri="{0D108BD9-81ED-4DB2-BD59-A6C34878D82A}">
                    <a16:rowId xmlns:a16="http://schemas.microsoft.com/office/drawing/2014/main" val="3767470553"/>
                  </a:ext>
                </a:extLst>
              </a:tr>
              <a:tr h="385258">
                <a:tc>
                  <a:txBody>
                    <a:bodyPr/>
                    <a:lstStyle/>
                    <a:p>
                      <a:pPr rtl="1"/>
                      <a:r>
                        <a:rPr lang="he-IL" b="1" dirty="0">
                          <a:solidFill>
                            <a:schemeClr val="tx1"/>
                          </a:solidFill>
                        </a:rPr>
                        <a:t>4.11</a:t>
                      </a:r>
                    </a:p>
                  </a:txBody>
                  <a:tcPr/>
                </a:tc>
                <a:tc>
                  <a:txBody>
                    <a:bodyPr/>
                    <a:lstStyle/>
                    <a:p>
                      <a:pPr algn="l" rtl="0" fontAlgn="t"/>
                      <a:r>
                        <a:rPr lang="en-US" b="1" dirty="0">
                          <a:solidFill>
                            <a:srgbClr val="202124"/>
                          </a:solidFill>
                          <a:effectLst/>
                          <a:latin typeface="Roboto"/>
                        </a:rPr>
                        <a:t>Dr. Tal </a:t>
                      </a:r>
                      <a:r>
                        <a:rPr lang="en-US" b="1" dirty="0" err="1">
                          <a:solidFill>
                            <a:srgbClr val="202124"/>
                          </a:solidFill>
                          <a:effectLst/>
                          <a:latin typeface="Roboto"/>
                        </a:rPr>
                        <a:t>Dingott</a:t>
                      </a:r>
                      <a:r>
                        <a:rPr lang="en-US" b="1" dirty="0">
                          <a:solidFill>
                            <a:srgbClr val="202124"/>
                          </a:solidFill>
                          <a:effectLst/>
                          <a:latin typeface="Roboto"/>
                        </a:rPr>
                        <a:t> </a:t>
                      </a:r>
                      <a:endParaRPr lang="he-IL" b="1" dirty="0">
                        <a:solidFill>
                          <a:srgbClr val="202124"/>
                        </a:solidFill>
                        <a:effectLst/>
                        <a:latin typeface="Roboto"/>
                      </a:endParaRPr>
                    </a:p>
                    <a:p>
                      <a:pPr algn="l" rtl="0" fontAlgn="t"/>
                      <a:r>
                        <a:rPr lang="en-US" b="1" dirty="0" err="1">
                          <a:solidFill>
                            <a:srgbClr val="202124"/>
                          </a:solidFill>
                          <a:effectLst/>
                          <a:latin typeface="Roboto"/>
                        </a:rPr>
                        <a:t>Alkopher</a:t>
                      </a:r>
                      <a:r>
                        <a:rPr lang="en-US" b="1" dirty="0">
                          <a:solidFill>
                            <a:srgbClr val="202124"/>
                          </a:solidFill>
                          <a:effectLst/>
                          <a:latin typeface="Roboto"/>
                        </a:rPr>
                        <a:t>‏</a:t>
                      </a:r>
                      <a:endParaRPr lang="he-IL" b="1" dirty="0">
                        <a:solidFill>
                          <a:srgbClr val="202124"/>
                        </a:solidFill>
                        <a:effectLst/>
                        <a:latin typeface="Roboto"/>
                      </a:endParaRPr>
                    </a:p>
                    <a:p>
                      <a:pPr algn="r" fontAlgn="t"/>
                      <a:endParaRPr lang="en-US" b="1" dirty="0">
                        <a:solidFill>
                          <a:srgbClr val="5F6368"/>
                        </a:solidFill>
                        <a:effectLst/>
                        <a:latin typeface="Roboto"/>
                      </a:endParaRPr>
                    </a:p>
                  </a:txBody>
                  <a:tcPr marL="0" marR="0" marT="0" marB="0"/>
                </a:tc>
                <a:tc>
                  <a:txBody>
                    <a:bodyPr/>
                    <a:lstStyle/>
                    <a:p>
                      <a:r>
                        <a:rPr lang="he-IL" sz="1800" b="0" i="0" kern="1200" dirty="0">
                          <a:solidFill>
                            <a:schemeClr val="tx1"/>
                          </a:solidFill>
                          <a:effectLst/>
                          <a:latin typeface="+mn-lt"/>
                          <a:ea typeface="+mn-ea"/>
                          <a:cs typeface="+mn-cs"/>
                        </a:rPr>
                        <a:t>  סוגיית ההגירה לאירופה והשלכותיה בהיבט </a:t>
                      </a:r>
                      <a:r>
                        <a:rPr lang="he-IL" sz="1800" b="0" i="0" kern="1200" dirty="0" err="1">
                          <a:solidFill>
                            <a:schemeClr val="tx1"/>
                          </a:solidFill>
                          <a:effectLst/>
                          <a:latin typeface="+mn-lt"/>
                          <a:ea typeface="+mn-ea"/>
                          <a:cs typeface="+mn-cs"/>
                        </a:rPr>
                        <a:t>הבטחוני</a:t>
                      </a:r>
                      <a:r>
                        <a:rPr lang="he-IL" sz="1800" b="0" i="0" kern="1200" dirty="0">
                          <a:solidFill>
                            <a:schemeClr val="tx1"/>
                          </a:solidFill>
                          <a:effectLst/>
                          <a:latin typeface="+mn-lt"/>
                          <a:ea typeface="+mn-ea"/>
                          <a:cs typeface="+mn-cs"/>
                        </a:rPr>
                        <a:t>.</a:t>
                      </a:r>
                      <a:r>
                        <a:rPr lang="he-IL" sz="1800" b="0" i="0" kern="1200" baseline="0" dirty="0">
                          <a:solidFill>
                            <a:schemeClr val="tx1"/>
                          </a:solidFill>
                          <a:effectLst/>
                          <a:latin typeface="+mn-lt"/>
                          <a:ea typeface="+mn-ea"/>
                          <a:cs typeface="+mn-cs"/>
                        </a:rPr>
                        <a:t> פרסמה לאחרונה מאמר שנושאו:</a:t>
                      </a:r>
                    </a:p>
                    <a:p>
                      <a:r>
                        <a:rPr lang="en-US" sz="1800" b="0" i="0" kern="1200" dirty="0">
                          <a:solidFill>
                            <a:schemeClr val="tx1"/>
                          </a:solidFill>
                          <a:effectLst/>
                          <a:latin typeface="+mn-lt"/>
                          <a:ea typeface="+mn-ea"/>
                          <a:cs typeface="+mn-cs"/>
                        </a:rPr>
                        <a:t>The Impact of Immigration-Related Threat Perceptions on the European Security Community </a:t>
                      </a:r>
                    </a:p>
                  </a:txBody>
                  <a:tcPr marL="0" marR="0" marT="0" marB="0"/>
                </a:tc>
                <a:extLst>
                  <a:ext uri="{0D108BD9-81ED-4DB2-BD59-A6C34878D82A}">
                    <a16:rowId xmlns:a16="http://schemas.microsoft.com/office/drawing/2014/main" val="1230952623"/>
                  </a:ext>
                </a:extLst>
              </a:tr>
              <a:tr h="385258">
                <a:tc>
                  <a:txBody>
                    <a:bodyPr/>
                    <a:lstStyle/>
                    <a:p>
                      <a:pPr rtl="1"/>
                      <a:r>
                        <a:rPr lang="he-IL" b="1" dirty="0">
                          <a:solidFill>
                            <a:schemeClr val="tx1"/>
                          </a:solidFill>
                        </a:rPr>
                        <a:t>4.11</a:t>
                      </a:r>
                    </a:p>
                  </a:txBody>
                  <a:tcPr/>
                </a:tc>
                <a:tc>
                  <a:txBody>
                    <a:bodyPr/>
                    <a:lstStyle/>
                    <a:p>
                      <a:pPr algn="l" rtl="0"/>
                      <a:r>
                        <a:rPr lang="en-US" sz="1800" b="1" i="0" kern="1200" dirty="0">
                          <a:solidFill>
                            <a:schemeClr val="tx1"/>
                          </a:solidFill>
                          <a:effectLst/>
                          <a:latin typeface="+mn-lt"/>
                          <a:ea typeface="+mn-ea"/>
                          <a:cs typeface="+mn-cs"/>
                        </a:rPr>
                        <a:t>Ahmad Mansour</a:t>
                      </a:r>
                    </a:p>
                    <a:p>
                      <a:pPr algn="l" rtl="0"/>
                      <a:r>
                        <a:rPr lang="en-US" sz="1800" b="1" i="0" kern="1200" dirty="0">
                          <a:solidFill>
                            <a:schemeClr val="tx1"/>
                          </a:solidFill>
                          <a:effectLst/>
                          <a:latin typeface="+mn-lt"/>
                          <a:ea typeface="+mn-ea"/>
                          <a:cs typeface="+mn-cs"/>
                        </a:rPr>
                        <a:t> / program director,</a:t>
                      </a:r>
                    </a:p>
                    <a:p>
                      <a:pPr algn="l" rtl="0"/>
                      <a:r>
                        <a:rPr lang="en-US" sz="1800" b="1" i="0" kern="1200" dirty="0">
                          <a:solidFill>
                            <a:schemeClr val="tx1"/>
                          </a:solidFill>
                          <a:effectLst/>
                          <a:latin typeface="+mn-lt"/>
                          <a:ea typeface="+mn-ea"/>
                          <a:cs typeface="+mn-cs"/>
                        </a:rPr>
                        <a:t> EFD (European</a:t>
                      </a:r>
                    </a:p>
                    <a:p>
                      <a:pPr algn="l" rtl="0"/>
                      <a:r>
                        <a:rPr lang="en-US" sz="1800" b="1" i="0" kern="1200" dirty="0">
                          <a:solidFill>
                            <a:schemeClr val="tx1"/>
                          </a:solidFill>
                          <a:effectLst/>
                          <a:latin typeface="+mn-lt"/>
                          <a:ea typeface="+mn-ea"/>
                          <a:cs typeface="+mn-cs"/>
                        </a:rPr>
                        <a:t> Foundation for</a:t>
                      </a:r>
                      <a:endParaRPr lang="he-IL" sz="1800" b="1" i="0" kern="1200" dirty="0">
                        <a:solidFill>
                          <a:schemeClr val="tx1"/>
                        </a:solidFill>
                        <a:effectLst/>
                        <a:latin typeface="+mn-lt"/>
                        <a:ea typeface="+mn-ea"/>
                        <a:cs typeface="+mn-cs"/>
                      </a:endParaRPr>
                    </a:p>
                    <a:p>
                      <a:pPr algn="l" rtl="0"/>
                      <a:r>
                        <a:rPr lang="en-US" sz="1800" b="1" i="0" kern="1200" dirty="0">
                          <a:solidFill>
                            <a:schemeClr val="tx1"/>
                          </a:solidFill>
                          <a:effectLst/>
                          <a:latin typeface="+mn-lt"/>
                          <a:ea typeface="+mn-ea"/>
                          <a:cs typeface="+mn-cs"/>
                        </a:rPr>
                        <a:t> Democracy) </a:t>
                      </a:r>
                      <a:r>
                        <a:rPr lang="en-US" sz="1800" b="1" i="0" kern="1200" dirty="0" err="1">
                          <a:solidFill>
                            <a:schemeClr val="tx1"/>
                          </a:solidFill>
                          <a:effectLst/>
                          <a:latin typeface="+mn-lt"/>
                          <a:ea typeface="+mn-ea"/>
                          <a:cs typeface="+mn-cs"/>
                        </a:rPr>
                        <a:t>Programme</a:t>
                      </a:r>
                      <a:r>
                        <a:rPr lang="en-US" sz="1800" b="1" i="0" kern="1200" dirty="0">
                          <a:solidFill>
                            <a:schemeClr val="tx1"/>
                          </a:solidFill>
                          <a:effectLst/>
                          <a:latin typeface="+mn-lt"/>
                          <a:ea typeface="+mn-ea"/>
                          <a:cs typeface="+mn-cs"/>
                        </a:rPr>
                        <a:t> Director</a:t>
                      </a:r>
                    </a:p>
                    <a:p>
                      <a:endParaRPr lang="en-US" b="1" dirty="0">
                        <a:solidFill>
                          <a:srgbClr val="5F6368"/>
                        </a:solidFill>
                        <a:effectLst/>
                        <a:latin typeface="Roboto"/>
                      </a:endParaRPr>
                    </a:p>
                  </a:txBody>
                  <a:tcPr marL="0" marR="0" marT="0" marB="0"/>
                </a:tc>
                <a:tc>
                  <a:txBody>
                    <a:bodyPr/>
                    <a:lstStyle/>
                    <a:p>
                      <a:pPr algn="l" rtl="0"/>
                      <a:r>
                        <a:rPr lang="en-US" sz="1800" b="0" i="0" kern="1200" dirty="0">
                          <a:solidFill>
                            <a:schemeClr val="tx1"/>
                          </a:solidFill>
                          <a:effectLst/>
                          <a:latin typeface="+mn-lt"/>
                          <a:ea typeface="+mn-ea"/>
                          <a:cs typeface="+mn-cs"/>
                        </a:rPr>
                        <a:t>Arab-Israeli who has dedicated his career to preventing and countering Islamist extremism and anti-Semitism, particularly among Muslim youth in Germany. As European Foundation for Democracy </a:t>
                      </a:r>
                      <a:r>
                        <a:rPr lang="en-US" sz="1800" b="0" i="0" kern="1200" dirty="0" err="1">
                          <a:solidFill>
                            <a:schemeClr val="tx1"/>
                          </a:solidFill>
                          <a:effectLst/>
                          <a:latin typeface="+mn-lt"/>
                          <a:ea typeface="+mn-ea"/>
                          <a:cs typeface="+mn-cs"/>
                        </a:rPr>
                        <a:t>Programme</a:t>
                      </a:r>
                      <a:r>
                        <a:rPr lang="en-US" sz="1800" b="0" i="0" kern="1200" dirty="0">
                          <a:solidFill>
                            <a:schemeClr val="tx1"/>
                          </a:solidFill>
                          <a:effectLst/>
                          <a:latin typeface="+mn-lt"/>
                          <a:ea typeface="+mn-ea"/>
                          <a:cs typeface="+mn-cs"/>
                        </a:rPr>
                        <a:t> Director, Ahmad works closely with European and German policy makers and different government ministries.</a:t>
                      </a:r>
                    </a:p>
                  </a:txBody>
                  <a:tcPr marL="0" marR="0" marT="0" marB="0"/>
                </a:tc>
                <a:extLst>
                  <a:ext uri="{0D108BD9-81ED-4DB2-BD59-A6C34878D82A}">
                    <a16:rowId xmlns:a16="http://schemas.microsoft.com/office/drawing/2014/main" val="4167358019"/>
                  </a:ext>
                </a:extLst>
              </a:tr>
            </a:tbl>
          </a:graphicData>
        </a:graphic>
      </p:graphicFrame>
      <p:pic>
        <p:nvPicPr>
          <p:cNvPr id="5" name="תמונה 4">
            <a:extLst>
              <a:ext uri="{FF2B5EF4-FFF2-40B4-BE49-F238E27FC236}">
                <a16:creationId xmlns:a16="http://schemas.microsoft.com/office/drawing/2014/main" id="{7EE2FAF8-37E8-41AE-A02D-82AC140FD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0253" y="1647825"/>
            <a:ext cx="1114425" cy="1143000"/>
          </a:xfrm>
          <a:prstGeom prst="rect">
            <a:avLst/>
          </a:prstGeom>
        </p:spPr>
      </p:pic>
      <p:pic>
        <p:nvPicPr>
          <p:cNvPr id="7" name="תמונה 6">
            <a:extLst>
              <a:ext uri="{FF2B5EF4-FFF2-40B4-BE49-F238E27FC236}">
                <a16:creationId xmlns:a16="http://schemas.microsoft.com/office/drawing/2014/main" id="{B63A8AFE-F036-43EB-8ABB-8FD3F66FF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253" y="3033844"/>
            <a:ext cx="993857" cy="993857"/>
          </a:xfrm>
          <a:prstGeom prst="rect">
            <a:avLst/>
          </a:prstGeom>
        </p:spPr>
      </p:pic>
      <p:pic>
        <p:nvPicPr>
          <p:cNvPr id="10" name="תמונה 9">
            <a:extLst>
              <a:ext uri="{FF2B5EF4-FFF2-40B4-BE49-F238E27FC236}">
                <a16:creationId xmlns:a16="http://schemas.microsoft.com/office/drawing/2014/main" id="{D207FBB0-46FB-411A-9132-71FD9503C796}"/>
              </a:ext>
            </a:extLst>
          </p:cNvPr>
          <p:cNvPicPr>
            <a:picLocks noChangeAspect="1"/>
          </p:cNvPicPr>
          <p:nvPr/>
        </p:nvPicPr>
        <p:blipFill>
          <a:blip r:embed="rId4"/>
          <a:stretch>
            <a:fillRect/>
          </a:stretch>
        </p:blipFill>
        <p:spPr>
          <a:xfrm>
            <a:off x="9362804" y="4182666"/>
            <a:ext cx="1028753" cy="984301"/>
          </a:xfrm>
          <a:prstGeom prst="rect">
            <a:avLst/>
          </a:prstGeom>
        </p:spPr>
      </p:pic>
    </p:spTree>
    <p:extLst>
      <p:ext uri="{BB962C8B-B14F-4D97-AF65-F5344CB8AC3E}">
        <p14:creationId xmlns:p14="http://schemas.microsoft.com/office/powerpoint/2010/main" val="380632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a:extLst>
              <a:ext uri="{FF2B5EF4-FFF2-40B4-BE49-F238E27FC236}">
                <a16:creationId xmlns:a16="http://schemas.microsoft.com/office/drawing/2014/main" id="{B70E2E6D-593C-4E79-90A9-5BCB5CF998D3}"/>
              </a:ext>
            </a:extLst>
          </p:cNvPr>
          <p:cNvSpPr txBox="1">
            <a:spLocks/>
          </p:cNvSpPr>
          <p:nvPr/>
        </p:nvSpPr>
        <p:spPr>
          <a:xfrm>
            <a:off x="2482670" y="178720"/>
            <a:ext cx="8012130"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תכנית הטעינה – ספרות מלווה.</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תיבת טקסט 2">
            <a:extLst>
              <a:ext uri="{FF2B5EF4-FFF2-40B4-BE49-F238E27FC236}">
                <a16:creationId xmlns:a16="http://schemas.microsoft.com/office/drawing/2014/main" id="{36A35253-000A-42A1-AE30-8291F41A18C2}"/>
              </a:ext>
            </a:extLst>
          </p:cNvPr>
          <p:cNvSpPr txBox="1"/>
          <p:nvPr/>
        </p:nvSpPr>
        <p:spPr>
          <a:xfrm>
            <a:off x="552450" y="1685925"/>
            <a:ext cx="9906000" cy="3900748"/>
          </a:xfrm>
          <a:prstGeom prst="rect">
            <a:avLst/>
          </a:prstGeom>
          <a:noFill/>
        </p:spPr>
        <p:txBody>
          <a:bodyPr wrap="square" rtlCol="1">
            <a:spAutoFit/>
          </a:bodyPr>
          <a:lstStyle/>
          <a:p>
            <a:pPr marL="342900" indent="-342900">
              <a:lnSpc>
                <a:spcPct val="150000"/>
              </a:lnSpc>
              <a:buAutoNum type="arabicPeriod"/>
            </a:pPr>
            <a:r>
              <a:rPr lang="he-IL" sz="2800"/>
              <a:t>הספר "גרמניה , אחרת " – אלדד בק .</a:t>
            </a:r>
          </a:p>
          <a:p>
            <a:pPr marL="342900" indent="-342900">
              <a:lnSpc>
                <a:spcPct val="150000"/>
              </a:lnSpc>
              <a:buAutoNum type="arabicPeriod"/>
            </a:pPr>
            <a:r>
              <a:rPr lang="he-IL" sz="2800"/>
              <a:t>הספר " הקנצלרית " אלדד בק </a:t>
            </a:r>
          </a:p>
          <a:p>
            <a:pPr marL="342900" indent="-342900">
              <a:lnSpc>
                <a:spcPct val="150000"/>
              </a:lnSpc>
              <a:buAutoNum type="arabicPeriod"/>
            </a:pPr>
            <a:r>
              <a:rPr lang="he-IL" sz="2800"/>
              <a:t>סמינר גרמניה – המכללה לביטחון לאומי </a:t>
            </a:r>
          </a:p>
          <a:p>
            <a:pPr marL="342900" indent="-342900">
              <a:lnSpc>
                <a:spcPct val="150000"/>
              </a:lnSpc>
              <a:buAutoNum type="arabicPeriod"/>
            </a:pPr>
            <a:r>
              <a:rPr lang="he-IL" sz="2800"/>
              <a:t>"</a:t>
            </a:r>
            <a:r>
              <a:rPr lang="en-US" sz="2800"/>
              <a:t>"FACT ABOUT GERMANY </a:t>
            </a:r>
            <a:r>
              <a:rPr lang="he-IL" sz="2800"/>
              <a:t> - מהדורת 2018 – שגרירות גרמניה </a:t>
            </a:r>
          </a:p>
          <a:p>
            <a:pPr marL="342900" indent="-342900">
              <a:lnSpc>
                <a:spcPct val="150000"/>
              </a:lnSpc>
              <a:buAutoNum type="arabicPeriod"/>
            </a:pPr>
            <a:r>
              <a:rPr lang="he-IL" sz="2800"/>
              <a:t>אסופת מאמרים מתוך עיתונות רלוונטית . </a:t>
            </a:r>
          </a:p>
          <a:p>
            <a:pPr marL="342900" indent="-342900">
              <a:lnSpc>
                <a:spcPct val="150000"/>
              </a:lnSpc>
              <a:buAutoNum type="arabicPeriod"/>
            </a:pPr>
            <a:r>
              <a:rPr lang="en-US" sz="2800"/>
              <a:t>The white paper”</a:t>
            </a:r>
            <a:r>
              <a:rPr lang="he-IL" sz="2800"/>
              <a:t>" תפיסת הבטחון של גרמניה.</a:t>
            </a:r>
            <a:endParaRPr lang="he-IL" sz="2800" dirty="0"/>
          </a:p>
        </p:txBody>
      </p:sp>
    </p:spTree>
    <p:extLst>
      <p:ext uri="{BB962C8B-B14F-4D97-AF65-F5344CB8AC3E}">
        <p14:creationId xmlns:p14="http://schemas.microsoft.com/office/powerpoint/2010/main" val="206889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35300" y="250871"/>
            <a:ext cx="6327373"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chemeClr val="accent2"/>
                </a:solidFill>
                <a:latin typeface="Tahoma" panose="020B0604030504040204" pitchFamily="34" charset="0"/>
                <a:ea typeface="Tahoma" panose="020B0604030504040204" pitchFamily="34" charset="0"/>
                <a:cs typeface="Tahoma" panose="020B0604030504040204" pitchFamily="34" charset="0"/>
              </a:rPr>
              <a:t>תכנית הסיור – 10.11.19</a:t>
            </a:r>
            <a:endParaRPr lang="he-IL" sz="2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651875421"/>
              </p:ext>
            </p:extLst>
          </p:nvPr>
        </p:nvGraphicFramePr>
        <p:xfrm>
          <a:off x="1041991" y="1045156"/>
          <a:ext cx="10643191" cy="4755157"/>
        </p:xfrm>
        <a:graphic>
          <a:graphicData uri="http://schemas.openxmlformats.org/drawingml/2006/table">
            <a:tbl>
              <a:tblPr rtl="1" firstRow="1" bandRow="1">
                <a:tableStyleId>{5940675A-B579-460E-94D1-54222C63F5DA}</a:tableStyleId>
              </a:tblPr>
              <a:tblGrid>
                <a:gridCol w="1528844">
                  <a:extLst>
                    <a:ext uri="{9D8B030D-6E8A-4147-A177-3AD203B41FA5}">
                      <a16:colId xmlns:a16="http://schemas.microsoft.com/office/drawing/2014/main" val="2244597928"/>
                    </a:ext>
                  </a:extLst>
                </a:gridCol>
                <a:gridCol w="4373847">
                  <a:extLst>
                    <a:ext uri="{9D8B030D-6E8A-4147-A177-3AD203B41FA5}">
                      <a16:colId xmlns:a16="http://schemas.microsoft.com/office/drawing/2014/main" val="654406034"/>
                    </a:ext>
                  </a:extLst>
                </a:gridCol>
                <a:gridCol w="4740500">
                  <a:extLst>
                    <a:ext uri="{9D8B030D-6E8A-4147-A177-3AD203B41FA5}">
                      <a16:colId xmlns:a16="http://schemas.microsoft.com/office/drawing/2014/main" val="2395575539"/>
                    </a:ext>
                  </a:extLst>
                </a:gridCol>
              </a:tblGrid>
              <a:tr h="457477">
                <a:tc>
                  <a:txBody>
                    <a:bodyPr/>
                    <a:lstStyle/>
                    <a:p>
                      <a:pPr rtl="1"/>
                      <a:r>
                        <a:rPr lang="he-IL" sz="2400" dirty="0">
                          <a:solidFill>
                            <a:schemeClr val="bg1"/>
                          </a:solidFill>
                        </a:rPr>
                        <a:t>שעה</a:t>
                      </a:r>
                    </a:p>
                  </a:txBody>
                  <a:tcPr>
                    <a:solidFill>
                      <a:schemeClr val="accent2"/>
                    </a:solidFill>
                  </a:tcPr>
                </a:tc>
                <a:tc>
                  <a:txBody>
                    <a:bodyPr/>
                    <a:lstStyle/>
                    <a:p>
                      <a:pPr rtl="1"/>
                      <a:r>
                        <a:rPr lang="he-IL" sz="2400" dirty="0">
                          <a:solidFill>
                            <a:schemeClr val="bg1"/>
                          </a:solidFill>
                        </a:rPr>
                        <a:t>נושא</a:t>
                      </a:r>
                    </a:p>
                  </a:txBody>
                  <a:tcPr>
                    <a:solidFill>
                      <a:schemeClr val="accent2"/>
                    </a:solidFill>
                  </a:tcPr>
                </a:tc>
                <a:tc>
                  <a:txBody>
                    <a:bodyPr/>
                    <a:lstStyle/>
                    <a:p>
                      <a:pPr rtl="1"/>
                      <a:r>
                        <a:rPr lang="he-IL" sz="2400" baseline="0" dirty="0">
                          <a:solidFill>
                            <a:schemeClr val="bg1"/>
                          </a:solidFill>
                        </a:rPr>
                        <a:t>סוגיות לבירור / שאלות החקר</a:t>
                      </a:r>
                      <a:endParaRPr lang="he-IL" sz="2400" dirty="0">
                        <a:solidFill>
                          <a:schemeClr val="bg1"/>
                        </a:solidFill>
                      </a:endParaRPr>
                    </a:p>
                  </a:txBody>
                  <a:tcPr>
                    <a:solidFill>
                      <a:schemeClr val="accent2"/>
                    </a:solidFill>
                  </a:tcPr>
                </a:tc>
                <a:extLst>
                  <a:ext uri="{0D108BD9-81ED-4DB2-BD59-A6C34878D82A}">
                    <a16:rowId xmlns:a16="http://schemas.microsoft.com/office/drawing/2014/main" val="2235717678"/>
                  </a:ext>
                </a:extLst>
              </a:tr>
              <a:tr h="421944">
                <a:tc>
                  <a:txBody>
                    <a:bodyPr/>
                    <a:lstStyle/>
                    <a:p>
                      <a:pPr rtl="1"/>
                      <a:r>
                        <a:rPr lang="he-IL" sz="2400" dirty="0">
                          <a:solidFill>
                            <a:schemeClr val="bg1">
                              <a:lumMod val="50000"/>
                            </a:schemeClr>
                          </a:solidFill>
                        </a:rPr>
                        <a:t>0600</a:t>
                      </a:r>
                    </a:p>
                  </a:txBody>
                  <a:tcPr/>
                </a:tc>
                <a:tc>
                  <a:txBody>
                    <a:bodyPr/>
                    <a:lstStyle/>
                    <a:p>
                      <a:pPr rtl="1"/>
                      <a:r>
                        <a:rPr lang="he-IL" sz="2400" dirty="0">
                          <a:solidFill>
                            <a:schemeClr val="bg1">
                              <a:lumMod val="50000"/>
                            </a:schemeClr>
                          </a:solidFill>
                        </a:rPr>
                        <a:t>המראה מנתב"ג</a:t>
                      </a:r>
                    </a:p>
                  </a:txBody>
                  <a:tcPr/>
                </a:tc>
                <a:tc>
                  <a:txBody>
                    <a:bodyPr/>
                    <a:lstStyle/>
                    <a:p>
                      <a:pPr rtl="1"/>
                      <a:endParaRPr lang="he-IL" sz="2400" dirty="0">
                        <a:solidFill>
                          <a:schemeClr val="bg1"/>
                        </a:solidFill>
                      </a:endParaRPr>
                    </a:p>
                  </a:txBody>
                  <a:tcPr/>
                </a:tc>
                <a:extLst>
                  <a:ext uri="{0D108BD9-81ED-4DB2-BD59-A6C34878D82A}">
                    <a16:rowId xmlns:a16="http://schemas.microsoft.com/office/drawing/2014/main" val="3767470553"/>
                  </a:ext>
                </a:extLst>
              </a:tr>
              <a:tr h="421944">
                <a:tc>
                  <a:txBody>
                    <a:bodyPr/>
                    <a:lstStyle/>
                    <a:p>
                      <a:pPr rtl="1"/>
                      <a:r>
                        <a:rPr lang="he-IL" sz="2400" dirty="0">
                          <a:solidFill>
                            <a:schemeClr val="bg1">
                              <a:lumMod val="50000"/>
                            </a:schemeClr>
                          </a:solidFill>
                        </a:rPr>
                        <a:t>0930</a:t>
                      </a:r>
                    </a:p>
                  </a:txBody>
                  <a:tcPr/>
                </a:tc>
                <a:tc>
                  <a:txBody>
                    <a:bodyPr/>
                    <a:lstStyle/>
                    <a:p>
                      <a:pPr rtl="1"/>
                      <a:r>
                        <a:rPr lang="he-IL" sz="2400" dirty="0">
                          <a:solidFill>
                            <a:schemeClr val="bg1">
                              <a:lumMod val="50000"/>
                            </a:schemeClr>
                          </a:solidFill>
                        </a:rPr>
                        <a:t>נחיתתה במינכן </a:t>
                      </a:r>
                    </a:p>
                  </a:txBody>
                  <a:tcPr/>
                </a:tc>
                <a:tc>
                  <a:txBody>
                    <a:bodyPr/>
                    <a:lstStyle/>
                    <a:p>
                      <a:pPr rtl="1"/>
                      <a:endParaRPr lang="he-IL" sz="2400" dirty="0">
                        <a:solidFill>
                          <a:schemeClr val="bg1"/>
                        </a:solidFill>
                      </a:endParaRPr>
                    </a:p>
                  </a:txBody>
                  <a:tcPr/>
                </a:tc>
                <a:extLst>
                  <a:ext uri="{0D108BD9-81ED-4DB2-BD59-A6C34878D82A}">
                    <a16:rowId xmlns:a16="http://schemas.microsoft.com/office/drawing/2014/main" val="1191960569"/>
                  </a:ext>
                </a:extLst>
              </a:tr>
              <a:tr h="421944">
                <a:tc>
                  <a:txBody>
                    <a:bodyPr/>
                    <a:lstStyle/>
                    <a:p>
                      <a:pPr rtl="1"/>
                      <a:r>
                        <a:rPr lang="he-IL" sz="2400" dirty="0">
                          <a:solidFill>
                            <a:schemeClr val="bg1">
                              <a:lumMod val="50000"/>
                            </a:schemeClr>
                          </a:solidFill>
                        </a:rPr>
                        <a:t>1100</a:t>
                      </a:r>
                    </a:p>
                  </a:txBody>
                  <a:tcPr/>
                </a:tc>
                <a:tc>
                  <a:txBody>
                    <a:bodyPr/>
                    <a:lstStyle/>
                    <a:p>
                      <a:pPr rtl="1"/>
                      <a:r>
                        <a:rPr lang="he-IL" sz="2400" dirty="0">
                          <a:solidFill>
                            <a:schemeClr val="bg1">
                              <a:lumMod val="50000"/>
                            </a:schemeClr>
                          </a:solidFill>
                        </a:rPr>
                        <a:t>נחיתה של זוג חניכים מרומא </a:t>
                      </a:r>
                    </a:p>
                  </a:txBody>
                  <a:tcPr/>
                </a:tc>
                <a:tc>
                  <a:txBody>
                    <a:bodyPr/>
                    <a:lstStyle/>
                    <a:p>
                      <a:pPr rtl="1"/>
                      <a:endParaRPr lang="he-IL" sz="2400">
                        <a:solidFill>
                          <a:schemeClr val="bg1"/>
                        </a:solidFill>
                      </a:endParaRPr>
                    </a:p>
                  </a:txBody>
                  <a:tcPr/>
                </a:tc>
                <a:extLst>
                  <a:ext uri="{0D108BD9-81ED-4DB2-BD59-A6C34878D82A}">
                    <a16:rowId xmlns:a16="http://schemas.microsoft.com/office/drawing/2014/main" val="1491035006"/>
                  </a:ext>
                </a:extLst>
              </a:tr>
              <a:tr h="421944">
                <a:tc>
                  <a:txBody>
                    <a:bodyPr/>
                    <a:lstStyle/>
                    <a:p>
                      <a:pPr rtl="1"/>
                      <a:r>
                        <a:rPr lang="he-IL" sz="2400" dirty="0">
                          <a:solidFill>
                            <a:schemeClr val="bg1">
                              <a:lumMod val="50000"/>
                            </a:schemeClr>
                          </a:solidFill>
                        </a:rPr>
                        <a:t>1230 </a:t>
                      </a:r>
                    </a:p>
                  </a:txBody>
                  <a:tcPr/>
                </a:tc>
                <a:tc>
                  <a:txBody>
                    <a:bodyPr/>
                    <a:lstStyle/>
                    <a:p>
                      <a:pPr rtl="1"/>
                      <a:r>
                        <a:rPr lang="he-IL" sz="2400" dirty="0">
                          <a:solidFill>
                            <a:schemeClr val="bg1">
                              <a:lumMod val="50000"/>
                            </a:schemeClr>
                          </a:solidFill>
                        </a:rPr>
                        <a:t>כלל הצוות מוכן ליציאה לדכאו</a:t>
                      </a:r>
                    </a:p>
                  </a:txBody>
                  <a:tcPr/>
                </a:tc>
                <a:tc>
                  <a:txBody>
                    <a:bodyPr/>
                    <a:lstStyle/>
                    <a:p>
                      <a:pPr rtl="1"/>
                      <a:endParaRPr lang="he-IL" sz="2400" dirty="0">
                        <a:solidFill>
                          <a:schemeClr val="bg1"/>
                        </a:solidFill>
                      </a:endParaRPr>
                    </a:p>
                  </a:txBody>
                  <a:tcPr/>
                </a:tc>
                <a:extLst>
                  <a:ext uri="{0D108BD9-81ED-4DB2-BD59-A6C34878D82A}">
                    <a16:rowId xmlns:a16="http://schemas.microsoft.com/office/drawing/2014/main" val="3051257648"/>
                  </a:ext>
                </a:extLst>
              </a:tr>
              <a:tr h="421944">
                <a:tc>
                  <a:txBody>
                    <a:bodyPr/>
                    <a:lstStyle/>
                    <a:p>
                      <a:pPr rtl="1"/>
                      <a:r>
                        <a:rPr lang="he-IL" sz="2400" dirty="0">
                          <a:solidFill>
                            <a:schemeClr val="tx1"/>
                          </a:solidFill>
                        </a:rPr>
                        <a:t>1330</a:t>
                      </a:r>
                    </a:p>
                  </a:txBody>
                  <a:tcPr/>
                </a:tc>
                <a:tc>
                  <a:txBody>
                    <a:bodyPr/>
                    <a:lstStyle/>
                    <a:p>
                      <a:pPr rtl="1"/>
                      <a:r>
                        <a:rPr lang="he-IL" sz="2400" dirty="0">
                          <a:solidFill>
                            <a:schemeClr val="tx1"/>
                          </a:solidFill>
                        </a:rPr>
                        <a:t>ביקור במחנה דכאו והנחת זר</a:t>
                      </a:r>
                    </a:p>
                  </a:txBody>
                  <a:tcPr/>
                </a:tc>
                <a:tc>
                  <a:txBody>
                    <a:bodyPr/>
                    <a:lstStyle/>
                    <a:p>
                      <a:pPr rtl="1"/>
                      <a:endParaRPr lang="he-IL" sz="2400" kern="1200" dirty="0">
                        <a:solidFill>
                          <a:schemeClr val="tx1"/>
                        </a:solidFill>
                        <a:latin typeface="+mn-lt"/>
                        <a:ea typeface="+mn-ea"/>
                        <a:cs typeface="+mn-cs"/>
                      </a:endParaRPr>
                    </a:p>
                  </a:txBody>
                  <a:tcPr/>
                </a:tc>
                <a:extLst>
                  <a:ext uri="{0D108BD9-81ED-4DB2-BD59-A6C34878D82A}">
                    <a16:rowId xmlns:a16="http://schemas.microsoft.com/office/drawing/2014/main" val="1885503348"/>
                  </a:ext>
                </a:extLst>
              </a:tr>
              <a:tr h="421944">
                <a:tc>
                  <a:txBody>
                    <a:bodyPr/>
                    <a:lstStyle/>
                    <a:p>
                      <a:pPr rtl="1"/>
                      <a:r>
                        <a:rPr lang="he-IL" sz="2400" dirty="0">
                          <a:solidFill>
                            <a:schemeClr val="tx1"/>
                          </a:solidFill>
                        </a:rPr>
                        <a:t>1500</a:t>
                      </a:r>
                    </a:p>
                  </a:txBody>
                  <a:tcPr/>
                </a:tc>
                <a:tc>
                  <a:txBody>
                    <a:bodyPr/>
                    <a:lstStyle/>
                    <a:p>
                      <a:pPr rtl="1"/>
                      <a:r>
                        <a:rPr lang="he-IL" sz="2400" dirty="0">
                          <a:solidFill>
                            <a:schemeClr val="tx1"/>
                          </a:solidFill>
                        </a:rPr>
                        <a:t>סיור</a:t>
                      </a:r>
                      <a:r>
                        <a:rPr lang="he-IL" sz="2400" baseline="0" dirty="0">
                          <a:solidFill>
                            <a:schemeClr val="tx1"/>
                          </a:solidFill>
                        </a:rPr>
                        <a:t> </a:t>
                      </a:r>
                      <a:r>
                        <a:rPr lang="he-IL" sz="2400" dirty="0">
                          <a:solidFill>
                            <a:schemeClr val="tx1"/>
                          </a:solidFill>
                        </a:rPr>
                        <a:t>במגורי קליטה / מהגרים בדכאו</a:t>
                      </a:r>
                    </a:p>
                  </a:txBody>
                  <a:tcPr/>
                </a:tc>
                <a:tc>
                  <a:txBody>
                    <a:bodyPr/>
                    <a:lstStyle/>
                    <a:p>
                      <a:pPr rtl="1"/>
                      <a:r>
                        <a:rPr lang="he-IL" sz="2400" kern="1200" dirty="0">
                          <a:solidFill>
                            <a:schemeClr val="tx1"/>
                          </a:solidFill>
                          <a:latin typeface="+mn-lt"/>
                          <a:ea typeface="+mn-ea"/>
                          <a:cs typeface="+mn-cs"/>
                        </a:rPr>
                        <a:t>מפגש בלתי אמצעי עם תנאי הקליטה, האתגרים ותמונת</a:t>
                      </a:r>
                      <a:r>
                        <a:rPr lang="he-IL" sz="2400" kern="1200" baseline="0" dirty="0">
                          <a:solidFill>
                            <a:schemeClr val="tx1"/>
                          </a:solidFill>
                          <a:latin typeface="+mn-lt"/>
                          <a:ea typeface="+mn-ea"/>
                          <a:cs typeface="+mn-cs"/>
                        </a:rPr>
                        <a:t> המצב בשטח. </a:t>
                      </a:r>
                      <a:endParaRPr lang="he-IL" sz="2400" kern="1200" dirty="0">
                        <a:solidFill>
                          <a:schemeClr val="tx1"/>
                        </a:solidFill>
                        <a:latin typeface="+mn-lt"/>
                        <a:ea typeface="+mn-ea"/>
                        <a:cs typeface="+mn-cs"/>
                      </a:endParaRPr>
                    </a:p>
                  </a:txBody>
                  <a:tcPr/>
                </a:tc>
                <a:extLst>
                  <a:ext uri="{0D108BD9-81ED-4DB2-BD59-A6C34878D82A}">
                    <a16:rowId xmlns:a16="http://schemas.microsoft.com/office/drawing/2014/main" val="620304418"/>
                  </a:ext>
                </a:extLst>
              </a:tr>
              <a:tr h="421944">
                <a:tc>
                  <a:txBody>
                    <a:bodyPr/>
                    <a:lstStyle/>
                    <a:p>
                      <a:pPr rtl="1"/>
                      <a:r>
                        <a:rPr lang="he-IL" sz="2400" dirty="0">
                          <a:solidFill>
                            <a:schemeClr val="tx1"/>
                          </a:solidFill>
                        </a:rPr>
                        <a:t>1830</a:t>
                      </a:r>
                    </a:p>
                  </a:txBody>
                  <a:tcPr/>
                </a:tc>
                <a:tc>
                  <a:txBody>
                    <a:bodyPr/>
                    <a:lstStyle/>
                    <a:p>
                      <a:pPr rtl="1"/>
                      <a:r>
                        <a:rPr lang="he-IL" sz="2400" dirty="0">
                          <a:solidFill>
                            <a:schemeClr val="tx1"/>
                          </a:solidFill>
                        </a:rPr>
                        <a:t>                   ארוחת ערב עם ראש       </a:t>
                      </a:r>
                    </a:p>
                    <a:p>
                      <a:pPr rtl="1"/>
                      <a:r>
                        <a:rPr lang="he-IL" sz="2400" dirty="0">
                          <a:solidFill>
                            <a:schemeClr val="tx1"/>
                          </a:solidFill>
                        </a:rPr>
                        <a:t>                   מחוז</a:t>
                      </a:r>
                      <a:r>
                        <a:rPr lang="he-IL" sz="2400" baseline="0" dirty="0">
                          <a:solidFill>
                            <a:schemeClr val="tx1"/>
                          </a:solidFill>
                        </a:rPr>
                        <a:t> דכאו (</a:t>
                      </a:r>
                      <a:r>
                        <a:rPr lang="en-US" sz="2400" baseline="0" dirty="0">
                          <a:solidFill>
                            <a:schemeClr val="tx1"/>
                          </a:solidFill>
                        </a:rPr>
                        <a:t>CSU</a:t>
                      </a:r>
                      <a:r>
                        <a:rPr lang="he-IL" sz="2400" baseline="0" dirty="0">
                          <a:solidFill>
                            <a:schemeClr val="tx1"/>
                          </a:solidFill>
                        </a:rPr>
                        <a:t>) </a:t>
                      </a:r>
                    </a:p>
                    <a:p>
                      <a:pPr rtl="1"/>
                      <a:r>
                        <a:rPr lang="he-IL" sz="2400" baseline="0" dirty="0">
                          <a:solidFill>
                            <a:schemeClr val="tx1"/>
                          </a:solidFill>
                        </a:rPr>
                        <a:t>                   סטפן לול. </a:t>
                      </a:r>
                      <a:endParaRPr lang="he-IL" sz="2400" dirty="0">
                        <a:solidFill>
                          <a:schemeClr val="tx1"/>
                        </a:solidFill>
                      </a:endParaRPr>
                    </a:p>
                  </a:txBody>
                  <a:tcPr/>
                </a:tc>
                <a:tc>
                  <a:txBody>
                    <a:bodyPr/>
                    <a:lstStyle/>
                    <a:p>
                      <a:pPr rtl="1"/>
                      <a:r>
                        <a:rPr lang="he-IL" sz="2400" kern="1200" dirty="0">
                          <a:solidFill>
                            <a:schemeClr val="tx1"/>
                          </a:solidFill>
                          <a:latin typeface="+mn-lt"/>
                          <a:ea typeface="+mn-ea"/>
                          <a:cs typeface="+mn-cs"/>
                        </a:rPr>
                        <a:t>הבנת</a:t>
                      </a:r>
                      <a:r>
                        <a:rPr lang="he-IL" sz="2400" kern="1200" baseline="0" dirty="0">
                          <a:solidFill>
                            <a:schemeClr val="tx1"/>
                          </a:solidFill>
                          <a:latin typeface="+mn-lt"/>
                          <a:ea typeface="+mn-ea"/>
                          <a:cs typeface="+mn-cs"/>
                        </a:rPr>
                        <a:t> האתגרים וההזדמנויות – שיח בלתי פורמלי עם ראש מחוז פעיל, איש מפלגת השלטון </a:t>
                      </a:r>
                      <a:r>
                        <a:rPr lang="en-US" sz="2400" kern="1200" baseline="0" dirty="0">
                          <a:solidFill>
                            <a:schemeClr val="tx1"/>
                          </a:solidFill>
                          <a:latin typeface="+mn-lt"/>
                          <a:ea typeface="+mn-ea"/>
                          <a:cs typeface="+mn-cs"/>
                        </a:rPr>
                        <a:t>CSU</a:t>
                      </a:r>
                      <a:endParaRPr lang="he-IL" sz="2400" kern="1200" dirty="0">
                        <a:solidFill>
                          <a:schemeClr val="tx1"/>
                        </a:solidFill>
                        <a:latin typeface="+mn-lt"/>
                        <a:ea typeface="+mn-ea"/>
                        <a:cs typeface="+mn-cs"/>
                      </a:endParaRPr>
                    </a:p>
                  </a:txBody>
                  <a:tcPr/>
                </a:tc>
                <a:extLst>
                  <a:ext uri="{0D108BD9-81ED-4DB2-BD59-A6C34878D82A}">
                    <a16:rowId xmlns:a16="http://schemas.microsoft.com/office/drawing/2014/main" val="1459856996"/>
                  </a:ext>
                </a:extLst>
              </a:tr>
            </a:tbl>
          </a:graphicData>
        </a:graphic>
      </p:graphicFrame>
      <p:pic>
        <p:nvPicPr>
          <p:cNvPr id="5" name="תמונה 4">
            <a:extLst>
              <a:ext uri="{FF2B5EF4-FFF2-40B4-BE49-F238E27FC236}">
                <a16:creationId xmlns:a16="http://schemas.microsoft.com/office/drawing/2014/main" id="{0628A1AE-41DE-4062-B1F6-D897CD66B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273" y="4674939"/>
            <a:ext cx="828675" cy="1106324"/>
          </a:xfrm>
          <a:prstGeom prst="rect">
            <a:avLst/>
          </a:prstGeom>
        </p:spPr>
      </p:pic>
    </p:spTree>
    <p:extLst>
      <p:ext uri="{BB962C8B-B14F-4D97-AF65-F5344CB8AC3E}">
        <p14:creationId xmlns:p14="http://schemas.microsoft.com/office/powerpoint/2010/main" val="81822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7241011" y="0"/>
            <a:ext cx="4487126" cy="4801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a:solidFill>
                  <a:schemeClr val="accent2"/>
                </a:solidFill>
                <a:latin typeface="Tahoma" panose="020B0604030504040204" pitchFamily="34" charset="0"/>
                <a:ea typeface="Tahoma" panose="020B0604030504040204" pitchFamily="34" charset="0"/>
                <a:cs typeface="Tahoma" panose="020B0604030504040204" pitchFamily="34" charset="0"/>
              </a:rPr>
              <a:t>תכנית הסיור – 11.11.19</a:t>
            </a:r>
            <a:endParaRPr lang="he-IL"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2140907173"/>
              </p:ext>
            </p:extLst>
          </p:nvPr>
        </p:nvGraphicFramePr>
        <p:xfrm>
          <a:off x="95250" y="400050"/>
          <a:ext cx="12033481" cy="6546324"/>
        </p:xfrm>
        <a:graphic>
          <a:graphicData uri="http://schemas.openxmlformats.org/drawingml/2006/table">
            <a:tbl>
              <a:tblPr rtl="1" firstRow="1" bandRow="1">
                <a:tableStyleId>{5940675A-B579-460E-94D1-54222C63F5DA}</a:tableStyleId>
              </a:tblPr>
              <a:tblGrid>
                <a:gridCol w="791365">
                  <a:extLst>
                    <a:ext uri="{9D8B030D-6E8A-4147-A177-3AD203B41FA5}">
                      <a16:colId xmlns:a16="http://schemas.microsoft.com/office/drawing/2014/main" val="2244597928"/>
                    </a:ext>
                  </a:extLst>
                </a:gridCol>
                <a:gridCol w="4020631">
                  <a:extLst>
                    <a:ext uri="{9D8B030D-6E8A-4147-A177-3AD203B41FA5}">
                      <a16:colId xmlns:a16="http://schemas.microsoft.com/office/drawing/2014/main" val="654406034"/>
                    </a:ext>
                  </a:extLst>
                </a:gridCol>
                <a:gridCol w="7221485">
                  <a:extLst>
                    <a:ext uri="{9D8B030D-6E8A-4147-A177-3AD203B41FA5}">
                      <a16:colId xmlns:a16="http://schemas.microsoft.com/office/drawing/2014/main" val="2395575539"/>
                    </a:ext>
                  </a:extLst>
                </a:gridCol>
              </a:tblGrid>
              <a:tr h="375175">
                <a:tc>
                  <a:txBody>
                    <a:bodyPr/>
                    <a:lstStyle/>
                    <a:p>
                      <a:pPr rtl="1"/>
                      <a:r>
                        <a:rPr lang="he-IL" dirty="0">
                          <a:solidFill>
                            <a:schemeClr val="bg1"/>
                          </a:solidFill>
                        </a:rPr>
                        <a:t>שעה</a:t>
                      </a:r>
                    </a:p>
                  </a:txBody>
                  <a:tcPr>
                    <a:solidFill>
                      <a:schemeClr val="accent2"/>
                    </a:solidFill>
                  </a:tcPr>
                </a:tc>
                <a:tc>
                  <a:txBody>
                    <a:bodyPr/>
                    <a:lstStyle/>
                    <a:p>
                      <a:pPr rtl="1"/>
                      <a:r>
                        <a:rPr lang="he-IL" dirty="0">
                          <a:solidFill>
                            <a:schemeClr val="bg1"/>
                          </a:solidFill>
                        </a:rPr>
                        <a:t>נושא</a:t>
                      </a:r>
                    </a:p>
                  </a:txBody>
                  <a:tcPr>
                    <a:solidFill>
                      <a:schemeClr val="accent2"/>
                    </a:solidFill>
                  </a:tcPr>
                </a:tc>
                <a:tc>
                  <a:txBody>
                    <a:bodyPr/>
                    <a:lstStyle/>
                    <a:p>
                      <a:pPr rtl="1"/>
                      <a:r>
                        <a:rPr lang="he-IL" baseline="0" dirty="0">
                          <a:solidFill>
                            <a:schemeClr val="bg1"/>
                          </a:solidFill>
                        </a:rPr>
                        <a:t>סוגיות לבירור / שאלות החקר</a:t>
                      </a:r>
                      <a:endParaRPr lang="he-IL" dirty="0">
                        <a:solidFill>
                          <a:schemeClr val="bg1"/>
                        </a:solidFill>
                      </a:endParaRPr>
                    </a:p>
                  </a:txBody>
                  <a:tcPr>
                    <a:solidFill>
                      <a:schemeClr val="accent2"/>
                    </a:solidFill>
                  </a:tcPr>
                </a:tc>
                <a:extLst>
                  <a:ext uri="{0D108BD9-81ED-4DB2-BD59-A6C34878D82A}">
                    <a16:rowId xmlns:a16="http://schemas.microsoft.com/office/drawing/2014/main" val="2235717678"/>
                  </a:ext>
                </a:extLst>
              </a:tr>
              <a:tr h="1485828">
                <a:tc>
                  <a:txBody>
                    <a:bodyPr/>
                    <a:lstStyle/>
                    <a:p>
                      <a:pPr rtl="1"/>
                      <a:r>
                        <a:rPr lang="he-IL" dirty="0">
                          <a:solidFill>
                            <a:schemeClr val="tx1"/>
                          </a:solidFill>
                        </a:rPr>
                        <a:t>0900</a:t>
                      </a:r>
                    </a:p>
                  </a:txBody>
                  <a:tcPr/>
                </a:tc>
                <a:tc>
                  <a:txBody>
                    <a:bodyPr/>
                    <a:lstStyle/>
                    <a:p>
                      <a:pPr rtl="1"/>
                      <a:r>
                        <a:rPr lang="he-IL" dirty="0">
                          <a:solidFill>
                            <a:schemeClr val="tx1"/>
                          </a:solidFill>
                        </a:rPr>
                        <a:t>פגישה עם סמפכ"ל משטרת</a:t>
                      </a:r>
                      <a:r>
                        <a:rPr lang="he-IL" baseline="0" dirty="0">
                          <a:solidFill>
                            <a:schemeClr val="tx1"/>
                          </a:solidFill>
                        </a:rPr>
                        <a:t> בוואריה, </a:t>
                      </a:r>
                      <a:r>
                        <a:rPr lang="en-US" sz="1800" kern="1200" dirty="0">
                          <a:solidFill>
                            <a:schemeClr val="tx1"/>
                          </a:solidFill>
                          <a:effectLst/>
                          <a:latin typeface="+mn-lt"/>
                          <a:ea typeface="+mn-ea"/>
                          <a:cs typeface="+mn-cs"/>
                        </a:rPr>
                        <a:t>Harald </a:t>
                      </a:r>
                      <a:r>
                        <a:rPr lang="en-US" sz="1800" kern="1200" dirty="0" err="1">
                          <a:solidFill>
                            <a:schemeClr val="tx1"/>
                          </a:solidFill>
                          <a:effectLst/>
                          <a:latin typeface="+mn-lt"/>
                          <a:ea typeface="+mn-ea"/>
                          <a:cs typeface="+mn-cs"/>
                        </a:rPr>
                        <a:t>Pickert</a:t>
                      </a:r>
                      <a:r>
                        <a:rPr lang="en-US" sz="1800" kern="1200" dirty="0">
                          <a:solidFill>
                            <a:schemeClr val="tx1"/>
                          </a:solidFill>
                          <a:effectLst/>
                          <a:latin typeface="+mn-lt"/>
                          <a:ea typeface="+mn-ea"/>
                          <a:cs typeface="+mn-cs"/>
                        </a:rPr>
                        <a:t>, head of the "Police operations unit" and in this capacity deputy head of the </a:t>
                      </a:r>
                      <a:r>
                        <a:rPr lang="en-US" sz="1800" kern="1200" dirty="0" err="1">
                          <a:solidFill>
                            <a:schemeClr val="tx1"/>
                          </a:solidFill>
                          <a:effectLst/>
                          <a:latin typeface="+mn-lt"/>
                          <a:ea typeface="+mn-ea"/>
                          <a:cs typeface="+mn-cs"/>
                        </a:rPr>
                        <a:t>bavarian</a:t>
                      </a:r>
                      <a:r>
                        <a:rPr lang="en-US" sz="1800" kern="1200" dirty="0">
                          <a:solidFill>
                            <a:schemeClr val="tx1"/>
                          </a:solidFill>
                          <a:effectLst/>
                          <a:latin typeface="+mn-lt"/>
                          <a:ea typeface="+mn-ea"/>
                          <a:cs typeface="+mn-cs"/>
                        </a:rPr>
                        <a:t> police forces</a:t>
                      </a:r>
                      <a:endParaRPr lang="he-IL" dirty="0">
                        <a:solidFill>
                          <a:schemeClr val="tx1"/>
                        </a:solidFill>
                      </a:endParaRPr>
                    </a:p>
                  </a:txBody>
                  <a:tcPr/>
                </a:tc>
                <a:tc>
                  <a:txBody>
                    <a:bodyPr/>
                    <a:lstStyle/>
                    <a:p>
                      <a:pPr rtl="1"/>
                      <a:r>
                        <a:rPr lang="he-IL" dirty="0">
                          <a:solidFill>
                            <a:schemeClr val="tx1"/>
                          </a:solidFill>
                        </a:rPr>
                        <a:t>סוגיות</a:t>
                      </a:r>
                      <a:r>
                        <a:rPr lang="he-IL" baseline="0" dirty="0">
                          <a:solidFill>
                            <a:schemeClr val="tx1"/>
                          </a:solidFill>
                        </a:rPr>
                        <a:t> בטחון פנים / נתוני פשיעה, סדר ציבורי, השתלבות של מהגרים ומבקשי מקלט</a:t>
                      </a:r>
                      <a:endParaRPr lang="he-IL" dirty="0">
                        <a:solidFill>
                          <a:schemeClr val="tx1"/>
                        </a:solidFill>
                      </a:endParaRPr>
                    </a:p>
                  </a:txBody>
                  <a:tcPr/>
                </a:tc>
                <a:extLst>
                  <a:ext uri="{0D108BD9-81ED-4DB2-BD59-A6C34878D82A}">
                    <a16:rowId xmlns:a16="http://schemas.microsoft.com/office/drawing/2014/main" val="3767470553"/>
                  </a:ext>
                </a:extLst>
              </a:tr>
              <a:tr h="1207235">
                <a:tc>
                  <a:txBody>
                    <a:bodyPr/>
                    <a:lstStyle/>
                    <a:p>
                      <a:pPr rtl="1"/>
                      <a:r>
                        <a:rPr lang="he-IL" dirty="0">
                          <a:solidFill>
                            <a:schemeClr val="tx1"/>
                          </a:solidFill>
                        </a:rPr>
                        <a:t>1045</a:t>
                      </a:r>
                    </a:p>
                  </a:txBody>
                  <a:tcPr/>
                </a:tc>
                <a:tc>
                  <a:txBody>
                    <a:bodyPr/>
                    <a:lstStyle/>
                    <a:p>
                      <a:pPr algn="r" rtl="1"/>
                      <a:r>
                        <a:rPr lang="he-IL" dirty="0">
                          <a:solidFill>
                            <a:schemeClr val="tx1"/>
                          </a:solidFill>
                        </a:rPr>
                        <a:t>פגישה עם נציגי ה</a:t>
                      </a:r>
                      <a:r>
                        <a:rPr lang="he-IL" sz="1800" b="0" i="0" kern="1200" dirty="0">
                          <a:solidFill>
                            <a:schemeClr val="tx1"/>
                          </a:solidFill>
                          <a:effectLst/>
                          <a:latin typeface="+mn-lt"/>
                          <a:ea typeface="+mn-ea"/>
                          <a:cs typeface="+mn-cs"/>
                        </a:rPr>
                        <a:t>משרד הפדרלי להגירה ופליטים </a:t>
                      </a:r>
                      <a:r>
                        <a:rPr lang="en-US" sz="1800" b="1" i="0" kern="1200" dirty="0">
                          <a:solidFill>
                            <a:schemeClr val="tx1"/>
                          </a:solidFill>
                          <a:effectLst/>
                          <a:latin typeface="+mn-lt"/>
                          <a:ea typeface="+mn-ea"/>
                          <a:cs typeface="+mn-cs"/>
                        </a:rPr>
                        <a:t>BAMF</a:t>
                      </a:r>
                      <a:r>
                        <a:rPr lang="he-IL" sz="1800" b="1" i="0" kern="1200" dirty="0">
                          <a:solidFill>
                            <a:schemeClr val="tx1"/>
                          </a:solidFill>
                          <a:effectLst/>
                          <a:latin typeface="+mn-lt"/>
                          <a:ea typeface="+mn-ea"/>
                          <a:cs typeface="+mn-cs"/>
                        </a:rPr>
                        <a:t> </a:t>
                      </a:r>
                      <a:r>
                        <a:rPr lang="he-IL" sz="1800" b="0" i="0" kern="1200" dirty="0">
                          <a:solidFill>
                            <a:schemeClr val="tx1"/>
                          </a:solidFill>
                          <a:effectLst/>
                          <a:latin typeface="+mn-lt"/>
                          <a:ea typeface="+mn-ea"/>
                          <a:cs typeface="+mn-cs"/>
                        </a:rPr>
                        <a:t>(מגיעים מנירנברג)</a:t>
                      </a:r>
                      <a:endParaRPr lang="en-US" sz="1800" b="1" i="0" kern="1200" dirty="0">
                        <a:solidFill>
                          <a:schemeClr val="tx1"/>
                        </a:solidFill>
                        <a:effectLst/>
                        <a:latin typeface="+mn-lt"/>
                        <a:ea typeface="+mn-ea"/>
                        <a:cs typeface="+mn-cs"/>
                      </a:endParaRPr>
                    </a:p>
                  </a:txBody>
                  <a:tcPr/>
                </a:tc>
                <a:tc>
                  <a:txBody>
                    <a:bodyPr/>
                    <a:lstStyle/>
                    <a:p>
                      <a:pPr algn="r" rtl="1"/>
                      <a:r>
                        <a:rPr lang="he-IL" dirty="0">
                          <a:solidFill>
                            <a:schemeClr val="tx1"/>
                          </a:solidFill>
                        </a:rPr>
                        <a:t>סוגיות קליטה ואינטגרציה של מהגרים ומבקשי מקלט.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Uta </a:t>
                      </a:r>
                      <a:r>
                        <a:rPr lang="en-US" sz="1800" b="0" i="0" kern="1200" dirty="0" err="1">
                          <a:solidFill>
                            <a:schemeClr val="tx1"/>
                          </a:solidFill>
                          <a:effectLst/>
                          <a:latin typeface="+mn-lt"/>
                          <a:ea typeface="+mn-ea"/>
                          <a:cs typeface="+mn-cs"/>
                        </a:rPr>
                        <a:t>Saumweber</a:t>
                      </a:r>
                      <a:r>
                        <a:rPr lang="en-US" sz="1800" b="0" i="0" kern="1200" dirty="0">
                          <a:solidFill>
                            <a:schemeClr val="tx1"/>
                          </a:solidFill>
                          <a:effectLst/>
                          <a:latin typeface="+mn-lt"/>
                          <a:ea typeface="+mn-ea"/>
                          <a:cs typeface="+mn-cs"/>
                        </a:rPr>
                        <a:t>-Meyer, Director, Head of </a:t>
                      </a:r>
                      <a:r>
                        <a:rPr lang="en-US" sz="1800" b="0" i="0" kern="1200" dirty="0" err="1">
                          <a:solidFill>
                            <a:schemeClr val="tx1"/>
                          </a:solidFill>
                          <a:effectLst/>
                          <a:latin typeface="+mn-lt"/>
                          <a:ea typeface="+mn-ea"/>
                          <a:cs typeface="+mn-cs"/>
                        </a:rPr>
                        <a:t>Departement</a:t>
                      </a:r>
                      <a:r>
                        <a:rPr lang="en-US" sz="1800" b="0" i="0" kern="1200" dirty="0">
                          <a:solidFill>
                            <a:schemeClr val="tx1"/>
                          </a:solidFill>
                          <a:effectLst/>
                          <a:latin typeface="+mn-lt"/>
                          <a:ea typeface="+mn-ea"/>
                          <a:cs typeface="+mn-cs"/>
                        </a:rPr>
                        <a:t> "Integration and social cohesion” &amp; </a:t>
                      </a:r>
                      <a:r>
                        <a:rPr lang="en-US" sz="1800" b="0" i="0" kern="1200" dirty="0" err="1">
                          <a:solidFill>
                            <a:schemeClr val="tx1"/>
                          </a:solidFill>
                          <a:effectLst/>
                          <a:latin typeface="+mn-lt"/>
                          <a:ea typeface="+mn-ea"/>
                          <a:cs typeface="+mn-cs"/>
                        </a:rPr>
                        <a:t>Mr</a:t>
                      </a:r>
                      <a:r>
                        <a:rPr lang="en-US" sz="1800" b="0" i="0" kern="1200" dirty="0">
                          <a:solidFill>
                            <a:schemeClr val="tx1"/>
                          </a:solidFill>
                          <a:effectLst/>
                          <a:latin typeface="+mn-lt"/>
                          <a:ea typeface="+mn-ea"/>
                          <a:cs typeface="+mn-cs"/>
                        </a:rPr>
                        <a:t> Beckmann, head of the division "Integration Courses"</a:t>
                      </a:r>
                      <a:endParaRPr lang="he-IL" dirty="0">
                        <a:solidFill>
                          <a:schemeClr val="tx1"/>
                        </a:solidFill>
                      </a:endParaRPr>
                    </a:p>
                  </a:txBody>
                  <a:tcPr/>
                </a:tc>
                <a:extLst>
                  <a:ext uri="{0D108BD9-81ED-4DB2-BD59-A6C34878D82A}">
                    <a16:rowId xmlns:a16="http://schemas.microsoft.com/office/drawing/2014/main" val="1191960569"/>
                  </a:ext>
                </a:extLst>
              </a:tr>
              <a:tr h="375175">
                <a:tc>
                  <a:txBody>
                    <a:bodyPr/>
                    <a:lstStyle/>
                    <a:p>
                      <a:pPr rtl="1"/>
                      <a:r>
                        <a:rPr lang="he-IL" dirty="0">
                          <a:solidFill>
                            <a:schemeClr val="tx1"/>
                          </a:solidFill>
                        </a:rPr>
                        <a:t>1230</a:t>
                      </a:r>
                    </a:p>
                  </a:txBody>
                  <a:tcPr/>
                </a:tc>
                <a:tc>
                  <a:txBody>
                    <a:bodyPr/>
                    <a:lstStyle/>
                    <a:p>
                      <a:pPr algn="r" rtl="1"/>
                      <a:r>
                        <a:rPr lang="he-IL" dirty="0">
                          <a:solidFill>
                            <a:schemeClr val="tx1"/>
                          </a:solidFill>
                        </a:rPr>
                        <a:t>פגישה בפרלמנט עם מפלגת הירוקים</a:t>
                      </a:r>
                    </a:p>
                  </a:txBody>
                  <a:tcPr/>
                </a:tc>
                <a:tc>
                  <a:txBody>
                    <a:bodyPr/>
                    <a:lstStyle/>
                    <a:p>
                      <a:pPr algn="r" rtl="1"/>
                      <a:r>
                        <a:rPr lang="he-IL" dirty="0">
                          <a:solidFill>
                            <a:schemeClr val="tx1"/>
                          </a:solidFill>
                        </a:rPr>
                        <a:t>עמדת</a:t>
                      </a:r>
                      <a:r>
                        <a:rPr lang="he-IL" baseline="0" dirty="0">
                          <a:solidFill>
                            <a:schemeClr val="tx1"/>
                          </a:solidFill>
                        </a:rPr>
                        <a:t> מפלגת אופוזיציה ביחס לסוגיית המהגרים לגרמניה</a:t>
                      </a:r>
                      <a:endParaRPr lang="he-IL" dirty="0">
                        <a:solidFill>
                          <a:schemeClr val="tx1"/>
                        </a:solidFill>
                      </a:endParaRPr>
                    </a:p>
                  </a:txBody>
                  <a:tcPr/>
                </a:tc>
                <a:extLst>
                  <a:ext uri="{0D108BD9-81ED-4DB2-BD59-A6C34878D82A}">
                    <a16:rowId xmlns:a16="http://schemas.microsoft.com/office/drawing/2014/main" val="1491035006"/>
                  </a:ext>
                </a:extLst>
              </a:tr>
              <a:tr h="375175">
                <a:tc>
                  <a:txBody>
                    <a:bodyPr/>
                    <a:lstStyle/>
                    <a:p>
                      <a:pPr rtl="1"/>
                      <a:r>
                        <a:rPr lang="he-IL" dirty="0">
                          <a:solidFill>
                            <a:schemeClr val="tx1"/>
                          </a:solidFill>
                        </a:rPr>
                        <a:t>1400</a:t>
                      </a:r>
                    </a:p>
                  </a:txBody>
                  <a:tcPr/>
                </a:tc>
                <a:tc>
                  <a:txBody>
                    <a:bodyPr/>
                    <a:lstStyle/>
                    <a:p>
                      <a:pPr algn="r" rtl="1"/>
                      <a:r>
                        <a:rPr lang="he-IL" dirty="0" err="1">
                          <a:solidFill>
                            <a:schemeClr val="tx1"/>
                          </a:solidFill>
                        </a:rPr>
                        <a:t>פלוריאן</a:t>
                      </a:r>
                      <a:r>
                        <a:rPr lang="he-IL" dirty="0">
                          <a:solidFill>
                            <a:schemeClr val="tx1"/>
                          </a:solidFill>
                        </a:rPr>
                        <a:t> הרמן </a:t>
                      </a:r>
                    </a:p>
                  </a:txBody>
                  <a:tcPr/>
                </a:tc>
                <a:tc>
                  <a:txBody>
                    <a:bodyPr/>
                    <a:lstStyle/>
                    <a:p>
                      <a:pPr algn="r" rtl="1"/>
                      <a:r>
                        <a:rPr lang="he-IL" dirty="0">
                          <a:solidFill>
                            <a:schemeClr val="tx1"/>
                          </a:solidFill>
                        </a:rPr>
                        <a:t>השר לענייני אירופה</a:t>
                      </a:r>
                    </a:p>
                  </a:txBody>
                  <a:tcPr/>
                </a:tc>
                <a:extLst>
                  <a:ext uri="{0D108BD9-81ED-4DB2-BD59-A6C34878D82A}">
                    <a16:rowId xmlns:a16="http://schemas.microsoft.com/office/drawing/2014/main" val="878723161"/>
                  </a:ext>
                </a:extLst>
              </a:tr>
              <a:tr h="2352561">
                <a:tc>
                  <a:txBody>
                    <a:bodyPr/>
                    <a:lstStyle/>
                    <a:p>
                      <a:pPr rtl="1"/>
                      <a:r>
                        <a:rPr lang="he-IL" dirty="0">
                          <a:solidFill>
                            <a:schemeClr val="tx1"/>
                          </a:solidFill>
                        </a:rPr>
                        <a:t>1530 </a:t>
                      </a:r>
                    </a:p>
                  </a:txBody>
                  <a:tcPr/>
                </a:tc>
                <a:tc>
                  <a:txBody>
                    <a:bodyPr/>
                    <a:lstStyle/>
                    <a:p>
                      <a:pPr algn="r" rtl="1"/>
                      <a:r>
                        <a:rPr lang="he-IL" dirty="0">
                          <a:solidFill>
                            <a:schemeClr val="tx1"/>
                          </a:solidFill>
                        </a:rPr>
                        <a:t>ועידת הבטחון של מינכן</a:t>
                      </a:r>
                      <a:r>
                        <a:rPr lang="he-IL" baseline="0" dirty="0">
                          <a:solidFill>
                            <a:schemeClr val="tx1"/>
                          </a:solidFill>
                        </a:rPr>
                        <a:t> – מפגש עם גורמים בכירים. </a:t>
                      </a:r>
                      <a:endParaRPr lang="he-IL" dirty="0">
                        <a:solidFill>
                          <a:schemeClr val="tx1"/>
                        </a:solidFill>
                      </a:endParaRPr>
                    </a:p>
                  </a:txBody>
                  <a:tcPr/>
                </a:tc>
                <a:tc>
                  <a:txBody>
                    <a:bodyPr/>
                    <a:lstStyle/>
                    <a:p>
                      <a:pPr algn="r" rtl="1"/>
                      <a:r>
                        <a:rPr lang="he-IL" dirty="0">
                          <a:solidFill>
                            <a:schemeClr val="tx1"/>
                          </a:solidFill>
                        </a:rPr>
                        <a:t>מתוך</a:t>
                      </a:r>
                      <a:r>
                        <a:rPr lang="he-IL" baseline="0" dirty="0">
                          <a:solidFill>
                            <a:schemeClr val="tx1"/>
                          </a:solidFill>
                        </a:rPr>
                        <a:t> דוח סיכום ועידת מינכן 2019:</a:t>
                      </a:r>
                    </a:p>
                    <a:p>
                      <a:pPr algn="l" rtl="0"/>
                      <a:r>
                        <a:rPr lang="en-US" sz="1600" dirty="0"/>
                        <a:t>“…French and German outlooks converged to a certain extent due to the interlinked security and migration challenges to Europe’s South – yet, although the two work together in the Sahel, French public debate continues to be marked by a conviction that France is “paying the price of blood” for Europe. Conversely, in Germany, suspicions that France is using others to pursue its interests in Africa remain hard to overcome. With domestic contexts in both capitals unlikely to become less complicated, the coming year will show whether the tandem can work out its differences or whether another window of opportunity has been missed. </a:t>
                      </a:r>
                      <a:endParaRPr lang="he-IL" sz="1600" dirty="0">
                        <a:solidFill>
                          <a:schemeClr val="tx1"/>
                        </a:solidFill>
                      </a:endParaRPr>
                    </a:p>
                  </a:txBody>
                  <a:tcPr/>
                </a:tc>
                <a:extLst>
                  <a:ext uri="{0D108BD9-81ED-4DB2-BD59-A6C34878D82A}">
                    <a16:rowId xmlns:a16="http://schemas.microsoft.com/office/drawing/2014/main" val="3051257648"/>
                  </a:ext>
                </a:extLst>
              </a:tr>
              <a:tr h="375175">
                <a:tc>
                  <a:txBody>
                    <a:bodyPr/>
                    <a:lstStyle/>
                    <a:p>
                      <a:pPr rtl="1"/>
                      <a:r>
                        <a:rPr lang="he-IL" dirty="0">
                          <a:solidFill>
                            <a:schemeClr val="tx1"/>
                          </a:solidFill>
                        </a:rPr>
                        <a:t>1800</a:t>
                      </a:r>
                    </a:p>
                  </a:txBody>
                  <a:tcPr/>
                </a:tc>
                <a:tc>
                  <a:txBody>
                    <a:bodyPr/>
                    <a:lstStyle/>
                    <a:p>
                      <a:pPr rtl="1"/>
                      <a:r>
                        <a:rPr lang="he-IL" dirty="0">
                          <a:solidFill>
                            <a:schemeClr val="tx1"/>
                          </a:solidFill>
                        </a:rPr>
                        <a:t>ערב צוות </a:t>
                      </a:r>
                    </a:p>
                  </a:txBody>
                  <a:tcPr/>
                </a:tc>
                <a:tc>
                  <a:txBody>
                    <a:bodyPr/>
                    <a:lstStyle/>
                    <a:p>
                      <a:pPr rtl="1"/>
                      <a:r>
                        <a:rPr lang="he-IL" dirty="0">
                          <a:solidFill>
                            <a:schemeClr val="tx1"/>
                          </a:solidFill>
                        </a:rPr>
                        <a:t>ערב חברתי / עיבוד</a:t>
                      </a:r>
                      <a:r>
                        <a:rPr lang="he-IL" baseline="0" dirty="0">
                          <a:solidFill>
                            <a:schemeClr val="tx1"/>
                          </a:solidFill>
                        </a:rPr>
                        <a:t> ותובנות/סיור מינכן  </a:t>
                      </a:r>
                      <a:endParaRPr lang="he-IL" dirty="0">
                        <a:solidFill>
                          <a:schemeClr val="tx1"/>
                        </a:solidFill>
                      </a:endParaRPr>
                    </a:p>
                  </a:txBody>
                  <a:tcPr/>
                </a:tc>
                <a:extLst>
                  <a:ext uri="{0D108BD9-81ED-4DB2-BD59-A6C34878D82A}">
                    <a16:rowId xmlns:a16="http://schemas.microsoft.com/office/drawing/2014/main" val="1885503348"/>
                  </a:ext>
                </a:extLst>
              </a:tr>
            </a:tbl>
          </a:graphicData>
        </a:graphic>
      </p:graphicFrame>
    </p:spTree>
    <p:extLst>
      <p:ext uri="{BB962C8B-B14F-4D97-AF65-F5344CB8AC3E}">
        <p14:creationId xmlns:p14="http://schemas.microsoft.com/office/powerpoint/2010/main" val="2861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35300" y="930158"/>
            <a:ext cx="6327373"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chemeClr val="accent2"/>
                </a:solidFill>
                <a:latin typeface="Tahoma" panose="020B0604030504040204" pitchFamily="34" charset="0"/>
                <a:ea typeface="Tahoma" panose="020B0604030504040204" pitchFamily="34" charset="0"/>
                <a:cs typeface="Tahoma" panose="020B0604030504040204" pitchFamily="34" charset="0"/>
              </a:rPr>
              <a:t>תכנית הסיור – 12.11.19</a:t>
            </a:r>
            <a:endParaRPr lang="he-IL" sz="2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361345355"/>
              </p:ext>
            </p:extLst>
          </p:nvPr>
        </p:nvGraphicFramePr>
        <p:xfrm>
          <a:off x="992776" y="2319866"/>
          <a:ext cx="10728960" cy="3383280"/>
        </p:xfrm>
        <a:graphic>
          <a:graphicData uri="http://schemas.openxmlformats.org/drawingml/2006/table">
            <a:tbl>
              <a:tblPr rtl="1" firstRow="1" bandRow="1">
                <a:tableStyleId>{5940675A-B579-460E-94D1-54222C63F5DA}</a:tableStyleId>
              </a:tblPr>
              <a:tblGrid>
                <a:gridCol w="1367245">
                  <a:extLst>
                    <a:ext uri="{9D8B030D-6E8A-4147-A177-3AD203B41FA5}">
                      <a16:colId xmlns:a16="http://schemas.microsoft.com/office/drawing/2014/main" val="2244597928"/>
                    </a:ext>
                  </a:extLst>
                </a:gridCol>
                <a:gridCol w="3779520">
                  <a:extLst>
                    <a:ext uri="{9D8B030D-6E8A-4147-A177-3AD203B41FA5}">
                      <a16:colId xmlns:a16="http://schemas.microsoft.com/office/drawing/2014/main" val="654406034"/>
                    </a:ext>
                  </a:extLst>
                </a:gridCol>
                <a:gridCol w="5582195">
                  <a:extLst>
                    <a:ext uri="{9D8B030D-6E8A-4147-A177-3AD203B41FA5}">
                      <a16:colId xmlns:a16="http://schemas.microsoft.com/office/drawing/2014/main" val="2395575539"/>
                    </a:ext>
                  </a:extLst>
                </a:gridCol>
              </a:tblGrid>
              <a:tr h="370840">
                <a:tc>
                  <a:txBody>
                    <a:bodyPr/>
                    <a:lstStyle/>
                    <a:p>
                      <a:pPr rtl="1"/>
                      <a:r>
                        <a:rPr lang="he-IL" sz="2000" dirty="0">
                          <a:solidFill>
                            <a:schemeClr val="tx1"/>
                          </a:solidFill>
                        </a:rPr>
                        <a:t>שעה</a:t>
                      </a:r>
                    </a:p>
                  </a:txBody>
                  <a:tcPr>
                    <a:solidFill>
                      <a:schemeClr val="accent2"/>
                    </a:solidFill>
                  </a:tcPr>
                </a:tc>
                <a:tc>
                  <a:txBody>
                    <a:bodyPr/>
                    <a:lstStyle/>
                    <a:p>
                      <a:pPr rtl="1"/>
                      <a:r>
                        <a:rPr lang="he-IL" sz="2000" dirty="0">
                          <a:solidFill>
                            <a:schemeClr val="tx1"/>
                          </a:solidFill>
                        </a:rPr>
                        <a:t>נושא</a:t>
                      </a:r>
                    </a:p>
                  </a:txBody>
                  <a:tcPr>
                    <a:solidFill>
                      <a:schemeClr val="accent2"/>
                    </a:solidFill>
                  </a:tcPr>
                </a:tc>
                <a:tc>
                  <a:txBody>
                    <a:bodyPr/>
                    <a:lstStyle/>
                    <a:p>
                      <a:pPr rtl="1"/>
                      <a:r>
                        <a:rPr lang="he-IL" sz="2000" baseline="0" dirty="0">
                          <a:solidFill>
                            <a:schemeClr val="bg1"/>
                          </a:solidFill>
                        </a:rPr>
                        <a:t>סוגיות לבירור / שאלות החקר</a:t>
                      </a:r>
                      <a:endParaRPr lang="he-IL" sz="2000" dirty="0">
                        <a:solidFill>
                          <a:schemeClr val="bg1"/>
                        </a:solidFill>
                      </a:endParaRPr>
                    </a:p>
                  </a:txBody>
                  <a:tcPr>
                    <a:solidFill>
                      <a:schemeClr val="accent2"/>
                    </a:solidFill>
                  </a:tcPr>
                </a:tc>
                <a:extLst>
                  <a:ext uri="{0D108BD9-81ED-4DB2-BD59-A6C34878D82A}">
                    <a16:rowId xmlns:a16="http://schemas.microsoft.com/office/drawing/2014/main" val="2235717678"/>
                  </a:ext>
                </a:extLst>
              </a:tr>
              <a:tr h="370840">
                <a:tc>
                  <a:txBody>
                    <a:bodyPr/>
                    <a:lstStyle/>
                    <a:p>
                      <a:pPr rtl="1"/>
                      <a:r>
                        <a:rPr lang="he-IL" sz="2000" kern="1200" dirty="0">
                          <a:solidFill>
                            <a:schemeClr val="tx1"/>
                          </a:solidFill>
                          <a:latin typeface="+mn-lt"/>
                          <a:ea typeface="+mn-ea"/>
                          <a:cs typeface="+mn-cs"/>
                        </a:rPr>
                        <a:t>09.00</a:t>
                      </a:r>
                    </a:p>
                  </a:txBody>
                  <a:tcPr/>
                </a:tc>
                <a:tc>
                  <a:txBody>
                    <a:bodyPr/>
                    <a:lstStyle/>
                    <a:p>
                      <a:pPr rtl="1"/>
                      <a:r>
                        <a:rPr lang="he-IL" sz="2000" dirty="0">
                          <a:solidFill>
                            <a:schemeClr val="tx1"/>
                          </a:solidFill>
                          <a:cs typeface="+mn-cs"/>
                        </a:rPr>
                        <a:t>פגישה עם ארגון כלכלי </a:t>
                      </a:r>
                      <a:r>
                        <a:rPr lang="en-US" sz="2000" dirty="0">
                          <a:solidFill>
                            <a:schemeClr val="tx1"/>
                          </a:solidFill>
                          <a:cs typeface="+mn-cs"/>
                        </a:rPr>
                        <a:t> IHK</a:t>
                      </a:r>
                      <a:endParaRPr lang="he-IL" sz="2000" dirty="0">
                        <a:solidFill>
                          <a:schemeClr val="tx1"/>
                        </a:solidFill>
                        <a:cs typeface="+mn-cs"/>
                      </a:endParaRPr>
                    </a:p>
                  </a:txBody>
                  <a:tcPr/>
                </a:tc>
                <a:tc>
                  <a:txBody>
                    <a:bodyPr/>
                    <a:lstStyle/>
                    <a:p>
                      <a:r>
                        <a:rPr lang="he-IL" sz="2000" b="0" kern="1200" dirty="0">
                          <a:solidFill>
                            <a:schemeClr val="tx1"/>
                          </a:solidFill>
                          <a:effectLst/>
                          <a:latin typeface="+mn-lt"/>
                          <a:ea typeface="+mn-ea"/>
                          <a:cs typeface="+mn-cs"/>
                        </a:rPr>
                        <a:t>לשכת מסחר המפעילה תוכניות שילוב מהגרים בתעשייה וכלכלה </a:t>
                      </a:r>
                      <a:endParaRPr lang="en-US" sz="2000" b="0" kern="1200" dirty="0">
                        <a:solidFill>
                          <a:schemeClr val="tx1"/>
                        </a:solidFill>
                        <a:effectLst/>
                        <a:latin typeface="+mn-lt"/>
                        <a:ea typeface="+mn-ea"/>
                        <a:cs typeface="+mn-cs"/>
                      </a:endParaRPr>
                    </a:p>
                  </a:txBody>
                  <a:tcPr/>
                </a:tc>
                <a:extLst>
                  <a:ext uri="{0D108BD9-81ED-4DB2-BD59-A6C34878D82A}">
                    <a16:rowId xmlns:a16="http://schemas.microsoft.com/office/drawing/2014/main" val="3297031608"/>
                  </a:ext>
                </a:extLst>
              </a:tr>
              <a:tr h="370840">
                <a:tc>
                  <a:txBody>
                    <a:bodyPr/>
                    <a:lstStyle/>
                    <a:p>
                      <a:pPr rtl="1"/>
                      <a:r>
                        <a:rPr lang="he-IL" sz="2000" kern="1200" dirty="0">
                          <a:solidFill>
                            <a:schemeClr val="tx1"/>
                          </a:solidFill>
                          <a:latin typeface="+mn-lt"/>
                          <a:ea typeface="+mn-ea"/>
                          <a:cs typeface="+mn-cs"/>
                        </a:rPr>
                        <a:t>10.00</a:t>
                      </a:r>
                    </a:p>
                  </a:txBody>
                  <a:tcPr/>
                </a:tc>
                <a:tc>
                  <a:txBody>
                    <a:bodyPr/>
                    <a:lstStyle/>
                    <a:p>
                      <a:pPr rtl="1"/>
                      <a:r>
                        <a:rPr lang="he-IL" sz="2000" dirty="0">
                          <a:solidFill>
                            <a:schemeClr val="tx1"/>
                          </a:solidFill>
                          <a:cs typeface="+mn-cs"/>
                        </a:rPr>
                        <a:t>סיור היכרות במינכן</a:t>
                      </a:r>
                    </a:p>
                  </a:txBody>
                  <a:tcPr/>
                </a:tc>
                <a:tc>
                  <a:txBody>
                    <a:bodyPr/>
                    <a:lstStyle/>
                    <a:p>
                      <a:r>
                        <a:rPr lang="he-IL" sz="2000" dirty="0">
                          <a:solidFill>
                            <a:schemeClr val="tx1"/>
                          </a:solidFill>
                          <a:cs typeface="+mn-cs"/>
                        </a:rPr>
                        <a:t>בעקבות</a:t>
                      </a:r>
                      <a:r>
                        <a:rPr lang="he-IL" sz="2000" baseline="0" dirty="0">
                          <a:solidFill>
                            <a:schemeClr val="tx1"/>
                          </a:solidFill>
                          <a:cs typeface="+mn-cs"/>
                        </a:rPr>
                        <a:t> הרייך השלישי / סיור במינכן</a:t>
                      </a:r>
                      <a:r>
                        <a:rPr lang="en-US" sz="2000" baseline="0" dirty="0">
                          <a:solidFill>
                            <a:schemeClr val="tx1"/>
                          </a:solidFill>
                          <a:cs typeface="+mn-cs"/>
                        </a:rPr>
                        <a:t> </a:t>
                      </a:r>
                      <a:r>
                        <a:rPr lang="en-US" sz="2000" b="1" kern="1200" dirty="0">
                          <a:solidFill>
                            <a:schemeClr val="tx1"/>
                          </a:solidFill>
                          <a:effectLst/>
                          <a:latin typeface="+mn-lt"/>
                          <a:ea typeface="+mn-ea"/>
                          <a:cs typeface="+mn-cs"/>
                        </a:rPr>
                        <a:t>Hitler and the Third Reich Munich Walking Tour</a:t>
                      </a:r>
                    </a:p>
                  </a:txBody>
                  <a:tcPr/>
                </a:tc>
                <a:extLst>
                  <a:ext uri="{0D108BD9-81ED-4DB2-BD59-A6C34878D82A}">
                    <a16:rowId xmlns:a16="http://schemas.microsoft.com/office/drawing/2014/main" val="3767470553"/>
                  </a:ext>
                </a:extLst>
              </a:tr>
              <a:tr h="370840">
                <a:tc>
                  <a:txBody>
                    <a:bodyPr/>
                    <a:lstStyle/>
                    <a:p>
                      <a:pPr rtl="1"/>
                      <a:r>
                        <a:rPr lang="en-US" sz="2000" kern="1200" dirty="0">
                          <a:solidFill>
                            <a:schemeClr val="tx1"/>
                          </a:solidFill>
                          <a:latin typeface="+mn-lt"/>
                          <a:ea typeface="+mn-ea"/>
                          <a:cs typeface="+mn-cs"/>
                        </a:rPr>
                        <a:t>12.30</a:t>
                      </a:r>
                      <a:endParaRPr lang="he-IL" sz="2000" kern="1200" dirty="0">
                        <a:solidFill>
                          <a:schemeClr val="tx1"/>
                        </a:solidFill>
                        <a:latin typeface="+mn-lt"/>
                        <a:ea typeface="+mn-ea"/>
                        <a:cs typeface="+mn-cs"/>
                      </a:endParaRPr>
                    </a:p>
                  </a:txBody>
                  <a:tcPr/>
                </a:tc>
                <a:tc>
                  <a:txBody>
                    <a:bodyPr/>
                    <a:lstStyle/>
                    <a:p>
                      <a:pPr rtl="1"/>
                      <a:r>
                        <a:rPr lang="he-IL" sz="2000" dirty="0">
                          <a:solidFill>
                            <a:schemeClr val="tx1"/>
                          </a:solidFill>
                          <a:cs typeface="+mn-cs"/>
                        </a:rPr>
                        <a:t>סיור </a:t>
                      </a:r>
                      <a:r>
                        <a:rPr lang="en-US" sz="2000" kern="1200" dirty="0">
                          <a:solidFill>
                            <a:schemeClr val="tx1"/>
                          </a:solidFill>
                          <a:latin typeface="+mn-lt"/>
                          <a:ea typeface="+mn-ea"/>
                          <a:cs typeface="+mn-cs"/>
                        </a:rPr>
                        <a:t>BMW</a:t>
                      </a:r>
                      <a:endParaRPr lang="he-IL" sz="2000" kern="1200" dirty="0">
                        <a:solidFill>
                          <a:schemeClr val="tx1"/>
                        </a:solidFill>
                        <a:latin typeface="+mn-lt"/>
                        <a:ea typeface="+mn-ea"/>
                        <a:cs typeface="+mn-cs"/>
                      </a:endParaRPr>
                    </a:p>
                  </a:txBody>
                  <a:tcPr/>
                </a:tc>
                <a:tc>
                  <a:txBody>
                    <a:bodyPr/>
                    <a:lstStyle/>
                    <a:p>
                      <a:pPr rtl="1"/>
                      <a:r>
                        <a:rPr lang="he-IL" sz="2000" dirty="0">
                          <a:solidFill>
                            <a:schemeClr val="tx1"/>
                          </a:solidFill>
                          <a:cs typeface="+mn-cs"/>
                        </a:rPr>
                        <a:t>ביקור במפעל</a:t>
                      </a:r>
                      <a:r>
                        <a:rPr lang="he-IL" sz="2000" baseline="0" dirty="0">
                          <a:solidFill>
                            <a:schemeClr val="tx1"/>
                          </a:solidFill>
                          <a:cs typeface="+mn-cs"/>
                        </a:rPr>
                        <a:t> / מגולות הכותרת של התעשייה בבוואריה</a:t>
                      </a:r>
                      <a:endParaRPr lang="he-IL" sz="2000" dirty="0">
                        <a:solidFill>
                          <a:schemeClr val="tx1"/>
                        </a:solidFill>
                        <a:cs typeface="+mn-cs"/>
                      </a:endParaRPr>
                    </a:p>
                  </a:txBody>
                  <a:tcPr/>
                </a:tc>
                <a:extLst>
                  <a:ext uri="{0D108BD9-81ED-4DB2-BD59-A6C34878D82A}">
                    <a16:rowId xmlns:a16="http://schemas.microsoft.com/office/drawing/2014/main" val="1191960569"/>
                  </a:ext>
                </a:extLst>
              </a:tr>
              <a:tr h="370840">
                <a:tc>
                  <a:txBody>
                    <a:bodyPr/>
                    <a:lstStyle/>
                    <a:p>
                      <a:pPr rtl="1"/>
                      <a:r>
                        <a:rPr lang="he-IL" sz="2000" kern="1200" dirty="0">
                          <a:solidFill>
                            <a:schemeClr val="tx1"/>
                          </a:solidFill>
                          <a:latin typeface="+mn-lt"/>
                          <a:ea typeface="+mn-ea"/>
                          <a:cs typeface="+mn-cs"/>
                        </a:rPr>
                        <a:t>14.00</a:t>
                      </a:r>
                    </a:p>
                  </a:txBody>
                  <a:tcPr/>
                </a:tc>
                <a:tc>
                  <a:txBody>
                    <a:bodyPr/>
                    <a:lstStyle/>
                    <a:p>
                      <a:pPr rtl="1"/>
                      <a:r>
                        <a:rPr lang="he-IL" sz="2000" dirty="0">
                          <a:solidFill>
                            <a:schemeClr val="tx1"/>
                          </a:solidFill>
                          <a:cs typeface="+mn-cs"/>
                        </a:rPr>
                        <a:t>ארוחת צהריים</a:t>
                      </a:r>
                    </a:p>
                  </a:txBody>
                  <a:tcPr/>
                </a:tc>
                <a:tc>
                  <a:txBody>
                    <a:bodyPr/>
                    <a:lstStyle/>
                    <a:p>
                      <a:pPr rtl="1"/>
                      <a:endParaRPr lang="he-IL" sz="2000" dirty="0">
                        <a:solidFill>
                          <a:schemeClr val="tx1"/>
                        </a:solidFill>
                        <a:cs typeface="+mn-cs"/>
                      </a:endParaRPr>
                    </a:p>
                  </a:txBody>
                  <a:tcPr/>
                </a:tc>
                <a:extLst>
                  <a:ext uri="{0D108BD9-81ED-4DB2-BD59-A6C34878D82A}">
                    <a16:rowId xmlns:a16="http://schemas.microsoft.com/office/drawing/2014/main" val="1491035006"/>
                  </a:ext>
                </a:extLst>
              </a:tr>
              <a:tr h="370840">
                <a:tc>
                  <a:txBody>
                    <a:bodyPr/>
                    <a:lstStyle/>
                    <a:p>
                      <a:pPr rtl="1"/>
                      <a:r>
                        <a:rPr lang="he-IL" sz="2000" kern="1200" dirty="0">
                          <a:solidFill>
                            <a:schemeClr val="tx1"/>
                          </a:solidFill>
                          <a:latin typeface="+mn-lt"/>
                          <a:ea typeface="+mn-ea"/>
                          <a:cs typeface="+mn-cs"/>
                        </a:rPr>
                        <a:t>15.00 </a:t>
                      </a:r>
                    </a:p>
                  </a:txBody>
                  <a:tcPr/>
                </a:tc>
                <a:tc>
                  <a:txBody>
                    <a:bodyPr/>
                    <a:lstStyle/>
                    <a:p>
                      <a:pPr rtl="1"/>
                      <a:r>
                        <a:rPr lang="he-IL" sz="2000" dirty="0">
                          <a:solidFill>
                            <a:schemeClr val="tx1"/>
                          </a:solidFill>
                          <a:cs typeface="+mn-cs"/>
                        </a:rPr>
                        <a:t>נסיעה לשדה תעופה</a:t>
                      </a:r>
                    </a:p>
                  </a:txBody>
                  <a:tcPr/>
                </a:tc>
                <a:tc>
                  <a:txBody>
                    <a:bodyPr/>
                    <a:lstStyle/>
                    <a:p>
                      <a:pPr rtl="1"/>
                      <a:endParaRPr lang="he-IL" sz="2000" dirty="0">
                        <a:solidFill>
                          <a:schemeClr val="tx1"/>
                        </a:solidFill>
                        <a:cs typeface="+mn-cs"/>
                      </a:endParaRPr>
                    </a:p>
                  </a:txBody>
                  <a:tcPr/>
                </a:tc>
                <a:extLst>
                  <a:ext uri="{0D108BD9-81ED-4DB2-BD59-A6C34878D82A}">
                    <a16:rowId xmlns:a16="http://schemas.microsoft.com/office/drawing/2014/main" val="3051257648"/>
                  </a:ext>
                </a:extLst>
              </a:tr>
              <a:tr h="370840">
                <a:tc>
                  <a:txBody>
                    <a:bodyPr/>
                    <a:lstStyle/>
                    <a:p>
                      <a:pPr rtl="1"/>
                      <a:r>
                        <a:rPr lang="he-IL" sz="2000" kern="1200" dirty="0">
                          <a:solidFill>
                            <a:schemeClr val="tx1"/>
                          </a:solidFill>
                          <a:latin typeface="+mn-lt"/>
                          <a:ea typeface="+mn-ea"/>
                          <a:cs typeface="+mn-cs"/>
                        </a:rPr>
                        <a:t>17.30</a:t>
                      </a:r>
                    </a:p>
                  </a:txBody>
                  <a:tcPr/>
                </a:tc>
                <a:tc>
                  <a:txBody>
                    <a:bodyPr/>
                    <a:lstStyle/>
                    <a:p>
                      <a:pPr rtl="1"/>
                      <a:r>
                        <a:rPr lang="he-IL" sz="2000" dirty="0">
                          <a:solidFill>
                            <a:schemeClr val="tx1"/>
                          </a:solidFill>
                          <a:cs typeface="+mn-cs"/>
                        </a:rPr>
                        <a:t>המראה משוערת לבריסל</a:t>
                      </a:r>
                    </a:p>
                  </a:txBody>
                  <a:tcPr/>
                </a:tc>
                <a:tc>
                  <a:txBody>
                    <a:bodyPr/>
                    <a:lstStyle/>
                    <a:p>
                      <a:pPr rtl="1"/>
                      <a:endParaRPr lang="he-IL" sz="2000" dirty="0">
                        <a:solidFill>
                          <a:schemeClr val="tx1"/>
                        </a:solidFill>
                        <a:cs typeface="+mn-cs"/>
                      </a:endParaRPr>
                    </a:p>
                  </a:txBody>
                  <a:tcPr/>
                </a:tc>
                <a:extLst>
                  <a:ext uri="{0D108BD9-81ED-4DB2-BD59-A6C34878D82A}">
                    <a16:rowId xmlns:a16="http://schemas.microsoft.com/office/drawing/2014/main" val="1885503348"/>
                  </a:ext>
                </a:extLst>
              </a:tr>
            </a:tbl>
          </a:graphicData>
        </a:graphic>
      </p:graphicFrame>
    </p:spTree>
    <p:extLst>
      <p:ext uri="{BB962C8B-B14F-4D97-AF65-F5344CB8AC3E}">
        <p14:creationId xmlns:p14="http://schemas.microsoft.com/office/powerpoint/2010/main" val="258847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1700678" y="930158"/>
            <a:ext cx="9861995" cy="646331"/>
          </a:xfrm>
          <a:prstGeom prst="rect">
            <a:avLst/>
          </a:prstGeom>
          <a:solidFill>
            <a:schemeClr val="tx1"/>
          </a:solid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chemeClr val="accent5"/>
                </a:solidFill>
                <a:latin typeface="Tahoma" panose="020B0604030504040204" pitchFamily="34" charset="0"/>
                <a:ea typeface="Tahoma" panose="020B0604030504040204" pitchFamily="34" charset="0"/>
                <a:cs typeface="Tahoma" panose="020B0604030504040204" pitchFamily="34" charset="0"/>
              </a:rPr>
              <a:t>כוחות ומשימות – סיכום סיור אירופה* </a:t>
            </a:r>
            <a:endParaRPr lang="he-IL" sz="28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טבלה 2"/>
          <p:cNvGraphicFramePr>
            <a:graphicFrameLocks noGrp="1"/>
          </p:cNvGraphicFramePr>
          <p:nvPr>
            <p:extLst>
              <p:ext uri="{D42A27DB-BD31-4B8C-83A1-F6EECF244321}">
                <p14:modId xmlns:p14="http://schemas.microsoft.com/office/powerpoint/2010/main" val="34846281"/>
              </p:ext>
            </p:extLst>
          </p:nvPr>
        </p:nvGraphicFramePr>
        <p:xfrm>
          <a:off x="2458720" y="2034661"/>
          <a:ext cx="8127999" cy="4079240"/>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880806880"/>
                    </a:ext>
                  </a:extLst>
                </a:gridCol>
                <a:gridCol w="2709333">
                  <a:extLst>
                    <a:ext uri="{9D8B030D-6E8A-4147-A177-3AD203B41FA5}">
                      <a16:colId xmlns:a16="http://schemas.microsoft.com/office/drawing/2014/main" val="610734607"/>
                    </a:ext>
                  </a:extLst>
                </a:gridCol>
                <a:gridCol w="2709333">
                  <a:extLst>
                    <a:ext uri="{9D8B030D-6E8A-4147-A177-3AD203B41FA5}">
                      <a16:colId xmlns:a16="http://schemas.microsoft.com/office/drawing/2014/main" val="3249285996"/>
                    </a:ext>
                  </a:extLst>
                </a:gridCol>
              </a:tblGrid>
              <a:tr h="370840">
                <a:tc>
                  <a:txBody>
                    <a:bodyPr/>
                    <a:lstStyle/>
                    <a:p>
                      <a:pPr rtl="1"/>
                      <a:r>
                        <a:rPr lang="he-IL" b="1" dirty="0"/>
                        <a:t>שם המשתתף</a:t>
                      </a:r>
                    </a:p>
                  </a:txBody>
                  <a:tcPr>
                    <a:solidFill>
                      <a:schemeClr val="accent5"/>
                    </a:solidFill>
                  </a:tcPr>
                </a:tc>
                <a:tc>
                  <a:txBody>
                    <a:bodyPr/>
                    <a:lstStyle/>
                    <a:p>
                      <a:pPr rtl="1"/>
                      <a:r>
                        <a:rPr lang="he-IL" b="1" dirty="0"/>
                        <a:t>המשימה </a:t>
                      </a:r>
                    </a:p>
                  </a:txBody>
                  <a:tcPr>
                    <a:solidFill>
                      <a:schemeClr val="accent5"/>
                    </a:solidFill>
                  </a:tcPr>
                </a:tc>
                <a:tc>
                  <a:txBody>
                    <a:bodyPr/>
                    <a:lstStyle/>
                    <a:p>
                      <a:pPr rtl="1"/>
                      <a:r>
                        <a:rPr lang="he-IL" b="1" dirty="0"/>
                        <a:t>הערות </a:t>
                      </a:r>
                    </a:p>
                  </a:txBody>
                  <a:tcPr>
                    <a:solidFill>
                      <a:schemeClr val="accent5"/>
                    </a:solidFill>
                  </a:tcPr>
                </a:tc>
                <a:extLst>
                  <a:ext uri="{0D108BD9-81ED-4DB2-BD59-A6C34878D82A}">
                    <a16:rowId xmlns:a16="http://schemas.microsoft.com/office/drawing/2014/main" val="1108338974"/>
                  </a:ext>
                </a:extLst>
              </a:tr>
              <a:tr h="370840">
                <a:tc>
                  <a:txBody>
                    <a:bodyPr/>
                    <a:lstStyle/>
                    <a:p>
                      <a:pPr rtl="1"/>
                      <a:r>
                        <a:rPr lang="he-IL" b="1" dirty="0"/>
                        <a:t>סימונה</a:t>
                      </a:r>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2856539212"/>
                  </a:ext>
                </a:extLst>
              </a:tr>
              <a:tr h="370840">
                <a:tc>
                  <a:txBody>
                    <a:bodyPr/>
                    <a:lstStyle/>
                    <a:p>
                      <a:pPr rtl="1"/>
                      <a:r>
                        <a:rPr lang="he-IL" b="1" dirty="0"/>
                        <a:t>נדב</a:t>
                      </a:r>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740692233"/>
                  </a:ext>
                </a:extLst>
              </a:tr>
              <a:tr h="370840">
                <a:tc>
                  <a:txBody>
                    <a:bodyPr/>
                    <a:lstStyle/>
                    <a:p>
                      <a:pPr rtl="1"/>
                      <a:r>
                        <a:rPr lang="he-IL" b="1" dirty="0"/>
                        <a:t>הראל</a:t>
                      </a:r>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2917733799"/>
                  </a:ext>
                </a:extLst>
              </a:tr>
              <a:tr h="370840">
                <a:tc>
                  <a:txBody>
                    <a:bodyPr/>
                    <a:lstStyle/>
                    <a:p>
                      <a:pPr rtl="1"/>
                      <a:r>
                        <a:rPr lang="he-IL" b="1" dirty="0"/>
                        <a:t>יוסי</a:t>
                      </a:r>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2438334121"/>
                  </a:ext>
                </a:extLst>
              </a:tr>
              <a:tr h="370840">
                <a:tc>
                  <a:txBody>
                    <a:bodyPr/>
                    <a:lstStyle/>
                    <a:p>
                      <a:pPr rtl="1"/>
                      <a:r>
                        <a:rPr lang="he-IL" b="1" dirty="0"/>
                        <a:t>מייקל</a:t>
                      </a:r>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1874946427"/>
                  </a:ext>
                </a:extLst>
              </a:tr>
              <a:tr h="370840">
                <a:tc>
                  <a:txBody>
                    <a:bodyPr/>
                    <a:lstStyle/>
                    <a:p>
                      <a:pPr rtl="1"/>
                      <a:r>
                        <a:rPr lang="he-IL" b="1" dirty="0" err="1"/>
                        <a:t>קיונג</a:t>
                      </a:r>
                      <a:r>
                        <a:rPr lang="he-IL" b="1" dirty="0"/>
                        <a:t> </a:t>
                      </a:r>
                      <a:r>
                        <a:rPr lang="he-IL" b="1" dirty="0" err="1"/>
                        <a:t>סנג</a:t>
                      </a:r>
                      <a:endParaRPr lang="he-IL" b="1" dirty="0"/>
                    </a:p>
                  </a:txBody>
                  <a:tcPr/>
                </a:tc>
                <a:tc>
                  <a:txBody>
                    <a:bodyPr/>
                    <a:lstStyle/>
                    <a:p>
                      <a:pPr rtl="1"/>
                      <a:endParaRPr lang="he-IL" b="1"/>
                    </a:p>
                  </a:txBody>
                  <a:tcPr/>
                </a:tc>
                <a:tc>
                  <a:txBody>
                    <a:bodyPr/>
                    <a:lstStyle/>
                    <a:p>
                      <a:pPr rtl="1"/>
                      <a:endParaRPr lang="he-IL" b="1"/>
                    </a:p>
                  </a:txBody>
                  <a:tcPr/>
                </a:tc>
                <a:extLst>
                  <a:ext uri="{0D108BD9-81ED-4DB2-BD59-A6C34878D82A}">
                    <a16:rowId xmlns:a16="http://schemas.microsoft.com/office/drawing/2014/main" val="1511606633"/>
                  </a:ext>
                </a:extLst>
              </a:tr>
              <a:tr h="370840">
                <a:tc>
                  <a:txBody>
                    <a:bodyPr/>
                    <a:lstStyle/>
                    <a:p>
                      <a:pPr rtl="1"/>
                      <a:r>
                        <a:rPr lang="he-IL" b="1" dirty="0"/>
                        <a:t>בר</a:t>
                      </a:r>
                    </a:p>
                  </a:txBody>
                  <a:tcPr/>
                </a:tc>
                <a:tc>
                  <a:txBody>
                    <a:bodyPr/>
                    <a:lstStyle/>
                    <a:p>
                      <a:pPr rtl="1"/>
                      <a:endParaRPr lang="he-IL" b="1" dirty="0"/>
                    </a:p>
                  </a:txBody>
                  <a:tcPr/>
                </a:tc>
                <a:tc>
                  <a:txBody>
                    <a:bodyPr/>
                    <a:lstStyle/>
                    <a:p>
                      <a:pPr rtl="1"/>
                      <a:endParaRPr lang="he-IL" b="1" dirty="0"/>
                    </a:p>
                  </a:txBody>
                  <a:tcPr/>
                </a:tc>
                <a:extLst>
                  <a:ext uri="{0D108BD9-81ED-4DB2-BD59-A6C34878D82A}">
                    <a16:rowId xmlns:a16="http://schemas.microsoft.com/office/drawing/2014/main" val="242431933"/>
                  </a:ext>
                </a:extLst>
              </a:tr>
              <a:tr h="370840">
                <a:tc>
                  <a:txBody>
                    <a:bodyPr/>
                    <a:lstStyle/>
                    <a:p>
                      <a:pPr rtl="1"/>
                      <a:r>
                        <a:rPr lang="he-IL" b="1" dirty="0"/>
                        <a:t>מלכי</a:t>
                      </a:r>
                    </a:p>
                  </a:txBody>
                  <a:tcPr/>
                </a:tc>
                <a:tc>
                  <a:txBody>
                    <a:bodyPr/>
                    <a:lstStyle/>
                    <a:p>
                      <a:pPr rtl="1"/>
                      <a:endParaRPr lang="he-IL" b="1" dirty="0"/>
                    </a:p>
                  </a:txBody>
                  <a:tcPr/>
                </a:tc>
                <a:tc>
                  <a:txBody>
                    <a:bodyPr/>
                    <a:lstStyle/>
                    <a:p>
                      <a:pPr rtl="1"/>
                      <a:endParaRPr lang="he-IL" b="1" dirty="0"/>
                    </a:p>
                  </a:txBody>
                  <a:tcPr/>
                </a:tc>
                <a:extLst>
                  <a:ext uri="{0D108BD9-81ED-4DB2-BD59-A6C34878D82A}">
                    <a16:rowId xmlns:a16="http://schemas.microsoft.com/office/drawing/2014/main" val="3002335629"/>
                  </a:ext>
                </a:extLst>
              </a:tr>
              <a:tr h="370840">
                <a:tc>
                  <a:txBody>
                    <a:bodyPr/>
                    <a:lstStyle/>
                    <a:p>
                      <a:pPr rtl="1"/>
                      <a:r>
                        <a:rPr lang="he-IL" b="1" dirty="0"/>
                        <a:t>רם</a:t>
                      </a:r>
                    </a:p>
                  </a:txBody>
                  <a:tcPr/>
                </a:tc>
                <a:tc>
                  <a:txBody>
                    <a:bodyPr/>
                    <a:lstStyle/>
                    <a:p>
                      <a:pPr rtl="1"/>
                      <a:endParaRPr lang="he-IL" b="1" dirty="0"/>
                    </a:p>
                  </a:txBody>
                  <a:tcPr/>
                </a:tc>
                <a:tc>
                  <a:txBody>
                    <a:bodyPr/>
                    <a:lstStyle/>
                    <a:p>
                      <a:pPr rtl="1"/>
                      <a:endParaRPr lang="he-IL" b="1" dirty="0"/>
                    </a:p>
                  </a:txBody>
                  <a:tcPr/>
                </a:tc>
                <a:extLst>
                  <a:ext uri="{0D108BD9-81ED-4DB2-BD59-A6C34878D82A}">
                    <a16:rowId xmlns:a16="http://schemas.microsoft.com/office/drawing/2014/main" val="3631790130"/>
                  </a:ext>
                </a:extLst>
              </a:tr>
              <a:tr h="370840">
                <a:tc>
                  <a:txBody>
                    <a:bodyPr/>
                    <a:lstStyle/>
                    <a:p>
                      <a:pPr rtl="1"/>
                      <a:r>
                        <a:rPr lang="he-IL" b="1" dirty="0" err="1"/>
                        <a:t>דוידה</a:t>
                      </a:r>
                      <a:endParaRPr lang="he-IL" b="1" dirty="0"/>
                    </a:p>
                  </a:txBody>
                  <a:tcPr/>
                </a:tc>
                <a:tc>
                  <a:txBody>
                    <a:bodyPr/>
                    <a:lstStyle/>
                    <a:p>
                      <a:pPr rtl="1"/>
                      <a:endParaRPr lang="he-IL" b="1" dirty="0"/>
                    </a:p>
                  </a:txBody>
                  <a:tcPr/>
                </a:tc>
                <a:tc>
                  <a:txBody>
                    <a:bodyPr/>
                    <a:lstStyle/>
                    <a:p>
                      <a:pPr rtl="1"/>
                      <a:endParaRPr lang="he-IL" b="1" dirty="0"/>
                    </a:p>
                  </a:txBody>
                  <a:tcPr/>
                </a:tc>
                <a:extLst>
                  <a:ext uri="{0D108BD9-81ED-4DB2-BD59-A6C34878D82A}">
                    <a16:rowId xmlns:a16="http://schemas.microsoft.com/office/drawing/2014/main" val="2147107238"/>
                  </a:ext>
                </a:extLst>
              </a:tr>
            </a:tbl>
          </a:graphicData>
        </a:graphic>
      </p:graphicFrame>
      <p:sp>
        <p:nvSpPr>
          <p:cNvPr id="2" name="TextBox 1"/>
          <p:cNvSpPr txBox="1"/>
          <p:nvPr/>
        </p:nvSpPr>
        <p:spPr>
          <a:xfrm>
            <a:off x="5387702" y="6361280"/>
            <a:ext cx="5199017" cy="369332"/>
          </a:xfrm>
          <a:prstGeom prst="rect">
            <a:avLst/>
          </a:prstGeom>
          <a:noFill/>
        </p:spPr>
        <p:txBody>
          <a:bodyPr wrap="square" rtlCol="1">
            <a:spAutoFit/>
          </a:bodyPr>
          <a:lstStyle/>
          <a:p>
            <a:r>
              <a:rPr lang="he-IL" b="1" dirty="0"/>
              <a:t>* מצגת מסכמת, תיק סיור, תחקיר צוות </a:t>
            </a:r>
          </a:p>
        </p:txBody>
      </p:sp>
    </p:spTree>
    <p:extLst>
      <p:ext uri="{BB962C8B-B14F-4D97-AF65-F5344CB8AC3E}">
        <p14:creationId xmlns:p14="http://schemas.microsoft.com/office/powerpoint/2010/main" val="225366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931853" y="653933"/>
            <a:ext cx="4697120"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מנהלות  והיסעים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תיבת טקסט 1">
            <a:extLst>
              <a:ext uri="{FF2B5EF4-FFF2-40B4-BE49-F238E27FC236}">
                <a16:creationId xmlns:a16="http://schemas.microsoft.com/office/drawing/2014/main" id="{4F6C6BE4-DB77-4964-9606-030BA5638A66}"/>
              </a:ext>
            </a:extLst>
          </p:cNvPr>
          <p:cNvSpPr txBox="1"/>
          <p:nvPr/>
        </p:nvSpPr>
        <p:spPr>
          <a:xfrm>
            <a:off x="3848100" y="1676400"/>
            <a:ext cx="7524750" cy="1200329"/>
          </a:xfrm>
          <a:prstGeom prst="rect">
            <a:avLst/>
          </a:prstGeom>
          <a:noFill/>
        </p:spPr>
        <p:txBody>
          <a:bodyPr wrap="square" rtlCol="1">
            <a:spAutoFit/>
          </a:bodyPr>
          <a:lstStyle/>
          <a:p>
            <a:pPr marL="342900" indent="-342900">
              <a:buAutoNum type="arabicPeriod"/>
            </a:pPr>
            <a:r>
              <a:rPr lang="he-IL" dirty="0"/>
              <a:t>אופן הגעה לשדה תעופה </a:t>
            </a:r>
          </a:p>
          <a:p>
            <a:pPr marL="342900" indent="-342900">
              <a:buAutoNum type="arabicPeriod"/>
            </a:pPr>
            <a:r>
              <a:rPr lang="he-IL" dirty="0"/>
              <a:t>ארוחות כשרות בגרמניה </a:t>
            </a:r>
          </a:p>
          <a:p>
            <a:pPr marL="342900" indent="-342900">
              <a:buAutoNum type="arabicPeriod"/>
            </a:pPr>
            <a:r>
              <a:rPr lang="he-IL" dirty="0"/>
              <a:t>בקשות והמראות פרטיות לפני ואחרי</a:t>
            </a:r>
          </a:p>
          <a:p>
            <a:pPr marL="342900" indent="-342900">
              <a:buAutoNum type="arabicPeriod"/>
            </a:pPr>
            <a:endParaRPr lang="he-IL" dirty="0"/>
          </a:p>
        </p:txBody>
      </p:sp>
    </p:spTree>
    <p:extLst>
      <p:ext uri="{BB962C8B-B14F-4D97-AF65-F5344CB8AC3E}">
        <p14:creationId xmlns:p14="http://schemas.microsoft.com/office/powerpoint/2010/main" val="68511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a:extLst>
              <a:ext uri="{FF2B5EF4-FFF2-40B4-BE49-F238E27FC236}">
                <a16:creationId xmlns:a16="http://schemas.microsoft.com/office/drawing/2014/main" id="{2B1D4D98-6B93-42A3-AA0E-D0E465A4270B}"/>
              </a:ext>
            </a:extLst>
          </p:cNvPr>
          <p:cNvSpPr txBox="1">
            <a:spLocks/>
          </p:cNvSpPr>
          <p:nvPr/>
        </p:nvSpPr>
        <p:spPr>
          <a:xfrm>
            <a:off x="4315086" y="492008"/>
            <a:ext cx="44662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פגישות ותשורות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טבלה 3">
            <a:extLst>
              <a:ext uri="{FF2B5EF4-FFF2-40B4-BE49-F238E27FC236}">
                <a16:creationId xmlns:a16="http://schemas.microsoft.com/office/drawing/2014/main" id="{280060CA-634E-4C50-9692-63EB7A3085D6}"/>
              </a:ext>
            </a:extLst>
          </p:cNvPr>
          <p:cNvGraphicFramePr>
            <a:graphicFrameLocks noGrp="1"/>
          </p:cNvGraphicFramePr>
          <p:nvPr>
            <p:extLst>
              <p:ext uri="{D42A27DB-BD31-4B8C-83A1-F6EECF244321}">
                <p14:modId xmlns:p14="http://schemas.microsoft.com/office/powerpoint/2010/main" val="3428470126"/>
              </p:ext>
            </p:extLst>
          </p:nvPr>
        </p:nvGraphicFramePr>
        <p:xfrm>
          <a:off x="2251076" y="1700741"/>
          <a:ext cx="8127999" cy="404876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3756579530"/>
                    </a:ext>
                  </a:extLst>
                </a:gridCol>
                <a:gridCol w="2709333">
                  <a:extLst>
                    <a:ext uri="{9D8B030D-6E8A-4147-A177-3AD203B41FA5}">
                      <a16:colId xmlns:a16="http://schemas.microsoft.com/office/drawing/2014/main" val="3932342173"/>
                    </a:ext>
                  </a:extLst>
                </a:gridCol>
                <a:gridCol w="2709333">
                  <a:extLst>
                    <a:ext uri="{9D8B030D-6E8A-4147-A177-3AD203B41FA5}">
                      <a16:colId xmlns:a16="http://schemas.microsoft.com/office/drawing/2014/main" val="1608143343"/>
                    </a:ext>
                  </a:extLst>
                </a:gridCol>
              </a:tblGrid>
              <a:tr h="370840">
                <a:tc>
                  <a:txBody>
                    <a:bodyPr/>
                    <a:lstStyle/>
                    <a:p>
                      <a:pPr rtl="1"/>
                      <a:r>
                        <a:rPr lang="he-IL" dirty="0"/>
                        <a:t>אישיות </a:t>
                      </a:r>
                    </a:p>
                  </a:txBody>
                  <a:tcPr/>
                </a:tc>
                <a:tc>
                  <a:txBody>
                    <a:bodyPr/>
                    <a:lstStyle/>
                    <a:p>
                      <a:pPr rtl="1"/>
                      <a:r>
                        <a:rPr lang="he-IL" dirty="0"/>
                        <a:t>סוג תשורה </a:t>
                      </a:r>
                    </a:p>
                  </a:txBody>
                  <a:tcPr/>
                </a:tc>
                <a:tc>
                  <a:txBody>
                    <a:bodyPr/>
                    <a:lstStyle/>
                    <a:p>
                      <a:pPr rtl="1"/>
                      <a:r>
                        <a:rPr lang="he-IL" dirty="0"/>
                        <a:t>מעניק ומציג </a:t>
                      </a:r>
                    </a:p>
                  </a:txBody>
                  <a:tcPr/>
                </a:tc>
                <a:extLst>
                  <a:ext uri="{0D108BD9-81ED-4DB2-BD59-A6C34878D82A}">
                    <a16:rowId xmlns:a16="http://schemas.microsoft.com/office/drawing/2014/main" val="3741370251"/>
                  </a:ext>
                </a:extLst>
              </a:tr>
              <a:tr h="370840">
                <a:tc>
                  <a:txBody>
                    <a:bodyPr/>
                    <a:lstStyle/>
                    <a:p>
                      <a:pPr rtl="1"/>
                      <a:r>
                        <a:rPr lang="he-IL" dirty="0"/>
                        <a:t>סטפן לול – ראש מחוז דכאו</a:t>
                      </a:r>
                    </a:p>
                  </a:txBody>
                  <a:tcPr/>
                </a:tc>
                <a:tc>
                  <a:txBody>
                    <a:bodyPr/>
                    <a:lstStyle/>
                    <a:p>
                      <a:pPr rtl="1"/>
                      <a:r>
                        <a:rPr lang="he-IL" dirty="0"/>
                        <a:t>תשורה גדולה </a:t>
                      </a:r>
                    </a:p>
                  </a:txBody>
                  <a:tcPr/>
                </a:tc>
                <a:tc>
                  <a:txBody>
                    <a:bodyPr/>
                    <a:lstStyle/>
                    <a:p>
                      <a:pPr rtl="1"/>
                      <a:r>
                        <a:rPr lang="en-US" dirty="0"/>
                        <a:t>MICHAEL SMITH</a:t>
                      </a:r>
                      <a:endParaRPr lang="he-IL" dirty="0"/>
                    </a:p>
                  </a:txBody>
                  <a:tcPr/>
                </a:tc>
                <a:extLst>
                  <a:ext uri="{0D108BD9-81ED-4DB2-BD59-A6C34878D82A}">
                    <a16:rowId xmlns:a16="http://schemas.microsoft.com/office/drawing/2014/main" val="673216712"/>
                  </a:ext>
                </a:extLst>
              </a:tr>
              <a:tr h="370840">
                <a:tc>
                  <a:txBody>
                    <a:bodyPr/>
                    <a:lstStyle/>
                    <a:p>
                      <a:pPr rtl="1"/>
                      <a:r>
                        <a:rPr lang="en-US" sz="1800" kern="1200" dirty="0">
                          <a:solidFill>
                            <a:schemeClr val="tx1"/>
                          </a:solidFill>
                          <a:effectLst/>
                          <a:latin typeface="+mn-lt"/>
                          <a:ea typeface="+mn-ea"/>
                          <a:cs typeface="+mn-cs"/>
                        </a:rPr>
                        <a:t>Harald </a:t>
                      </a:r>
                      <a:r>
                        <a:rPr lang="en-US" sz="1800" kern="1200" dirty="0" err="1">
                          <a:solidFill>
                            <a:schemeClr val="tx1"/>
                          </a:solidFill>
                          <a:effectLst/>
                          <a:latin typeface="+mn-lt"/>
                          <a:ea typeface="+mn-ea"/>
                          <a:cs typeface="+mn-cs"/>
                        </a:rPr>
                        <a:t>Pickert</a:t>
                      </a:r>
                      <a:r>
                        <a:rPr lang="he-IL" sz="1800" kern="1200" dirty="0">
                          <a:solidFill>
                            <a:schemeClr val="tx1"/>
                          </a:solidFill>
                          <a:effectLst/>
                          <a:latin typeface="+mn-lt"/>
                          <a:ea typeface="+mn-ea"/>
                          <a:cs typeface="+mn-cs"/>
                        </a:rPr>
                        <a:t> סמפכ"ל משטרת </a:t>
                      </a:r>
                      <a:r>
                        <a:rPr lang="he-IL" sz="1800" kern="1200" dirty="0" err="1">
                          <a:solidFill>
                            <a:schemeClr val="tx1"/>
                          </a:solidFill>
                          <a:effectLst/>
                          <a:latin typeface="+mn-lt"/>
                          <a:ea typeface="+mn-ea"/>
                          <a:cs typeface="+mn-cs"/>
                        </a:rPr>
                        <a:t>באווריה</a:t>
                      </a:r>
                      <a:endParaRPr lang="he-IL" dirty="0"/>
                    </a:p>
                  </a:txBody>
                  <a:tcPr/>
                </a:tc>
                <a:tc>
                  <a:txBody>
                    <a:bodyPr/>
                    <a:lstStyle/>
                    <a:p>
                      <a:pPr rtl="1"/>
                      <a:r>
                        <a:rPr lang="he-IL" dirty="0"/>
                        <a:t>תשורה גדולה</a:t>
                      </a:r>
                    </a:p>
                  </a:txBody>
                  <a:tcPr/>
                </a:tc>
                <a:tc>
                  <a:txBody>
                    <a:bodyPr/>
                    <a:lstStyle/>
                    <a:p>
                      <a:pPr rtl="1"/>
                      <a:r>
                        <a:rPr lang="he-IL" dirty="0"/>
                        <a:t>בר </a:t>
                      </a:r>
                      <a:r>
                        <a:rPr lang="he-IL" dirty="0" err="1"/>
                        <a:t>צציק</a:t>
                      </a:r>
                      <a:endParaRPr lang="he-IL" dirty="0"/>
                    </a:p>
                  </a:txBody>
                  <a:tcPr/>
                </a:tc>
                <a:extLst>
                  <a:ext uri="{0D108BD9-81ED-4DB2-BD59-A6C34878D82A}">
                    <a16:rowId xmlns:a16="http://schemas.microsoft.com/office/drawing/2014/main" val="2919336574"/>
                  </a:ext>
                </a:extLst>
              </a:tr>
              <a:tr h="370840">
                <a:tc>
                  <a:txBody>
                    <a:bodyPr/>
                    <a:lstStyle/>
                    <a:p>
                      <a:pPr rtl="1"/>
                      <a:r>
                        <a:rPr lang="en-US" sz="1800" b="0" i="0" kern="1200" dirty="0">
                          <a:solidFill>
                            <a:schemeClr val="tx1"/>
                          </a:solidFill>
                          <a:effectLst/>
                          <a:latin typeface="+mn-lt"/>
                          <a:ea typeface="+mn-ea"/>
                          <a:cs typeface="+mn-cs"/>
                        </a:rPr>
                        <a:t>Uta </a:t>
                      </a:r>
                      <a:r>
                        <a:rPr lang="en-US" sz="1800" b="0" i="0" kern="1200" dirty="0" err="1">
                          <a:solidFill>
                            <a:schemeClr val="tx1"/>
                          </a:solidFill>
                          <a:effectLst/>
                          <a:latin typeface="+mn-lt"/>
                          <a:ea typeface="+mn-ea"/>
                          <a:cs typeface="+mn-cs"/>
                        </a:rPr>
                        <a:t>Saumweber</a:t>
                      </a:r>
                      <a:r>
                        <a:rPr lang="en-US" sz="1800" b="0" i="0" kern="1200" dirty="0">
                          <a:solidFill>
                            <a:schemeClr val="tx1"/>
                          </a:solidFill>
                          <a:effectLst/>
                          <a:latin typeface="+mn-lt"/>
                          <a:ea typeface="+mn-ea"/>
                          <a:cs typeface="+mn-cs"/>
                        </a:rPr>
                        <a:t>-Meyer</a:t>
                      </a:r>
                      <a:r>
                        <a:rPr lang="he-IL" sz="1800" b="0" i="0" kern="1200" dirty="0">
                          <a:solidFill>
                            <a:schemeClr val="tx1"/>
                          </a:solidFill>
                          <a:effectLst/>
                          <a:latin typeface="+mn-lt"/>
                          <a:ea typeface="+mn-ea"/>
                          <a:cs typeface="+mn-cs"/>
                        </a:rPr>
                        <a:t> המשרד הפדרלי להגירה ופליטים</a:t>
                      </a:r>
                      <a:endParaRPr lang="he-IL" dirty="0"/>
                    </a:p>
                  </a:txBody>
                  <a:tcPr/>
                </a:tc>
                <a:tc>
                  <a:txBody>
                    <a:bodyPr/>
                    <a:lstStyle/>
                    <a:p>
                      <a:pPr rtl="1"/>
                      <a:r>
                        <a:rPr lang="he-IL" dirty="0"/>
                        <a:t>מטבע </a:t>
                      </a:r>
                    </a:p>
                  </a:txBody>
                  <a:tcPr/>
                </a:tc>
                <a:tc>
                  <a:txBody>
                    <a:bodyPr/>
                    <a:lstStyle/>
                    <a:p>
                      <a:pPr rtl="1"/>
                      <a:r>
                        <a:rPr lang="en-US" dirty="0"/>
                        <a:t>DAVIDE SALERNO</a:t>
                      </a:r>
                      <a:endParaRPr lang="he-IL" dirty="0"/>
                    </a:p>
                  </a:txBody>
                  <a:tcPr/>
                </a:tc>
                <a:extLst>
                  <a:ext uri="{0D108BD9-81ED-4DB2-BD59-A6C34878D82A}">
                    <a16:rowId xmlns:a16="http://schemas.microsoft.com/office/drawing/2014/main" val="251286114"/>
                  </a:ext>
                </a:extLst>
              </a:tr>
              <a:tr h="370840">
                <a:tc>
                  <a:txBody>
                    <a:bodyPr/>
                    <a:lstStyle/>
                    <a:p>
                      <a:pPr rtl="1"/>
                      <a:r>
                        <a:rPr lang="he-IL" dirty="0"/>
                        <a:t>נציג מפלגת הירוקים</a:t>
                      </a:r>
                    </a:p>
                  </a:txBody>
                  <a:tcPr/>
                </a:tc>
                <a:tc>
                  <a:txBody>
                    <a:bodyPr/>
                    <a:lstStyle/>
                    <a:p>
                      <a:pPr rtl="1"/>
                      <a:r>
                        <a:rPr lang="he-IL" dirty="0"/>
                        <a:t>מטבע</a:t>
                      </a:r>
                    </a:p>
                  </a:txBody>
                  <a:tcPr/>
                </a:tc>
                <a:tc>
                  <a:txBody>
                    <a:bodyPr/>
                    <a:lstStyle/>
                    <a:p>
                      <a:pPr rtl="1"/>
                      <a:r>
                        <a:rPr lang="en-US" dirty="0"/>
                        <a:t>KHIONG SENG </a:t>
                      </a:r>
                      <a:endParaRPr lang="he-IL" dirty="0"/>
                    </a:p>
                  </a:txBody>
                  <a:tcPr/>
                </a:tc>
                <a:extLst>
                  <a:ext uri="{0D108BD9-81ED-4DB2-BD59-A6C34878D82A}">
                    <a16:rowId xmlns:a16="http://schemas.microsoft.com/office/drawing/2014/main" val="599571766"/>
                  </a:ext>
                </a:extLst>
              </a:tr>
              <a:tr h="370840">
                <a:tc>
                  <a:txBody>
                    <a:bodyPr/>
                    <a:lstStyle/>
                    <a:p>
                      <a:pPr rtl="1"/>
                      <a:r>
                        <a:rPr lang="he-IL" dirty="0"/>
                        <a:t>השר לענייני אירופה </a:t>
                      </a:r>
                      <a:r>
                        <a:rPr lang="he-IL" dirty="0" err="1"/>
                        <a:t>פלוריאן</a:t>
                      </a:r>
                      <a:r>
                        <a:rPr lang="he-IL" dirty="0"/>
                        <a:t> הרמן </a:t>
                      </a:r>
                    </a:p>
                  </a:txBody>
                  <a:tcPr/>
                </a:tc>
                <a:tc>
                  <a:txBody>
                    <a:bodyPr/>
                    <a:lstStyle/>
                    <a:p>
                      <a:pPr rtl="1"/>
                      <a:r>
                        <a:rPr lang="he-IL" dirty="0"/>
                        <a:t>תשורה גדולה</a:t>
                      </a:r>
                    </a:p>
                  </a:txBody>
                  <a:tcPr/>
                </a:tc>
                <a:tc>
                  <a:txBody>
                    <a:bodyPr/>
                    <a:lstStyle/>
                    <a:p>
                      <a:pPr rtl="1"/>
                      <a:r>
                        <a:rPr lang="he-IL" dirty="0"/>
                        <a:t>סימונה הלפרין </a:t>
                      </a:r>
                    </a:p>
                  </a:txBody>
                  <a:tcPr/>
                </a:tc>
                <a:extLst>
                  <a:ext uri="{0D108BD9-81ED-4DB2-BD59-A6C34878D82A}">
                    <a16:rowId xmlns:a16="http://schemas.microsoft.com/office/drawing/2014/main" val="2308865056"/>
                  </a:ext>
                </a:extLst>
              </a:tr>
              <a:tr h="370840">
                <a:tc>
                  <a:txBody>
                    <a:bodyPr/>
                    <a:lstStyle/>
                    <a:p>
                      <a:pPr rtl="1"/>
                      <a:r>
                        <a:rPr lang="he-IL" dirty="0"/>
                        <a:t>נציג ועידת הבטחון </a:t>
                      </a:r>
                    </a:p>
                  </a:txBody>
                  <a:tcPr/>
                </a:tc>
                <a:tc>
                  <a:txBody>
                    <a:bodyPr/>
                    <a:lstStyle/>
                    <a:p>
                      <a:pPr rtl="1"/>
                      <a:r>
                        <a:rPr lang="he-IL" dirty="0"/>
                        <a:t>מטבע</a:t>
                      </a:r>
                    </a:p>
                  </a:txBody>
                  <a:tcPr/>
                </a:tc>
                <a:tc>
                  <a:txBody>
                    <a:bodyPr/>
                    <a:lstStyle/>
                    <a:p>
                      <a:pPr rtl="1"/>
                      <a:r>
                        <a:rPr lang="he-IL" dirty="0"/>
                        <a:t>רם ארז </a:t>
                      </a:r>
                    </a:p>
                  </a:txBody>
                  <a:tcPr/>
                </a:tc>
                <a:extLst>
                  <a:ext uri="{0D108BD9-81ED-4DB2-BD59-A6C34878D82A}">
                    <a16:rowId xmlns:a16="http://schemas.microsoft.com/office/drawing/2014/main" val="2235749703"/>
                  </a:ext>
                </a:extLst>
              </a:tr>
              <a:tr h="370840">
                <a:tc>
                  <a:txBody>
                    <a:bodyPr/>
                    <a:lstStyle/>
                    <a:p>
                      <a:pPr rtl="1"/>
                      <a:r>
                        <a:rPr lang="he-IL" dirty="0"/>
                        <a:t>נציג הארגון הכלכלי </a:t>
                      </a:r>
                    </a:p>
                  </a:txBody>
                  <a:tcPr/>
                </a:tc>
                <a:tc>
                  <a:txBody>
                    <a:bodyPr/>
                    <a:lstStyle/>
                    <a:p>
                      <a:pPr rtl="1"/>
                      <a:r>
                        <a:rPr lang="he-IL" dirty="0"/>
                        <a:t>מטבע </a:t>
                      </a:r>
                    </a:p>
                  </a:txBody>
                  <a:tcPr/>
                </a:tc>
                <a:tc>
                  <a:txBody>
                    <a:bodyPr/>
                    <a:lstStyle/>
                    <a:p>
                      <a:pPr rtl="1"/>
                      <a:r>
                        <a:rPr lang="he-IL" dirty="0"/>
                        <a:t>הראל שרעבי </a:t>
                      </a:r>
                    </a:p>
                  </a:txBody>
                  <a:tcPr/>
                </a:tc>
                <a:extLst>
                  <a:ext uri="{0D108BD9-81ED-4DB2-BD59-A6C34878D82A}">
                    <a16:rowId xmlns:a16="http://schemas.microsoft.com/office/drawing/2014/main" val="3430376070"/>
                  </a:ext>
                </a:extLst>
              </a:tr>
            </a:tbl>
          </a:graphicData>
        </a:graphic>
      </p:graphicFrame>
      <p:sp>
        <p:nvSpPr>
          <p:cNvPr id="5" name="תיבת טקסט 4">
            <a:extLst>
              <a:ext uri="{FF2B5EF4-FFF2-40B4-BE49-F238E27FC236}">
                <a16:creationId xmlns:a16="http://schemas.microsoft.com/office/drawing/2014/main" id="{1C783E1D-C48E-4139-9C13-B4D76AE17284}"/>
              </a:ext>
            </a:extLst>
          </p:cNvPr>
          <p:cNvSpPr txBox="1"/>
          <p:nvPr/>
        </p:nvSpPr>
        <p:spPr>
          <a:xfrm>
            <a:off x="5305425" y="6048375"/>
            <a:ext cx="4972050" cy="369332"/>
          </a:xfrm>
          <a:prstGeom prst="rect">
            <a:avLst/>
          </a:prstGeom>
          <a:noFill/>
        </p:spPr>
        <p:txBody>
          <a:bodyPr wrap="square" rtlCol="1">
            <a:spAutoFit/>
          </a:bodyPr>
          <a:lstStyle/>
          <a:p>
            <a:r>
              <a:rPr lang="he-IL" dirty="0"/>
              <a:t>תשורות עתודה מכל סוג באחריות נדב .</a:t>
            </a:r>
          </a:p>
        </p:txBody>
      </p:sp>
    </p:spTree>
    <p:extLst>
      <p:ext uri="{BB962C8B-B14F-4D97-AF65-F5344CB8AC3E}">
        <p14:creationId xmlns:p14="http://schemas.microsoft.com/office/powerpoint/2010/main" val="267152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81000" y="469900"/>
            <a:ext cx="9906000" cy="2308324"/>
          </a:xfrm>
          <a:prstGeom prst="rect">
            <a:avLst/>
          </a:prstGeom>
          <a:noFill/>
        </p:spPr>
        <p:txBody>
          <a:bodyPr wrap="squar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latin typeface="Tahoma" panose="020B0604030504040204" pitchFamily="34" charset="0"/>
                <a:ea typeface="Tahoma" panose="020B0604030504040204" pitchFamily="34" charset="0"/>
                <a:cs typeface="Tahoma" panose="020B0604030504040204" pitchFamily="34" charset="0"/>
              </a:rPr>
              <a:t>"כמדינה חזקה בעלת כלכלה בריאה וחברה איתנה, אין מגבלה למספר הפליטים </a:t>
            </a:r>
          </a:p>
          <a:p>
            <a:r>
              <a:rPr lang="he-IL" sz="4000" b="1" dirty="0">
                <a:latin typeface="Tahoma" panose="020B0604030504040204" pitchFamily="34" charset="0"/>
                <a:ea typeface="Tahoma" panose="020B0604030504040204" pitchFamily="34" charset="0"/>
                <a:cs typeface="Tahoma" panose="020B0604030504040204" pitchFamily="34" charset="0"/>
              </a:rPr>
              <a:t>שנוכל לקלוט"          </a:t>
            </a:r>
            <a:r>
              <a:rPr lang="he-IL" sz="4000" b="1" dirty="0" err="1">
                <a:latin typeface="Tahoma" panose="020B0604030504040204" pitchFamily="34" charset="0"/>
                <a:ea typeface="Tahoma" panose="020B0604030504040204" pitchFamily="34" charset="0"/>
                <a:cs typeface="Tahoma" panose="020B0604030504040204" pitchFamily="34" charset="0"/>
              </a:rPr>
              <a:t>אנגלה</a:t>
            </a:r>
            <a:r>
              <a:rPr lang="he-IL" sz="4000" b="1" dirty="0">
                <a:latin typeface="Tahoma" panose="020B0604030504040204" pitchFamily="34" charset="0"/>
                <a:ea typeface="Tahoma" panose="020B0604030504040204" pitchFamily="34" charset="0"/>
                <a:cs typeface="Tahoma" panose="020B0604030504040204" pitchFamily="34" charset="0"/>
              </a:rPr>
              <a:t> מרקל</a:t>
            </a:r>
          </a:p>
        </p:txBody>
      </p:sp>
      <p:pic>
        <p:nvPicPr>
          <p:cNvPr id="3" name="תמונה 2">
            <a:extLst>
              <a:ext uri="{FF2B5EF4-FFF2-40B4-BE49-F238E27FC236}">
                <a16:creationId xmlns:a16="http://schemas.microsoft.com/office/drawing/2014/main" id="{14752324-5D11-4D2A-BFC5-A84DDE3D9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7119"/>
            <a:ext cx="6616700" cy="3776655"/>
          </a:xfrm>
          <a:prstGeom prst="rect">
            <a:avLst/>
          </a:prstGeom>
        </p:spPr>
      </p:pic>
    </p:spTree>
    <p:extLst>
      <p:ext uri="{BB962C8B-B14F-4D97-AF65-F5344CB8AC3E}">
        <p14:creationId xmlns:p14="http://schemas.microsoft.com/office/powerpoint/2010/main" val="180840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084253" y="492008"/>
            <a:ext cx="4697120"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מנהלות  והיסעים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a:extLst>
              <a:ext uri="{FF2B5EF4-FFF2-40B4-BE49-F238E27FC236}">
                <a16:creationId xmlns:a16="http://schemas.microsoft.com/office/drawing/2014/main" id="{29836CCE-C8EE-4B16-B7A6-8C290D15E73D}"/>
              </a:ext>
            </a:extLst>
          </p:cNvPr>
          <p:cNvGraphicFramePr>
            <a:graphicFrameLocks noGrp="1"/>
          </p:cNvGraphicFramePr>
          <p:nvPr>
            <p:extLst>
              <p:ext uri="{D42A27DB-BD31-4B8C-83A1-F6EECF244321}">
                <p14:modId xmlns:p14="http://schemas.microsoft.com/office/powerpoint/2010/main" val="556203172"/>
              </p:ext>
            </p:extLst>
          </p:nvPr>
        </p:nvGraphicFramePr>
        <p:xfrm>
          <a:off x="1359043" y="1698180"/>
          <a:ext cx="9915524" cy="4851158"/>
        </p:xfrm>
        <a:graphic>
          <a:graphicData uri="http://schemas.openxmlformats.org/drawingml/2006/table">
            <a:tbl>
              <a:tblPr rtl="1" firstRow="1" firstCol="1" bandRow="1">
                <a:tableStyleId>{5C22544A-7EE6-4342-B048-85BDC9FD1C3A}</a:tableStyleId>
              </a:tblPr>
              <a:tblGrid>
                <a:gridCol w="1659951">
                  <a:extLst>
                    <a:ext uri="{9D8B030D-6E8A-4147-A177-3AD203B41FA5}">
                      <a16:colId xmlns:a16="http://schemas.microsoft.com/office/drawing/2014/main" val="807377083"/>
                    </a:ext>
                  </a:extLst>
                </a:gridCol>
                <a:gridCol w="1636282">
                  <a:extLst>
                    <a:ext uri="{9D8B030D-6E8A-4147-A177-3AD203B41FA5}">
                      <a16:colId xmlns:a16="http://schemas.microsoft.com/office/drawing/2014/main" val="400205780"/>
                    </a:ext>
                  </a:extLst>
                </a:gridCol>
                <a:gridCol w="1636282">
                  <a:extLst>
                    <a:ext uri="{9D8B030D-6E8A-4147-A177-3AD203B41FA5}">
                      <a16:colId xmlns:a16="http://schemas.microsoft.com/office/drawing/2014/main" val="3446690680"/>
                    </a:ext>
                  </a:extLst>
                </a:gridCol>
                <a:gridCol w="1636282">
                  <a:extLst>
                    <a:ext uri="{9D8B030D-6E8A-4147-A177-3AD203B41FA5}">
                      <a16:colId xmlns:a16="http://schemas.microsoft.com/office/drawing/2014/main" val="3037092822"/>
                    </a:ext>
                  </a:extLst>
                </a:gridCol>
                <a:gridCol w="1710445">
                  <a:extLst>
                    <a:ext uri="{9D8B030D-6E8A-4147-A177-3AD203B41FA5}">
                      <a16:colId xmlns:a16="http://schemas.microsoft.com/office/drawing/2014/main" val="36286433"/>
                    </a:ext>
                  </a:extLst>
                </a:gridCol>
                <a:gridCol w="1636282">
                  <a:extLst>
                    <a:ext uri="{9D8B030D-6E8A-4147-A177-3AD203B41FA5}">
                      <a16:colId xmlns:a16="http://schemas.microsoft.com/office/drawing/2014/main" val="356121347"/>
                    </a:ext>
                  </a:extLst>
                </a:gridCol>
              </a:tblGrid>
              <a:tr h="346777">
                <a:tc>
                  <a:txBody>
                    <a:bodyPr/>
                    <a:lstStyle/>
                    <a:p>
                      <a:pPr algn="r" rtl="1">
                        <a:lnSpc>
                          <a:spcPct val="107000"/>
                        </a:lnSpc>
                        <a:spcAft>
                          <a:spcPts val="0"/>
                        </a:spcAft>
                      </a:pPr>
                      <a:r>
                        <a:rPr lang="he-IL" sz="1800" dirty="0">
                          <a:effectLst/>
                        </a:rPr>
                        <a:t>שם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תאריך המראה</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יעד</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תאריך חזרה</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יעד</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הערות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4036227322"/>
                  </a:ext>
                </a:extLst>
              </a:tr>
              <a:tr h="524636">
                <a:tc>
                  <a:txBody>
                    <a:bodyPr/>
                    <a:lstStyle/>
                    <a:p>
                      <a:pPr algn="r" rtl="1">
                        <a:lnSpc>
                          <a:spcPct val="107000"/>
                        </a:lnSpc>
                        <a:spcAft>
                          <a:spcPts val="0"/>
                        </a:spcAft>
                      </a:pPr>
                      <a:r>
                        <a:rPr lang="he-IL" sz="1800" dirty="0">
                          <a:effectLst/>
                        </a:rPr>
                        <a:t>חיים מלכי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4/11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רומא</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14/11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בריסל </a:t>
                      </a:r>
                      <a:endParaRPr lang="en-US" sz="1800">
                        <a:effectLst/>
                      </a:endParaRPr>
                    </a:p>
                    <a:p>
                      <a:pPr algn="r" rtl="1">
                        <a:lnSpc>
                          <a:spcPct val="107000"/>
                        </a:lnSpc>
                        <a:spcAft>
                          <a:spcPts val="0"/>
                        </a:spcAft>
                      </a:pPr>
                      <a:r>
                        <a:rPr lang="he-IL" sz="1800">
                          <a:effectLst/>
                        </a:rPr>
                        <a:t>(על פי תכנון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4232778289"/>
                  </a:ext>
                </a:extLst>
              </a:tr>
              <a:tr h="346777">
                <a:tc>
                  <a:txBody>
                    <a:bodyPr/>
                    <a:lstStyle/>
                    <a:p>
                      <a:pPr algn="r" rtl="1">
                        <a:lnSpc>
                          <a:spcPct val="107000"/>
                        </a:lnSpc>
                        <a:spcAft>
                          <a:spcPts val="0"/>
                        </a:spcAft>
                      </a:pPr>
                      <a:r>
                        <a:rPr lang="he-IL" sz="1800">
                          <a:effectLst/>
                        </a:rPr>
                        <a:t>הראל שרעבי</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10/11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מינכן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14/11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בריסל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על פי תכנון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1325226731"/>
                  </a:ext>
                </a:extLst>
              </a:tr>
              <a:tr h="346777">
                <a:tc>
                  <a:txBody>
                    <a:bodyPr/>
                    <a:lstStyle/>
                    <a:p>
                      <a:pPr algn="r" rtl="1">
                        <a:lnSpc>
                          <a:spcPct val="107000"/>
                        </a:lnSpc>
                        <a:spcAft>
                          <a:spcPts val="0"/>
                        </a:spcAft>
                      </a:pPr>
                      <a:r>
                        <a:rPr lang="he-IL" sz="1800">
                          <a:effectLst/>
                        </a:rPr>
                        <a:t>בר צצק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10/11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מינכן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14/11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בריסל</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על פי תכנון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1461813198"/>
                  </a:ext>
                </a:extLst>
              </a:tr>
              <a:tr h="346777">
                <a:tc>
                  <a:txBody>
                    <a:bodyPr/>
                    <a:lstStyle/>
                    <a:p>
                      <a:pPr algn="r" rtl="1">
                        <a:lnSpc>
                          <a:spcPct val="107000"/>
                        </a:lnSpc>
                        <a:spcAft>
                          <a:spcPts val="0"/>
                        </a:spcAft>
                      </a:pPr>
                      <a:r>
                        <a:rPr lang="he-IL" sz="1800">
                          <a:effectLst/>
                        </a:rPr>
                        <a:t>סימונה הלפרין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10/11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מינכן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14/11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בריסל</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על פי תכנון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2704696556"/>
                  </a:ext>
                </a:extLst>
              </a:tr>
              <a:tr h="702495">
                <a:tc>
                  <a:txBody>
                    <a:bodyPr/>
                    <a:lstStyle/>
                    <a:p>
                      <a:pPr algn="r" rtl="1">
                        <a:lnSpc>
                          <a:spcPct val="107000"/>
                        </a:lnSpc>
                        <a:spcAft>
                          <a:spcPts val="0"/>
                        </a:spcAft>
                      </a:pPr>
                      <a:r>
                        <a:rPr lang="he-IL" sz="1800">
                          <a:effectLst/>
                        </a:rPr>
                        <a:t>רם ארז</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10/11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מינכן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16/11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אמסטרדם</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395081284"/>
                  </a:ext>
                </a:extLst>
              </a:tr>
              <a:tr h="346777">
                <a:tc>
                  <a:txBody>
                    <a:bodyPr/>
                    <a:lstStyle/>
                    <a:p>
                      <a:pPr algn="r" rtl="1">
                        <a:lnSpc>
                          <a:spcPct val="107000"/>
                        </a:lnSpc>
                        <a:spcAft>
                          <a:spcPts val="0"/>
                        </a:spcAft>
                      </a:pPr>
                      <a:r>
                        <a:rPr lang="he-IL" sz="1800">
                          <a:effectLst/>
                        </a:rPr>
                        <a:t>נדב תורג'מן</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10/11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מינכן</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17/11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אמסטרדם</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3531155767"/>
                  </a:ext>
                </a:extLst>
              </a:tr>
              <a:tr h="346777">
                <a:tc>
                  <a:txBody>
                    <a:bodyPr/>
                    <a:lstStyle/>
                    <a:p>
                      <a:pPr algn="r" rtl="1">
                        <a:lnSpc>
                          <a:spcPct val="107000"/>
                        </a:lnSpc>
                        <a:spcAft>
                          <a:spcPts val="0"/>
                        </a:spcAft>
                      </a:pPr>
                      <a:r>
                        <a:rPr lang="he-IL" sz="1800">
                          <a:effectLst/>
                        </a:rPr>
                        <a:t>יוסי מצליח</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 6/11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17/11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אמסטרדם</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2118460251"/>
                  </a:ext>
                </a:extLst>
              </a:tr>
              <a:tr h="347848">
                <a:tc>
                  <a:txBody>
                    <a:bodyPr/>
                    <a:lstStyle/>
                    <a:p>
                      <a:pPr algn="r" rtl="1">
                        <a:lnSpc>
                          <a:spcPct val="107000"/>
                        </a:lnSpc>
                        <a:spcAft>
                          <a:spcPts val="0"/>
                        </a:spcAft>
                      </a:pPr>
                      <a:r>
                        <a:rPr lang="en-US" sz="1800">
                          <a:effectLst/>
                        </a:rPr>
                        <a:t>KHIONG SENG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6/11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ברלין</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17/11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פרנקפורט</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3499354857"/>
                  </a:ext>
                </a:extLst>
              </a:tr>
              <a:tr h="335137">
                <a:tc>
                  <a:txBody>
                    <a:bodyPr/>
                    <a:lstStyle/>
                    <a:p>
                      <a:pPr algn="r" rtl="1">
                        <a:lnSpc>
                          <a:spcPct val="107000"/>
                        </a:lnSpc>
                        <a:spcAft>
                          <a:spcPts val="0"/>
                        </a:spcAft>
                      </a:pPr>
                      <a:r>
                        <a:rPr lang="en-US" sz="1800">
                          <a:effectLst/>
                        </a:rPr>
                        <a:t>MICHAEL SMITH</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6/11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ברלין</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14/11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בריסל</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3555880704"/>
                  </a:ext>
                </a:extLst>
              </a:tr>
              <a:tr h="347848">
                <a:tc>
                  <a:txBody>
                    <a:bodyPr/>
                    <a:lstStyle/>
                    <a:p>
                      <a:pPr algn="r" rtl="1">
                        <a:lnSpc>
                          <a:spcPct val="107000"/>
                        </a:lnSpc>
                        <a:spcAft>
                          <a:spcPts val="0"/>
                        </a:spcAft>
                      </a:pPr>
                      <a:r>
                        <a:rPr lang="en-US" sz="1800">
                          <a:effectLst/>
                        </a:rPr>
                        <a:t>DAVIDE SALERNO</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6/11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a:effectLst/>
                        </a:rPr>
                        <a:t>רומא</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17/11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בריסל</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tc>
                  <a:txBody>
                    <a:bodyPr/>
                    <a:lstStyle/>
                    <a:p>
                      <a:pPr algn="r" rtl="1">
                        <a:lnSpc>
                          <a:spcPct val="107000"/>
                        </a:lnSpc>
                        <a:spcAft>
                          <a:spcPts val="0"/>
                        </a:spcAft>
                      </a:pPr>
                      <a:r>
                        <a:rPr lang="he-IL"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7996" marR="67996" marT="0" marB="0"/>
                </a:tc>
                <a:extLst>
                  <a:ext uri="{0D108BD9-81ED-4DB2-BD59-A6C34878D82A}">
                    <a16:rowId xmlns:a16="http://schemas.microsoft.com/office/drawing/2014/main" val="1839491403"/>
                  </a:ext>
                </a:extLst>
              </a:tr>
            </a:tbl>
          </a:graphicData>
        </a:graphic>
      </p:graphicFrame>
    </p:spTree>
    <p:extLst>
      <p:ext uri="{BB962C8B-B14F-4D97-AF65-F5344CB8AC3E}">
        <p14:creationId xmlns:p14="http://schemas.microsoft.com/office/powerpoint/2010/main" val="325982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274753" y="420933"/>
            <a:ext cx="4697120"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מנהלות  והיסעים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טבלה 2"/>
          <p:cNvGraphicFramePr>
            <a:graphicFrameLocks noGrp="1"/>
          </p:cNvGraphicFramePr>
          <p:nvPr>
            <p:extLst>
              <p:ext uri="{D42A27DB-BD31-4B8C-83A1-F6EECF244321}">
                <p14:modId xmlns:p14="http://schemas.microsoft.com/office/powerpoint/2010/main" val="1086429393"/>
              </p:ext>
            </p:extLst>
          </p:nvPr>
        </p:nvGraphicFramePr>
        <p:xfrm>
          <a:off x="5168053" y="2034661"/>
          <a:ext cx="5418666" cy="4079240"/>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880806880"/>
                    </a:ext>
                  </a:extLst>
                </a:gridCol>
                <a:gridCol w="2709333">
                  <a:extLst>
                    <a:ext uri="{9D8B030D-6E8A-4147-A177-3AD203B41FA5}">
                      <a16:colId xmlns:a16="http://schemas.microsoft.com/office/drawing/2014/main" val="610734607"/>
                    </a:ext>
                  </a:extLst>
                </a:gridCol>
              </a:tblGrid>
              <a:tr h="370840">
                <a:tc>
                  <a:txBody>
                    <a:bodyPr/>
                    <a:lstStyle/>
                    <a:p>
                      <a:pPr rtl="1"/>
                      <a:r>
                        <a:rPr lang="he-IL" b="1" dirty="0">
                          <a:solidFill>
                            <a:schemeClr val="bg1"/>
                          </a:solidFill>
                        </a:rPr>
                        <a:t>שם המשתתף</a:t>
                      </a:r>
                    </a:p>
                  </a:txBody>
                  <a:tcPr>
                    <a:solidFill>
                      <a:schemeClr val="accent6"/>
                    </a:solidFill>
                  </a:tcPr>
                </a:tc>
                <a:tc>
                  <a:txBody>
                    <a:bodyPr/>
                    <a:lstStyle/>
                    <a:p>
                      <a:pPr rtl="1"/>
                      <a:r>
                        <a:rPr lang="he-IL" b="1" dirty="0">
                          <a:solidFill>
                            <a:schemeClr val="bg1"/>
                          </a:solidFill>
                        </a:rPr>
                        <a:t>אוכל כשר</a:t>
                      </a:r>
                    </a:p>
                  </a:txBody>
                  <a:tcPr>
                    <a:solidFill>
                      <a:schemeClr val="accent6"/>
                    </a:solidFill>
                  </a:tcPr>
                </a:tc>
                <a:extLst>
                  <a:ext uri="{0D108BD9-81ED-4DB2-BD59-A6C34878D82A}">
                    <a16:rowId xmlns:a16="http://schemas.microsoft.com/office/drawing/2014/main" val="1108338974"/>
                  </a:ext>
                </a:extLst>
              </a:tr>
              <a:tr h="370840">
                <a:tc>
                  <a:txBody>
                    <a:bodyPr/>
                    <a:lstStyle/>
                    <a:p>
                      <a:pPr rtl="1"/>
                      <a:r>
                        <a:rPr lang="he-IL" b="1" dirty="0">
                          <a:solidFill>
                            <a:schemeClr val="tx1"/>
                          </a:solidFill>
                        </a:rPr>
                        <a:t>סימונה</a:t>
                      </a: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2856539212"/>
                  </a:ext>
                </a:extLst>
              </a:tr>
              <a:tr h="370840">
                <a:tc>
                  <a:txBody>
                    <a:bodyPr/>
                    <a:lstStyle/>
                    <a:p>
                      <a:pPr rtl="1"/>
                      <a:r>
                        <a:rPr lang="he-IL" b="1" dirty="0">
                          <a:solidFill>
                            <a:schemeClr val="tx1"/>
                          </a:solidFill>
                        </a:rPr>
                        <a:t>נדב</a:t>
                      </a:r>
                    </a:p>
                  </a:txBody>
                  <a:tcPr/>
                </a:tc>
                <a:tc>
                  <a:txBody>
                    <a:bodyPr/>
                    <a:lstStyle/>
                    <a:p>
                      <a:pPr rtl="1"/>
                      <a:r>
                        <a:rPr lang="he-IL" b="1" dirty="0">
                          <a:solidFill>
                            <a:schemeClr val="tx1"/>
                          </a:solidFill>
                        </a:rPr>
                        <a:t>כשר סטייל</a:t>
                      </a:r>
                    </a:p>
                  </a:txBody>
                  <a:tcPr/>
                </a:tc>
                <a:extLst>
                  <a:ext uri="{0D108BD9-81ED-4DB2-BD59-A6C34878D82A}">
                    <a16:rowId xmlns:a16="http://schemas.microsoft.com/office/drawing/2014/main" val="740692233"/>
                  </a:ext>
                </a:extLst>
              </a:tr>
              <a:tr h="370840">
                <a:tc>
                  <a:txBody>
                    <a:bodyPr/>
                    <a:lstStyle/>
                    <a:p>
                      <a:pPr rtl="1"/>
                      <a:r>
                        <a:rPr lang="he-IL" b="1" dirty="0">
                          <a:solidFill>
                            <a:schemeClr val="tx1"/>
                          </a:solidFill>
                        </a:rPr>
                        <a:t>הראל</a:t>
                      </a:r>
                    </a:p>
                  </a:txBody>
                  <a:tcPr/>
                </a:tc>
                <a:tc>
                  <a:txBody>
                    <a:bodyPr/>
                    <a:lstStyle/>
                    <a:p>
                      <a:pPr rtl="1"/>
                      <a:r>
                        <a:rPr lang="he-IL" b="1" dirty="0">
                          <a:solidFill>
                            <a:schemeClr val="tx1"/>
                          </a:solidFill>
                        </a:rPr>
                        <a:t>כשר</a:t>
                      </a:r>
                    </a:p>
                  </a:txBody>
                  <a:tcPr/>
                </a:tc>
                <a:extLst>
                  <a:ext uri="{0D108BD9-81ED-4DB2-BD59-A6C34878D82A}">
                    <a16:rowId xmlns:a16="http://schemas.microsoft.com/office/drawing/2014/main" val="2917733799"/>
                  </a:ext>
                </a:extLst>
              </a:tr>
              <a:tr h="370840">
                <a:tc>
                  <a:txBody>
                    <a:bodyPr/>
                    <a:lstStyle/>
                    <a:p>
                      <a:pPr rtl="1"/>
                      <a:r>
                        <a:rPr lang="he-IL" b="1" dirty="0">
                          <a:solidFill>
                            <a:schemeClr val="tx1"/>
                          </a:solidFill>
                        </a:rPr>
                        <a:t>יוסי</a:t>
                      </a:r>
                    </a:p>
                  </a:txBody>
                  <a:tcPr/>
                </a:tc>
                <a:tc>
                  <a:txBody>
                    <a:bodyPr/>
                    <a:lstStyle/>
                    <a:p>
                      <a:pPr rtl="1"/>
                      <a:r>
                        <a:rPr lang="he-IL" b="1" dirty="0">
                          <a:solidFill>
                            <a:schemeClr val="tx1"/>
                          </a:solidFill>
                        </a:rPr>
                        <a:t>כשר סטייל</a:t>
                      </a:r>
                    </a:p>
                  </a:txBody>
                  <a:tcPr/>
                </a:tc>
                <a:extLst>
                  <a:ext uri="{0D108BD9-81ED-4DB2-BD59-A6C34878D82A}">
                    <a16:rowId xmlns:a16="http://schemas.microsoft.com/office/drawing/2014/main" val="2438334121"/>
                  </a:ext>
                </a:extLst>
              </a:tr>
              <a:tr h="370840">
                <a:tc>
                  <a:txBody>
                    <a:bodyPr/>
                    <a:lstStyle/>
                    <a:p>
                      <a:pPr rtl="1"/>
                      <a:r>
                        <a:rPr lang="he-IL" b="1" dirty="0">
                          <a:solidFill>
                            <a:schemeClr val="tx1"/>
                          </a:solidFill>
                        </a:rPr>
                        <a:t>מייקל</a:t>
                      </a: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1874946427"/>
                  </a:ext>
                </a:extLst>
              </a:tr>
              <a:tr h="370840">
                <a:tc>
                  <a:txBody>
                    <a:bodyPr/>
                    <a:lstStyle/>
                    <a:p>
                      <a:pPr rtl="1"/>
                      <a:r>
                        <a:rPr lang="he-IL" b="1" dirty="0" err="1">
                          <a:solidFill>
                            <a:schemeClr val="tx1"/>
                          </a:solidFill>
                        </a:rPr>
                        <a:t>קיונג</a:t>
                      </a:r>
                      <a:r>
                        <a:rPr lang="he-IL" b="1" dirty="0">
                          <a:solidFill>
                            <a:schemeClr val="tx1"/>
                          </a:solidFill>
                        </a:rPr>
                        <a:t> </a:t>
                      </a:r>
                      <a:r>
                        <a:rPr lang="he-IL" b="1" dirty="0" err="1">
                          <a:solidFill>
                            <a:schemeClr val="tx1"/>
                          </a:solidFill>
                        </a:rPr>
                        <a:t>סנג</a:t>
                      </a:r>
                      <a:endParaRPr lang="he-IL" b="1" dirty="0">
                        <a:solidFill>
                          <a:schemeClr val="tx1"/>
                        </a:solidFill>
                      </a:endParaRP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1511606633"/>
                  </a:ext>
                </a:extLst>
              </a:tr>
              <a:tr h="370840">
                <a:tc>
                  <a:txBody>
                    <a:bodyPr/>
                    <a:lstStyle/>
                    <a:p>
                      <a:pPr rtl="1"/>
                      <a:r>
                        <a:rPr lang="he-IL" b="1" dirty="0">
                          <a:solidFill>
                            <a:schemeClr val="tx1"/>
                          </a:solidFill>
                        </a:rPr>
                        <a:t>בר</a:t>
                      </a: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242431933"/>
                  </a:ext>
                </a:extLst>
              </a:tr>
              <a:tr h="370840">
                <a:tc>
                  <a:txBody>
                    <a:bodyPr/>
                    <a:lstStyle/>
                    <a:p>
                      <a:pPr rtl="1"/>
                      <a:r>
                        <a:rPr lang="he-IL" b="1" dirty="0">
                          <a:solidFill>
                            <a:schemeClr val="tx1"/>
                          </a:solidFill>
                        </a:rPr>
                        <a:t>מלכי</a:t>
                      </a:r>
                    </a:p>
                  </a:txBody>
                  <a:tcPr/>
                </a:tc>
                <a:tc>
                  <a:txBody>
                    <a:bodyPr/>
                    <a:lstStyle/>
                    <a:p>
                      <a:pPr rtl="1"/>
                      <a:r>
                        <a:rPr lang="he-IL" b="1" dirty="0">
                          <a:solidFill>
                            <a:schemeClr val="tx1"/>
                          </a:solidFill>
                        </a:rPr>
                        <a:t>גלאט כשר</a:t>
                      </a:r>
                    </a:p>
                  </a:txBody>
                  <a:tcPr/>
                </a:tc>
                <a:extLst>
                  <a:ext uri="{0D108BD9-81ED-4DB2-BD59-A6C34878D82A}">
                    <a16:rowId xmlns:a16="http://schemas.microsoft.com/office/drawing/2014/main" val="3002335629"/>
                  </a:ext>
                </a:extLst>
              </a:tr>
              <a:tr h="370840">
                <a:tc>
                  <a:txBody>
                    <a:bodyPr/>
                    <a:lstStyle/>
                    <a:p>
                      <a:pPr rtl="1"/>
                      <a:r>
                        <a:rPr lang="he-IL" b="1" dirty="0">
                          <a:solidFill>
                            <a:schemeClr val="tx1"/>
                          </a:solidFill>
                        </a:rPr>
                        <a:t>רם</a:t>
                      </a: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3631790130"/>
                  </a:ext>
                </a:extLst>
              </a:tr>
              <a:tr h="370840">
                <a:tc>
                  <a:txBody>
                    <a:bodyPr/>
                    <a:lstStyle/>
                    <a:p>
                      <a:pPr rtl="1"/>
                      <a:r>
                        <a:rPr lang="he-IL" b="1" dirty="0" err="1">
                          <a:solidFill>
                            <a:schemeClr val="tx1"/>
                          </a:solidFill>
                        </a:rPr>
                        <a:t>דוידה</a:t>
                      </a:r>
                      <a:endParaRPr lang="he-IL" b="1" dirty="0">
                        <a:solidFill>
                          <a:schemeClr val="tx1"/>
                        </a:solidFill>
                      </a:endParaRPr>
                    </a:p>
                  </a:txBody>
                  <a:tcPr/>
                </a:tc>
                <a:tc>
                  <a:txBody>
                    <a:bodyPr/>
                    <a:lstStyle/>
                    <a:p>
                      <a:pPr rtl="1"/>
                      <a:endParaRPr lang="he-IL" b="1" dirty="0">
                        <a:solidFill>
                          <a:schemeClr val="tx1"/>
                        </a:solidFill>
                      </a:endParaRPr>
                    </a:p>
                  </a:txBody>
                  <a:tcPr/>
                </a:tc>
                <a:extLst>
                  <a:ext uri="{0D108BD9-81ED-4DB2-BD59-A6C34878D82A}">
                    <a16:rowId xmlns:a16="http://schemas.microsoft.com/office/drawing/2014/main" val="2147107238"/>
                  </a:ext>
                </a:extLst>
              </a:tr>
            </a:tbl>
          </a:graphicData>
        </a:graphic>
      </p:graphicFrame>
    </p:spTree>
    <p:extLst>
      <p:ext uri="{BB962C8B-B14F-4D97-AF65-F5344CB8AC3E}">
        <p14:creationId xmlns:p14="http://schemas.microsoft.com/office/powerpoint/2010/main" val="252644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3">
            <a:extLst>
              <a:ext uri="{FF2B5EF4-FFF2-40B4-BE49-F238E27FC236}">
                <a16:creationId xmlns:a16="http://schemas.microsoft.com/office/drawing/2014/main" id="{1F5899FE-C9A2-4B86-8373-87BDD4117F59}"/>
              </a:ext>
            </a:extLst>
          </p:cNvPr>
          <p:cNvGraphicFramePr>
            <a:graphicFrameLocks noGrp="1"/>
          </p:cNvGraphicFramePr>
          <p:nvPr>
            <p:extLst>
              <p:ext uri="{D42A27DB-BD31-4B8C-83A1-F6EECF244321}">
                <p14:modId xmlns:p14="http://schemas.microsoft.com/office/powerpoint/2010/main" val="1747505018"/>
              </p:ext>
            </p:extLst>
          </p:nvPr>
        </p:nvGraphicFramePr>
        <p:xfrm>
          <a:off x="2632075" y="1500716"/>
          <a:ext cx="8128000" cy="3403600"/>
        </p:xfrm>
        <a:graphic>
          <a:graphicData uri="http://schemas.openxmlformats.org/drawingml/2006/table">
            <a:tbl>
              <a:tblPr rtl="1" firstRow="1" bandRow="1">
                <a:tableStyleId>{5C22544A-7EE6-4342-B048-85BDC9FD1C3A}</a:tableStyleId>
              </a:tblPr>
              <a:tblGrid>
                <a:gridCol w="1625600">
                  <a:extLst>
                    <a:ext uri="{9D8B030D-6E8A-4147-A177-3AD203B41FA5}">
                      <a16:colId xmlns:a16="http://schemas.microsoft.com/office/drawing/2014/main" val="1228892557"/>
                    </a:ext>
                  </a:extLst>
                </a:gridCol>
                <a:gridCol w="1625600">
                  <a:extLst>
                    <a:ext uri="{9D8B030D-6E8A-4147-A177-3AD203B41FA5}">
                      <a16:colId xmlns:a16="http://schemas.microsoft.com/office/drawing/2014/main" val="2448750448"/>
                    </a:ext>
                  </a:extLst>
                </a:gridCol>
                <a:gridCol w="1625600">
                  <a:extLst>
                    <a:ext uri="{9D8B030D-6E8A-4147-A177-3AD203B41FA5}">
                      <a16:colId xmlns:a16="http://schemas.microsoft.com/office/drawing/2014/main" val="2745020149"/>
                    </a:ext>
                  </a:extLst>
                </a:gridCol>
                <a:gridCol w="1625600">
                  <a:extLst>
                    <a:ext uri="{9D8B030D-6E8A-4147-A177-3AD203B41FA5}">
                      <a16:colId xmlns:a16="http://schemas.microsoft.com/office/drawing/2014/main" val="2702036800"/>
                    </a:ext>
                  </a:extLst>
                </a:gridCol>
                <a:gridCol w="1625600">
                  <a:extLst>
                    <a:ext uri="{9D8B030D-6E8A-4147-A177-3AD203B41FA5}">
                      <a16:colId xmlns:a16="http://schemas.microsoft.com/office/drawing/2014/main" val="3226403960"/>
                    </a:ext>
                  </a:extLst>
                </a:gridCol>
              </a:tblGrid>
              <a:tr h="370840">
                <a:tc>
                  <a:txBody>
                    <a:bodyPr/>
                    <a:lstStyle/>
                    <a:p>
                      <a:pPr rtl="1"/>
                      <a:r>
                        <a:rPr lang="he-IL" dirty="0"/>
                        <a:t>יעד א'</a:t>
                      </a:r>
                    </a:p>
                  </a:txBody>
                  <a:tcPr/>
                </a:tc>
                <a:tc>
                  <a:txBody>
                    <a:bodyPr/>
                    <a:lstStyle/>
                    <a:p>
                      <a:pPr rtl="1"/>
                      <a:r>
                        <a:rPr lang="he-IL" dirty="0"/>
                        <a:t>יעד ב'</a:t>
                      </a:r>
                    </a:p>
                  </a:txBody>
                  <a:tcPr/>
                </a:tc>
                <a:tc>
                  <a:txBody>
                    <a:bodyPr/>
                    <a:lstStyle/>
                    <a:p>
                      <a:pPr rtl="1"/>
                      <a:r>
                        <a:rPr lang="he-IL" dirty="0"/>
                        <a:t>זמן נסיעה </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195598997"/>
                  </a:ext>
                </a:extLst>
              </a:tr>
              <a:tr h="370840">
                <a:tc>
                  <a:txBody>
                    <a:bodyPr/>
                    <a:lstStyle/>
                    <a:p>
                      <a:pPr rtl="1"/>
                      <a:r>
                        <a:rPr lang="he-IL" dirty="0"/>
                        <a:t>שדה תעופה מינכן </a:t>
                      </a:r>
                    </a:p>
                  </a:txBody>
                  <a:tcPr/>
                </a:tc>
                <a:tc>
                  <a:txBody>
                    <a:bodyPr/>
                    <a:lstStyle/>
                    <a:p>
                      <a:pPr rtl="1"/>
                      <a:r>
                        <a:rPr lang="he-IL" dirty="0"/>
                        <a:t>מלון לאונרדו בוטיק </a:t>
                      </a:r>
                    </a:p>
                  </a:txBody>
                  <a:tcPr/>
                </a:tc>
                <a:tc>
                  <a:txBody>
                    <a:bodyPr/>
                    <a:lstStyle/>
                    <a:p>
                      <a:pPr rtl="1"/>
                      <a:r>
                        <a:rPr lang="he-IL" dirty="0"/>
                        <a:t>31 דק'</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048098470"/>
                  </a:ext>
                </a:extLst>
              </a:tr>
              <a:tr h="370840">
                <a:tc>
                  <a:txBody>
                    <a:bodyPr/>
                    <a:lstStyle/>
                    <a:p>
                      <a:pPr rtl="1"/>
                      <a:r>
                        <a:rPr lang="he-IL" dirty="0"/>
                        <a:t>שדה תעופה מינכן </a:t>
                      </a:r>
                    </a:p>
                  </a:txBody>
                  <a:tcPr/>
                </a:tc>
                <a:tc>
                  <a:txBody>
                    <a:bodyPr/>
                    <a:lstStyle/>
                    <a:p>
                      <a:pPr rtl="1"/>
                      <a:r>
                        <a:rPr lang="he-IL" dirty="0"/>
                        <a:t>מחנה ריכוז דכאו</a:t>
                      </a:r>
                    </a:p>
                  </a:txBody>
                  <a:tcPr/>
                </a:tc>
                <a:tc>
                  <a:txBody>
                    <a:bodyPr/>
                    <a:lstStyle/>
                    <a:p>
                      <a:pPr rtl="1"/>
                      <a:r>
                        <a:rPr lang="he-IL" dirty="0"/>
                        <a:t>25 דק'</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829555336"/>
                  </a:ext>
                </a:extLst>
              </a:tr>
              <a:tr h="370840">
                <a:tc>
                  <a:txBody>
                    <a:bodyPr/>
                    <a:lstStyle/>
                    <a:p>
                      <a:pPr rtl="1"/>
                      <a:r>
                        <a:rPr lang="he-IL" dirty="0"/>
                        <a:t>מלון לאונרדו </a:t>
                      </a:r>
                    </a:p>
                  </a:txBody>
                  <a:tcPr/>
                </a:tc>
                <a:tc>
                  <a:txBody>
                    <a:bodyPr/>
                    <a:lstStyle/>
                    <a:p>
                      <a:pPr rtl="1"/>
                      <a:r>
                        <a:rPr lang="he-IL" dirty="0"/>
                        <a:t>מחנה ריכוז דכאו </a:t>
                      </a:r>
                    </a:p>
                  </a:txBody>
                  <a:tcPr/>
                </a:tc>
                <a:tc>
                  <a:txBody>
                    <a:bodyPr/>
                    <a:lstStyle/>
                    <a:p>
                      <a:pPr rtl="1"/>
                      <a:r>
                        <a:rPr lang="he-IL" dirty="0"/>
                        <a:t>28 דק '</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01821194"/>
                  </a:ext>
                </a:extLst>
              </a:tr>
              <a:tr h="370840">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926870603"/>
                  </a:ext>
                </a:extLst>
              </a:tr>
              <a:tr h="370840">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599834643"/>
                  </a:ext>
                </a:extLst>
              </a:tr>
              <a:tr h="370840">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150679692"/>
                  </a:ext>
                </a:extLst>
              </a:tr>
            </a:tbl>
          </a:graphicData>
        </a:graphic>
      </p:graphicFrame>
      <p:sp>
        <p:nvSpPr>
          <p:cNvPr id="6" name="תיבת טקסט 5">
            <a:extLst>
              <a:ext uri="{FF2B5EF4-FFF2-40B4-BE49-F238E27FC236}">
                <a16:creationId xmlns:a16="http://schemas.microsoft.com/office/drawing/2014/main" id="{02FEDA5F-5F07-470C-BF72-46DCC5C1697E}"/>
              </a:ext>
            </a:extLst>
          </p:cNvPr>
          <p:cNvSpPr txBox="1"/>
          <p:nvPr/>
        </p:nvSpPr>
        <p:spPr>
          <a:xfrm>
            <a:off x="2924175" y="5057774"/>
            <a:ext cx="7581900" cy="646331"/>
          </a:xfrm>
          <a:prstGeom prst="rect">
            <a:avLst/>
          </a:prstGeom>
          <a:noFill/>
        </p:spPr>
        <p:txBody>
          <a:bodyPr wrap="square" rtlCol="1">
            <a:spAutoFit/>
          </a:bodyPr>
          <a:lstStyle/>
          <a:p>
            <a:r>
              <a:rPr lang="he-IL" dirty="0"/>
              <a:t>ברגע שיהיה את כל מקומות המפגש אצור רשימה של כולם </a:t>
            </a:r>
          </a:p>
          <a:p>
            <a:r>
              <a:rPr lang="he-IL" dirty="0"/>
              <a:t>בנוסף אני מכין קובץ שיתוף בגוגל מפות . </a:t>
            </a:r>
          </a:p>
        </p:txBody>
      </p:sp>
    </p:spTree>
    <p:extLst>
      <p:ext uri="{BB962C8B-B14F-4D97-AF65-F5344CB8AC3E}">
        <p14:creationId xmlns:p14="http://schemas.microsoft.com/office/powerpoint/2010/main" val="286086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057116" y="511058"/>
            <a:ext cx="650530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בטיחות ואבטחה - דגשים</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תיבת טקסט 2">
            <a:extLst>
              <a:ext uri="{FF2B5EF4-FFF2-40B4-BE49-F238E27FC236}">
                <a16:creationId xmlns:a16="http://schemas.microsoft.com/office/drawing/2014/main" id="{3900B15A-356D-4076-A0C7-92D531F850A8}"/>
              </a:ext>
            </a:extLst>
          </p:cNvPr>
          <p:cNvSpPr txBox="1"/>
          <p:nvPr/>
        </p:nvSpPr>
        <p:spPr>
          <a:xfrm>
            <a:off x="3390900" y="2247900"/>
            <a:ext cx="5505450" cy="646331"/>
          </a:xfrm>
          <a:prstGeom prst="rect">
            <a:avLst/>
          </a:prstGeom>
          <a:noFill/>
        </p:spPr>
        <p:txBody>
          <a:bodyPr wrap="square" rtlCol="1">
            <a:spAutoFit/>
          </a:bodyPr>
          <a:lstStyle/>
          <a:p>
            <a:r>
              <a:rPr lang="he-IL" dirty="0"/>
              <a:t>ביקשתי שקצין אבטחה חול מחלקת מבצעים יישלח לי דגשים אזין מחר </a:t>
            </a:r>
          </a:p>
        </p:txBody>
      </p:sp>
    </p:spTree>
    <p:extLst>
      <p:ext uri="{BB962C8B-B14F-4D97-AF65-F5344CB8AC3E}">
        <p14:creationId xmlns:p14="http://schemas.microsoft.com/office/powerpoint/2010/main" val="73605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86940" y="644408"/>
            <a:ext cx="180850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פערים</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805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615094" y="419519"/>
            <a:ext cx="214994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נספחים</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3"/>
          <p:cNvSpPr txBox="1">
            <a:spLocks/>
          </p:cNvSpPr>
          <p:nvPr/>
        </p:nvSpPr>
        <p:spPr>
          <a:xfrm>
            <a:off x="2585437" y="1592521"/>
            <a:ext cx="6827288" cy="2862322"/>
          </a:xfrm>
          <a:prstGeom prst="rect">
            <a:avLst/>
          </a:prstGeom>
          <a:noFill/>
        </p:spPr>
        <p:txBody>
          <a:bodyPr vert="horz" wrap="squar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r">
              <a:buFont typeface="Arial" panose="020B0604020202020204" pitchFamily="34" charset="0"/>
              <a:buChar cha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דוברים – קו"ח</a:t>
            </a: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r">
              <a:buFont typeface="Arial" panose="020B0604020202020204" pitchFamily="34" charset="0"/>
              <a:buChar cha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מקומות – רקע</a:t>
            </a: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r">
              <a:buFont typeface="Arial" panose="020B0604020202020204" pitchFamily="34" charset="0"/>
              <a:buChar cha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מסלול</a:t>
            </a: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r">
              <a:buFont typeface="Arial" panose="020B0604020202020204" pitchFamily="34" charset="0"/>
              <a:buChar cha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תחקיר</a:t>
            </a:r>
          </a:p>
          <a:p>
            <a:pPr marL="342900" indent="-342900" algn="r">
              <a:buFont typeface="Arial" panose="020B0604020202020204" pitchFamily="34" charset="0"/>
              <a:buChar cha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a:extLst>
              <a:ext uri="{FF2B5EF4-FFF2-40B4-BE49-F238E27FC236}">
                <a16:creationId xmlns:a16="http://schemas.microsoft.com/office/drawing/2014/main" id="{AA429EB0-3A81-4F9C-839E-1AE9B1DC6CFD}"/>
              </a:ext>
            </a:extLst>
          </p:cNvPr>
          <p:cNvSpPr/>
          <p:nvPr/>
        </p:nvSpPr>
        <p:spPr>
          <a:xfrm>
            <a:off x="4913401" y="3244334"/>
            <a:ext cx="2365198" cy="369332"/>
          </a:xfrm>
          <a:prstGeom prst="rect">
            <a:avLst/>
          </a:prstGeom>
        </p:spPr>
        <p:txBody>
          <a:bodyPr wrap="none">
            <a:spAutoFit/>
          </a:bodyPr>
          <a:lstStyle/>
          <a:p>
            <a:r>
              <a:rPr lang="en-US" dirty="0"/>
              <a:t>Uta </a:t>
            </a:r>
            <a:r>
              <a:rPr lang="en-US" dirty="0" err="1"/>
              <a:t>Saumweber</a:t>
            </a:r>
            <a:r>
              <a:rPr lang="en-US" dirty="0"/>
              <a:t>-Meyer</a:t>
            </a:r>
            <a:endParaRPr lang="he-IL" dirty="0"/>
          </a:p>
        </p:txBody>
      </p:sp>
      <p:sp>
        <p:nvSpPr>
          <p:cNvPr id="5" name="תיבת טקסט 4">
            <a:extLst>
              <a:ext uri="{FF2B5EF4-FFF2-40B4-BE49-F238E27FC236}">
                <a16:creationId xmlns:a16="http://schemas.microsoft.com/office/drawing/2014/main" id="{E87B4450-5105-44DC-88FA-0E5C70EC9524}"/>
              </a:ext>
            </a:extLst>
          </p:cNvPr>
          <p:cNvSpPr txBox="1"/>
          <p:nvPr/>
        </p:nvSpPr>
        <p:spPr>
          <a:xfrm>
            <a:off x="3305175" y="4333875"/>
            <a:ext cx="3459867" cy="646331"/>
          </a:xfrm>
          <a:prstGeom prst="rect">
            <a:avLst/>
          </a:prstGeom>
          <a:noFill/>
        </p:spPr>
        <p:txBody>
          <a:bodyPr wrap="square" rtlCol="1">
            <a:spAutoFit/>
          </a:bodyPr>
          <a:lstStyle/>
          <a:p>
            <a:r>
              <a:rPr lang="he-IL" dirty="0"/>
              <a:t>אני בונה את הנספחים לסיור ברגע שיושלמו בעלי התפקידים </a:t>
            </a:r>
          </a:p>
        </p:txBody>
      </p:sp>
    </p:spTree>
    <p:extLst>
      <p:ext uri="{BB962C8B-B14F-4D97-AF65-F5344CB8AC3E}">
        <p14:creationId xmlns:p14="http://schemas.microsoft.com/office/powerpoint/2010/main" val="287924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21FC024-5551-4C1C-B5DC-BB9E9323B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0" y="0"/>
            <a:ext cx="7143750" cy="4019550"/>
          </a:xfrm>
          <a:prstGeom prst="rect">
            <a:avLst/>
          </a:prstGeom>
        </p:spPr>
      </p:pic>
      <p:pic>
        <p:nvPicPr>
          <p:cNvPr id="5" name="תמונה 4">
            <a:extLst>
              <a:ext uri="{FF2B5EF4-FFF2-40B4-BE49-F238E27FC236}">
                <a16:creationId xmlns:a16="http://schemas.microsoft.com/office/drawing/2014/main" id="{565B497A-89E1-4E9D-A5D8-0B6919DC6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 y="2849880"/>
            <a:ext cx="6179820" cy="4084320"/>
          </a:xfrm>
          <a:prstGeom prst="rect">
            <a:avLst/>
          </a:prstGeom>
        </p:spPr>
      </p:pic>
      <p:pic>
        <p:nvPicPr>
          <p:cNvPr id="7" name="תמונה 6">
            <a:extLst>
              <a:ext uri="{FF2B5EF4-FFF2-40B4-BE49-F238E27FC236}">
                <a16:creationId xmlns:a16="http://schemas.microsoft.com/office/drawing/2014/main" id="{50D6782A-A614-4C69-8E4D-A57B29DEA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 y="0"/>
            <a:ext cx="6179820" cy="3477179"/>
          </a:xfrm>
          <a:prstGeom prst="rect">
            <a:avLst/>
          </a:prstGeom>
        </p:spPr>
      </p:pic>
      <p:pic>
        <p:nvPicPr>
          <p:cNvPr id="9" name="תמונה 8">
            <a:extLst>
              <a:ext uri="{FF2B5EF4-FFF2-40B4-BE49-F238E27FC236}">
                <a16:creationId xmlns:a16="http://schemas.microsoft.com/office/drawing/2014/main" id="{274DB35F-4A99-4A4D-BFEF-BCFADBD9E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333" y="3477179"/>
            <a:ext cx="6105525" cy="3380821"/>
          </a:xfrm>
          <a:prstGeom prst="rect">
            <a:avLst/>
          </a:prstGeom>
        </p:spPr>
      </p:pic>
    </p:spTree>
    <p:extLst>
      <p:ext uri="{BB962C8B-B14F-4D97-AF65-F5344CB8AC3E}">
        <p14:creationId xmlns:p14="http://schemas.microsoft.com/office/powerpoint/2010/main" val="189352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D96C83F4-0C39-4A6B-99F4-57FA60E8FCD4}"/>
              </a:ext>
            </a:extLst>
          </p:cNvPr>
          <p:cNvSpPr/>
          <p:nvPr/>
        </p:nvSpPr>
        <p:spPr>
          <a:xfrm>
            <a:off x="4432300" y="1612900"/>
            <a:ext cx="6032500" cy="876300"/>
          </a:xfrm>
          <a:prstGeom prst="rect">
            <a:avLst/>
          </a:prstGeom>
          <a:solidFill>
            <a:schemeClr val="bg2">
              <a:lumMod val="1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dirty="0">
                <a:solidFill>
                  <a:srgbClr val="FFFF00"/>
                </a:solidFill>
              </a:rPr>
              <a:t>המטרה</a:t>
            </a:r>
            <a:r>
              <a:rPr lang="he-IL" dirty="0"/>
              <a:t> </a:t>
            </a:r>
          </a:p>
        </p:txBody>
      </p:sp>
      <p:sp>
        <p:nvSpPr>
          <p:cNvPr id="5" name="מלבן 4">
            <a:extLst>
              <a:ext uri="{FF2B5EF4-FFF2-40B4-BE49-F238E27FC236}">
                <a16:creationId xmlns:a16="http://schemas.microsoft.com/office/drawing/2014/main" id="{B8E3E6F9-C544-46C8-9928-D65B258713F7}"/>
              </a:ext>
            </a:extLst>
          </p:cNvPr>
          <p:cNvSpPr/>
          <p:nvPr/>
        </p:nvSpPr>
        <p:spPr>
          <a:xfrm>
            <a:off x="4432300" y="603250"/>
            <a:ext cx="6032500" cy="876300"/>
          </a:xfrm>
          <a:prstGeom prst="rect">
            <a:avLst/>
          </a:prstGeom>
          <a:solidFill>
            <a:schemeClr val="tx1">
              <a:lumMod val="95000"/>
              <a:lumOff val="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FFFF00"/>
                </a:solidFill>
              </a:rPr>
              <a:t> </a:t>
            </a:r>
            <a:r>
              <a:rPr lang="he-IL" sz="2800" dirty="0">
                <a:solidFill>
                  <a:srgbClr val="FFFF00"/>
                </a:solidFill>
              </a:rPr>
              <a:t>סיכום אלוף לרעיון מרכזי</a:t>
            </a:r>
          </a:p>
        </p:txBody>
      </p:sp>
      <p:sp>
        <p:nvSpPr>
          <p:cNvPr id="6" name="מלבן 5">
            <a:extLst>
              <a:ext uri="{FF2B5EF4-FFF2-40B4-BE49-F238E27FC236}">
                <a16:creationId xmlns:a16="http://schemas.microsoft.com/office/drawing/2014/main" id="{E0CDCBF2-58F5-417C-BDE0-3B4BADC99DD1}"/>
              </a:ext>
            </a:extLst>
          </p:cNvPr>
          <p:cNvSpPr/>
          <p:nvPr/>
        </p:nvSpPr>
        <p:spPr>
          <a:xfrm>
            <a:off x="4432300" y="5721351"/>
            <a:ext cx="6032500" cy="8763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dirty="0">
                <a:solidFill>
                  <a:srgbClr val="FFFF00"/>
                </a:solidFill>
              </a:rPr>
              <a:t>לוגיסטיקה ואבטחה</a:t>
            </a:r>
          </a:p>
        </p:txBody>
      </p:sp>
      <p:sp>
        <p:nvSpPr>
          <p:cNvPr id="7" name="מלבן 6">
            <a:extLst>
              <a:ext uri="{FF2B5EF4-FFF2-40B4-BE49-F238E27FC236}">
                <a16:creationId xmlns:a16="http://schemas.microsoft.com/office/drawing/2014/main" id="{74FB9BBA-E01C-4893-B1FB-786417A41D89}"/>
              </a:ext>
            </a:extLst>
          </p:cNvPr>
          <p:cNvSpPr/>
          <p:nvPr/>
        </p:nvSpPr>
        <p:spPr>
          <a:xfrm>
            <a:off x="4432300" y="4711701"/>
            <a:ext cx="6032500" cy="8763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dirty="0">
                <a:solidFill>
                  <a:srgbClr val="FFFF00"/>
                </a:solidFill>
              </a:rPr>
              <a:t>הצגת מסע גרמניה</a:t>
            </a:r>
          </a:p>
        </p:txBody>
      </p:sp>
      <p:sp>
        <p:nvSpPr>
          <p:cNvPr id="8" name="מלבן 7">
            <a:extLst>
              <a:ext uri="{FF2B5EF4-FFF2-40B4-BE49-F238E27FC236}">
                <a16:creationId xmlns:a16="http://schemas.microsoft.com/office/drawing/2014/main" id="{1878BF02-0476-4897-9EB2-0F513FE870E9}"/>
              </a:ext>
            </a:extLst>
          </p:cNvPr>
          <p:cNvSpPr/>
          <p:nvPr/>
        </p:nvSpPr>
        <p:spPr>
          <a:xfrm>
            <a:off x="4432300" y="2654301"/>
            <a:ext cx="6032500" cy="876300"/>
          </a:xfrm>
          <a:prstGeom prst="rect">
            <a:avLst/>
          </a:prstGeom>
          <a:solidFill>
            <a:schemeClr val="tx1">
              <a:lumMod val="95000"/>
              <a:lumOff val="5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dirty="0">
                <a:solidFill>
                  <a:srgbClr val="FFFF00"/>
                </a:solidFill>
              </a:rPr>
              <a:t>שאלת המחקר</a:t>
            </a:r>
          </a:p>
        </p:txBody>
      </p:sp>
      <p:sp>
        <p:nvSpPr>
          <p:cNvPr id="9" name="מלבן 8">
            <a:extLst>
              <a:ext uri="{FF2B5EF4-FFF2-40B4-BE49-F238E27FC236}">
                <a16:creationId xmlns:a16="http://schemas.microsoft.com/office/drawing/2014/main" id="{5F35DFCE-1813-43AA-A9D4-A7CE2316A5FD}"/>
              </a:ext>
            </a:extLst>
          </p:cNvPr>
          <p:cNvSpPr/>
          <p:nvPr/>
        </p:nvSpPr>
        <p:spPr>
          <a:xfrm>
            <a:off x="4432300" y="3683001"/>
            <a:ext cx="6032500" cy="8763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he-IL" sz="2800" dirty="0">
                <a:solidFill>
                  <a:srgbClr val="FFFF00"/>
                </a:solidFill>
              </a:rPr>
              <a:t>תהליך למידה </a:t>
            </a:r>
          </a:p>
        </p:txBody>
      </p:sp>
      <p:sp>
        <p:nvSpPr>
          <p:cNvPr id="10" name="מלבן 9">
            <a:extLst>
              <a:ext uri="{FF2B5EF4-FFF2-40B4-BE49-F238E27FC236}">
                <a16:creationId xmlns:a16="http://schemas.microsoft.com/office/drawing/2014/main" id="{2F6947EA-D577-49BF-9352-3930D25FEBA3}"/>
              </a:ext>
            </a:extLst>
          </p:cNvPr>
          <p:cNvSpPr/>
          <p:nvPr/>
        </p:nvSpPr>
        <p:spPr>
          <a:xfrm>
            <a:off x="10680700" y="628258"/>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1</a:t>
            </a:r>
            <a:endParaRPr lang="he-IL" sz="2800" b="1" dirty="0"/>
          </a:p>
        </p:txBody>
      </p:sp>
      <p:sp>
        <p:nvSpPr>
          <p:cNvPr id="11" name="מלבן 10">
            <a:extLst>
              <a:ext uri="{FF2B5EF4-FFF2-40B4-BE49-F238E27FC236}">
                <a16:creationId xmlns:a16="http://schemas.microsoft.com/office/drawing/2014/main" id="{33D8B06D-EE33-41EB-9B39-4BC0EB706B54}"/>
              </a:ext>
            </a:extLst>
          </p:cNvPr>
          <p:cNvSpPr/>
          <p:nvPr/>
        </p:nvSpPr>
        <p:spPr>
          <a:xfrm>
            <a:off x="10680700" y="3697288"/>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4</a:t>
            </a:r>
            <a:endParaRPr lang="he-IL" sz="2800" b="1" dirty="0"/>
          </a:p>
        </p:txBody>
      </p:sp>
      <p:sp>
        <p:nvSpPr>
          <p:cNvPr id="12" name="מלבן 11">
            <a:extLst>
              <a:ext uri="{FF2B5EF4-FFF2-40B4-BE49-F238E27FC236}">
                <a16:creationId xmlns:a16="http://schemas.microsoft.com/office/drawing/2014/main" id="{66E02A53-C480-4425-8786-C62A2C450C49}"/>
              </a:ext>
            </a:extLst>
          </p:cNvPr>
          <p:cNvSpPr/>
          <p:nvPr/>
        </p:nvSpPr>
        <p:spPr>
          <a:xfrm>
            <a:off x="10680700" y="4648200"/>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5</a:t>
            </a:r>
            <a:endParaRPr lang="he-IL" sz="2800" b="1" dirty="0"/>
          </a:p>
        </p:txBody>
      </p:sp>
      <p:sp>
        <p:nvSpPr>
          <p:cNvPr id="13" name="מלבן 12">
            <a:extLst>
              <a:ext uri="{FF2B5EF4-FFF2-40B4-BE49-F238E27FC236}">
                <a16:creationId xmlns:a16="http://schemas.microsoft.com/office/drawing/2014/main" id="{47F72584-573F-4029-B492-734EC1ADBDA7}"/>
              </a:ext>
            </a:extLst>
          </p:cNvPr>
          <p:cNvSpPr/>
          <p:nvPr/>
        </p:nvSpPr>
        <p:spPr>
          <a:xfrm>
            <a:off x="10680700" y="5673724"/>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6</a:t>
            </a:r>
            <a:endParaRPr lang="he-IL" sz="2800" b="1" dirty="0"/>
          </a:p>
        </p:txBody>
      </p:sp>
      <p:sp>
        <p:nvSpPr>
          <p:cNvPr id="14" name="מלבן 13">
            <a:extLst>
              <a:ext uri="{FF2B5EF4-FFF2-40B4-BE49-F238E27FC236}">
                <a16:creationId xmlns:a16="http://schemas.microsoft.com/office/drawing/2014/main" id="{CF5D85D3-98FF-4FD8-8254-C80BCC7A066B}"/>
              </a:ext>
            </a:extLst>
          </p:cNvPr>
          <p:cNvSpPr/>
          <p:nvPr/>
        </p:nvSpPr>
        <p:spPr>
          <a:xfrm>
            <a:off x="10680700" y="2622551"/>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3</a:t>
            </a:r>
            <a:endParaRPr lang="he-IL" sz="2800" b="1" dirty="0"/>
          </a:p>
        </p:txBody>
      </p:sp>
      <p:sp>
        <p:nvSpPr>
          <p:cNvPr id="15" name="מלבן 14">
            <a:extLst>
              <a:ext uri="{FF2B5EF4-FFF2-40B4-BE49-F238E27FC236}">
                <a16:creationId xmlns:a16="http://schemas.microsoft.com/office/drawing/2014/main" id="{153C0B94-240A-40E5-B5B7-294149D07BBA}"/>
              </a:ext>
            </a:extLst>
          </p:cNvPr>
          <p:cNvSpPr/>
          <p:nvPr/>
        </p:nvSpPr>
        <p:spPr>
          <a:xfrm>
            <a:off x="10680700" y="1585122"/>
            <a:ext cx="990600" cy="8763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2</a:t>
            </a:r>
            <a:endParaRPr lang="he-IL" sz="2800" b="1" dirty="0"/>
          </a:p>
        </p:txBody>
      </p:sp>
      <p:sp>
        <p:nvSpPr>
          <p:cNvPr id="2" name="תיבת טקסט 1">
            <a:extLst>
              <a:ext uri="{FF2B5EF4-FFF2-40B4-BE49-F238E27FC236}">
                <a16:creationId xmlns:a16="http://schemas.microsoft.com/office/drawing/2014/main" id="{EC1462B8-B68C-4B57-BA1A-11D4174EF4CD}"/>
              </a:ext>
            </a:extLst>
          </p:cNvPr>
          <p:cNvSpPr txBox="1"/>
          <p:nvPr/>
        </p:nvSpPr>
        <p:spPr>
          <a:xfrm>
            <a:off x="973777" y="1479550"/>
            <a:ext cx="2410691" cy="923330"/>
          </a:xfrm>
          <a:prstGeom prst="rect">
            <a:avLst/>
          </a:prstGeom>
          <a:noFill/>
        </p:spPr>
        <p:txBody>
          <a:bodyPr wrap="square" rtlCol="1">
            <a:spAutoFit/>
          </a:bodyPr>
          <a:lstStyle/>
          <a:p>
            <a:r>
              <a:rPr lang="he-IL" dirty="0"/>
              <a:t>יהיה היפר קישור לכל סעיף כשנסיים את הכנסת המיידע למצגת </a:t>
            </a:r>
          </a:p>
        </p:txBody>
      </p:sp>
    </p:spTree>
    <p:extLst>
      <p:ext uri="{BB962C8B-B14F-4D97-AF65-F5344CB8AC3E}">
        <p14:creationId xmlns:p14="http://schemas.microsoft.com/office/powerpoint/2010/main" val="383479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a:extLst>
              <a:ext uri="{FF2B5EF4-FFF2-40B4-BE49-F238E27FC236}">
                <a16:creationId xmlns:a16="http://schemas.microsoft.com/office/drawing/2014/main" id="{BBBD351D-5C64-47D3-B8AE-BAAFCA323DAD}"/>
              </a:ext>
            </a:extLst>
          </p:cNvPr>
          <p:cNvSpPr txBox="1">
            <a:spLocks/>
          </p:cNvSpPr>
          <p:nvPr/>
        </p:nvSpPr>
        <p:spPr>
          <a:xfrm>
            <a:off x="209006" y="483623"/>
            <a:ext cx="11560017" cy="1006429"/>
          </a:xfrm>
          <a:prstGeom prst="rect">
            <a:avLst/>
          </a:prstGeom>
          <a:noFill/>
        </p:spPr>
        <p:txBody>
          <a:bodyPr wrap="squar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6600" b="1" dirty="0">
                <a:solidFill>
                  <a:srgbClr val="FF0000"/>
                </a:solidFill>
                <a:latin typeface="Tahoma" panose="020B0604030504040204" pitchFamily="34" charset="0"/>
                <a:ea typeface="Tahoma" panose="020B0604030504040204" pitchFamily="34" charset="0"/>
                <a:cs typeface="+mn-cs"/>
              </a:rPr>
              <a:t>סיכום הצגת הרעיון המסדר לאלוף </a:t>
            </a:r>
            <a:endParaRPr lang="he-IL" sz="4800" b="1" dirty="0">
              <a:solidFill>
                <a:srgbClr val="FF0000"/>
              </a:solidFill>
              <a:latin typeface="Tahoma" panose="020B0604030504040204" pitchFamily="34" charset="0"/>
              <a:ea typeface="Tahoma" panose="020B0604030504040204" pitchFamily="34" charset="0"/>
              <a:cs typeface="+mn-cs"/>
            </a:endParaRPr>
          </a:p>
        </p:txBody>
      </p:sp>
      <p:sp>
        <p:nvSpPr>
          <p:cNvPr id="3" name="תיבת טקסט 2">
            <a:extLst>
              <a:ext uri="{FF2B5EF4-FFF2-40B4-BE49-F238E27FC236}">
                <a16:creationId xmlns:a16="http://schemas.microsoft.com/office/drawing/2014/main" id="{FF5F28E2-EEF3-41B1-9EEF-7425B3B73979}"/>
              </a:ext>
            </a:extLst>
          </p:cNvPr>
          <p:cNvSpPr txBox="1"/>
          <p:nvPr/>
        </p:nvSpPr>
        <p:spPr>
          <a:xfrm>
            <a:off x="1085850" y="1876424"/>
            <a:ext cx="9934575" cy="2308324"/>
          </a:xfrm>
          <a:prstGeom prst="rect">
            <a:avLst/>
          </a:prstGeom>
          <a:noFill/>
        </p:spPr>
        <p:txBody>
          <a:bodyPr wrap="square" rtlCol="1">
            <a:spAutoFit/>
          </a:bodyPr>
          <a:lstStyle/>
          <a:p>
            <a:pPr>
              <a:lnSpc>
                <a:spcPct val="150000"/>
              </a:lnSpc>
            </a:pPr>
            <a:r>
              <a:rPr lang="he-IL" sz="2400" b="1" dirty="0"/>
              <a:t>1</a:t>
            </a:r>
            <a:r>
              <a:rPr lang="he-IL" sz="2400" dirty="0"/>
              <a:t>. </a:t>
            </a:r>
            <a:r>
              <a:rPr lang="he-IL" sz="2400" b="1" dirty="0"/>
              <a:t>שאלת המחקר רחבה מדי יש להתמקד ממספר נושאים מצומצם יותר.</a:t>
            </a:r>
          </a:p>
          <a:p>
            <a:pPr>
              <a:lnSpc>
                <a:spcPct val="150000"/>
              </a:lnSpc>
            </a:pPr>
            <a:r>
              <a:rPr lang="he-IL" sz="2400" b="1" dirty="0"/>
              <a:t>2. האלוף מאשר להיפגש עם כל גורם חוקי בגרמניה. </a:t>
            </a:r>
          </a:p>
          <a:p>
            <a:pPr>
              <a:lnSpc>
                <a:spcPct val="150000"/>
              </a:lnSpc>
            </a:pPr>
            <a:r>
              <a:rPr lang="he-IL" sz="2400" b="1" dirty="0"/>
              <a:t>3. האלוף מאשר לפצל את הצוות לחוליות באם נדרש לכך.</a:t>
            </a:r>
          </a:p>
          <a:p>
            <a:pPr>
              <a:lnSpc>
                <a:spcPct val="150000"/>
              </a:lnSpc>
            </a:pPr>
            <a:r>
              <a:rPr lang="he-IL" sz="2400" b="1" dirty="0"/>
              <a:t>4. יש לוודא כי תהליך הטעינה משמעותי וממוקד בשאלת המחקר.</a:t>
            </a:r>
          </a:p>
        </p:txBody>
      </p:sp>
    </p:spTree>
    <p:extLst>
      <p:ext uri="{BB962C8B-B14F-4D97-AF65-F5344CB8AC3E}">
        <p14:creationId xmlns:p14="http://schemas.microsoft.com/office/powerpoint/2010/main" val="415199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391005" y="660698"/>
            <a:ext cx="5420075" cy="1006429"/>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6600" b="1" dirty="0">
                <a:solidFill>
                  <a:srgbClr val="FF0000"/>
                </a:solidFill>
                <a:latin typeface="Tahoma" panose="020B0604030504040204" pitchFamily="34" charset="0"/>
                <a:ea typeface="Tahoma" panose="020B0604030504040204" pitchFamily="34" charset="0"/>
                <a:cs typeface="+mn-cs"/>
              </a:rPr>
              <a:t>הרעיון המארגן:</a:t>
            </a:r>
            <a:endParaRPr lang="he-IL" sz="4800" b="1" dirty="0">
              <a:solidFill>
                <a:srgbClr val="FF0000"/>
              </a:solidFill>
              <a:latin typeface="Tahoma" panose="020B0604030504040204" pitchFamily="34" charset="0"/>
              <a:ea typeface="Tahoma" panose="020B0604030504040204" pitchFamily="34" charset="0"/>
              <a:cs typeface="+mn-cs"/>
            </a:endParaRPr>
          </a:p>
        </p:txBody>
      </p:sp>
      <p:sp>
        <p:nvSpPr>
          <p:cNvPr id="2" name="מלבן 1">
            <a:extLst>
              <a:ext uri="{FF2B5EF4-FFF2-40B4-BE49-F238E27FC236}">
                <a16:creationId xmlns:a16="http://schemas.microsoft.com/office/drawing/2014/main" id="{A465ADCE-8EDE-4714-AB58-7C7EE3EA7484}"/>
              </a:ext>
            </a:extLst>
          </p:cNvPr>
          <p:cNvSpPr/>
          <p:nvPr/>
        </p:nvSpPr>
        <p:spPr>
          <a:xfrm>
            <a:off x="757646" y="1892595"/>
            <a:ext cx="10576661" cy="3416320"/>
          </a:xfrm>
          <a:prstGeom prst="rect">
            <a:avLst/>
          </a:prstGeom>
        </p:spPr>
        <p:txBody>
          <a:bodyPr wrap="square">
            <a:spAutoFit/>
          </a:bodyPr>
          <a:lstStyle/>
          <a:p>
            <a:r>
              <a:rPr lang="he-IL" sz="5400" b="1" dirty="0">
                <a:solidFill>
                  <a:srgbClr val="002060"/>
                </a:solidFill>
                <a:latin typeface="Tahoma" panose="020B0604030504040204" pitchFamily="34" charset="0"/>
                <a:ea typeface="Tahoma" panose="020B0604030504040204" pitchFamily="34" charset="0"/>
                <a:cs typeface="+mj-cs"/>
              </a:rPr>
              <a:t>צוות 1 יטוס לגרמניה ללמוד את סוגיית ההגירה באספקטים של חברה וכלכלה כסוגיה מהותית המשפיעה על </a:t>
            </a:r>
            <a:r>
              <a:rPr lang="he-IL" sz="5400" b="1" dirty="0" err="1">
                <a:solidFill>
                  <a:srgbClr val="002060"/>
                </a:solidFill>
                <a:latin typeface="Tahoma" panose="020B0604030504040204" pitchFamily="34" charset="0"/>
                <a:ea typeface="Tahoma" panose="020B0604030504040204" pitchFamily="34" charset="0"/>
                <a:cs typeface="+mj-cs"/>
              </a:rPr>
              <a:t>הבטחון</a:t>
            </a:r>
            <a:r>
              <a:rPr lang="he-IL" sz="5400" b="1" dirty="0">
                <a:solidFill>
                  <a:srgbClr val="002060"/>
                </a:solidFill>
                <a:latin typeface="Tahoma" panose="020B0604030504040204" pitchFamily="34" charset="0"/>
                <a:ea typeface="Tahoma" panose="020B0604030504040204" pitchFamily="34" charset="0"/>
                <a:cs typeface="+mj-cs"/>
              </a:rPr>
              <a:t> הלאומי של גרמניה.  </a:t>
            </a:r>
            <a:endParaRPr lang="he-IL" sz="5400" b="1" dirty="0">
              <a:cs typeface="+mj-cs"/>
            </a:endParaRPr>
          </a:p>
        </p:txBody>
      </p:sp>
    </p:spTree>
    <p:extLst>
      <p:ext uri="{BB962C8B-B14F-4D97-AF65-F5344CB8AC3E}">
        <p14:creationId xmlns:p14="http://schemas.microsoft.com/office/powerpoint/2010/main" val="282260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616001" y="645678"/>
            <a:ext cx="3390672"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שאלת</a:t>
            </a: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החקר</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2">
            <a:extLst>
              <a:ext uri="{FF2B5EF4-FFF2-40B4-BE49-F238E27FC236}">
                <a16:creationId xmlns:a16="http://schemas.microsoft.com/office/drawing/2014/main" id="{242E7A9E-188C-4E7F-8667-7CDF6694974B}"/>
              </a:ext>
            </a:extLst>
          </p:cNvPr>
          <p:cNvSpPr/>
          <p:nvPr/>
        </p:nvSpPr>
        <p:spPr>
          <a:xfrm>
            <a:off x="322218" y="1625045"/>
            <a:ext cx="11312433" cy="4585871"/>
          </a:xfrm>
          <a:prstGeom prst="rect">
            <a:avLst/>
          </a:prstGeom>
        </p:spPr>
        <p:txBody>
          <a:bodyPr wrap="square">
            <a:spAutoFit/>
          </a:bodyPr>
          <a:lstStyle/>
          <a:p>
            <a:r>
              <a:rPr lang="he-IL" sz="3600" b="1" dirty="0">
                <a:solidFill>
                  <a:srgbClr val="002060"/>
                </a:solidFill>
              </a:rPr>
              <a:t>ההגירה לגרמניה – פתרון לבעיה, או בעיה שמצריכה פתרון?</a:t>
            </a:r>
            <a:endParaRPr lang="en-US" sz="3600" dirty="0">
              <a:solidFill>
                <a:srgbClr val="002060"/>
              </a:solidFill>
            </a:endParaRPr>
          </a:p>
          <a:p>
            <a:endParaRPr lang="he-IL" sz="3200" dirty="0">
              <a:solidFill>
                <a:srgbClr val="002060"/>
              </a:solidFill>
            </a:endParaRPr>
          </a:p>
          <a:p>
            <a:r>
              <a:rPr lang="he-IL" sz="3200" dirty="0">
                <a:solidFill>
                  <a:srgbClr val="002060"/>
                </a:solidFill>
              </a:rPr>
              <a:t>סוגיות לבחינה:</a:t>
            </a:r>
            <a:endParaRPr lang="en-US" sz="3200" dirty="0">
              <a:solidFill>
                <a:srgbClr val="002060"/>
              </a:solidFill>
            </a:endParaRPr>
          </a:p>
          <a:p>
            <a:pPr lvl="0"/>
            <a:endParaRPr lang="he-IL" sz="3200" b="1" u="sng" dirty="0">
              <a:solidFill>
                <a:srgbClr val="002060"/>
              </a:solidFill>
            </a:endParaRPr>
          </a:p>
          <a:p>
            <a:pPr lvl="0"/>
            <a:r>
              <a:rPr lang="he-IL" sz="3200" b="1" u="sng" dirty="0">
                <a:solidFill>
                  <a:srgbClr val="002060"/>
                </a:solidFill>
              </a:rPr>
              <a:t>חברה</a:t>
            </a:r>
            <a:r>
              <a:rPr lang="he-IL" sz="3200" dirty="0">
                <a:solidFill>
                  <a:srgbClr val="002060"/>
                </a:solidFill>
              </a:rPr>
              <a:t> – השלכות חברתיות של שילוב מהגרים ופליטים, היבטי חינוך, רווחה, בטחון פנים והשלכות על הזירה הפוליטית הגרמנית. </a:t>
            </a:r>
            <a:endParaRPr lang="en-US" sz="3200" dirty="0">
              <a:solidFill>
                <a:srgbClr val="002060"/>
              </a:solidFill>
            </a:endParaRPr>
          </a:p>
          <a:p>
            <a:pPr lvl="0"/>
            <a:endParaRPr lang="he-IL" sz="3200" b="1" u="sng" dirty="0">
              <a:solidFill>
                <a:srgbClr val="002060"/>
              </a:solidFill>
            </a:endParaRPr>
          </a:p>
          <a:p>
            <a:pPr lvl="0"/>
            <a:r>
              <a:rPr lang="he-IL" sz="3200" b="1" u="sng" dirty="0">
                <a:solidFill>
                  <a:srgbClr val="002060"/>
                </a:solidFill>
              </a:rPr>
              <a:t>כלכלה</a:t>
            </a:r>
            <a:r>
              <a:rPr lang="he-IL" sz="3200" dirty="0">
                <a:solidFill>
                  <a:srgbClr val="002060"/>
                </a:solidFill>
              </a:rPr>
              <a:t> – השלכות סוגיית ההגירה – תרומה לשוק העבודה ומענה לאתגר הדמוגרפי, עלויות והוצאות הכרוכות בשילוב המהגרים.</a:t>
            </a:r>
            <a:endParaRPr lang="en-US" sz="3200" dirty="0">
              <a:solidFill>
                <a:srgbClr val="002060"/>
              </a:solidFill>
            </a:endParaRPr>
          </a:p>
        </p:txBody>
      </p:sp>
    </p:spTree>
    <p:extLst>
      <p:ext uri="{BB962C8B-B14F-4D97-AF65-F5344CB8AC3E}">
        <p14:creationId xmlns:p14="http://schemas.microsoft.com/office/powerpoint/2010/main" val="214321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262004" y="503438"/>
            <a:ext cx="3667992"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מטרות משנה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תיבת טקסט 1">
            <a:extLst>
              <a:ext uri="{FF2B5EF4-FFF2-40B4-BE49-F238E27FC236}">
                <a16:creationId xmlns:a16="http://schemas.microsoft.com/office/drawing/2014/main" id="{70E8B104-7BBF-4FBC-95CA-797649C956F5}"/>
              </a:ext>
            </a:extLst>
          </p:cNvPr>
          <p:cNvSpPr txBox="1"/>
          <p:nvPr/>
        </p:nvSpPr>
        <p:spPr>
          <a:xfrm>
            <a:off x="1576251" y="1363133"/>
            <a:ext cx="9892938" cy="3970318"/>
          </a:xfrm>
          <a:prstGeom prst="rect">
            <a:avLst/>
          </a:prstGeom>
          <a:noFill/>
        </p:spPr>
        <p:txBody>
          <a:bodyPr wrap="square" rtlCol="1">
            <a:spAutoFit/>
          </a:bodyPr>
          <a:lstStyle/>
          <a:p>
            <a:pPr marL="342900" indent="-342900">
              <a:lnSpc>
                <a:spcPct val="150000"/>
              </a:lnSpc>
              <a:buAutoNum type="arabicPeriod"/>
            </a:pPr>
            <a:r>
              <a:rPr lang="he-IL" sz="2800" b="1" dirty="0"/>
              <a:t>אבחון עובדתי של סוגיית ההגירה בהיבטים החברתי - כלכלי.</a:t>
            </a:r>
          </a:p>
          <a:p>
            <a:pPr marL="342900" indent="-342900">
              <a:lnSpc>
                <a:spcPct val="150000"/>
              </a:lnSpc>
              <a:buAutoNum type="arabicPeriod"/>
            </a:pPr>
            <a:r>
              <a:rPr lang="he-IL" sz="2800" b="1" dirty="0"/>
              <a:t>הכרות עם התרבות הגרמנית.</a:t>
            </a:r>
          </a:p>
          <a:p>
            <a:pPr marL="342900" indent="-342900">
              <a:lnSpc>
                <a:spcPct val="150000"/>
              </a:lnSpc>
              <a:buAutoNum type="arabicPeriod"/>
            </a:pPr>
            <a:r>
              <a:rPr lang="he-IL" sz="2800" b="1" dirty="0"/>
              <a:t>היכרות עם האיחוד האירופי ומוסדותיו.</a:t>
            </a:r>
          </a:p>
          <a:p>
            <a:pPr marL="342900" indent="-342900">
              <a:lnSpc>
                <a:spcPct val="150000"/>
              </a:lnSpc>
              <a:buAutoNum type="arabicPeriod" startAt="4"/>
            </a:pPr>
            <a:r>
              <a:rPr lang="he-IL" sz="2800" b="1" dirty="0"/>
              <a:t>יציאה מאזור הנוחות ("ישראליות") בתהליך הלמידה / הרחבת אופקים.</a:t>
            </a:r>
          </a:p>
          <a:p>
            <a:pPr marL="342900" indent="-342900">
              <a:lnSpc>
                <a:spcPct val="150000"/>
              </a:lnSpc>
              <a:buAutoNum type="arabicPeriod" startAt="4"/>
            </a:pPr>
            <a:r>
              <a:rPr lang="he-IL" sz="2800" b="1" dirty="0"/>
              <a:t>העמקת ההיכרות האישית בצוות</a:t>
            </a:r>
          </a:p>
        </p:txBody>
      </p:sp>
    </p:spTree>
    <p:extLst>
      <p:ext uri="{BB962C8B-B14F-4D97-AF65-F5344CB8AC3E}">
        <p14:creationId xmlns:p14="http://schemas.microsoft.com/office/powerpoint/2010/main" val="418663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1912292" y="65353"/>
            <a:ext cx="8682185"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תכנית הטעינה – תובנות עיקריות:</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987822971"/>
              </p:ext>
            </p:extLst>
          </p:nvPr>
        </p:nvGraphicFramePr>
        <p:xfrm>
          <a:off x="246219" y="669925"/>
          <a:ext cx="11699555" cy="6188075"/>
        </p:xfrm>
        <a:graphic>
          <a:graphicData uri="http://schemas.openxmlformats.org/drawingml/2006/table">
            <a:tbl>
              <a:tblPr rtl="1" firstRow="1" bandRow="1">
                <a:tableStyleId>{5940675A-B579-460E-94D1-54222C63F5DA}</a:tableStyleId>
              </a:tblPr>
              <a:tblGrid>
                <a:gridCol w="950936">
                  <a:extLst>
                    <a:ext uri="{9D8B030D-6E8A-4147-A177-3AD203B41FA5}">
                      <a16:colId xmlns:a16="http://schemas.microsoft.com/office/drawing/2014/main" val="2244597928"/>
                    </a:ext>
                  </a:extLst>
                </a:gridCol>
                <a:gridCol w="5168806">
                  <a:extLst>
                    <a:ext uri="{9D8B030D-6E8A-4147-A177-3AD203B41FA5}">
                      <a16:colId xmlns:a16="http://schemas.microsoft.com/office/drawing/2014/main" val="654406034"/>
                    </a:ext>
                  </a:extLst>
                </a:gridCol>
                <a:gridCol w="5579813">
                  <a:extLst>
                    <a:ext uri="{9D8B030D-6E8A-4147-A177-3AD203B41FA5}">
                      <a16:colId xmlns:a16="http://schemas.microsoft.com/office/drawing/2014/main" val="2476384399"/>
                    </a:ext>
                  </a:extLst>
                </a:gridCol>
              </a:tblGrid>
              <a:tr h="427355">
                <a:tc>
                  <a:txBody>
                    <a:bodyPr/>
                    <a:lstStyle/>
                    <a:p>
                      <a:pPr rtl="1"/>
                      <a:r>
                        <a:rPr lang="he-IL" b="0" dirty="0">
                          <a:solidFill>
                            <a:schemeClr val="bg1"/>
                          </a:solidFill>
                        </a:rPr>
                        <a:t>תאריך </a:t>
                      </a:r>
                    </a:p>
                  </a:txBody>
                  <a:tcPr>
                    <a:solidFill>
                      <a:schemeClr val="bg2">
                        <a:lumMod val="25000"/>
                      </a:schemeClr>
                    </a:solidFill>
                  </a:tcPr>
                </a:tc>
                <a:tc>
                  <a:txBody>
                    <a:bodyPr/>
                    <a:lstStyle/>
                    <a:p>
                      <a:pPr rtl="1"/>
                      <a:r>
                        <a:rPr lang="he-IL" b="0" dirty="0">
                          <a:solidFill>
                            <a:schemeClr val="bg1"/>
                          </a:solidFill>
                        </a:rPr>
                        <a:t>מפגשי טעינה</a:t>
                      </a:r>
                    </a:p>
                  </a:txBody>
                  <a:tcPr>
                    <a:solidFill>
                      <a:schemeClr val="bg2">
                        <a:lumMod val="25000"/>
                      </a:schemeClr>
                    </a:solidFill>
                  </a:tcPr>
                </a:tc>
                <a:tc>
                  <a:txBody>
                    <a:bodyPr/>
                    <a:lstStyle/>
                    <a:p>
                      <a:pPr rtl="1"/>
                      <a:r>
                        <a:rPr lang="he-IL" b="0" dirty="0">
                          <a:solidFill>
                            <a:schemeClr val="bg1"/>
                          </a:solidFill>
                        </a:rPr>
                        <a:t>תובנה מרכזית </a:t>
                      </a:r>
                    </a:p>
                  </a:txBody>
                  <a:tcPr>
                    <a:solidFill>
                      <a:schemeClr val="bg2">
                        <a:lumMod val="25000"/>
                      </a:schemeClr>
                    </a:solidFill>
                  </a:tcPr>
                </a:tc>
                <a:extLst>
                  <a:ext uri="{0D108BD9-81ED-4DB2-BD59-A6C34878D82A}">
                    <a16:rowId xmlns:a16="http://schemas.microsoft.com/office/drawing/2014/main" val="2235717678"/>
                  </a:ext>
                </a:extLst>
              </a:tr>
              <a:tr h="1151541">
                <a:tc>
                  <a:txBody>
                    <a:bodyPr/>
                    <a:lstStyle/>
                    <a:p>
                      <a:pPr rtl="1"/>
                      <a:r>
                        <a:rPr lang="he-IL" b="0" dirty="0">
                          <a:solidFill>
                            <a:schemeClr val="tx1"/>
                          </a:solidFill>
                        </a:rPr>
                        <a:t>26.9</a:t>
                      </a:r>
                    </a:p>
                  </a:txBody>
                  <a:tcPr/>
                </a:tc>
                <a:tc>
                  <a:txBody>
                    <a:bodyPr/>
                    <a:lstStyle/>
                    <a:p>
                      <a:pPr rtl="1"/>
                      <a:endParaRPr lang="he-IL" b="0" dirty="0">
                        <a:solidFill>
                          <a:schemeClr val="bg1"/>
                        </a:solidFill>
                      </a:endParaRPr>
                    </a:p>
                    <a:p>
                      <a:pPr rtl="1"/>
                      <a:endParaRPr lang="he-IL" b="0" dirty="0">
                        <a:solidFill>
                          <a:schemeClr val="bg1"/>
                        </a:solidFill>
                      </a:endParaRPr>
                    </a:p>
                    <a:p>
                      <a:pPr rtl="1"/>
                      <a:endParaRPr lang="he-IL" b="0" dirty="0">
                        <a:solidFill>
                          <a:schemeClr val="bg1"/>
                        </a:solidFill>
                      </a:endParaRPr>
                    </a:p>
                    <a:p>
                      <a:pPr rtl="1"/>
                      <a:endParaRPr lang="en-US" b="0" dirty="0">
                        <a:solidFill>
                          <a:schemeClr val="bg1"/>
                        </a:solidFill>
                      </a:endParaRPr>
                    </a:p>
                    <a:p>
                      <a:pPr rtl="1"/>
                      <a:endParaRPr lang="he-IL" b="0" dirty="0">
                        <a:solidFill>
                          <a:schemeClr val="bg1"/>
                        </a:solidFill>
                      </a:endParaRPr>
                    </a:p>
                  </a:txBody>
                  <a:tcPr/>
                </a:tc>
                <a:tc>
                  <a:txBody>
                    <a:bodyPr/>
                    <a:lstStyle/>
                    <a:p>
                      <a:pPr rtl="1"/>
                      <a:r>
                        <a:rPr lang="he-IL" b="0" dirty="0">
                          <a:solidFill>
                            <a:schemeClr val="tx1"/>
                          </a:solidFill>
                        </a:rPr>
                        <a:t>גרמניה חזקה </a:t>
                      </a:r>
                      <a:r>
                        <a:rPr lang="he-IL" b="0" dirty="0" err="1">
                          <a:solidFill>
                            <a:schemeClr val="tx1"/>
                          </a:solidFill>
                        </a:rPr>
                        <a:t>בטחונית</a:t>
                      </a:r>
                      <a:r>
                        <a:rPr lang="he-IL" b="0" dirty="0">
                          <a:solidFill>
                            <a:schemeClr val="tx1"/>
                          </a:solidFill>
                        </a:rPr>
                        <a:t> / צבאית.</a:t>
                      </a:r>
                      <a:r>
                        <a:rPr lang="he-IL" b="0" baseline="0" dirty="0">
                          <a:solidFill>
                            <a:schemeClr val="tx1"/>
                          </a:solidFill>
                        </a:rPr>
                        <a:t> </a:t>
                      </a:r>
                    </a:p>
                    <a:p>
                      <a:pPr rtl="1"/>
                      <a:r>
                        <a:rPr lang="he-IL" b="0" baseline="0" dirty="0">
                          <a:solidFill>
                            <a:schemeClr val="tx1"/>
                          </a:solidFill>
                        </a:rPr>
                        <a:t>מאז נפילת החומה ומסך הברזל – ירידת </a:t>
                      </a:r>
                      <a:r>
                        <a:rPr lang="he-IL" b="0" baseline="0" dirty="0" err="1">
                          <a:solidFill>
                            <a:schemeClr val="tx1"/>
                          </a:solidFill>
                        </a:rPr>
                        <a:t>סדכ</a:t>
                      </a:r>
                      <a:r>
                        <a:rPr lang="he-IL" b="0" baseline="0" dirty="0">
                          <a:solidFill>
                            <a:schemeClr val="tx1"/>
                          </a:solidFill>
                        </a:rPr>
                        <a:t> </a:t>
                      </a:r>
                      <a:r>
                        <a:rPr lang="he-IL" b="0" baseline="0" dirty="0" err="1">
                          <a:solidFill>
                            <a:schemeClr val="tx1"/>
                          </a:solidFill>
                        </a:rPr>
                        <a:t>מכ</a:t>
                      </a:r>
                      <a:r>
                        <a:rPr lang="he-IL" b="0" baseline="0" dirty="0">
                          <a:solidFill>
                            <a:schemeClr val="tx1"/>
                          </a:solidFill>
                        </a:rPr>
                        <a:t> 500 אלף  </a:t>
                      </a:r>
                      <a:r>
                        <a:rPr lang="he-IL" b="0" baseline="0" dirty="0" err="1">
                          <a:solidFill>
                            <a:schemeClr val="tx1"/>
                          </a:solidFill>
                        </a:rPr>
                        <a:t>לכ</a:t>
                      </a:r>
                      <a:r>
                        <a:rPr lang="he-IL" b="0" baseline="0" dirty="0">
                          <a:solidFill>
                            <a:schemeClr val="tx1"/>
                          </a:solidFill>
                        </a:rPr>
                        <a:t> 185 אלף. </a:t>
                      </a:r>
                      <a:endParaRPr lang="he-IL" b="0" dirty="0">
                        <a:solidFill>
                          <a:schemeClr val="tx1"/>
                        </a:solidFill>
                      </a:endParaRPr>
                    </a:p>
                    <a:p>
                      <a:pPr rtl="1"/>
                      <a:r>
                        <a:rPr lang="he-IL" b="0" dirty="0">
                          <a:solidFill>
                            <a:schemeClr val="tx1"/>
                          </a:solidFill>
                        </a:rPr>
                        <a:t>מהגרים ללא דרכון אירופאי </a:t>
                      </a:r>
                      <a:r>
                        <a:rPr lang="he-IL" b="0" u="sng" dirty="0">
                          <a:solidFill>
                            <a:schemeClr val="tx1"/>
                          </a:solidFill>
                        </a:rPr>
                        <a:t>אינם</a:t>
                      </a:r>
                      <a:r>
                        <a:rPr lang="he-IL" b="0" dirty="0">
                          <a:solidFill>
                            <a:schemeClr val="tx1"/>
                          </a:solidFill>
                        </a:rPr>
                        <a:t> יכולים להתגייס לצבא</a:t>
                      </a:r>
                    </a:p>
                  </a:txBody>
                  <a:tcPr/>
                </a:tc>
                <a:extLst>
                  <a:ext uri="{0D108BD9-81ED-4DB2-BD59-A6C34878D82A}">
                    <a16:rowId xmlns:a16="http://schemas.microsoft.com/office/drawing/2014/main" val="3767470553"/>
                  </a:ext>
                </a:extLst>
              </a:tr>
              <a:tr h="385258">
                <a:tc>
                  <a:txBody>
                    <a:bodyPr/>
                    <a:lstStyle/>
                    <a:p>
                      <a:pPr rtl="1"/>
                      <a:r>
                        <a:rPr lang="he-IL" b="0" dirty="0">
                          <a:solidFill>
                            <a:schemeClr val="tx1"/>
                          </a:solidFill>
                        </a:rPr>
                        <a:t>26.9</a:t>
                      </a:r>
                    </a:p>
                  </a:txBody>
                  <a:tcPr/>
                </a:tc>
                <a:tc>
                  <a:txBody>
                    <a:bodyPr/>
                    <a:lstStyle/>
                    <a:p>
                      <a:pPr rtl="1"/>
                      <a:endParaRPr lang="he-IL" b="0" dirty="0">
                        <a:solidFill>
                          <a:schemeClr val="bg1"/>
                        </a:solidFill>
                      </a:endParaRPr>
                    </a:p>
                  </a:txBody>
                  <a:tcPr/>
                </a:tc>
                <a:tc>
                  <a:txBody>
                    <a:bodyPr/>
                    <a:lstStyle/>
                    <a:p>
                      <a:pPr rtl="1"/>
                      <a:r>
                        <a:rPr lang="he-IL" sz="1800" b="0" dirty="0">
                          <a:solidFill>
                            <a:schemeClr val="tx1"/>
                          </a:solidFill>
                        </a:rPr>
                        <a:t>גרמניה חזקה ואיתנה, כלכלה של 4 טריליון.</a:t>
                      </a:r>
                    </a:p>
                    <a:p>
                      <a:pPr rtl="1"/>
                      <a:r>
                        <a:rPr lang="he-IL" sz="1800" b="0" dirty="0">
                          <a:solidFill>
                            <a:schemeClr val="tx1"/>
                          </a:solidFill>
                        </a:rPr>
                        <a:t>ההגירה אינה בעיה – זו הטיה תרבותית ישראלית לחשוב שזו בעיה. </a:t>
                      </a:r>
                    </a:p>
                    <a:p>
                      <a:pPr rtl="1"/>
                      <a:r>
                        <a:rPr lang="he-IL" sz="1800" b="0" dirty="0">
                          <a:solidFill>
                            <a:schemeClr val="tx1"/>
                          </a:solidFill>
                        </a:rPr>
                        <a:t>הירידה</a:t>
                      </a:r>
                      <a:r>
                        <a:rPr lang="he-IL" sz="1800" b="0" baseline="0" dirty="0">
                          <a:solidFill>
                            <a:schemeClr val="tx1"/>
                          </a:solidFill>
                        </a:rPr>
                        <a:t> בנתוני הצמיחה לא מהותית ויש מספיק עודף תקציבי להתמודד עם העלות הכלכלית. מערכת סוציאלית ותשלומי רווחה נדיבים וארוכי טווח. </a:t>
                      </a:r>
                      <a:endParaRPr lang="he-IL" sz="1800" b="0" dirty="0">
                        <a:solidFill>
                          <a:schemeClr val="tx1"/>
                        </a:solidFill>
                      </a:endParaRPr>
                    </a:p>
                    <a:p>
                      <a:pPr rtl="1"/>
                      <a:r>
                        <a:rPr lang="he-IL" sz="1800" b="0" dirty="0">
                          <a:solidFill>
                            <a:schemeClr val="tx1"/>
                          </a:solidFill>
                        </a:rPr>
                        <a:t>בפועל גרמניה צריכה את המהגרים והם לא משפיעים על גרמניה לרעה.</a:t>
                      </a:r>
                    </a:p>
                    <a:p>
                      <a:pPr rtl="1"/>
                      <a:r>
                        <a:rPr lang="he-IL" sz="1800" b="0" dirty="0">
                          <a:solidFill>
                            <a:schemeClr val="tx1"/>
                          </a:solidFill>
                        </a:rPr>
                        <a:t>30-40% מהפליטים משולבים בעבודה ובחברה (בעיקר צווארון כחול).</a:t>
                      </a:r>
                      <a:r>
                        <a:rPr lang="he-IL" sz="1800" b="0" baseline="0" dirty="0">
                          <a:solidFill>
                            <a:schemeClr val="tx1"/>
                          </a:solidFill>
                        </a:rPr>
                        <a:t> </a:t>
                      </a:r>
                      <a:endParaRPr lang="he-IL" sz="1800" b="0" dirty="0">
                        <a:solidFill>
                          <a:schemeClr val="tx1"/>
                        </a:solidFill>
                      </a:endParaRPr>
                    </a:p>
                  </a:txBody>
                  <a:tcPr/>
                </a:tc>
                <a:extLst>
                  <a:ext uri="{0D108BD9-81ED-4DB2-BD59-A6C34878D82A}">
                    <a16:rowId xmlns:a16="http://schemas.microsoft.com/office/drawing/2014/main" val="1191960569"/>
                  </a:ext>
                </a:extLst>
              </a:tr>
              <a:tr h="989763">
                <a:tc>
                  <a:txBody>
                    <a:bodyPr/>
                    <a:lstStyle/>
                    <a:p>
                      <a:pPr rtl="1"/>
                      <a:r>
                        <a:rPr lang="he-IL" b="0" dirty="0">
                          <a:solidFill>
                            <a:schemeClr val="tx1"/>
                          </a:solidFill>
                        </a:rPr>
                        <a:t>26.9 &amp;</a:t>
                      </a:r>
                      <a:r>
                        <a:rPr lang="en-US" b="0" dirty="0">
                          <a:solidFill>
                            <a:schemeClr val="tx1"/>
                          </a:solidFill>
                        </a:rPr>
                        <a:t> </a:t>
                      </a:r>
                      <a:r>
                        <a:rPr lang="he-IL" b="0" dirty="0">
                          <a:solidFill>
                            <a:schemeClr val="tx1"/>
                          </a:solidFill>
                        </a:rPr>
                        <a:t>24.10</a:t>
                      </a:r>
                    </a:p>
                  </a:txBody>
                  <a:tcPr/>
                </a:tc>
                <a:tc>
                  <a:txBody>
                    <a:bodyPr/>
                    <a:lstStyle/>
                    <a:p>
                      <a:pPr rtl="1"/>
                      <a:endParaRPr lang="he-IL" b="0" dirty="0">
                        <a:solidFill>
                          <a:schemeClr val="bg1"/>
                        </a:solidFill>
                      </a:endParaRPr>
                    </a:p>
                    <a:p>
                      <a:pPr rtl="1"/>
                      <a:r>
                        <a:rPr lang="he-IL" b="0" dirty="0">
                          <a:solidFill>
                            <a:schemeClr val="bg1"/>
                          </a:solidFill>
                        </a:rPr>
                        <a:t>                       </a:t>
                      </a:r>
                    </a:p>
                    <a:p>
                      <a:pPr rtl="1"/>
                      <a:endParaRPr lang="he-IL" b="0" dirty="0">
                        <a:solidFill>
                          <a:schemeClr val="bg1"/>
                        </a:solidFill>
                      </a:endParaRPr>
                    </a:p>
                    <a:p>
                      <a:pPr rtl="1"/>
                      <a:endParaRPr lang="he-IL" b="0" dirty="0">
                        <a:solidFill>
                          <a:schemeClr val="bg1"/>
                        </a:solidFill>
                      </a:endParaRPr>
                    </a:p>
                  </a:txBody>
                  <a:tcPr/>
                </a:tc>
                <a:tc>
                  <a:txBody>
                    <a:bodyPr/>
                    <a:lstStyle/>
                    <a:p>
                      <a:pPr rtl="1"/>
                      <a:r>
                        <a:rPr lang="he-IL" b="0" dirty="0">
                          <a:solidFill>
                            <a:schemeClr val="tx1"/>
                          </a:solidFill>
                        </a:rPr>
                        <a:t>סקירת</a:t>
                      </a:r>
                      <a:r>
                        <a:rPr lang="he-IL" b="0" baseline="0" dirty="0">
                          <a:solidFill>
                            <a:schemeClr val="tx1"/>
                          </a:solidFill>
                        </a:rPr>
                        <a:t> ה </a:t>
                      </a:r>
                      <a:r>
                        <a:rPr lang="en-US" b="0" baseline="0" dirty="0">
                          <a:solidFill>
                            <a:schemeClr val="tx1"/>
                          </a:solidFill>
                        </a:rPr>
                        <a:t>Basic law</a:t>
                      </a:r>
                      <a:r>
                        <a:rPr lang="he-IL" b="0" baseline="0" dirty="0">
                          <a:solidFill>
                            <a:schemeClr val="tx1"/>
                          </a:solidFill>
                        </a:rPr>
                        <a:t> / </a:t>
                      </a:r>
                      <a:r>
                        <a:rPr lang="en-US" b="0" baseline="0" dirty="0">
                          <a:solidFill>
                            <a:schemeClr val="tx1"/>
                          </a:solidFill>
                        </a:rPr>
                        <a:t>white paper</a:t>
                      </a:r>
                    </a:p>
                    <a:p>
                      <a:pPr rtl="1"/>
                      <a:r>
                        <a:rPr lang="he-IL" b="0" baseline="0" dirty="0">
                          <a:solidFill>
                            <a:schemeClr val="tx1"/>
                          </a:solidFill>
                        </a:rPr>
                        <a:t>זכויות בסיסיות (ס' 16 - הזכות למקלט)</a:t>
                      </a:r>
                    </a:p>
                    <a:p>
                      <a:pPr rtl="1"/>
                      <a:r>
                        <a:rPr lang="he-IL" b="0" baseline="0" dirty="0">
                          <a:solidFill>
                            <a:schemeClr val="tx1"/>
                          </a:solidFill>
                        </a:rPr>
                        <a:t>קרנות פוליטיות ממומנות ציבורית ומסונפות למפלגות:</a:t>
                      </a:r>
                    </a:p>
                    <a:p>
                      <a:pPr rtl="1"/>
                      <a:r>
                        <a:rPr lang="he-IL" b="0" baseline="0" dirty="0">
                          <a:solidFill>
                            <a:schemeClr val="tx1"/>
                          </a:solidFill>
                        </a:rPr>
                        <a:t>עוסקות בחינוך אזרחי / פוליטי / ערכי– בגרמניה (כ 50%-60% מהתקציב, גדל מאז גל ההגירה והפליטים של 2015) ובעולם. </a:t>
                      </a:r>
                      <a:endParaRPr lang="en-US" b="0" baseline="0" dirty="0">
                        <a:solidFill>
                          <a:schemeClr val="tx1"/>
                        </a:solidFill>
                      </a:endParaRPr>
                    </a:p>
                  </a:txBody>
                  <a:tcPr/>
                </a:tc>
                <a:extLst>
                  <a:ext uri="{0D108BD9-81ED-4DB2-BD59-A6C34878D82A}">
                    <a16:rowId xmlns:a16="http://schemas.microsoft.com/office/drawing/2014/main" val="1491035006"/>
                  </a:ext>
                </a:extLst>
              </a:tr>
            </a:tbl>
          </a:graphicData>
        </a:graphic>
      </p:graphicFrame>
      <p:pic>
        <p:nvPicPr>
          <p:cNvPr id="6" name="תמונה 5">
            <a:extLst>
              <a:ext uri="{FF2B5EF4-FFF2-40B4-BE49-F238E27FC236}">
                <a16:creationId xmlns:a16="http://schemas.microsoft.com/office/drawing/2014/main" id="{998D4C08-6A44-47F2-B527-1F446DF77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069" y="1344826"/>
            <a:ext cx="1132477" cy="1205540"/>
          </a:xfrm>
          <a:prstGeom prst="rect">
            <a:avLst/>
          </a:prstGeom>
        </p:spPr>
      </p:pic>
      <p:pic>
        <p:nvPicPr>
          <p:cNvPr id="9" name="תמונה 8">
            <a:extLst>
              <a:ext uri="{FF2B5EF4-FFF2-40B4-BE49-F238E27FC236}">
                <a16:creationId xmlns:a16="http://schemas.microsoft.com/office/drawing/2014/main" id="{83A8F027-71E0-4928-856B-639D262F0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446" y="2937668"/>
            <a:ext cx="1181100" cy="1114245"/>
          </a:xfrm>
          <a:prstGeom prst="rect">
            <a:avLst/>
          </a:prstGeom>
        </p:spPr>
      </p:pic>
      <p:pic>
        <p:nvPicPr>
          <p:cNvPr id="14" name="תמונה 13">
            <a:extLst>
              <a:ext uri="{FF2B5EF4-FFF2-40B4-BE49-F238E27FC236}">
                <a16:creationId xmlns:a16="http://schemas.microsoft.com/office/drawing/2014/main" id="{EA8D4567-1F74-4A40-8B62-535D23B75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119" y="5581109"/>
            <a:ext cx="1181100" cy="1019551"/>
          </a:xfrm>
          <a:prstGeom prst="rect">
            <a:avLst/>
          </a:prstGeom>
        </p:spPr>
      </p:pic>
      <p:sp>
        <p:nvSpPr>
          <p:cNvPr id="3" name="TextBox 2"/>
          <p:cNvSpPr txBox="1"/>
          <p:nvPr/>
        </p:nvSpPr>
        <p:spPr>
          <a:xfrm>
            <a:off x="6095997" y="1526028"/>
            <a:ext cx="3232457" cy="646331"/>
          </a:xfrm>
          <a:prstGeom prst="rect">
            <a:avLst/>
          </a:prstGeom>
          <a:noFill/>
        </p:spPr>
        <p:txBody>
          <a:bodyPr wrap="square" rtlCol="1">
            <a:spAutoFit/>
          </a:bodyPr>
          <a:lstStyle/>
          <a:p>
            <a:r>
              <a:rPr lang="he-IL" b="1" dirty="0"/>
              <a:t>הנספח הצבאי בשגרירות גרמניה – אל"מ </a:t>
            </a:r>
            <a:r>
              <a:rPr lang="he-IL" b="1" dirty="0" err="1"/>
              <a:t>יורגן</a:t>
            </a:r>
            <a:r>
              <a:rPr lang="he-IL" b="1" dirty="0"/>
              <a:t> </a:t>
            </a:r>
            <a:r>
              <a:rPr lang="he-IL" b="1" dirty="0" err="1"/>
              <a:t>הפנר</a:t>
            </a:r>
            <a:r>
              <a:rPr lang="he-IL" dirty="0"/>
              <a:t> </a:t>
            </a:r>
            <a:r>
              <a:rPr lang="en-US" dirty="0" err="1"/>
              <a:t>Haffner</a:t>
            </a:r>
            <a:r>
              <a:rPr lang="en-US" dirty="0"/>
              <a:t> </a:t>
            </a:r>
            <a:endParaRPr lang="he-IL" dirty="0"/>
          </a:p>
        </p:txBody>
      </p:sp>
      <p:sp>
        <p:nvSpPr>
          <p:cNvPr id="7" name="TextBox 6"/>
          <p:cNvSpPr txBox="1"/>
          <p:nvPr/>
        </p:nvSpPr>
        <p:spPr>
          <a:xfrm>
            <a:off x="6071448" y="2937668"/>
            <a:ext cx="3257005" cy="923330"/>
          </a:xfrm>
          <a:prstGeom prst="rect">
            <a:avLst/>
          </a:prstGeom>
          <a:noFill/>
        </p:spPr>
        <p:txBody>
          <a:bodyPr wrap="square" rtlCol="1">
            <a:spAutoFit/>
          </a:bodyPr>
          <a:lstStyle/>
          <a:p>
            <a:r>
              <a:rPr lang="en-US" b="1" dirty="0"/>
              <a:t>Dr. Anna Janus</a:t>
            </a:r>
            <a:r>
              <a:rPr lang="en-US" sz="1600" b="1" dirty="0">
                <a:solidFill>
                  <a:prstClr val="black"/>
                </a:solidFill>
              </a:rPr>
              <a:t> </a:t>
            </a:r>
            <a:endParaRPr lang="he-IL" sz="1600" b="1" dirty="0">
              <a:solidFill>
                <a:prstClr val="black"/>
              </a:solidFill>
            </a:endParaRPr>
          </a:p>
          <a:p>
            <a:r>
              <a:rPr lang="he-IL" b="1" dirty="0">
                <a:solidFill>
                  <a:prstClr val="black"/>
                </a:solidFill>
              </a:rPr>
              <a:t>נספחת כלכלית, שגרירות גרמניה. </a:t>
            </a:r>
            <a:endParaRPr lang="he-IL" dirty="0"/>
          </a:p>
        </p:txBody>
      </p:sp>
      <p:sp>
        <p:nvSpPr>
          <p:cNvPr id="11" name="TextBox 10"/>
          <p:cNvSpPr txBox="1"/>
          <p:nvPr/>
        </p:nvSpPr>
        <p:spPr>
          <a:xfrm>
            <a:off x="6071444" y="5489685"/>
            <a:ext cx="3257005" cy="646331"/>
          </a:xfrm>
          <a:prstGeom prst="rect">
            <a:avLst/>
          </a:prstGeom>
          <a:noFill/>
        </p:spPr>
        <p:txBody>
          <a:bodyPr wrap="square" rtlCol="1">
            <a:spAutoFit/>
          </a:bodyPr>
          <a:lstStyle/>
          <a:p>
            <a:r>
              <a:rPr lang="en-US" b="1" dirty="0"/>
              <a:t>Katharina </a:t>
            </a:r>
            <a:r>
              <a:rPr lang="en-US" b="1" dirty="0" err="1"/>
              <a:t>Konarek</a:t>
            </a:r>
            <a:br>
              <a:rPr lang="en-US" b="1" dirty="0"/>
            </a:br>
            <a:r>
              <a:rPr lang="en-US" b="1" dirty="0"/>
              <a:t>Academic Coordinator</a:t>
            </a:r>
          </a:p>
        </p:txBody>
      </p:sp>
    </p:spTree>
    <p:extLst>
      <p:ext uri="{BB962C8B-B14F-4D97-AF65-F5344CB8AC3E}">
        <p14:creationId xmlns:p14="http://schemas.microsoft.com/office/powerpoint/2010/main" val="14421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1784285" y="96831"/>
            <a:ext cx="8797601"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FF0000"/>
                </a:solidFill>
                <a:latin typeface="Tahoma" panose="020B0604030504040204" pitchFamily="34" charset="0"/>
                <a:ea typeface="Tahoma" panose="020B0604030504040204" pitchFamily="34" charset="0"/>
                <a:cs typeface="Tahoma" panose="020B0604030504040204" pitchFamily="34" charset="0"/>
              </a:rPr>
              <a:t>תכנית הטעינה – תובנות עיקריות  </a:t>
            </a:r>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236989294"/>
              </p:ext>
            </p:extLst>
          </p:nvPr>
        </p:nvGraphicFramePr>
        <p:xfrm>
          <a:off x="167977" y="659588"/>
          <a:ext cx="11754057" cy="5774940"/>
        </p:xfrm>
        <a:graphic>
          <a:graphicData uri="http://schemas.openxmlformats.org/drawingml/2006/table">
            <a:tbl>
              <a:tblPr rtl="1" firstRow="1" bandRow="1">
                <a:tableStyleId>{5940675A-B579-460E-94D1-54222C63F5DA}</a:tableStyleId>
              </a:tblPr>
              <a:tblGrid>
                <a:gridCol w="775062">
                  <a:extLst>
                    <a:ext uri="{9D8B030D-6E8A-4147-A177-3AD203B41FA5}">
                      <a16:colId xmlns:a16="http://schemas.microsoft.com/office/drawing/2014/main" val="2244597928"/>
                    </a:ext>
                  </a:extLst>
                </a:gridCol>
                <a:gridCol w="3257006">
                  <a:extLst>
                    <a:ext uri="{9D8B030D-6E8A-4147-A177-3AD203B41FA5}">
                      <a16:colId xmlns:a16="http://schemas.microsoft.com/office/drawing/2014/main" val="654406034"/>
                    </a:ext>
                  </a:extLst>
                </a:gridCol>
                <a:gridCol w="7721989">
                  <a:extLst>
                    <a:ext uri="{9D8B030D-6E8A-4147-A177-3AD203B41FA5}">
                      <a16:colId xmlns:a16="http://schemas.microsoft.com/office/drawing/2014/main" val="2476384399"/>
                    </a:ext>
                  </a:extLst>
                </a:gridCol>
              </a:tblGrid>
              <a:tr h="379980">
                <a:tc>
                  <a:txBody>
                    <a:bodyPr/>
                    <a:lstStyle/>
                    <a:p>
                      <a:pPr rtl="1"/>
                      <a:r>
                        <a:rPr lang="he-IL" dirty="0">
                          <a:solidFill>
                            <a:schemeClr val="bg1"/>
                          </a:solidFill>
                        </a:rPr>
                        <a:t>תאריך </a:t>
                      </a:r>
                    </a:p>
                  </a:txBody>
                  <a:tcPr>
                    <a:solidFill>
                      <a:schemeClr val="bg2">
                        <a:lumMod val="25000"/>
                      </a:schemeClr>
                    </a:solidFill>
                  </a:tcPr>
                </a:tc>
                <a:tc>
                  <a:txBody>
                    <a:bodyPr/>
                    <a:lstStyle/>
                    <a:p>
                      <a:pPr rtl="1"/>
                      <a:r>
                        <a:rPr lang="he-IL" dirty="0">
                          <a:solidFill>
                            <a:schemeClr val="bg1"/>
                          </a:solidFill>
                        </a:rPr>
                        <a:t>מפגשי טעינה</a:t>
                      </a:r>
                    </a:p>
                  </a:txBody>
                  <a:tcPr>
                    <a:solidFill>
                      <a:schemeClr val="bg2">
                        <a:lumMod val="25000"/>
                      </a:schemeClr>
                    </a:solidFill>
                  </a:tcPr>
                </a:tc>
                <a:tc>
                  <a:txBody>
                    <a:bodyPr/>
                    <a:lstStyle/>
                    <a:p>
                      <a:pPr rtl="1"/>
                      <a:r>
                        <a:rPr lang="he-IL" dirty="0">
                          <a:solidFill>
                            <a:schemeClr val="bg1"/>
                          </a:solidFill>
                        </a:rPr>
                        <a:t>תובנה מרכזית </a:t>
                      </a:r>
                    </a:p>
                  </a:txBody>
                  <a:tcPr>
                    <a:solidFill>
                      <a:schemeClr val="bg2">
                        <a:lumMod val="25000"/>
                      </a:schemeClr>
                    </a:solidFill>
                  </a:tcPr>
                </a:tc>
                <a:extLst>
                  <a:ext uri="{0D108BD9-81ED-4DB2-BD59-A6C34878D82A}">
                    <a16:rowId xmlns:a16="http://schemas.microsoft.com/office/drawing/2014/main" val="2235717678"/>
                  </a:ext>
                </a:extLst>
              </a:tr>
              <a:tr h="167838">
                <a:tc>
                  <a:txBody>
                    <a:bodyPr/>
                    <a:lstStyle/>
                    <a:p>
                      <a:pPr rtl="1"/>
                      <a:r>
                        <a:rPr lang="he-IL" b="1" dirty="0">
                          <a:solidFill>
                            <a:schemeClr val="tx1"/>
                          </a:solidFill>
                        </a:rPr>
                        <a:t>3.10</a:t>
                      </a:r>
                    </a:p>
                  </a:txBody>
                  <a:tcPr/>
                </a:tc>
                <a:tc>
                  <a:txBody>
                    <a:bodyPr/>
                    <a:lstStyle/>
                    <a:p>
                      <a:pPr rtl="1"/>
                      <a:endParaRPr lang="he-IL" dirty="0">
                        <a:solidFill>
                          <a:schemeClr val="bg1"/>
                        </a:solidFill>
                      </a:endParaRPr>
                    </a:p>
                    <a:p>
                      <a:pPr rtl="1"/>
                      <a:endParaRPr lang="he-IL" dirty="0">
                        <a:solidFill>
                          <a:schemeClr val="bg1"/>
                        </a:solidFill>
                      </a:endParaRPr>
                    </a:p>
                    <a:p>
                      <a:pPr rtl="1"/>
                      <a:endParaRPr lang="he-IL" dirty="0">
                        <a:solidFill>
                          <a:schemeClr val="bg1"/>
                        </a:solidFill>
                      </a:endParaRPr>
                    </a:p>
                    <a:p>
                      <a:pPr rtl="1"/>
                      <a:endParaRPr lang="he-IL" dirty="0">
                        <a:solidFill>
                          <a:schemeClr val="bg1"/>
                        </a:solidFill>
                      </a:endParaRPr>
                    </a:p>
                  </a:txBody>
                  <a:tcPr/>
                </a:tc>
                <a:tc>
                  <a:txBody>
                    <a:bodyPr/>
                    <a:lstStyle/>
                    <a:p>
                      <a:pPr marL="285750" indent="-285750" rtl="1">
                        <a:buFontTx/>
                        <a:buChar char="-"/>
                      </a:pPr>
                      <a:r>
                        <a:rPr lang="he-IL" b="0" dirty="0">
                          <a:solidFill>
                            <a:schemeClr val="tx1"/>
                          </a:solidFill>
                        </a:rPr>
                        <a:t>בשל העדר התמודדות עומק אמיתית עם ההיסטוריה הגרמנית, לא</a:t>
                      </a:r>
                      <a:r>
                        <a:rPr lang="he-IL" b="0" baseline="0" dirty="0">
                          <a:solidFill>
                            <a:schemeClr val="tx1"/>
                          </a:solidFill>
                        </a:rPr>
                        <a:t> יכלו </a:t>
                      </a:r>
                      <a:r>
                        <a:rPr lang="he-IL" b="0" baseline="0" dirty="0" err="1">
                          <a:solidFill>
                            <a:schemeClr val="tx1"/>
                          </a:solidFill>
                        </a:rPr>
                        <a:t>להמנע</a:t>
                      </a:r>
                      <a:r>
                        <a:rPr lang="he-IL" b="0" baseline="0" dirty="0">
                          <a:solidFill>
                            <a:schemeClr val="tx1"/>
                          </a:solidFill>
                        </a:rPr>
                        <a:t> מפתיחת השערים למהגרים בלי לבדוק ולמיין בין מהגרים למבקשי מקלט / פליטים. </a:t>
                      </a:r>
                    </a:p>
                    <a:p>
                      <a:pPr marL="285750" indent="-285750" rtl="1">
                        <a:buFontTx/>
                        <a:buChar char="-"/>
                      </a:pPr>
                      <a:r>
                        <a:rPr lang="he-IL" b="0" dirty="0">
                          <a:solidFill>
                            <a:schemeClr val="tx1"/>
                          </a:solidFill>
                        </a:rPr>
                        <a:t>נתוני</a:t>
                      </a:r>
                      <a:r>
                        <a:rPr lang="he-IL" b="0" baseline="0" dirty="0">
                          <a:solidFill>
                            <a:schemeClr val="tx1"/>
                          </a:solidFill>
                        </a:rPr>
                        <a:t> פשיעה ואלימות </a:t>
                      </a:r>
                      <a:r>
                        <a:rPr lang="he-IL" b="0" dirty="0">
                          <a:solidFill>
                            <a:schemeClr val="tx1"/>
                          </a:solidFill>
                        </a:rPr>
                        <a:t>שמוצגים בסטטיסטיקה</a:t>
                      </a:r>
                      <a:r>
                        <a:rPr lang="he-IL" b="0" baseline="0" dirty="0">
                          <a:solidFill>
                            <a:schemeClr val="tx1"/>
                          </a:solidFill>
                        </a:rPr>
                        <a:t> הרשמית לא משקפים נכונה את המציאות</a:t>
                      </a:r>
                      <a:r>
                        <a:rPr lang="he-IL" b="0" dirty="0">
                          <a:solidFill>
                            <a:schemeClr val="tx1"/>
                          </a:solidFill>
                        </a:rPr>
                        <a:t>.</a:t>
                      </a:r>
                    </a:p>
                    <a:p>
                      <a:pPr marL="285750" indent="-285750" rtl="1">
                        <a:buFontTx/>
                        <a:buChar char="-"/>
                      </a:pPr>
                      <a:r>
                        <a:rPr lang="he-IL" b="0" dirty="0">
                          <a:solidFill>
                            <a:schemeClr val="tx1"/>
                          </a:solidFill>
                        </a:rPr>
                        <a:t>מימון באמצעות העלאת מסים, על רקע האטה בצמיחה. </a:t>
                      </a:r>
                    </a:p>
                    <a:p>
                      <a:pPr marL="285750" indent="-285750" rtl="1">
                        <a:buFontTx/>
                        <a:buChar char="-"/>
                      </a:pPr>
                      <a:r>
                        <a:rPr lang="he-IL" b="0" dirty="0">
                          <a:solidFill>
                            <a:schemeClr val="tx1"/>
                          </a:solidFill>
                        </a:rPr>
                        <a:t>ירידת המפלגות הגדולות ועליית אלטרנטיבה</a:t>
                      </a:r>
                      <a:r>
                        <a:rPr lang="he-IL" b="0" baseline="0" dirty="0">
                          <a:solidFill>
                            <a:schemeClr val="tx1"/>
                          </a:solidFill>
                        </a:rPr>
                        <a:t> (</a:t>
                      </a:r>
                      <a:r>
                        <a:rPr lang="en-US" b="0" baseline="0" dirty="0">
                          <a:solidFill>
                            <a:schemeClr val="tx1"/>
                          </a:solidFill>
                        </a:rPr>
                        <a:t>AFD</a:t>
                      </a:r>
                      <a:r>
                        <a:rPr lang="he-IL" b="0" baseline="0" dirty="0">
                          <a:solidFill>
                            <a:schemeClr val="tx1"/>
                          </a:solidFill>
                        </a:rPr>
                        <a:t>)</a:t>
                      </a:r>
                    </a:p>
                  </a:txBody>
                  <a:tcPr/>
                </a:tc>
                <a:extLst>
                  <a:ext uri="{0D108BD9-81ED-4DB2-BD59-A6C34878D82A}">
                    <a16:rowId xmlns:a16="http://schemas.microsoft.com/office/drawing/2014/main" val="3767470553"/>
                  </a:ext>
                </a:extLst>
              </a:tr>
              <a:tr h="2717309">
                <a:tc>
                  <a:txBody>
                    <a:bodyPr/>
                    <a:lstStyle/>
                    <a:p>
                      <a:pPr rtl="1"/>
                      <a:endParaRPr lang="he-IL" dirty="0">
                        <a:solidFill>
                          <a:schemeClr val="bg1"/>
                        </a:solidFill>
                      </a:endParaRPr>
                    </a:p>
                    <a:p>
                      <a:pPr rtl="1"/>
                      <a:r>
                        <a:rPr lang="he-IL" sz="2000" b="1" kern="1200" dirty="0">
                          <a:solidFill>
                            <a:schemeClr val="tx1"/>
                          </a:solidFill>
                          <a:latin typeface="+mn-lt"/>
                          <a:ea typeface="+mn-ea"/>
                          <a:cs typeface="+mn-cs"/>
                        </a:rPr>
                        <a:t>3.10</a:t>
                      </a:r>
                    </a:p>
                  </a:txBody>
                  <a:tcPr/>
                </a:tc>
                <a:tc>
                  <a:txBody>
                    <a:bodyPr/>
                    <a:lstStyle/>
                    <a:p>
                      <a:pPr rtl="1"/>
                      <a:endParaRPr lang="he-IL" sz="2000" b="1" dirty="0">
                        <a:solidFill>
                          <a:schemeClr val="tx1"/>
                        </a:solidFill>
                      </a:endParaRPr>
                    </a:p>
                    <a:p>
                      <a:pPr rtl="1"/>
                      <a:endParaRPr lang="he-IL" dirty="0">
                        <a:solidFill>
                          <a:schemeClr val="bg1"/>
                        </a:solidFill>
                      </a:endParaRPr>
                    </a:p>
                  </a:txBody>
                  <a:tcPr/>
                </a:tc>
                <a:tc>
                  <a:txBody>
                    <a:bodyPr/>
                    <a:lstStyle/>
                    <a:p>
                      <a:pPr marL="285750" indent="-285750" rtl="1">
                        <a:buFontTx/>
                        <a:buChar char="-"/>
                      </a:pPr>
                      <a:r>
                        <a:rPr lang="he-IL" b="0" dirty="0">
                          <a:solidFill>
                            <a:schemeClr val="tx1"/>
                          </a:solidFill>
                        </a:rPr>
                        <a:t>מיליון מהגרים אינם</a:t>
                      </a:r>
                      <a:r>
                        <a:rPr lang="he-IL" b="0" baseline="0" dirty="0">
                          <a:solidFill>
                            <a:schemeClr val="tx1"/>
                          </a:solidFill>
                        </a:rPr>
                        <a:t> מהווים שינוי דמוגרפי מהותי ב</a:t>
                      </a:r>
                      <a:r>
                        <a:rPr lang="he-IL" b="0" dirty="0">
                          <a:solidFill>
                            <a:schemeClr val="tx1"/>
                          </a:solidFill>
                        </a:rPr>
                        <a:t>גרמניה (אל מול כ 85 מיליון</a:t>
                      </a:r>
                      <a:r>
                        <a:rPr lang="he-IL" b="0" baseline="0" dirty="0">
                          <a:solidFill>
                            <a:schemeClr val="tx1"/>
                          </a:solidFill>
                        </a:rPr>
                        <a:t> תושבים).</a:t>
                      </a:r>
                      <a:endParaRPr lang="he-IL" b="0" dirty="0">
                        <a:solidFill>
                          <a:schemeClr val="tx1"/>
                        </a:solidFill>
                      </a:endParaRPr>
                    </a:p>
                    <a:p>
                      <a:pPr marL="285750" indent="-285750" rtl="1">
                        <a:buFontTx/>
                        <a:buChar char="-"/>
                      </a:pPr>
                      <a:r>
                        <a:rPr lang="he-IL" b="0" dirty="0">
                          <a:solidFill>
                            <a:schemeClr val="tx1"/>
                          </a:solidFill>
                        </a:rPr>
                        <a:t>גרמניה מאז ומעולם הייתה מדינת מהגרים, וגם גל ההגירה מ 2015 בתפישת מרקל צריך היה לתת מענה</a:t>
                      </a:r>
                      <a:r>
                        <a:rPr lang="he-IL" b="0" baseline="0" dirty="0">
                          <a:solidFill>
                            <a:schemeClr val="tx1"/>
                          </a:solidFill>
                        </a:rPr>
                        <a:t> </a:t>
                      </a:r>
                      <a:r>
                        <a:rPr lang="he-IL" b="0" baseline="0" dirty="0" err="1">
                          <a:solidFill>
                            <a:schemeClr val="tx1"/>
                          </a:solidFill>
                        </a:rPr>
                        <a:t>לסוגייה</a:t>
                      </a:r>
                      <a:r>
                        <a:rPr lang="he-IL" b="0" baseline="0" dirty="0">
                          <a:solidFill>
                            <a:schemeClr val="tx1"/>
                          </a:solidFill>
                        </a:rPr>
                        <a:t> הכלכלית / דמוגרפית</a:t>
                      </a:r>
                      <a:r>
                        <a:rPr lang="he-IL" b="0" dirty="0">
                          <a:solidFill>
                            <a:schemeClr val="tx1"/>
                          </a:solidFill>
                        </a:rPr>
                        <a:t>. </a:t>
                      </a:r>
                    </a:p>
                    <a:p>
                      <a:pPr marL="285750" indent="-285750" rtl="1">
                        <a:buFontTx/>
                        <a:buChar char="-"/>
                      </a:pPr>
                      <a:r>
                        <a:rPr lang="he-IL" b="0" dirty="0">
                          <a:solidFill>
                            <a:schemeClr val="tx1"/>
                          </a:solidFill>
                        </a:rPr>
                        <a:t>כלכלית:</a:t>
                      </a:r>
                      <a:r>
                        <a:rPr lang="en-US" b="0" dirty="0">
                          <a:solidFill>
                            <a:schemeClr val="tx1"/>
                          </a:solidFill>
                        </a:rPr>
                        <a:t> </a:t>
                      </a:r>
                      <a:r>
                        <a:rPr lang="he-IL" b="0" dirty="0">
                          <a:solidFill>
                            <a:schemeClr val="tx1"/>
                          </a:solidFill>
                        </a:rPr>
                        <a:t>האטה משמעותית בצמיחה, אך</a:t>
                      </a:r>
                      <a:r>
                        <a:rPr lang="he-IL" b="0" baseline="0" dirty="0">
                          <a:solidFill>
                            <a:schemeClr val="tx1"/>
                          </a:solidFill>
                        </a:rPr>
                        <a:t> עודף תקציבי גדול שמאפשר קליטת המהגרים על ידי הפניית משאבים.</a:t>
                      </a:r>
                    </a:p>
                    <a:p>
                      <a:pPr marL="285750" indent="-285750" rtl="1">
                        <a:buFontTx/>
                        <a:buChar char="-"/>
                      </a:pPr>
                      <a:r>
                        <a:rPr lang="he-IL" b="0" baseline="0" dirty="0">
                          <a:solidFill>
                            <a:schemeClr val="tx1"/>
                          </a:solidFill>
                        </a:rPr>
                        <a:t>מרקל נפגעה קשה פוליטית מפתיחת השערים</a:t>
                      </a:r>
                    </a:p>
                    <a:p>
                      <a:pPr marL="285750" indent="-285750" rtl="1">
                        <a:buFontTx/>
                        <a:buChar char="-"/>
                      </a:pPr>
                      <a:r>
                        <a:rPr lang="he-IL" b="0" dirty="0">
                          <a:solidFill>
                            <a:schemeClr val="tx1"/>
                          </a:solidFill>
                        </a:rPr>
                        <a:t>הקצנה בדעות הפוליטיות שמתבטאת</a:t>
                      </a:r>
                      <a:r>
                        <a:rPr lang="he-IL" b="0" baseline="0" dirty="0">
                          <a:solidFill>
                            <a:schemeClr val="tx1"/>
                          </a:solidFill>
                        </a:rPr>
                        <a:t> בעליית מפלגות קצה (</a:t>
                      </a:r>
                      <a:r>
                        <a:rPr lang="en-US" b="0" baseline="0" dirty="0">
                          <a:solidFill>
                            <a:schemeClr val="tx1"/>
                          </a:solidFill>
                        </a:rPr>
                        <a:t>AFD</a:t>
                      </a:r>
                      <a:r>
                        <a:rPr lang="he-IL" b="0" baseline="0" dirty="0">
                          <a:solidFill>
                            <a:schemeClr val="tx1"/>
                          </a:solidFill>
                        </a:rPr>
                        <a:t>, הירוקים)</a:t>
                      </a:r>
                      <a:r>
                        <a:rPr lang="en-US" b="0" baseline="0" dirty="0">
                          <a:solidFill>
                            <a:schemeClr val="tx1"/>
                          </a:solidFill>
                        </a:rPr>
                        <a:t> </a:t>
                      </a:r>
                      <a:r>
                        <a:rPr lang="he-IL" b="0" baseline="0" dirty="0">
                          <a:solidFill>
                            <a:schemeClr val="tx1"/>
                          </a:solidFill>
                        </a:rPr>
                        <a:t>על חשבון מפלגות המרכז המסורתיות.</a:t>
                      </a:r>
                    </a:p>
                    <a:p>
                      <a:pPr marL="285750" indent="-285750" rtl="1">
                        <a:buFontTx/>
                        <a:buChar char="-"/>
                      </a:pPr>
                      <a:r>
                        <a:rPr lang="he-IL" b="0" baseline="0" dirty="0">
                          <a:solidFill>
                            <a:schemeClr val="tx1"/>
                          </a:solidFill>
                        </a:rPr>
                        <a:t>פשיעה אלימה בערים הגדולות – רובה מיוצאי מדינות ערב (לאו דווקא מוסלמים / טורקים– יותר לאומי / ערבי: פשע מאורגן נשלט על ידי משפחות פשע לבנוניות).  </a:t>
                      </a:r>
                    </a:p>
                    <a:p>
                      <a:pPr marL="285750" indent="-285750" rtl="1">
                        <a:buFontTx/>
                        <a:buChar char="-"/>
                      </a:pPr>
                      <a:r>
                        <a:rPr lang="he-IL" b="0" baseline="0" dirty="0">
                          <a:solidFill>
                            <a:schemeClr val="tx1"/>
                          </a:solidFill>
                        </a:rPr>
                        <a:t>"קריסת"</a:t>
                      </a:r>
                      <a:r>
                        <a:rPr lang="en-US" b="0" baseline="0" dirty="0">
                          <a:solidFill>
                            <a:schemeClr val="tx1"/>
                          </a:solidFill>
                        </a:rPr>
                        <a:t> </a:t>
                      </a:r>
                      <a:r>
                        <a:rPr lang="he-IL" b="0" baseline="0" dirty="0" err="1">
                          <a:solidFill>
                            <a:schemeClr val="tx1"/>
                          </a:solidFill>
                        </a:rPr>
                        <a:t>הא"א</a:t>
                      </a:r>
                      <a:r>
                        <a:rPr lang="he-IL" b="0" baseline="0" dirty="0">
                          <a:solidFill>
                            <a:schemeClr val="tx1"/>
                          </a:solidFill>
                        </a:rPr>
                        <a:t> עם הגעת גל המהגרים / פליטים של 2015, והפנמת הצורך במענה אקטיבי להגן על ערכי </a:t>
                      </a:r>
                      <a:r>
                        <a:rPr lang="he-IL" b="0" baseline="0" dirty="0" err="1">
                          <a:solidFill>
                            <a:schemeClr val="tx1"/>
                          </a:solidFill>
                        </a:rPr>
                        <a:t>הא"א</a:t>
                      </a:r>
                      <a:r>
                        <a:rPr lang="he-IL" b="0" baseline="0" dirty="0">
                          <a:solidFill>
                            <a:schemeClr val="tx1"/>
                          </a:solidFill>
                        </a:rPr>
                        <a:t>.</a:t>
                      </a:r>
                      <a:endParaRPr lang="he-IL" b="0" dirty="0">
                        <a:solidFill>
                          <a:schemeClr val="tx1"/>
                        </a:solidFill>
                      </a:endParaRPr>
                    </a:p>
                  </a:txBody>
                  <a:tcPr/>
                </a:tc>
                <a:extLst>
                  <a:ext uri="{0D108BD9-81ED-4DB2-BD59-A6C34878D82A}">
                    <a16:rowId xmlns:a16="http://schemas.microsoft.com/office/drawing/2014/main" val="1491035006"/>
                  </a:ext>
                </a:extLst>
              </a:tr>
            </a:tbl>
          </a:graphicData>
        </a:graphic>
      </p:graphicFrame>
      <p:pic>
        <p:nvPicPr>
          <p:cNvPr id="5" name="תמונה 4">
            <a:extLst>
              <a:ext uri="{FF2B5EF4-FFF2-40B4-BE49-F238E27FC236}">
                <a16:creationId xmlns:a16="http://schemas.microsoft.com/office/drawing/2014/main" id="{E6815195-ADC4-470C-9E85-6400BE8E8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8274" y="1402533"/>
            <a:ext cx="1209040" cy="1209040"/>
          </a:xfrm>
          <a:prstGeom prst="rect">
            <a:avLst/>
          </a:prstGeom>
        </p:spPr>
      </p:pic>
      <p:graphicFrame>
        <p:nvGraphicFramePr>
          <p:cNvPr id="3" name="טבלה 2"/>
          <p:cNvGraphicFramePr>
            <a:graphicFrameLocks noGrp="1"/>
          </p:cNvGraphicFramePr>
          <p:nvPr>
            <p:extLst>
              <p:ext uri="{D42A27DB-BD31-4B8C-83A1-F6EECF244321}">
                <p14:modId xmlns:p14="http://schemas.microsoft.com/office/powerpoint/2010/main" val="1297332784"/>
              </p:ext>
            </p:extLst>
          </p:nvPr>
        </p:nvGraphicFramePr>
        <p:xfrm>
          <a:off x="8046718" y="2875383"/>
          <a:ext cx="1857523" cy="3198059"/>
        </p:xfrm>
        <a:graphic>
          <a:graphicData uri="http://schemas.openxmlformats.org/drawingml/2006/table">
            <a:tbl>
              <a:tblPr rtl="1" firstRow="1" bandRow="1">
                <a:tableStyleId>{5C22544A-7EE6-4342-B048-85BDC9FD1C3A}</a:tableStyleId>
              </a:tblPr>
              <a:tblGrid>
                <a:gridCol w="1857523">
                  <a:extLst>
                    <a:ext uri="{9D8B030D-6E8A-4147-A177-3AD203B41FA5}">
                      <a16:colId xmlns:a16="http://schemas.microsoft.com/office/drawing/2014/main" val="2641481951"/>
                    </a:ext>
                  </a:extLst>
                </a:gridCol>
              </a:tblGrid>
              <a:tr h="1433613">
                <a:tc>
                  <a:txBody>
                    <a:bodyPr/>
                    <a:lstStyle/>
                    <a:p>
                      <a:pPr rtl="1"/>
                      <a:r>
                        <a:rPr lang="he-IL" sz="1800" dirty="0">
                          <a:solidFill>
                            <a:sysClr val="windowText" lastClr="000000"/>
                          </a:solidFill>
                        </a:rPr>
                        <a:t>אבי</a:t>
                      </a:r>
                      <a:r>
                        <a:rPr lang="he-IL" sz="1800" baseline="0" dirty="0">
                          <a:solidFill>
                            <a:sysClr val="windowText" lastClr="000000"/>
                          </a:solidFill>
                        </a:rPr>
                        <a:t> ניר – </a:t>
                      </a:r>
                    </a:p>
                    <a:p>
                      <a:pPr rtl="1"/>
                      <a:r>
                        <a:rPr lang="he-IL" sz="1800" baseline="0" dirty="0" err="1">
                          <a:solidFill>
                            <a:sysClr val="windowText" lastClr="000000"/>
                          </a:solidFill>
                        </a:rPr>
                        <a:t>רחט</a:t>
                      </a:r>
                      <a:r>
                        <a:rPr lang="he-IL" sz="1800" baseline="0" dirty="0">
                          <a:solidFill>
                            <a:sysClr val="windowText" lastClr="000000"/>
                          </a:solidFill>
                        </a:rPr>
                        <a:t> אירופה במשרד החוץ</a:t>
                      </a:r>
                    </a:p>
                    <a:p>
                      <a:pPr rtl="1"/>
                      <a:endParaRPr lang="he-IL"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772714"/>
                  </a:ext>
                </a:extLst>
              </a:tr>
              <a:tr h="1764446">
                <a:tc>
                  <a:txBody>
                    <a:bodyPr/>
                    <a:lstStyle/>
                    <a:p>
                      <a:pPr rtl="1"/>
                      <a:endParaRPr lang="he-IL" sz="1800" b="1" dirty="0">
                        <a:solidFill>
                          <a:schemeClr val="tx1"/>
                        </a:solidFill>
                      </a:endParaRPr>
                    </a:p>
                    <a:p>
                      <a:pPr rtl="1"/>
                      <a:r>
                        <a:rPr lang="he-IL" sz="1800" b="1" dirty="0">
                          <a:solidFill>
                            <a:schemeClr val="tx1"/>
                          </a:solidFill>
                        </a:rPr>
                        <a:t>כרמלה שמיר – מנהלת מחלקת אירופה המערבית, משרד החוץ</a:t>
                      </a:r>
                      <a:endParaRPr lang="he-IL"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4053123"/>
                  </a:ext>
                </a:extLst>
              </a:tr>
            </a:tbl>
          </a:graphicData>
        </a:graphic>
      </p:graphicFrame>
      <p:pic>
        <p:nvPicPr>
          <p:cNvPr id="10" name="תמונה 9">
            <a:extLst>
              <a:ext uri="{FF2B5EF4-FFF2-40B4-BE49-F238E27FC236}">
                <a16:creationId xmlns:a16="http://schemas.microsoft.com/office/drawing/2014/main" id="{2D2E6E13-E7FD-45DA-BD7E-0117FA317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649" y="4594641"/>
            <a:ext cx="1209040" cy="1209040"/>
          </a:xfrm>
          <a:prstGeom prst="rect">
            <a:avLst/>
          </a:prstGeom>
        </p:spPr>
      </p:pic>
      <p:sp>
        <p:nvSpPr>
          <p:cNvPr id="6" name="TextBox 5"/>
          <p:cNvSpPr txBox="1"/>
          <p:nvPr/>
        </p:nvSpPr>
        <p:spPr>
          <a:xfrm>
            <a:off x="8125097" y="1486107"/>
            <a:ext cx="1538359" cy="646331"/>
          </a:xfrm>
          <a:prstGeom prst="rect">
            <a:avLst/>
          </a:prstGeom>
          <a:noFill/>
        </p:spPr>
        <p:txBody>
          <a:bodyPr wrap="square" rtlCol="1">
            <a:spAutoFit/>
          </a:bodyPr>
          <a:lstStyle/>
          <a:p>
            <a:r>
              <a:rPr lang="he-IL" b="1" dirty="0"/>
              <a:t>אלדד </a:t>
            </a:r>
            <a:r>
              <a:rPr lang="he-IL" b="1" dirty="0" err="1"/>
              <a:t>בק</a:t>
            </a:r>
            <a:r>
              <a:rPr lang="he-IL" b="1" dirty="0"/>
              <a:t> – </a:t>
            </a:r>
          </a:p>
          <a:p>
            <a:r>
              <a:rPr lang="he-IL" b="1" dirty="0"/>
              <a:t>סופר ועיתונאי </a:t>
            </a:r>
            <a:endParaRPr lang="he-IL" dirty="0"/>
          </a:p>
        </p:txBody>
      </p:sp>
      <p:pic>
        <p:nvPicPr>
          <p:cNvPr id="8" name="תמונה 7">
            <a:extLst>
              <a:ext uri="{FF2B5EF4-FFF2-40B4-BE49-F238E27FC236}">
                <a16:creationId xmlns:a16="http://schemas.microsoft.com/office/drawing/2014/main" id="{A9591F5B-D1D5-4EC0-9D2B-E9C00DE31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63" y="2875383"/>
            <a:ext cx="1232395" cy="976313"/>
          </a:xfrm>
          <a:prstGeom prst="rect">
            <a:avLst/>
          </a:prstGeom>
        </p:spPr>
      </p:pic>
    </p:spTree>
    <p:extLst>
      <p:ext uri="{BB962C8B-B14F-4D97-AF65-F5344CB8AC3E}">
        <p14:creationId xmlns:p14="http://schemas.microsoft.com/office/powerpoint/2010/main" val="3366268375"/>
      </p:ext>
    </p:extLst>
  </p:cSld>
  <p:clrMapOvr>
    <a:masterClrMapping/>
  </p:clrMapOvr>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4934</TotalTime>
  <Words>1829</Words>
  <Application>Microsoft Office PowerPoint</Application>
  <PresentationFormat>מסך רחב</PresentationFormat>
  <Paragraphs>377</Paragraphs>
  <Slides>26</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26</vt:i4>
      </vt:variant>
    </vt:vector>
  </HeadingPairs>
  <TitlesOfParts>
    <vt:vector size="33" baseType="lpstr">
      <vt:lpstr>Arial</vt:lpstr>
      <vt:lpstr>Calibri</vt:lpstr>
      <vt:lpstr>Calibri Light</vt:lpstr>
      <vt:lpstr>Helvetica Neue</vt:lpstr>
      <vt:lpstr>Roboto</vt:lpstr>
      <vt:lpstr>Tahoma</vt:lpstr>
      <vt:lpstr>1_ערכת נושא Office</vt:lpstr>
      <vt:lpstr>סמינר אירופה  אישור תוכנית סיור גרמניה  צוות 1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שיחת פתיחה צוות 1</dc:title>
  <dc:creator>Eran</dc:creator>
  <cp:lastModifiedBy>turjeman nadav</cp:lastModifiedBy>
  <cp:revision>148</cp:revision>
  <dcterms:created xsi:type="dcterms:W3CDTF">2018-08-28T16:49:27Z</dcterms:created>
  <dcterms:modified xsi:type="dcterms:W3CDTF">2019-10-28T21:21:33Z</dcterms:modified>
</cp:coreProperties>
</file>