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5" r:id="rId9"/>
    <p:sldId id="262" r:id="rId10"/>
    <p:sldId id="263" r:id="rId11"/>
    <p:sldId id="264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A1B"/>
    <a:srgbClr val="D56F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" y="2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2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059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582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23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460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679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35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322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454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029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910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10/14/2020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540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45" r:id="rId6"/>
    <p:sldLayoutId id="2147483741" r:id="rId7"/>
    <p:sldLayoutId id="2147483742" r:id="rId8"/>
    <p:sldLayoutId id="2147483743" r:id="rId9"/>
    <p:sldLayoutId id="2147483744" r:id="rId10"/>
    <p:sldLayoutId id="214748374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8">
            <a:extLst>
              <a:ext uri="{FF2B5EF4-FFF2-40B4-BE49-F238E27FC236}">
                <a16:creationId xmlns:a16="http://schemas.microsoft.com/office/drawing/2014/main" id="{F6375C73-EB3C-45C0-A30D-E4C719F84C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3">
            <a:extLst>
              <a:ext uri="{FF2B5EF4-FFF2-40B4-BE49-F238E27FC236}">
                <a16:creationId xmlns:a16="http://schemas.microsoft.com/office/drawing/2014/main" id="{A0B56575-E565-40D9-8876-EB9F8CC7DEF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90000"/>
          </a:blip>
          <a:srcRect t="253" b="15477"/>
          <a:stretch/>
        </p:blipFill>
        <p:spPr>
          <a:xfrm>
            <a:off x="20" y="1"/>
            <a:ext cx="12191981" cy="6857999"/>
          </a:xfrm>
          <a:prstGeom prst="rect">
            <a:avLst/>
          </a:prstGeom>
        </p:spPr>
      </p:pic>
      <p:sp>
        <p:nvSpPr>
          <p:cNvPr id="37" name="Freeform: Shape 10">
            <a:extLst>
              <a:ext uri="{FF2B5EF4-FFF2-40B4-BE49-F238E27FC236}">
                <a16:creationId xmlns:a16="http://schemas.microsoft.com/office/drawing/2014/main" id="{C9BD4167-80BB-41C6-8923-8BB7C287B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7307" y="1823454"/>
            <a:ext cx="5531319" cy="4424065"/>
          </a:xfrm>
          <a:custGeom>
            <a:avLst/>
            <a:gdLst>
              <a:gd name="connsiteX0" fmla="*/ 2612540 w 5531319"/>
              <a:gd name="connsiteY0" fmla="*/ 836 h 4424065"/>
              <a:gd name="connsiteX1" fmla="*/ 2946310 w 5531319"/>
              <a:gd name="connsiteY1" fmla="*/ 35548 h 4424065"/>
              <a:gd name="connsiteX2" fmla="*/ 3961099 w 5531319"/>
              <a:gd name="connsiteY2" fmla="*/ 303581 h 4424065"/>
              <a:gd name="connsiteX3" fmla="*/ 4854587 w 5531319"/>
              <a:gd name="connsiteY3" fmla="*/ 764502 h 4424065"/>
              <a:gd name="connsiteX4" fmla="*/ 5377812 w 5531319"/>
              <a:gd name="connsiteY4" fmla="*/ 1339732 h 4424065"/>
              <a:gd name="connsiteX5" fmla="*/ 5526197 w 5531319"/>
              <a:gd name="connsiteY5" fmla="*/ 1825829 h 4424065"/>
              <a:gd name="connsiteX6" fmla="*/ 5510557 w 5531319"/>
              <a:gd name="connsiteY6" fmla="*/ 2199398 h 4424065"/>
              <a:gd name="connsiteX7" fmla="*/ 5509795 w 5531319"/>
              <a:gd name="connsiteY7" fmla="*/ 2402839 h 4424065"/>
              <a:gd name="connsiteX8" fmla="*/ 5323519 w 5531319"/>
              <a:gd name="connsiteY8" fmla="*/ 3144890 h 4424065"/>
              <a:gd name="connsiteX9" fmla="*/ 4853061 w 5531319"/>
              <a:gd name="connsiteY9" fmla="*/ 3612932 h 4424065"/>
              <a:gd name="connsiteX10" fmla="*/ 4316358 w 5531319"/>
              <a:gd name="connsiteY10" fmla="*/ 3982940 h 4424065"/>
              <a:gd name="connsiteX11" fmla="*/ 3352556 w 5531319"/>
              <a:gd name="connsiteY11" fmla="*/ 4386771 h 4424065"/>
              <a:gd name="connsiteX12" fmla="*/ 2770206 w 5531319"/>
              <a:gd name="connsiteY12" fmla="*/ 4412201 h 4424065"/>
              <a:gd name="connsiteX13" fmla="*/ 2514888 w 5531319"/>
              <a:gd name="connsiteY13" fmla="*/ 4393637 h 4424065"/>
              <a:gd name="connsiteX14" fmla="*/ 1903166 w 5531319"/>
              <a:gd name="connsiteY14" fmla="*/ 4263562 h 4424065"/>
              <a:gd name="connsiteX15" fmla="*/ 948392 w 5531319"/>
              <a:gd name="connsiteY15" fmla="*/ 3794249 h 4424065"/>
              <a:gd name="connsiteX16" fmla="*/ 223633 w 5531319"/>
              <a:gd name="connsiteY16" fmla="*/ 2975526 h 4424065"/>
              <a:gd name="connsiteX17" fmla="*/ 39519 w 5531319"/>
              <a:gd name="connsiteY17" fmla="*/ 2401695 h 4424065"/>
              <a:gd name="connsiteX18" fmla="*/ 16251 w 5531319"/>
              <a:gd name="connsiteY18" fmla="*/ 2300991 h 4424065"/>
              <a:gd name="connsiteX19" fmla="*/ 11800 w 5531319"/>
              <a:gd name="connsiteY19" fmla="*/ 2053556 h 4424065"/>
              <a:gd name="connsiteX20" fmla="*/ 812849 w 5531319"/>
              <a:gd name="connsiteY20" fmla="*/ 651084 h 4424065"/>
              <a:gd name="connsiteX21" fmla="*/ 2066809 w 5531319"/>
              <a:gd name="connsiteY21" fmla="*/ 52586 h 4424065"/>
              <a:gd name="connsiteX22" fmla="*/ 2332045 w 5531319"/>
              <a:gd name="connsiteY22" fmla="*/ 14441 h 4424065"/>
              <a:gd name="connsiteX23" fmla="*/ 2612540 w 5531319"/>
              <a:gd name="connsiteY23" fmla="*/ 836 h 4424065"/>
              <a:gd name="connsiteX24" fmla="*/ 5468597 w 5531319"/>
              <a:gd name="connsiteY24" fmla="*/ 2088522 h 4424065"/>
              <a:gd name="connsiteX25" fmla="*/ 5471140 w 5531319"/>
              <a:gd name="connsiteY25" fmla="*/ 1826083 h 4424065"/>
              <a:gd name="connsiteX26" fmla="*/ 5327079 w 5531319"/>
              <a:gd name="connsiteY26" fmla="*/ 1361348 h 4424065"/>
              <a:gd name="connsiteX27" fmla="*/ 4833353 w 5531319"/>
              <a:gd name="connsiteY27" fmla="*/ 816507 h 4424065"/>
              <a:gd name="connsiteX28" fmla="*/ 4063456 w 5531319"/>
              <a:gd name="connsiteY28" fmla="*/ 400724 h 4424065"/>
              <a:gd name="connsiteX29" fmla="*/ 3972543 w 5531319"/>
              <a:gd name="connsiteY29" fmla="*/ 365631 h 4424065"/>
              <a:gd name="connsiteX30" fmla="*/ 3885571 w 5531319"/>
              <a:gd name="connsiteY30" fmla="*/ 334733 h 4424065"/>
              <a:gd name="connsiteX31" fmla="*/ 4355012 w 5531319"/>
              <a:gd name="connsiteY31" fmla="*/ 579880 h 4424065"/>
              <a:gd name="connsiteX32" fmla="*/ 5144618 w 5531319"/>
              <a:gd name="connsiteY32" fmla="*/ 1290779 h 4424065"/>
              <a:gd name="connsiteX33" fmla="*/ 5468597 w 5531319"/>
              <a:gd name="connsiteY33" fmla="*/ 2088522 h 4424065"/>
              <a:gd name="connsiteX34" fmla="*/ 2219771 w 5531319"/>
              <a:gd name="connsiteY34" fmla="*/ 85645 h 4424065"/>
              <a:gd name="connsiteX35" fmla="*/ 2181626 w 5531319"/>
              <a:gd name="connsiteY35" fmla="*/ 89333 h 4424065"/>
              <a:gd name="connsiteX36" fmla="*/ 1462971 w 5531319"/>
              <a:gd name="connsiteY36" fmla="*/ 303073 h 4424065"/>
              <a:gd name="connsiteX37" fmla="*/ 308697 w 5531319"/>
              <a:gd name="connsiteY37" fmla="*/ 1338461 h 4424065"/>
              <a:gd name="connsiteX38" fmla="*/ 65839 w 5531319"/>
              <a:gd name="connsiteY38" fmla="*/ 2064364 h 4424065"/>
              <a:gd name="connsiteX39" fmla="*/ 82114 w 5531319"/>
              <a:gd name="connsiteY39" fmla="*/ 2022150 h 4424065"/>
              <a:gd name="connsiteX40" fmla="*/ 423260 w 5531319"/>
              <a:gd name="connsiteY40" fmla="*/ 1282260 h 4424065"/>
              <a:gd name="connsiteX41" fmla="*/ 1231811 w 5531319"/>
              <a:gd name="connsiteY41" fmla="*/ 454001 h 4424065"/>
              <a:gd name="connsiteX42" fmla="*/ 2219771 w 5531319"/>
              <a:gd name="connsiteY42" fmla="*/ 85645 h 4424065"/>
              <a:gd name="connsiteX43" fmla="*/ 2855524 w 5531319"/>
              <a:gd name="connsiteY43" fmla="*/ 4364392 h 4424065"/>
              <a:gd name="connsiteX44" fmla="*/ 4292327 w 5531319"/>
              <a:gd name="connsiteY44" fmla="*/ 3931444 h 4424065"/>
              <a:gd name="connsiteX45" fmla="*/ 2855652 w 5531319"/>
              <a:gd name="connsiteY45" fmla="*/ 4364392 h 4424065"/>
              <a:gd name="connsiteX46" fmla="*/ 3869805 w 5531319"/>
              <a:gd name="connsiteY46" fmla="*/ 330156 h 4424065"/>
              <a:gd name="connsiteX47" fmla="*/ 3865736 w 5531319"/>
              <a:gd name="connsiteY47" fmla="*/ 329520 h 4424065"/>
              <a:gd name="connsiteX48" fmla="*/ 3866499 w 5531319"/>
              <a:gd name="connsiteY48" fmla="*/ 330537 h 4424065"/>
              <a:gd name="connsiteX49" fmla="*/ 4302117 w 5531319"/>
              <a:gd name="connsiteY49" fmla="*/ 3923561 h 4424065"/>
              <a:gd name="connsiteX50" fmla="*/ 4301101 w 5531319"/>
              <a:gd name="connsiteY50" fmla="*/ 3924959 h 4424065"/>
              <a:gd name="connsiteX51" fmla="*/ 4302880 w 5531319"/>
              <a:gd name="connsiteY51" fmla="*/ 3924959 h 4424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5531319" h="4424065">
                <a:moveTo>
                  <a:pt x="2612540" y="836"/>
                </a:moveTo>
                <a:cubicBezTo>
                  <a:pt x="2715913" y="-4250"/>
                  <a:pt x="2831239" y="14695"/>
                  <a:pt x="2946310" y="35548"/>
                </a:cubicBezTo>
                <a:cubicBezTo>
                  <a:pt x="3291651" y="98106"/>
                  <a:pt x="3631143" y="182915"/>
                  <a:pt x="3961099" y="303581"/>
                </a:cubicBezTo>
                <a:cubicBezTo>
                  <a:pt x="4278340" y="419543"/>
                  <a:pt x="4581340" y="563350"/>
                  <a:pt x="4854587" y="764502"/>
                </a:cubicBezTo>
                <a:cubicBezTo>
                  <a:pt x="5067437" y="921152"/>
                  <a:pt x="5250407" y="1105521"/>
                  <a:pt x="5377812" y="1339732"/>
                </a:cubicBezTo>
                <a:cubicBezTo>
                  <a:pt x="5459811" y="1489986"/>
                  <a:pt x="5510303" y="1655396"/>
                  <a:pt x="5526197" y="1825829"/>
                </a:cubicBezTo>
                <a:cubicBezTo>
                  <a:pt x="5538276" y="1951327"/>
                  <a:pt x="5527341" y="2074917"/>
                  <a:pt x="5510557" y="2199398"/>
                </a:cubicBezTo>
                <a:cubicBezTo>
                  <a:pt x="5502966" y="2266991"/>
                  <a:pt x="5502712" y="2335195"/>
                  <a:pt x="5509795" y="2402839"/>
                </a:cubicBezTo>
                <a:cubicBezTo>
                  <a:pt x="5534207" y="2664197"/>
                  <a:pt x="5468471" y="2926051"/>
                  <a:pt x="5323519" y="3144890"/>
                </a:cubicBezTo>
                <a:cubicBezTo>
                  <a:pt x="5201339" y="3332234"/>
                  <a:pt x="5041041" y="3491719"/>
                  <a:pt x="4853061" y="3612932"/>
                </a:cubicBezTo>
                <a:cubicBezTo>
                  <a:pt x="4671109" y="3732072"/>
                  <a:pt x="4498565" y="3864563"/>
                  <a:pt x="4316358" y="3982940"/>
                </a:cubicBezTo>
                <a:cubicBezTo>
                  <a:pt x="4019716" y="4175573"/>
                  <a:pt x="3701076" y="4317347"/>
                  <a:pt x="3352556" y="4386771"/>
                </a:cubicBezTo>
                <a:cubicBezTo>
                  <a:pt x="3160953" y="4425590"/>
                  <a:pt x="2964455" y="4434173"/>
                  <a:pt x="2770206" y="4412201"/>
                </a:cubicBezTo>
                <a:cubicBezTo>
                  <a:pt x="2685524" y="4402537"/>
                  <a:pt x="2599952" y="4402410"/>
                  <a:pt x="2514888" y="4393637"/>
                </a:cubicBezTo>
                <a:cubicBezTo>
                  <a:pt x="2307136" y="4370851"/>
                  <a:pt x="2102208" y="4327277"/>
                  <a:pt x="1903166" y="4263562"/>
                </a:cubicBezTo>
                <a:cubicBezTo>
                  <a:pt x="1560622" y="4156119"/>
                  <a:pt x="1238931" y="4006972"/>
                  <a:pt x="948392" y="3794249"/>
                </a:cubicBezTo>
                <a:cubicBezTo>
                  <a:pt x="647553" y="3573897"/>
                  <a:pt x="396812" y="3308660"/>
                  <a:pt x="223633" y="2975526"/>
                </a:cubicBezTo>
                <a:cubicBezTo>
                  <a:pt x="129453" y="2796370"/>
                  <a:pt x="67149" y="2602198"/>
                  <a:pt x="39519" y="2401695"/>
                </a:cubicBezTo>
                <a:cubicBezTo>
                  <a:pt x="34509" y="2367555"/>
                  <a:pt x="26728" y="2333872"/>
                  <a:pt x="16251" y="2300991"/>
                </a:cubicBezTo>
                <a:cubicBezTo>
                  <a:pt x="-9180" y="2218598"/>
                  <a:pt x="-25" y="2135695"/>
                  <a:pt x="11800" y="2053556"/>
                </a:cubicBezTo>
                <a:cubicBezTo>
                  <a:pt x="93685" y="1480615"/>
                  <a:pt x="377867" y="1021983"/>
                  <a:pt x="812849" y="651084"/>
                </a:cubicBezTo>
                <a:cubicBezTo>
                  <a:pt x="1176754" y="340201"/>
                  <a:pt x="1598259" y="146042"/>
                  <a:pt x="2066809" y="52586"/>
                </a:cubicBezTo>
                <a:cubicBezTo>
                  <a:pt x="2154543" y="35039"/>
                  <a:pt x="2243040" y="23087"/>
                  <a:pt x="2332045" y="14441"/>
                </a:cubicBezTo>
                <a:cubicBezTo>
                  <a:pt x="2421051" y="5794"/>
                  <a:pt x="2508912" y="2107"/>
                  <a:pt x="2612540" y="836"/>
                </a:cubicBezTo>
                <a:close/>
                <a:moveTo>
                  <a:pt x="5468597" y="2088522"/>
                </a:moveTo>
                <a:cubicBezTo>
                  <a:pt x="5479329" y="2001424"/>
                  <a:pt x="5480181" y="1913385"/>
                  <a:pt x="5471140" y="1826083"/>
                </a:cubicBezTo>
                <a:cubicBezTo>
                  <a:pt x="5455336" y="1662962"/>
                  <a:pt x="5406306" y="1504799"/>
                  <a:pt x="5327079" y="1361348"/>
                </a:cubicBezTo>
                <a:cubicBezTo>
                  <a:pt x="5206159" y="1140233"/>
                  <a:pt x="5033361" y="965782"/>
                  <a:pt x="4833353" y="816507"/>
                </a:cubicBezTo>
                <a:cubicBezTo>
                  <a:pt x="4597234" y="640276"/>
                  <a:pt x="4336321" y="509438"/>
                  <a:pt x="4063456" y="400724"/>
                </a:cubicBezTo>
                <a:cubicBezTo>
                  <a:pt x="4033359" y="388607"/>
                  <a:pt x="4003059" y="376909"/>
                  <a:pt x="3972543" y="365631"/>
                </a:cubicBezTo>
                <a:cubicBezTo>
                  <a:pt x="3943679" y="354950"/>
                  <a:pt x="3914562" y="345033"/>
                  <a:pt x="3885571" y="334733"/>
                </a:cubicBezTo>
                <a:cubicBezTo>
                  <a:pt x="4046888" y="406840"/>
                  <a:pt x="4203652" y="488713"/>
                  <a:pt x="4355012" y="579880"/>
                </a:cubicBezTo>
                <a:cubicBezTo>
                  <a:pt x="4662081" y="768063"/>
                  <a:pt x="4933802" y="995790"/>
                  <a:pt x="5144618" y="1290779"/>
                </a:cubicBezTo>
                <a:cubicBezTo>
                  <a:pt x="5314364" y="1528042"/>
                  <a:pt x="5426257" y="1789591"/>
                  <a:pt x="5468597" y="2088522"/>
                </a:cubicBezTo>
                <a:close/>
                <a:moveTo>
                  <a:pt x="2219771" y="85645"/>
                </a:moveTo>
                <a:cubicBezTo>
                  <a:pt x="2206942" y="84005"/>
                  <a:pt x="2193909" y="85264"/>
                  <a:pt x="2181626" y="89333"/>
                </a:cubicBezTo>
                <a:cubicBezTo>
                  <a:pt x="1932919" y="125113"/>
                  <a:pt x="1690799" y="197118"/>
                  <a:pt x="1462971" y="303073"/>
                </a:cubicBezTo>
                <a:cubicBezTo>
                  <a:pt x="971788" y="529528"/>
                  <a:pt x="578129" y="865460"/>
                  <a:pt x="308697" y="1338461"/>
                </a:cubicBezTo>
                <a:cubicBezTo>
                  <a:pt x="180224" y="1561852"/>
                  <a:pt x="97652" y="1808638"/>
                  <a:pt x="65839" y="2064364"/>
                </a:cubicBezTo>
                <a:cubicBezTo>
                  <a:pt x="71942" y="2050505"/>
                  <a:pt x="77283" y="2036391"/>
                  <a:pt x="82114" y="2022150"/>
                </a:cubicBezTo>
                <a:cubicBezTo>
                  <a:pt x="170103" y="1763653"/>
                  <a:pt x="279579" y="1515073"/>
                  <a:pt x="423260" y="1282260"/>
                </a:cubicBezTo>
                <a:cubicBezTo>
                  <a:pt x="630769" y="945565"/>
                  <a:pt x="895370" y="664944"/>
                  <a:pt x="1231811" y="454001"/>
                </a:cubicBezTo>
                <a:cubicBezTo>
                  <a:pt x="1535192" y="263783"/>
                  <a:pt x="1866801" y="149729"/>
                  <a:pt x="2219771" y="85645"/>
                </a:cubicBezTo>
                <a:close/>
                <a:moveTo>
                  <a:pt x="2855524" y="4364392"/>
                </a:moveTo>
                <a:cubicBezTo>
                  <a:pt x="3386633" y="4394018"/>
                  <a:pt x="3853530" y="4210158"/>
                  <a:pt x="4292327" y="3931444"/>
                </a:cubicBezTo>
                <a:cubicBezTo>
                  <a:pt x="3830134" y="4131325"/>
                  <a:pt x="3346707" y="4259111"/>
                  <a:pt x="2855652" y="4364392"/>
                </a:cubicBezTo>
                <a:close/>
                <a:moveTo>
                  <a:pt x="3869805" y="330156"/>
                </a:moveTo>
                <a:lnTo>
                  <a:pt x="3865736" y="329520"/>
                </a:lnTo>
                <a:cubicBezTo>
                  <a:pt x="3865736" y="329520"/>
                  <a:pt x="3865736" y="330410"/>
                  <a:pt x="3866499" y="330537"/>
                </a:cubicBezTo>
                <a:close/>
                <a:moveTo>
                  <a:pt x="4302117" y="3923561"/>
                </a:moveTo>
                <a:lnTo>
                  <a:pt x="4301101" y="3924959"/>
                </a:lnTo>
                <a:lnTo>
                  <a:pt x="4302880" y="3924959"/>
                </a:lnTo>
                <a:close/>
              </a:path>
            </a:pathLst>
          </a:custGeom>
          <a:solidFill>
            <a:srgbClr val="D55D3B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4BB9D0-6B3F-4DB9-9A9D-039FE5F353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0472" y="2825496"/>
            <a:ext cx="3767328" cy="1517904"/>
          </a:xfrm>
        </p:spPr>
        <p:txBody>
          <a:bodyPr>
            <a:normAutofit fontScale="90000"/>
          </a:bodyPr>
          <a:lstStyle/>
          <a:p>
            <a:pPr algn="ctr"/>
            <a:r>
              <a:rPr lang="en-AU" sz="5200" dirty="0">
                <a:solidFill>
                  <a:srgbClr val="FBF9F6"/>
                </a:solidFill>
              </a:rPr>
              <a:t>The Past Simple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751B7C-33B4-4C66-A728-4CD85677D6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01368" y="4681728"/>
            <a:ext cx="3136392" cy="941832"/>
          </a:xfrm>
        </p:spPr>
        <p:txBody>
          <a:bodyPr>
            <a:normAutofit/>
          </a:bodyPr>
          <a:lstStyle/>
          <a:p>
            <a:pPr algn="ctr"/>
            <a:endParaRPr lang="en-AU" sz="2000">
              <a:solidFill>
                <a:srgbClr val="FBF9F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572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BD8C1-9F05-4A69-9261-2D8140DE4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</a:b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</a:b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</a:b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E55A1B"/>
                </a:solidFill>
                <a:effectLst/>
                <a:latin typeface="Georgia" panose="02040502050405020303" pitchFamily="18" charset="0"/>
              </a:rPr>
              <a:t>The Past Simple </a:t>
            </a:r>
            <a:r>
              <a:rPr kumimoji="0" lang="en-US" altLang="en-US" sz="2000" b="1" i="1" u="none" strike="noStrike" cap="none" normalizeH="0" baseline="0" dirty="0">
                <a:ln>
                  <a:noFill/>
                </a:ln>
                <a:solidFill>
                  <a:srgbClr val="E55A1B"/>
                </a:solidFill>
                <a:effectLst/>
                <a:latin typeface="Georgia" panose="02040502050405020303" pitchFamily="18" charset="0"/>
              </a:rPr>
              <a:t>with Other Verbs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E55A1B"/>
                </a:solidFill>
                <a:effectLst/>
                <a:latin typeface="Georgia" panose="02040502050405020303" pitchFamily="18" charset="0"/>
              </a:rPr>
              <a:t> – Questions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Questions are also very easy. Just put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'did' before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the subject (I / you/he/she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etc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), and the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infinitive after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it.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Here are the 'yes / no' questions:</a:t>
            </a:r>
            <a:b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lang="en-AU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C2BE878-228F-4E73-8649-2545E65349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1280623"/>
              </p:ext>
            </p:extLst>
          </p:nvPr>
        </p:nvGraphicFramePr>
        <p:xfrm>
          <a:off x="838200" y="1972235"/>
          <a:ext cx="10515600" cy="4590016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2900992630"/>
                    </a:ext>
                  </a:extLst>
                </a:gridCol>
              </a:tblGrid>
              <a:tr h="573752">
                <a:tc>
                  <a:txBody>
                    <a:bodyPr/>
                    <a:lstStyle/>
                    <a:p>
                      <a:pPr algn="ctr"/>
                      <a:r>
                        <a:rPr lang="en-AU" sz="2800" b="1" dirty="0">
                          <a:solidFill>
                            <a:srgbClr val="FF6600"/>
                          </a:solidFill>
                          <a:effectLst/>
                        </a:rPr>
                        <a:t>'Yes / No' Questions</a:t>
                      </a:r>
                      <a:endParaRPr lang="en-AU" sz="2800" dirty="0"/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086693"/>
                  </a:ext>
                </a:extLst>
              </a:tr>
              <a:tr h="573752">
                <a:tc>
                  <a:txBody>
                    <a:bodyPr/>
                    <a:lstStyle/>
                    <a:p>
                      <a:pPr algn="ctr"/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did</a:t>
                      </a:r>
                      <a:r>
                        <a:rPr lang="en-AU" sz="2800"/>
                        <a:t> I 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walk</a:t>
                      </a:r>
                      <a:r>
                        <a:rPr lang="en-AU" sz="2800"/>
                        <a:t>?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2891927"/>
                  </a:ext>
                </a:extLst>
              </a:tr>
              <a:tr h="573752">
                <a:tc>
                  <a:txBody>
                    <a:bodyPr/>
                    <a:lstStyle/>
                    <a:p>
                      <a:pPr algn="ctr"/>
                      <a:r>
                        <a:rPr lang="en-AU" sz="2800" b="1" dirty="0">
                          <a:solidFill>
                            <a:srgbClr val="FF6600"/>
                          </a:solidFill>
                          <a:effectLst/>
                        </a:rPr>
                        <a:t>did</a:t>
                      </a:r>
                      <a:r>
                        <a:rPr lang="en-AU" sz="2800" dirty="0"/>
                        <a:t> you </a:t>
                      </a:r>
                      <a:r>
                        <a:rPr lang="en-AU" sz="2800" b="1" dirty="0">
                          <a:solidFill>
                            <a:srgbClr val="FF6600"/>
                          </a:solidFill>
                          <a:effectLst/>
                        </a:rPr>
                        <a:t>play</a:t>
                      </a:r>
                      <a:r>
                        <a:rPr lang="en-AU" sz="2800" dirty="0"/>
                        <a:t>?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8960392"/>
                  </a:ext>
                </a:extLst>
              </a:tr>
              <a:tr h="573752">
                <a:tc>
                  <a:txBody>
                    <a:bodyPr/>
                    <a:lstStyle/>
                    <a:p>
                      <a:pPr algn="ctr"/>
                      <a:r>
                        <a:rPr lang="en-AU" sz="2800" b="1" dirty="0">
                          <a:solidFill>
                            <a:srgbClr val="FF6600"/>
                          </a:solidFill>
                          <a:effectLst/>
                        </a:rPr>
                        <a:t>did</a:t>
                      </a:r>
                      <a:r>
                        <a:rPr lang="en-AU" sz="2800" dirty="0"/>
                        <a:t> he </a:t>
                      </a:r>
                      <a:r>
                        <a:rPr lang="en-AU" sz="2800" b="1" dirty="0">
                          <a:solidFill>
                            <a:srgbClr val="FF6600"/>
                          </a:solidFill>
                          <a:effectLst/>
                        </a:rPr>
                        <a:t>cook</a:t>
                      </a:r>
                      <a:r>
                        <a:rPr lang="en-AU" sz="2800" dirty="0"/>
                        <a:t>?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0130030"/>
                  </a:ext>
                </a:extLst>
              </a:tr>
              <a:tr h="573752">
                <a:tc>
                  <a:txBody>
                    <a:bodyPr/>
                    <a:lstStyle/>
                    <a:p>
                      <a:pPr algn="ctr"/>
                      <a:r>
                        <a:rPr lang="en-AU" sz="2800" b="1" dirty="0">
                          <a:solidFill>
                            <a:srgbClr val="FF6600"/>
                          </a:solidFill>
                          <a:effectLst/>
                        </a:rPr>
                        <a:t>did</a:t>
                      </a:r>
                      <a:r>
                        <a:rPr lang="en-AU" sz="2800" dirty="0"/>
                        <a:t> she </a:t>
                      </a:r>
                      <a:r>
                        <a:rPr lang="en-AU" sz="2800" b="1" dirty="0">
                          <a:solidFill>
                            <a:srgbClr val="FF6600"/>
                          </a:solidFill>
                          <a:effectLst/>
                        </a:rPr>
                        <a:t>listen</a:t>
                      </a:r>
                      <a:r>
                        <a:rPr lang="en-AU" sz="2800" dirty="0"/>
                        <a:t>?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596321"/>
                  </a:ext>
                </a:extLst>
              </a:tr>
              <a:tr h="573752">
                <a:tc>
                  <a:txBody>
                    <a:bodyPr/>
                    <a:lstStyle/>
                    <a:p>
                      <a:pPr algn="ctr"/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did</a:t>
                      </a:r>
                      <a:r>
                        <a:rPr lang="en-AU" sz="2800"/>
                        <a:t> it 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rain</a:t>
                      </a:r>
                      <a:r>
                        <a:rPr lang="en-AU" sz="2800"/>
                        <a:t>?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8966925"/>
                  </a:ext>
                </a:extLst>
              </a:tr>
              <a:tr h="573752">
                <a:tc>
                  <a:txBody>
                    <a:bodyPr/>
                    <a:lstStyle/>
                    <a:p>
                      <a:pPr algn="ctr"/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did</a:t>
                      </a:r>
                      <a:r>
                        <a:rPr lang="en-AU" sz="2800"/>
                        <a:t> we 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eat</a:t>
                      </a:r>
                      <a:r>
                        <a:rPr lang="en-AU" sz="2800"/>
                        <a:t>?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6393433"/>
                  </a:ext>
                </a:extLst>
              </a:tr>
              <a:tr h="573752">
                <a:tc>
                  <a:txBody>
                    <a:bodyPr/>
                    <a:lstStyle/>
                    <a:p>
                      <a:pPr algn="ctr"/>
                      <a:r>
                        <a:rPr lang="en-AU" sz="2800" b="1" dirty="0">
                          <a:solidFill>
                            <a:srgbClr val="FF6600"/>
                          </a:solidFill>
                          <a:effectLst/>
                        </a:rPr>
                        <a:t>did</a:t>
                      </a:r>
                      <a:r>
                        <a:rPr lang="en-AU" sz="2800" dirty="0"/>
                        <a:t> they </a:t>
                      </a:r>
                      <a:r>
                        <a:rPr lang="en-AU" sz="2800" b="1" dirty="0">
                          <a:solidFill>
                            <a:srgbClr val="FF6600"/>
                          </a:solidFill>
                          <a:effectLst/>
                        </a:rPr>
                        <a:t>drink</a:t>
                      </a:r>
                      <a:r>
                        <a:rPr lang="en-AU" sz="2800" dirty="0"/>
                        <a:t>?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2550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7861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48AE7-A82B-40F6-8BCA-9E5C2C8E4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</a:b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E55A1B"/>
                </a:solidFill>
                <a:effectLst/>
                <a:latin typeface="Georgia" panose="02040502050405020303" pitchFamily="18" charset="0"/>
              </a:rPr>
              <a:t>The Past Simple </a:t>
            </a:r>
            <a:r>
              <a:rPr kumimoji="0" lang="en-US" altLang="en-US" sz="2000" b="1" i="1" u="none" strike="noStrike" cap="none" normalizeH="0" baseline="0" dirty="0">
                <a:ln>
                  <a:noFill/>
                </a:ln>
                <a:solidFill>
                  <a:srgbClr val="E55A1B"/>
                </a:solidFill>
                <a:effectLst/>
                <a:latin typeface="Georgia" panose="02040502050405020303" pitchFamily="18" charset="0"/>
              </a:rPr>
              <a:t>with Other Verbs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E55A1B"/>
                </a:solidFill>
                <a:effectLst/>
                <a:latin typeface="Georgia" panose="02040502050405020303" pitchFamily="18" charset="0"/>
              </a:rPr>
              <a:t>– “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E55A1B"/>
                </a:solidFill>
                <a:effectLst/>
                <a:latin typeface="Georgia" panose="02040502050405020303" pitchFamily="18" charset="0"/>
              </a:rPr>
              <a:t>Wh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E55A1B"/>
                </a:solidFill>
                <a:effectLst/>
                <a:latin typeface="Georgia" panose="02040502050405020303" pitchFamily="18" charset="0"/>
              </a:rPr>
              <a:t>” Questions</a:t>
            </a:r>
            <a:b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E55A1B"/>
                </a:solidFill>
                <a:effectLst/>
                <a:latin typeface="Georgia" panose="02040502050405020303" pitchFamily="18" charset="0"/>
              </a:rPr>
            </a:b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To make a '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wh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' question, of course, put the question word at the beginning of the sentence:</a:t>
            </a:r>
            <a:b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lang="en-AU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72F09BD-E8AC-4778-8494-3588E87B5D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5828104"/>
              </p:ext>
            </p:extLst>
          </p:nvPr>
        </p:nvGraphicFramePr>
        <p:xfrm>
          <a:off x="838200" y="1912471"/>
          <a:ext cx="10515600" cy="5194537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2648892154"/>
                    </a:ext>
                  </a:extLst>
                </a:gridCol>
              </a:tblGrid>
              <a:tr h="531931">
                <a:tc>
                  <a:txBody>
                    <a:bodyPr/>
                    <a:lstStyle/>
                    <a:p>
                      <a:pPr algn="ctr"/>
                      <a:r>
                        <a:rPr lang="en-AU" sz="2800" b="1" dirty="0">
                          <a:solidFill>
                            <a:srgbClr val="FF6600"/>
                          </a:solidFill>
                          <a:effectLst/>
                        </a:rPr>
                        <a:t>'</a:t>
                      </a:r>
                      <a:r>
                        <a:rPr lang="en-AU" sz="2800" b="1" dirty="0" err="1">
                          <a:solidFill>
                            <a:srgbClr val="FF6600"/>
                          </a:solidFill>
                          <a:effectLst/>
                        </a:rPr>
                        <a:t>Wh</a:t>
                      </a:r>
                      <a:r>
                        <a:rPr lang="en-AU" sz="2800" b="1" dirty="0">
                          <a:solidFill>
                            <a:srgbClr val="FF6600"/>
                          </a:solidFill>
                          <a:effectLst/>
                        </a:rPr>
                        <a:t>' Questions</a:t>
                      </a:r>
                      <a:endParaRPr lang="en-AU" sz="2800" dirty="0"/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6304395"/>
                  </a:ext>
                </a:extLst>
              </a:tr>
              <a:tr h="531931">
                <a:tc>
                  <a:txBody>
                    <a:bodyPr/>
                    <a:lstStyle/>
                    <a:p>
                      <a:pPr algn="ctr"/>
                      <a:r>
                        <a:rPr lang="en-AU" sz="2800"/>
                        <a:t>where 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did</a:t>
                      </a:r>
                      <a:r>
                        <a:rPr lang="en-AU" sz="2800"/>
                        <a:t> I 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go</a:t>
                      </a:r>
                      <a:r>
                        <a:rPr lang="en-AU" sz="2800"/>
                        <a:t>?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059999"/>
                  </a:ext>
                </a:extLst>
              </a:tr>
              <a:tr h="531931">
                <a:tc>
                  <a:txBody>
                    <a:bodyPr/>
                    <a:lstStyle/>
                    <a:p>
                      <a:pPr algn="ctr"/>
                      <a:r>
                        <a:rPr lang="en-AU" sz="2800"/>
                        <a:t>what 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did</a:t>
                      </a:r>
                      <a:r>
                        <a:rPr lang="en-AU" sz="2800"/>
                        <a:t> you 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play</a:t>
                      </a:r>
                      <a:r>
                        <a:rPr lang="en-AU" sz="2800"/>
                        <a:t>?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9387368"/>
                  </a:ext>
                </a:extLst>
              </a:tr>
              <a:tr h="675165">
                <a:tc>
                  <a:txBody>
                    <a:bodyPr/>
                    <a:lstStyle/>
                    <a:p>
                      <a:pPr algn="ctr"/>
                      <a:r>
                        <a:rPr lang="en-AU" sz="2800"/>
                        <a:t>what 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did</a:t>
                      </a:r>
                      <a:r>
                        <a:rPr lang="en-AU" sz="2800"/>
                        <a:t> he 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cook</a:t>
                      </a:r>
                      <a:r>
                        <a:rPr lang="en-AU" sz="2800"/>
                        <a:t>?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1395141"/>
                  </a:ext>
                </a:extLst>
              </a:tr>
              <a:tr h="531931">
                <a:tc>
                  <a:txBody>
                    <a:bodyPr/>
                    <a:lstStyle/>
                    <a:p>
                      <a:pPr algn="ctr"/>
                      <a:r>
                        <a:rPr lang="en-AU" sz="2800"/>
                        <a:t>why 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did</a:t>
                      </a:r>
                      <a:r>
                        <a:rPr lang="en-AU" sz="2800"/>
                        <a:t> she 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listen</a:t>
                      </a:r>
                      <a:r>
                        <a:rPr lang="en-AU" sz="2800"/>
                        <a:t>?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044190"/>
                  </a:ext>
                </a:extLst>
              </a:tr>
              <a:tr h="531931">
                <a:tc>
                  <a:txBody>
                    <a:bodyPr/>
                    <a:lstStyle/>
                    <a:p>
                      <a:pPr algn="ctr"/>
                      <a:r>
                        <a:rPr lang="en-AU" sz="2800"/>
                        <a:t>when 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did</a:t>
                      </a:r>
                      <a:r>
                        <a:rPr lang="en-AU" sz="2800"/>
                        <a:t> it 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rain</a:t>
                      </a:r>
                      <a:r>
                        <a:rPr lang="en-AU" sz="2800"/>
                        <a:t>?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222640"/>
                  </a:ext>
                </a:extLst>
              </a:tr>
              <a:tr h="531931">
                <a:tc>
                  <a:txBody>
                    <a:bodyPr/>
                    <a:lstStyle/>
                    <a:p>
                      <a:pPr algn="ctr"/>
                      <a:r>
                        <a:rPr lang="en-AU" sz="2800" dirty="0"/>
                        <a:t>where </a:t>
                      </a:r>
                      <a:r>
                        <a:rPr lang="en-AU" sz="2800" b="1" dirty="0">
                          <a:solidFill>
                            <a:srgbClr val="FF6600"/>
                          </a:solidFill>
                          <a:effectLst/>
                        </a:rPr>
                        <a:t>did</a:t>
                      </a:r>
                      <a:r>
                        <a:rPr lang="en-AU" sz="2800" dirty="0"/>
                        <a:t> we </a:t>
                      </a:r>
                      <a:r>
                        <a:rPr lang="en-AU" sz="2800" b="1" dirty="0">
                          <a:solidFill>
                            <a:srgbClr val="FF6600"/>
                          </a:solidFill>
                          <a:effectLst/>
                        </a:rPr>
                        <a:t>eat</a:t>
                      </a:r>
                      <a:r>
                        <a:rPr lang="en-AU" sz="2800" dirty="0"/>
                        <a:t>?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5632592"/>
                  </a:ext>
                </a:extLst>
              </a:tr>
              <a:tr h="531931">
                <a:tc>
                  <a:txBody>
                    <a:bodyPr/>
                    <a:lstStyle/>
                    <a:p>
                      <a:pPr algn="ctr"/>
                      <a:r>
                        <a:rPr lang="en-AU" sz="2800" dirty="0"/>
                        <a:t>how </a:t>
                      </a:r>
                      <a:r>
                        <a:rPr lang="en-AU" sz="2800" b="1" dirty="0">
                          <a:solidFill>
                            <a:srgbClr val="FF6600"/>
                          </a:solidFill>
                          <a:effectLst/>
                        </a:rPr>
                        <a:t>did</a:t>
                      </a:r>
                      <a:r>
                        <a:rPr lang="en-AU" sz="2800" dirty="0"/>
                        <a:t> they </a:t>
                      </a:r>
                      <a:r>
                        <a:rPr lang="en-AU" sz="2800" b="1" dirty="0">
                          <a:solidFill>
                            <a:srgbClr val="FF6600"/>
                          </a:solidFill>
                          <a:effectLst/>
                        </a:rPr>
                        <a:t>travel</a:t>
                      </a:r>
                      <a:r>
                        <a:rPr lang="en-AU" sz="2800" dirty="0"/>
                        <a:t>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800" dirty="0"/>
                        <a:t>Adapted from Perfect English Grammar</a:t>
                      </a:r>
                    </a:p>
                    <a:p>
                      <a:pPr algn="ctr"/>
                      <a:endParaRPr lang="en-AU" sz="2800" dirty="0"/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9143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77372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6A4F5-AD6F-43E7-B05B-3F263E539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kumimoji="0" lang="en-US" altLang="en-US" sz="4800" b="1" i="0" u="none" strike="noStrike" cap="none" normalizeH="0" baseline="0" dirty="0">
                <a:ln>
                  <a:noFill/>
                </a:ln>
                <a:solidFill>
                  <a:srgbClr val="E55A1B"/>
                </a:solidFill>
                <a:effectLst/>
                <a:latin typeface="Georgia" panose="02040502050405020303" pitchFamily="18" charset="0"/>
              </a:rPr>
            </a:br>
            <a:r>
              <a:rPr kumimoji="0" lang="en-US" altLang="en-US" sz="4800" b="1" i="0" u="none" strike="noStrike" cap="none" normalizeH="0" baseline="0" dirty="0">
                <a:ln>
                  <a:noFill/>
                </a:ln>
                <a:solidFill>
                  <a:srgbClr val="E55A1B"/>
                </a:solidFill>
                <a:effectLst/>
                <a:latin typeface="Georgia" panose="02040502050405020303" pitchFamily="18" charset="0"/>
              </a:rPr>
              <a:t>Yesterday Was a Crazy Day!</a:t>
            </a:r>
            <a:br>
              <a:rPr kumimoji="0" lang="en-US" altLang="en-US" sz="4800" b="1" i="0" u="none" strike="noStrike" cap="none" normalizeH="0" baseline="0" dirty="0">
                <a:ln>
                  <a:noFill/>
                </a:ln>
                <a:solidFill>
                  <a:srgbClr val="009999"/>
                </a:solidFill>
                <a:effectLst/>
                <a:latin typeface="Georgia" panose="02040502050405020303" pitchFamily="18" charset="0"/>
              </a:rPr>
            </a:br>
            <a:br>
              <a:rPr kumimoji="0" lang="en-US" altLang="en-US" sz="4000" b="1" i="0" u="none" strike="noStrike" cap="none" normalizeH="0" baseline="0" dirty="0">
                <a:ln>
                  <a:noFill/>
                </a:ln>
                <a:solidFill>
                  <a:srgbClr val="009999"/>
                </a:solidFill>
                <a:effectLst/>
                <a:latin typeface="Georgia" panose="02040502050405020303" pitchFamily="18" charset="0"/>
              </a:rPr>
            </a:b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B86CA-8D80-42C3-9698-52F63397CB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endParaRPr lang="en-US" sz="1800" b="0" i="1" u="sng" dirty="0">
              <a:solidFill>
                <a:srgbClr val="555555"/>
              </a:solidFill>
              <a:effectLst/>
              <a:latin typeface="Roboto Slab"/>
            </a:endParaRPr>
          </a:p>
          <a:p>
            <a:pPr algn="r"/>
            <a:endParaRPr lang="en-US" sz="1800" i="1" u="sng" dirty="0">
              <a:solidFill>
                <a:srgbClr val="555555"/>
              </a:solidFill>
              <a:latin typeface="Roboto Slab"/>
            </a:endParaRPr>
          </a:p>
          <a:p>
            <a:pPr algn="r"/>
            <a:endParaRPr lang="en-US" sz="2100" b="0" i="1" u="sng" dirty="0">
              <a:solidFill>
                <a:srgbClr val="555555"/>
              </a:solidFill>
              <a:effectLst/>
              <a:latin typeface="Roboto Slab"/>
            </a:endParaRPr>
          </a:p>
          <a:p>
            <a:endParaRPr lang="en-AU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73189475-6212-448B-B6E7-778B7C78C0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769201"/>
              </p:ext>
            </p:extLst>
          </p:nvPr>
        </p:nvGraphicFramePr>
        <p:xfrm>
          <a:off x="1476188" y="2247760"/>
          <a:ext cx="9239624" cy="3933587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4619812">
                  <a:extLst>
                    <a:ext uri="{9D8B030D-6E8A-4147-A177-3AD203B41FA5}">
                      <a16:colId xmlns:a16="http://schemas.microsoft.com/office/drawing/2014/main" val="597715382"/>
                    </a:ext>
                  </a:extLst>
                </a:gridCol>
                <a:gridCol w="4619812">
                  <a:extLst>
                    <a:ext uri="{9D8B030D-6E8A-4147-A177-3AD203B41FA5}">
                      <a16:colId xmlns:a16="http://schemas.microsoft.com/office/drawing/2014/main" val="651985769"/>
                    </a:ext>
                  </a:extLst>
                </a:gridCol>
              </a:tblGrid>
              <a:tr h="5619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 dirty="0">
                          <a:effectLst/>
                        </a:rPr>
                        <a:t>Usually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 dirty="0">
                          <a:effectLst/>
                        </a:rPr>
                        <a:t>Yesterday</a:t>
                      </a:r>
                      <a:endParaRPr lang="en-AU" sz="28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25541751"/>
                  </a:ext>
                </a:extLst>
              </a:tr>
              <a:tr h="5619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>
                          <a:effectLst/>
                        </a:rPr>
                        <a:t>I get up at 7 am</a:t>
                      </a:r>
                      <a:endParaRPr lang="en-AU" sz="2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>
                          <a:effectLst/>
                        </a:rPr>
                        <a:t>I got up at 9 am</a:t>
                      </a:r>
                      <a:endParaRPr lang="en-AU" sz="2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5391314"/>
                  </a:ext>
                </a:extLst>
              </a:tr>
              <a:tr h="5619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>
                          <a:effectLst/>
                        </a:rPr>
                        <a:t>I have </a:t>
                      </a:r>
                      <a:r>
                        <a:rPr lang="en-US" sz="2800">
                          <a:effectLst/>
                        </a:rPr>
                        <a:t>a coffee </a:t>
                      </a:r>
                      <a:r>
                        <a:rPr lang="en-US" sz="2800" dirty="0">
                          <a:effectLst/>
                        </a:rPr>
                        <a:t>at 7.15 am</a:t>
                      </a:r>
                      <a:endParaRPr lang="en-AU" sz="2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effectLst/>
                        </a:rPr>
                        <a:t>I ………………………….</a:t>
                      </a:r>
                      <a:endParaRPr lang="en-AU" sz="2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49444607"/>
                  </a:ext>
                </a:extLst>
              </a:tr>
              <a:tr h="5619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>
                          <a:effectLst/>
                        </a:rPr>
                        <a:t>For breakfast, I eat toast and drink tea</a:t>
                      </a:r>
                      <a:endParaRPr lang="en-AU" sz="2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>
                          <a:effectLst/>
                        </a:rPr>
                        <a:t>For breakfast, I ……………</a:t>
                      </a:r>
                      <a:endParaRPr lang="en-AU" sz="2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3760823"/>
                  </a:ext>
                </a:extLst>
              </a:tr>
              <a:tr h="5619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effectLst/>
                        </a:rPr>
                        <a:t>I go to work by car</a:t>
                      </a:r>
                      <a:endParaRPr lang="en-AU" sz="2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>
                          <a:effectLst/>
                        </a:rPr>
                        <a:t>I ……………………….</a:t>
                      </a:r>
                      <a:endParaRPr lang="en-AU" sz="2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64959533"/>
                  </a:ext>
                </a:extLst>
              </a:tr>
              <a:tr h="5619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effectLst/>
                        </a:rPr>
                        <a:t>I arrive at work at 8.45 am</a:t>
                      </a:r>
                      <a:endParaRPr lang="en-AU" sz="2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>
                          <a:effectLst/>
                        </a:rPr>
                        <a:t>I ……………………....</a:t>
                      </a:r>
                      <a:endParaRPr lang="en-AU" sz="2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74347679"/>
                  </a:ext>
                </a:extLst>
              </a:tr>
              <a:tr h="5619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effectLst/>
                        </a:rPr>
                        <a:t>In the evening I watch TV for one hour</a:t>
                      </a:r>
                      <a:endParaRPr lang="en-AU" sz="2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>
                          <a:effectLst/>
                        </a:rPr>
                        <a:t>In the evening I …………………………….</a:t>
                      </a:r>
                      <a:endParaRPr lang="en-AU" sz="2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400910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1999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62455-103C-4863-8460-67F97ECA6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To Be – When Do We Use It??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BF677-3A39-490D-93EF-83B6FC1D4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8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Remember – the main situations we use “To Be” are:</a:t>
            </a:r>
            <a:endParaRPr lang="en-AU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AU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A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when we describe </a:t>
            </a:r>
            <a:r>
              <a:rPr lang="en-AU" sz="1800" b="1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personal information: name, age, nationality, profession</a:t>
            </a:r>
            <a:r>
              <a:rPr lang="en-A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 </a:t>
            </a:r>
            <a:r>
              <a:rPr lang="en-AU" sz="18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(“she </a:t>
            </a:r>
            <a:r>
              <a:rPr lang="en-AU" sz="1800" b="1" i="1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was</a:t>
            </a:r>
            <a:r>
              <a:rPr lang="en-AU" sz="18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 chemist” / “in 1980, we were 8 years old” / “was his name Steve?”</a:t>
            </a:r>
            <a:r>
              <a:rPr lang="en-AU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/ </a:t>
            </a:r>
            <a:r>
              <a:rPr lang="en-AU" sz="18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“The students weren’t Chinese – they were Indian”)</a:t>
            </a:r>
            <a:endParaRPr lang="en-AU" sz="18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AU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A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2. describing a person/people’s </a:t>
            </a:r>
            <a:r>
              <a:rPr lang="en-AU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situation/</a:t>
            </a:r>
            <a:r>
              <a:rPr lang="en-AU" sz="1800" b="1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emotional state</a:t>
            </a:r>
            <a:r>
              <a:rPr lang="en-A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(feeling) </a:t>
            </a:r>
            <a:r>
              <a:rPr lang="en-AU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(“</a:t>
            </a:r>
            <a:r>
              <a:rPr lang="en-AU" sz="18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 were scared</a:t>
            </a:r>
            <a:r>
              <a:rPr lang="en-A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” </a:t>
            </a:r>
            <a:r>
              <a:rPr lang="en-AU" sz="18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/ “they were late</a:t>
            </a:r>
            <a:r>
              <a:rPr lang="en-AU" sz="1800" b="1" i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” /</a:t>
            </a:r>
          </a:p>
          <a:p>
            <a:pPr marL="0" lvl="0" indent="0">
              <a:buNone/>
            </a:pPr>
            <a:r>
              <a:rPr lang="en-AU" sz="1800" b="1" i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AU" sz="18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“I wasn’t very happy”)</a:t>
            </a:r>
            <a:endParaRPr lang="en-AU" sz="18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AU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A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3. describing a person/people’s </a:t>
            </a:r>
            <a:r>
              <a:rPr lang="en-AU" sz="1800" b="1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location</a:t>
            </a:r>
            <a:r>
              <a:rPr lang="en-A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AU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(“</a:t>
            </a:r>
            <a:r>
              <a:rPr lang="en-AU" sz="18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were you at the base yesterday?</a:t>
            </a:r>
            <a:r>
              <a:rPr lang="en-AU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”)</a:t>
            </a:r>
            <a:endParaRPr lang="en-AU" sz="18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indent="0">
              <a:buNone/>
            </a:pPr>
            <a:endParaRPr lang="en-AU" sz="18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86712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6B38B-56BB-4099-9C58-60EE339AC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302" y="365125"/>
            <a:ext cx="10495498" cy="981231"/>
          </a:xfrm>
        </p:spPr>
        <p:txBody>
          <a:bodyPr>
            <a:normAutofit fontScale="90000"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b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Georgia" panose="02040502050405020303" pitchFamily="18" charset="0"/>
              </a:rPr>
            </a:br>
            <a:b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Georgia" panose="02040502050405020303" pitchFamily="18" charset="0"/>
              </a:rPr>
            </a:b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Georgia" panose="02040502050405020303" pitchFamily="18" charset="0"/>
              </a:rPr>
              <a:t>The Past Simple with ‘be’ - Positive</a:t>
            </a:r>
            <a:b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Georgia" panose="02040502050405020303" pitchFamily="18" charset="0"/>
              </a:rPr>
            </a:br>
            <a:b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Here's how to make the positive:</a:t>
            </a:r>
            <a:b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lang="en-AU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76217ED4-C043-46A5-AF66-A5B508876F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9306141"/>
              </p:ext>
            </p:extLst>
          </p:nvPr>
        </p:nvGraphicFramePr>
        <p:xfrm>
          <a:off x="1234160" y="1811971"/>
          <a:ext cx="10119640" cy="4527120"/>
        </p:xfrm>
        <a:graphic>
          <a:graphicData uri="http://schemas.openxmlformats.org/drawingml/2006/table">
            <a:tbl>
              <a:tblPr/>
              <a:tblGrid>
                <a:gridCol w="10119640">
                  <a:extLst>
                    <a:ext uri="{9D8B030D-6E8A-4147-A177-3AD203B41FA5}">
                      <a16:colId xmlns:a16="http://schemas.microsoft.com/office/drawing/2014/main" val="1427282544"/>
                    </a:ext>
                  </a:extLst>
                </a:gridCol>
              </a:tblGrid>
              <a:tr h="565890">
                <a:tc>
                  <a:txBody>
                    <a:bodyPr/>
                    <a:lstStyle/>
                    <a:p>
                      <a:pPr algn="ctr"/>
                      <a:r>
                        <a:rPr lang="en-AU" sz="2800" b="1" u="sng" dirty="0">
                          <a:solidFill>
                            <a:srgbClr val="FF6600"/>
                          </a:solidFill>
                          <a:effectLst/>
                        </a:rPr>
                        <a:t>Positive with 'be'</a:t>
                      </a:r>
                      <a:endParaRPr lang="en-AU" sz="2800" b="1" u="sng" dirty="0"/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0064707"/>
                  </a:ext>
                </a:extLst>
              </a:tr>
              <a:tr h="565890">
                <a:tc>
                  <a:txBody>
                    <a:bodyPr/>
                    <a:lstStyle/>
                    <a:p>
                      <a:pPr algn="ctr"/>
                      <a:r>
                        <a:rPr lang="en-AU" sz="2800" dirty="0"/>
                        <a:t>I </a:t>
                      </a:r>
                      <a:r>
                        <a:rPr lang="en-AU" sz="2800" b="1" dirty="0">
                          <a:solidFill>
                            <a:srgbClr val="FF6600"/>
                          </a:solidFill>
                          <a:effectLst/>
                        </a:rPr>
                        <a:t>was</a:t>
                      </a:r>
                      <a:r>
                        <a:rPr lang="en-AU" sz="2800" dirty="0"/>
                        <a:t> cold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8826130"/>
                  </a:ext>
                </a:extLst>
              </a:tr>
              <a:tr h="565890">
                <a:tc>
                  <a:txBody>
                    <a:bodyPr/>
                    <a:lstStyle/>
                    <a:p>
                      <a:pPr algn="ctr"/>
                      <a:r>
                        <a:rPr lang="en-AU" sz="2800" dirty="0"/>
                        <a:t>you </a:t>
                      </a:r>
                      <a:r>
                        <a:rPr lang="en-AU" sz="2800" b="1" dirty="0">
                          <a:solidFill>
                            <a:srgbClr val="FF6600"/>
                          </a:solidFill>
                          <a:effectLst/>
                        </a:rPr>
                        <a:t>were</a:t>
                      </a:r>
                      <a:r>
                        <a:rPr lang="en-AU" sz="2800" dirty="0"/>
                        <a:t> tired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4746435"/>
                  </a:ext>
                </a:extLst>
              </a:tr>
              <a:tr h="56589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he </a:t>
                      </a:r>
                      <a:r>
                        <a:rPr lang="en-US" sz="2800" b="1" dirty="0">
                          <a:solidFill>
                            <a:srgbClr val="FF6600"/>
                          </a:solidFill>
                          <a:effectLst/>
                        </a:rPr>
                        <a:t>was</a:t>
                      </a:r>
                      <a:r>
                        <a:rPr lang="en-US" sz="2800" dirty="0"/>
                        <a:t> in the garden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5258063"/>
                  </a:ext>
                </a:extLst>
              </a:tr>
              <a:tr h="565890">
                <a:tc>
                  <a:txBody>
                    <a:bodyPr/>
                    <a:lstStyle/>
                    <a:p>
                      <a:pPr algn="ctr"/>
                      <a:r>
                        <a:rPr lang="en-AU" sz="2800" dirty="0"/>
                        <a:t>she </a:t>
                      </a:r>
                      <a:r>
                        <a:rPr lang="en-AU" sz="2800" b="1" dirty="0">
                          <a:solidFill>
                            <a:srgbClr val="FF6600"/>
                          </a:solidFill>
                          <a:effectLst/>
                        </a:rPr>
                        <a:t>was</a:t>
                      </a:r>
                      <a:r>
                        <a:rPr lang="en-AU" sz="2800" dirty="0"/>
                        <a:t> late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2249981"/>
                  </a:ext>
                </a:extLst>
              </a:tr>
              <a:tr h="565890">
                <a:tc>
                  <a:txBody>
                    <a:bodyPr/>
                    <a:lstStyle/>
                    <a:p>
                      <a:pPr algn="ctr"/>
                      <a:r>
                        <a:rPr lang="en-AU" sz="2800" dirty="0"/>
                        <a:t>it </a:t>
                      </a:r>
                      <a:r>
                        <a:rPr lang="en-AU" sz="2800" b="1" dirty="0">
                          <a:solidFill>
                            <a:srgbClr val="FF6600"/>
                          </a:solidFill>
                          <a:effectLst/>
                        </a:rPr>
                        <a:t>was</a:t>
                      </a:r>
                      <a:r>
                        <a:rPr lang="en-AU" sz="2800" dirty="0"/>
                        <a:t> sunny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5465939"/>
                  </a:ext>
                </a:extLst>
              </a:tr>
              <a:tr h="565890">
                <a:tc>
                  <a:txBody>
                    <a:bodyPr/>
                    <a:lstStyle/>
                    <a:p>
                      <a:pPr algn="ctr"/>
                      <a:r>
                        <a:rPr lang="en-AU" sz="2800"/>
                        <a:t>we 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were</a:t>
                      </a:r>
                      <a:r>
                        <a:rPr lang="en-AU" sz="2800"/>
                        <a:t> on holiday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58106"/>
                  </a:ext>
                </a:extLst>
              </a:tr>
              <a:tr h="565890">
                <a:tc>
                  <a:txBody>
                    <a:bodyPr/>
                    <a:lstStyle/>
                    <a:p>
                      <a:pPr algn="ctr"/>
                      <a:r>
                        <a:rPr lang="en-AU" sz="2800" dirty="0"/>
                        <a:t>they </a:t>
                      </a:r>
                      <a:r>
                        <a:rPr lang="en-AU" sz="2800" b="1" dirty="0">
                          <a:solidFill>
                            <a:srgbClr val="FF6600"/>
                          </a:solidFill>
                          <a:effectLst/>
                        </a:rPr>
                        <a:t>were</a:t>
                      </a:r>
                      <a:r>
                        <a:rPr lang="en-AU" sz="2800" dirty="0"/>
                        <a:t> hungry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91424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2083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13CF3-3586-4E07-9BAA-6D2D8B2DF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</a:b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</a:b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</a:b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E55A1B"/>
                </a:solidFill>
                <a:effectLst/>
                <a:latin typeface="Georgia" panose="02040502050405020303" pitchFamily="18" charset="0"/>
              </a:rPr>
              <a:t>The Past Simple (“Be”) - Negative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</a:b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To make the negative with 'be', just add 'not':</a:t>
            </a:r>
            <a:b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lang="en-AU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B18543D-6F93-4F68-9E0D-558935C9E6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0095444"/>
              </p:ext>
            </p:extLst>
          </p:nvPr>
        </p:nvGraphicFramePr>
        <p:xfrm>
          <a:off x="838200" y="2075631"/>
          <a:ext cx="10515600" cy="4302728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2146773179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909514642"/>
                    </a:ext>
                  </a:extLst>
                </a:gridCol>
              </a:tblGrid>
              <a:tr h="537841">
                <a:tc>
                  <a:txBody>
                    <a:bodyPr/>
                    <a:lstStyle/>
                    <a:p>
                      <a:pPr algn="ctr"/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Negative with 'be'</a:t>
                      </a:r>
                      <a:endParaRPr lang="en-AU" sz="2800"/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Negative Short Form</a:t>
                      </a:r>
                      <a:endParaRPr lang="en-AU" sz="2800"/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1995135"/>
                  </a:ext>
                </a:extLst>
              </a:tr>
              <a:tr h="537841">
                <a:tc>
                  <a:txBody>
                    <a:bodyPr/>
                    <a:lstStyle/>
                    <a:p>
                      <a:pPr algn="ctr"/>
                      <a:r>
                        <a:rPr lang="en-AU" sz="2800"/>
                        <a:t>I was 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not</a:t>
                      </a:r>
                      <a:r>
                        <a:rPr lang="en-AU" sz="2800"/>
                        <a:t> sleepy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/>
                        <a:t>I was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n't</a:t>
                      </a:r>
                      <a:r>
                        <a:rPr lang="en-AU" sz="2800"/>
                        <a:t> sleepy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1598440"/>
                  </a:ext>
                </a:extLst>
              </a:tr>
              <a:tr h="537841"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you were </a:t>
                      </a:r>
                      <a:r>
                        <a:rPr lang="en-US" sz="2800" b="1">
                          <a:solidFill>
                            <a:srgbClr val="FF6600"/>
                          </a:solidFill>
                          <a:effectLst/>
                        </a:rPr>
                        <a:t>not</a:t>
                      </a:r>
                      <a:r>
                        <a:rPr lang="en-US" sz="2800"/>
                        <a:t> on the bus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you were</a:t>
                      </a:r>
                      <a:r>
                        <a:rPr lang="en-US" sz="2800" b="1">
                          <a:solidFill>
                            <a:srgbClr val="FF6600"/>
                          </a:solidFill>
                          <a:effectLst/>
                        </a:rPr>
                        <a:t>n't</a:t>
                      </a:r>
                      <a:r>
                        <a:rPr lang="en-US" sz="2800"/>
                        <a:t> on the bus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3488555"/>
                  </a:ext>
                </a:extLst>
              </a:tr>
              <a:tr h="537841"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he was </a:t>
                      </a:r>
                      <a:r>
                        <a:rPr lang="en-US" sz="2800" b="1">
                          <a:solidFill>
                            <a:srgbClr val="FF6600"/>
                          </a:solidFill>
                          <a:effectLst/>
                        </a:rPr>
                        <a:t>not</a:t>
                      </a:r>
                      <a:r>
                        <a:rPr lang="en-US" sz="2800"/>
                        <a:t> at school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/>
                        <a:t>he was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n't</a:t>
                      </a:r>
                      <a:r>
                        <a:rPr lang="en-AU" sz="2800"/>
                        <a:t> at school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165741"/>
                  </a:ext>
                </a:extLst>
              </a:tr>
              <a:tr h="537841">
                <a:tc>
                  <a:txBody>
                    <a:bodyPr/>
                    <a:lstStyle/>
                    <a:p>
                      <a:pPr algn="ctr"/>
                      <a:r>
                        <a:rPr lang="en-AU" sz="2800"/>
                        <a:t>she was 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not</a:t>
                      </a:r>
                      <a:r>
                        <a:rPr lang="en-AU" sz="2800"/>
                        <a:t> beautiful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/>
                        <a:t>she was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n't</a:t>
                      </a:r>
                      <a:r>
                        <a:rPr lang="en-AU" sz="2800"/>
                        <a:t> beautiful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8393054"/>
                  </a:ext>
                </a:extLst>
              </a:tr>
              <a:tr h="537841">
                <a:tc>
                  <a:txBody>
                    <a:bodyPr/>
                    <a:lstStyle/>
                    <a:p>
                      <a:pPr algn="ctr"/>
                      <a:r>
                        <a:rPr lang="en-AU" sz="2800"/>
                        <a:t>it was 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not</a:t>
                      </a:r>
                      <a:r>
                        <a:rPr lang="en-AU" sz="2800"/>
                        <a:t> cold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/>
                        <a:t>it was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n't</a:t>
                      </a:r>
                      <a:r>
                        <a:rPr lang="en-AU" sz="2800"/>
                        <a:t> cold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6662182"/>
                  </a:ext>
                </a:extLst>
              </a:tr>
              <a:tr h="537841"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we were </a:t>
                      </a:r>
                      <a:r>
                        <a:rPr lang="en-US" sz="2800" b="1">
                          <a:solidFill>
                            <a:srgbClr val="FF6600"/>
                          </a:solidFill>
                          <a:effectLst/>
                        </a:rPr>
                        <a:t>not</a:t>
                      </a:r>
                      <a:r>
                        <a:rPr lang="en-US" sz="2800"/>
                        <a:t> at work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/>
                        <a:t>we were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n't</a:t>
                      </a:r>
                      <a:r>
                        <a:rPr lang="en-AU" sz="2800"/>
                        <a:t> at work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2287417"/>
                  </a:ext>
                </a:extLst>
              </a:tr>
              <a:tr h="537841">
                <a:tc>
                  <a:txBody>
                    <a:bodyPr/>
                    <a:lstStyle/>
                    <a:p>
                      <a:pPr algn="ctr"/>
                      <a:r>
                        <a:rPr lang="en-AU" sz="2800"/>
                        <a:t>they were 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not</a:t>
                      </a:r>
                      <a:r>
                        <a:rPr lang="en-AU" sz="2800"/>
                        <a:t> tired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/>
                        <a:t>they were</a:t>
                      </a:r>
                      <a:r>
                        <a:rPr lang="en-AU" sz="2800" b="1" dirty="0">
                          <a:solidFill>
                            <a:srgbClr val="FF6600"/>
                          </a:solidFill>
                          <a:effectLst/>
                        </a:rPr>
                        <a:t>n't</a:t>
                      </a:r>
                      <a:r>
                        <a:rPr lang="en-AU" sz="2800" dirty="0"/>
                        <a:t> tired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6612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1514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975CC-838E-4FA8-8A6A-3413762B8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</a:b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</a:b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</a:b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E55A1B"/>
                </a:solidFill>
                <a:effectLst/>
                <a:latin typeface="Georgia" panose="02040502050405020303" pitchFamily="18" charset="0"/>
              </a:rPr>
              <a:t>The Past Simple (“Be”) – Yes / No Questions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</a:b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To make a question, we change the position of 'was / were' and the subject.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Here are the past simple 'yes / no' questions with 'be':</a:t>
            </a:r>
            <a:b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lang="en-AU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9A3FE9D-28F4-4447-B50C-26D046ED2D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7348902"/>
              </p:ext>
            </p:extLst>
          </p:nvPr>
        </p:nvGraphicFramePr>
        <p:xfrm>
          <a:off x="838200" y="2036362"/>
          <a:ext cx="10515600" cy="4246632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3108659577"/>
                    </a:ext>
                  </a:extLst>
                </a:gridCol>
              </a:tblGrid>
              <a:tr h="53082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rgbClr val="FF6600"/>
                          </a:solidFill>
                          <a:effectLst/>
                        </a:rPr>
                        <a:t>'Yes / No' Questions with 'Be'</a:t>
                      </a:r>
                      <a:endParaRPr lang="en-US" sz="2800" dirty="0"/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63808"/>
                  </a:ext>
                </a:extLst>
              </a:tr>
              <a:tr h="530829">
                <a:tc>
                  <a:txBody>
                    <a:bodyPr/>
                    <a:lstStyle/>
                    <a:p>
                      <a:pPr algn="ctr"/>
                      <a:r>
                        <a:rPr lang="en-AU" sz="2800" b="1" dirty="0">
                          <a:solidFill>
                            <a:srgbClr val="FF6600"/>
                          </a:solidFill>
                          <a:effectLst/>
                        </a:rPr>
                        <a:t>was</a:t>
                      </a:r>
                      <a:r>
                        <a:rPr lang="en-AU" sz="2800" dirty="0"/>
                        <a:t> </a:t>
                      </a:r>
                      <a:r>
                        <a:rPr lang="en-AU" sz="2800" b="1" dirty="0">
                          <a:solidFill>
                            <a:srgbClr val="FF6600"/>
                          </a:solidFill>
                          <a:effectLst/>
                        </a:rPr>
                        <a:t>I</a:t>
                      </a:r>
                      <a:r>
                        <a:rPr lang="en-AU" sz="2800" dirty="0"/>
                        <a:t> sleepy?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1939863"/>
                  </a:ext>
                </a:extLst>
              </a:tr>
              <a:tr h="530829">
                <a:tc>
                  <a:txBody>
                    <a:bodyPr/>
                    <a:lstStyle/>
                    <a:p>
                      <a:pPr algn="ctr"/>
                      <a:r>
                        <a:rPr lang="en-AU" sz="2800" b="1" dirty="0">
                          <a:solidFill>
                            <a:srgbClr val="FF6600"/>
                          </a:solidFill>
                          <a:effectLst/>
                        </a:rPr>
                        <a:t>were</a:t>
                      </a:r>
                      <a:r>
                        <a:rPr lang="en-AU" sz="2800" dirty="0"/>
                        <a:t> </a:t>
                      </a:r>
                      <a:r>
                        <a:rPr lang="en-AU" sz="2800" b="1" dirty="0">
                          <a:solidFill>
                            <a:srgbClr val="FF6600"/>
                          </a:solidFill>
                          <a:effectLst/>
                        </a:rPr>
                        <a:t>you</a:t>
                      </a:r>
                      <a:r>
                        <a:rPr lang="en-AU" sz="2800" dirty="0"/>
                        <a:t> late?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0509807"/>
                  </a:ext>
                </a:extLst>
              </a:tr>
              <a:tr h="53082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rgbClr val="FF6600"/>
                          </a:solidFill>
                          <a:effectLst/>
                        </a:rPr>
                        <a:t>was</a:t>
                      </a:r>
                      <a:r>
                        <a:rPr lang="en-US" sz="2800" dirty="0"/>
                        <a:t> </a:t>
                      </a:r>
                      <a:r>
                        <a:rPr lang="en-US" sz="2800" b="1" dirty="0">
                          <a:solidFill>
                            <a:srgbClr val="FF6600"/>
                          </a:solidFill>
                          <a:effectLst/>
                        </a:rPr>
                        <a:t>he</a:t>
                      </a:r>
                      <a:r>
                        <a:rPr lang="en-US" sz="2800" dirty="0"/>
                        <a:t> at the cinema?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3098004"/>
                  </a:ext>
                </a:extLst>
              </a:tr>
              <a:tr h="530829">
                <a:tc>
                  <a:txBody>
                    <a:bodyPr/>
                    <a:lstStyle/>
                    <a:p>
                      <a:pPr algn="ctr"/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was</a:t>
                      </a:r>
                      <a:r>
                        <a:rPr lang="en-AU" sz="2800"/>
                        <a:t> 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she</a:t>
                      </a:r>
                      <a:r>
                        <a:rPr lang="en-AU" sz="2800"/>
                        <a:t> kind?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4387179"/>
                  </a:ext>
                </a:extLst>
              </a:tr>
              <a:tr h="530829">
                <a:tc>
                  <a:txBody>
                    <a:bodyPr/>
                    <a:lstStyle/>
                    <a:p>
                      <a:pPr algn="ctr"/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was</a:t>
                      </a:r>
                      <a:r>
                        <a:rPr lang="en-AU" sz="2800"/>
                        <a:t> 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it</a:t>
                      </a:r>
                      <a:r>
                        <a:rPr lang="en-AU" sz="2800"/>
                        <a:t> hot?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5061879"/>
                  </a:ext>
                </a:extLst>
              </a:tr>
              <a:tr h="530829">
                <a:tc>
                  <a:txBody>
                    <a:bodyPr/>
                    <a:lstStyle/>
                    <a:p>
                      <a:pPr algn="ctr"/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were</a:t>
                      </a:r>
                      <a:r>
                        <a:rPr lang="en-AU" sz="2800"/>
                        <a:t> 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we</a:t>
                      </a:r>
                      <a:r>
                        <a:rPr lang="en-AU" sz="2800"/>
                        <a:t> hungry?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5653296"/>
                  </a:ext>
                </a:extLst>
              </a:tr>
              <a:tr h="530829">
                <a:tc>
                  <a:txBody>
                    <a:bodyPr/>
                    <a:lstStyle/>
                    <a:p>
                      <a:pPr algn="ctr"/>
                      <a:r>
                        <a:rPr lang="en-AU" sz="2800" b="1" dirty="0">
                          <a:solidFill>
                            <a:srgbClr val="FF6600"/>
                          </a:solidFill>
                          <a:effectLst/>
                        </a:rPr>
                        <a:t>were</a:t>
                      </a:r>
                      <a:r>
                        <a:rPr lang="en-AU" sz="2800" dirty="0"/>
                        <a:t> </a:t>
                      </a:r>
                      <a:r>
                        <a:rPr lang="en-AU" sz="2800" b="1" dirty="0">
                          <a:solidFill>
                            <a:srgbClr val="FF6600"/>
                          </a:solidFill>
                          <a:effectLst/>
                        </a:rPr>
                        <a:t>they</a:t>
                      </a:r>
                      <a:r>
                        <a:rPr lang="en-AU" sz="2800" dirty="0"/>
                        <a:t> at work?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38190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2347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FEBA3-C2B1-455B-A903-CF41292FB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</a:b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</a:b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</a:b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E55A1B"/>
                </a:solidFill>
                <a:effectLst/>
                <a:latin typeface="Georgia" panose="02040502050405020303" pitchFamily="18" charset="0"/>
              </a:rPr>
              <a:t>The Past Simple (“Be”) – “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E55A1B"/>
                </a:solidFill>
                <a:effectLst/>
                <a:latin typeface="Georgia" panose="02040502050405020303" pitchFamily="18" charset="0"/>
              </a:rPr>
              <a:t>Wh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E55A1B"/>
                </a:solidFill>
                <a:effectLst/>
                <a:latin typeface="Georgia" panose="02040502050405020303" pitchFamily="18" charset="0"/>
              </a:rPr>
              <a:t>” Questions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</a:b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And the '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wh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' questions with 'be' (the question word just goes at the beginning, everything else is the same):</a:t>
            </a:r>
            <a:b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lang="en-AU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C67D05B-8A52-46C6-82D6-FA65024564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1293382"/>
              </p:ext>
            </p:extLst>
          </p:nvPr>
        </p:nvGraphicFramePr>
        <p:xfrm>
          <a:off x="972836" y="1873679"/>
          <a:ext cx="10515600" cy="4504680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1358882087"/>
                    </a:ext>
                  </a:extLst>
                </a:gridCol>
              </a:tblGrid>
              <a:tr h="563085">
                <a:tc>
                  <a:txBody>
                    <a:bodyPr/>
                    <a:lstStyle/>
                    <a:p>
                      <a:pPr algn="ctr"/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'Wh' Questions with 'Be'</a:t>
                      </a:r>
                      <a:endParaRPr lang="en-AU" sz="2800"/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9281424"/>
                  </a:ext>
                </a:extLst>
              </a:tr>
              <a:tr h="563085">
                <a:tc>
                  <a:txBody>
                    <a:bodyPr/>
                    <a:lstStyle/>
                    <a:p>
                      <a:pPr algn="ctr"/>
                      <a:r>
                        <a:rPr lang="en-AU" sz="2800"/>
                        <a:t>why 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was</a:t>
                      </a:r>
                      <a:r>
                        <a:rPr lang="en-AU" sz="2800"/>
                        <a:t> 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I</a:t>
                      </a:r>
                      <a:r>
                        <a:rPr lang="en-AU" sz="2800"/>
                        <a:t> sleepy?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2487506"/>
                  </a:ext>
                </a:extLst>
              </a:tr>
              <a:tr h="563085">
                <a:tc>
                  <a:txBody>
                    <a:bodyPr/>
                    <a:lstStyle/>
                    <a:p>
                      <a:pPr algn="ctr"/>
                      <a:r>
                        <a:rPr lang="en-AU" sz="2800" dirty="0"/>
                        <a:t>where </a:t>
                      </a:r>
                      <a:r>
                        <a:rPr lang="en-AU" sz="2800" b="1" dirty="0">
                          <a:solidFill>
                            <a:srgbClr val="FF6600"/>
                          </a:solidFill>
                          <a:effectLst/>
                        </a:rPr>
                        <a:t>were</a:t>
                      </a:r>
                      <a:r>
                        <a:rPr lang="en-AU" sz="2800" dirty="0"/>
                        <a:t> </a:t>
                      </a:r>
                      <a:r>
                        <a:rPr lang="en-AU" sz="2800" b="1" dirty="0">
                          <a:solidFill>
                            <a:srgbClr val="FF6600"/>
                          </a:solidFill>
                          <a:effectLst/>
                        </a:rPr>
                        <a:t>you</a:t>
                      </a:r>
                      <a:r>
                        <a:rPr lang="en-AU" sz="2800" dirty="0"/>
                        <a:t>?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5715023"/>
                  </a:ext>
                </a:extLst>
              </a:tr>
              <a:tr h="5630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when </a:t>
                      </a:r>
                      <a:r>
                        <a:rPr lang="en-US" sz="2800" b="1" dirty="0">
                          <a:solidFill>
                            <a:srgbClr val="FF6600"/>
                          </a:solidFill>
                          <a:effectLst/>
                        </a:rPr>
                        <a:t>was</a:t>
                      </a:r>
                      <a:r>
                        <a:rPr lang="en-US" sz="2800" dirty="0"/>
                        <a:t> </a:t>
                      </a:r>
                      <a:r>
                        <a:rPr lang="en-US" sz="2800" b="1" dirty="0">
                          <a:solidFill>
                            <a:srgbClr val="FF6600"/>
                          </a:solidFill>
                          <a:effectLst/>
                        </a:rPr>
                        <a:t>he</a:t>
                      </a:r>
                      <a:r>
                        <a:rPr lang="en-US" sz="2800" dirty="0"/>
                        <a:t> at the cinema?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7368185"/>
                  </a:ext>
                </a:extLst>
              </a:tr>
              <a:tr h="563085">
                <a:tc>
                  <a:txBody>
                    <a:bodyPr/>
                    <a:lstStyle/>
                    <a:p>
                      <a:pPr algn="ctr"/>
                      <a:r>
                        <a:rPr lang="en-AU" sz="2800" dirty="0"/>
                        <a:t>how </a:t>
                      </a:r>
                      <a:r>
                        <a:rPr lang="en-AU" sz="2800" b="1" dirty="0">
                          <a:solidFill>
                            <a:srgbClr val="FF6600"/>
                          </a:solidFill>
                          <a:effectLst/>
                        </a:rPr>
                        <a:t>was</a:t>
                      </a:r>
                      <a:r>
                        <a:rPr lang="en-AU" sz="2800" dirty="0"/>
                        <a:t> </a:t>
                      </a:r>
                      <a:r>
                        <a:rPr lang="en-AU" sz="2800" b="1" dirty="0">
                          <a:solidFill>
                            <a:srgbClr val="FF6600"/>
                          </a:solidFill>
                          <a:effectLst/>
                        </a:rPr>
                        <a:t>she</a:t>
                      </a:r>
                      <a:r>
                        <a:rPr lang="en-AU" sz="2800" dirty="0"/>
                        <a:t>?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8160692"/>
                  </a:ext>
                </a:extLst>
              </a:tr>
              <a:tr h="563085">
                <a:tc>
                  <a:txBody>
                    <a:bodyPr/>
                    <a:lstStyle/>
                    <a:p>
                      <a:pPr algn="ctr"/>
                      <a:r>
                        <a:rPr lang="en-AU" sz="2800"/>
                        <a:t>how 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was</a:t>
                      </a:r>
                      <a:r>
                        <a:rPr lang="en-AU" sz="2800"/>
                        <a:t> 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it</a:t>
                      </a:r>
                      <a:r>
                        <a:rPr lang="en-AU" sz="2800"/>
                        <a:t>?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9633254"/>
                  </a:ext>
                </a:extLst>
              </a:tr>
              <a:tr h="563085">
                <a:tc>
                  <a:txBody>
                    <a:bodyPr/>
                    <a:lstStyle/>
                    <a:p>
                      <a:pPr algn="ctr"/>
                      <a:r>
                        <a:rPr lang="en-AU" sz="2800" dirty="0"/>
                        <a:t>why </a:t>
                      </a:r>
                      <a:r>
                        <a:rPr lang="en-AU" sz="2800" b="1" dirty="0">
                          <a:solidFill>
                            <a:srgbClr val="FF6600"/>
                          </a:solidFill>
                          <a:effectLst/>
                        </a:rPr>
                        <a:t>were</a:t>
                      </a:r>
                      <a:r>
                        <a:rPr lang="en-AU" sz="2800" dirty="0"/>
                        <a:t> </a:t>
                      </a:r>
                      <a:r>
                        <a:rPr lang="en-AU" sz="2800" b="1" dirty="0">
                          <a:solidFill>
                            <a:srgbClr val="FF6600"/>
                          </a:solidFill>
                          <a:effectLst/>
                        </a:rPr>
                        <a:t>we</a:t>
                      </a:r>
                      <a:r>
                        <a:rPr lang="en-AU" sz="2800" dirty="0"/>
                        <a:t> hungry?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902744"/>
                  </a:ext>
                </a:extLst>
              </a:tr>
              <a:tr h="5630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when </a:t>
                      </a:r>
                      <a:r>
                        <a:rPr lang="en-US" sz="2800" b="1" dirty="0">
                          <a:solidFill>
                            <a:srgbClr val="FF6600"/>
                          </a:solidFill>
                          <a:effectLst/>
                        </a:rPr>
                        <a:t>were</a:t>
                      </a:r>
                      <a:r>
                        <a:rPr lang="en-US" sz="2800" dirty="0"/>
                        <a:t> </a:t>
                      </a:r>
                      <a:r>
                        <a:rPr lang="en-US" sz="2800" b="1" dirty="0">
                          <a:solidFill>
                            <a:srgbClr val="FF6600"/>
                          </a:solidFill>
                          <a:effectLst/>
                        </a:rPr>
                        <a:t>they</a:t>
                      </a:r>
                      <a:r>
                        <a:rPr lang="en-US" sz="2800" dirty="0"/>
                        <a:t> at work?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2010880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0FB5DE7D-CF60-4AF7-A064-14BDDCDCC1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8109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134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DAF29-8A1A-4E6A-AF99-3F20D6879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</a:pPr>
            <a:b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E55A1B"/>
                </a:solidFill>
                <a:effectLst/>
                <a:latin typeface="Georgia" panose="02040502050405020303" pitchFamily="18" charset="0"/>
              </a:rPr>
            </a:b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E55A1B"/>
                </a:solidFill>
                <a:effectLst/>
                <a:latin typeface="Georgia" panose="02040502050405020303" pitchFamily="18" charset="0"/>
              </a:rPr>
              <a:t>The Past Simple </a:t>
            </a:r>
            <a:r>
              <a:rPr kumimoji="0" lang="en-US" altLang="en-US" sz="2000" b="1" i="1" u="none" strike="noStrike" cap="none" normalizeH="0" baseline="0" dirty="0">
                <a:ln>
                  <a:noFill/>
                </a:ln>
                <a:solidFill>
                  <a:srgbClr val="E55A1B"/>
                </a:solidFill>
                <a:effectLst/>
                <a:latin typeface="Georgia" panose="02040502050405020303" pitchFamily="18" charset="0"/>
              </a:rPr>
              <a:t>with Other Verbs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E55A1B"/>
                </a:solidFill>
                <a:effectLst/>
                <a:latin typeface="Georgia" panose="02040502050405020303" pitchFamily="18" charset="0"/>
              </a:rPr>
              <a:t>- Positive</a:t>
            </a:r>
            <a:b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9999"/>
                </a:solidFill>
                <a:effectLst/>
                <a:latin typeface="Georgia" panose="02040502050405020303" pitchFamily="18" charset="0"/>
              </a:rPr>
            </a:br>
            <a:b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9999"/>
                </a:solidFill>
                <a:effectLst/>
                <a:latin typeface="Georgia" panose="02040502050405020303" pitchFamily="18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We make the past simple just like the present simple except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we use 'did' instead of 'do / does'. 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We usually make the positive by adding '-ed' to the infinitive. For example, 'play' becomes 'played'. However, there are some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D56F09"/>
                </a:solidFill>
                <a:effectLst/>
                <a:latin typeface="Georgia" panose="02040502050405020303" pitchFamily="18" charset="0"/>
              </a:rPr>
              <a:t>irregular verbs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, for example 'go' becomes 'went' and 'run' becomes 'ran'.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lang="en-AU" sz="11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1C3D557-8219-4E26-8886-B24B862032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2358702"/>
              </p:ext>
            </p:extLst>
          </p:nvPr>
        </p:nvGraphicFramePr>
        <p:xfrm>
          <a:off x="838200" y="2026024"/>
          <a:ext cx="10515600" cy="4536232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2584895616"/>
                    </a:ext>
                  </a:extLst>
                </a:gridCol>
              </a:tblGrid>
              <a:tr h="567029">
                <a:tc>
                  <a:txBody>
                    <a:bodyPr/>
                    <a:lstStyle/>
                    <a:p>
                      <a:pPr algn="ctr"/>
                      <a:r>
                        <a:rPr lang="en-AU" sz="2800" b="1" dirty="0">
                          <a:solidFill>
                            <a:srgbClr val="FF6600"/>
                          </a:solidFill>
                          <a:effectLst/>
                        </a:rPr>
                        <a:t>Positive with Other Verbs</a:t>
                      </a:r>
                      <a:endParaRPr lang="en-AU" sz="2800" dirty="0"/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1456453"/>
                  </a:ext>
                </a:extLst>
              </a:tr>
              <a:tr h="567029">
                <a:tc>
                  <a:txBody>
                    <a:bodyPr/>
                    <a:lstStyle/>
                    <a:p>
                      <a:pPr algn="ctr"/>
                      <a:r>
                        <a:rPr lang="en-AU" sz="2800"/>
                        <a:t>I 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walked</a:t>
                      </a:r>
                      <a:r>
                        <a:rPr lang="en-AU" sz="2800"/>
                        <a:t> (regular)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9531940"/>
                  </a:ext>
                </a:extLst>
              </a:tr>
              <a:tr h="567029">
                <a:tc>
                  <a:txBody>
                    <a:bodyPr/>
                    <a:lstStyle/>
                    <a:p>
                      <a:pPr algn="ctr"/>
                      <a:r>
                        <a:rPr lang="en-AU" sz="2800" dirty="0"/>
                        <a:t>you </a:t>
                      </a:r>
                      <a:r>
                        <a:rPr lang="en-AU" sz="2800" b="1" dirty="0">
                          <a:solidFill>
                            <a:srgbClr val="FF6600"/>
                          </a:solidFill>
                          <a:effectLst/>
                        </a:rPr>
                        <a:t>played</a:t>
                      </a:r>
                      <a:r>
                        <a:rPr lang="en-AU" sz="2800" dirty="0"/>
                        <a:t> (regular)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6465159"/>
                  </a:ext>
                </a:extLst>
              </a:tr>
              <a:tr h="567029">
                <a:tc>
                  <a:txBody>
                    <a:bodyPr/>
                    <a:lstStyle/>
                    <a:p>
                      <a:pPr algn="ctr"/>
                      <a:r>
                        <a:rPr lang="en-AU" sz="2800" dirty="0"/>
                        <a:t>he </a:t>
                      </a:r>
                      <a:r>
                        <a:rPr lang="en-AU" sz="2800" b="1" dirty="0">
                          <a:solidFill>
                            <a:srgbClr val="FF6600"/>
                          </a:solidFill>
                          <a:effectLst/>
                        </a:rPr>
                        <a:t>cooked</a:t>
                      </a:r>
                      <a:r>
                        <a:rPr lang="en-AU" sz="2800" dirty="0"/>
                        <a:t> (regular)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6506898"/>
                  </a:ext>
                </a:extLst>
              </a:tr>
              <a:tr h="567029">
                <a:tc>
                  <a:txBody>
                    <a:bodyPr/>
                    <a:lstStyle/>
                    <a:p>
                      <a:pPr algn="ctr"/>
                      <a:r>
                        <a:rPr lang="en-AU" sz="2800" dirty="0"/>
                        <a:t>she </a:t>
                      </a:r>
                      <a:r>
                        <a:rPr lang="en-AU" sz="2800" b="1" dirty="0">
                          <a:solidFill>
                            <a:srgbClr val="FF6600"/>
                          </a:solidFill>
                          <a:effectLst/>
                        </a:rPr>
                        <a:t>listened</a:t>
                      </a:r>
                      <a:r>
                        <a:rPr lang="en-AU" sz="2800" dirty="0"/>
                        <a:t> (regular)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891216"/>
                  </a:ext>
                </a:extLst>
              </a:tr>
              <a:tr h="567029">
                <a:tc>
                  <a:txBody>
                    <a:bodyPr/>
                    <a:lstStyle/>
                    <a:p>
                      <a:pPr algn="ctr"/>
                      <a:r>
                        <a:rPr lang="en-AU" sz="2800" dirty="0"/>
                        <a:t>it </a:t>
                      </a:r>
                      <a:r>
                        <a:rPr lang="en-AU" sz="2800" b="1" dirty="0">
                          <a:solidFill>
                            <a:srgbClr val="FF6600"/>
                          </a:solidFill>
                          <a:effectLst/>
                        </a:rPr>
                        <a:t>rained</a:t>
                      </a:r>
                      <a:r>
                        <a:rPr lang="en-AU" sz="2800" dirty="0"/>
                        <a:t> (regular)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3233981"/>
                  </a:ext>
                </a:extLst>
              </a:tr>
              <a:tr h="567029">
                <a:tc>
                  <a:txBody>
                    <a:bodyPr/>
                    <a:lstStyle/>
                    <a:p>
                      <a:pPr algn="ctr"/>
                      <a:r>
                        <a:rPr lang="en-AU" sz="2800" dirty="0"/>
                        <a:t>we </a:t>
                      </a:r>
                      <a:r>
                        <a:rPr lang="en-AU" sz="2800" b="1" dirty="0">
                          <a:solidFill>
                            <a:srgbClr val="FF6600"/>
                          </a:solidFill>
                          <a:effectLst/>
                        </a:rPr>
                        <a:t>ate</a:t>
                      </a:r>
                      <a:r>
                        <a:rPr lang="en-AU" sz="2800" dirty="0"/>
                        <a:t> </a:t>
                      </a:r>
                      <a:r>
                        <a:rPr lang="en-AU" sz="2800" b="1" dirty="0"/>
                        <a:t>(irregular)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557500"/>
                  </a:ext>
                </a:extLst>
              </a:tr>
              <a:tr h="567029">
                <a:tc>
                  <a:txBody>
                    <a:bodyPr/>
                    <a:lstStyle/>
                    <a:p>
                      <a:pPr algn="ctr"/>
                      <a:r>
                        <a:rPr lang="en-AU" sz="2800" dirty="0"/>
                        <a:t>they </a:t>
                      </a:r>
                      <a:r>
                        <a:rPr lang="en-AU" sz="2800" b="1" dirty="0">
                          <a:solidFill>
                            <a:srgbClr val="FF6600"/>
                          </a:solidFill>
                          <a:effectLst/>
                        </a:rPr>
                        <a:t>drank</a:t>
                      </a:r>
                      <a:r>
                        <a:rPr lang="en-AU" sz="2800" dirty="0"/>
                        <a:t> </a:t>
                      </a:r>
                      <a:r>
                        <a:rPr lang="en-AU" sz="2800" b="1" dirty="0"/>
                        <a:t>(irregular)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2408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2034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32B64-5A70-472C-962B-BCDC8AB27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4193"/>
          </a:xfrm>
        </p:spPr>
        <p:txBody>
          <a:bodyPr>
            <a:normAutofit/>
          </a:bodyPr>
          <a:lstStyle/>
          <a:p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E55A1B"/>
                </a:solidFill>
                <a:effectLst/>
                <a:latin typeface="Georgia" panose="02040502050405020303" pitchFamily="18" charset="0"/>
              </a:rPr>
              <a:t>Some Common Irregular Verbs</a:t>
            </a:r>
            <a:endParaRPr lang="en-AU" sz="2400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7F89B3D7-5147-4DF0-BB5B-0306E8B67D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8130337"/>
              </p:ext>
            </p:extLst>
          </p:nvPr>
        </p:nvGraphicFramePr>
        <p:xfrm>
          <a:off x="2713318" y="1792941"/>
          <a:ext cx="70104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95197905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4031657700"/>
                    </a:ext>
                  </a:extLst>
                </a:gridCol>
              </a:tblGrid>
              <a:tr h="343149">
                <a:tc>
                  <a:txBody>
                    <a:bodyPr/>
                    <a:lstStyle/>
                    <a:p>
                      <a:r>
                        <a:rPr lang="en-AU" sz="2000" b="1" dirty="0"/>
                        <a:t>Infinitive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b="1" dirty="0"/>
                        <a:t>Past Simple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3400573"/>
                  </a:ext>
                </a:extLst>
              </a:tr>
              <a:tr h="3431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b="1" dirty="0"/>
                        <a:t>see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b="1" dirty="0"/>
                        <a:t>saw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972331"/>
                  </a:ext>
                </a:extLst>
              </a:tr>
              <a:tr h="343149">
                <a:tc>
                  <a:txBody>
                    <a:bodyPr/>
                    <a:lstStyle/>
                    <a:p>
                      <a:r>
                        <a:rPr lang="en-US" sz="2000" b="1" dirty="0"/>
                        <a:t>begin</a:t>
                      </a:r>
                      <a:endParaRPr lang="en-A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began</a:t>
                      </a:r>
                      <a:endParaRPr lang="en-AU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323382"/>
                  </a:ext>
                </a:extLst>
              </a:tr>
              <a:tr h="343149">
                <a:tc>
                  <a:txBody>
                    <a:bodyPr/>
                    <a:lstStyle/>
                    <a:p>
                      <a:r>
                        <a:rPr lang="en-US" sz="2000" b="1" dirty="0"/>
                        <a:t>bring</a:t>
                      </a:r>
                      <a:endParaRPr lang="en-A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brought </a:t>
                      </a:r>
                      <a:endParaRPr lang="en-AU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266613"/>
                  </a:ext>
                </a:extLst>
              </a:tr>
              <a:tr h="343149">
                <a:tc>
                  <a:txBody>
                    <a:bodyPr/>
                    <a:lstStyle/>
                    <a:p>
                      <a:r>
                        <a:rPr lang="en-AU" sz="2000" b="1" dirty="0"/>
                        <a:t>buy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b="1" dirty="0"/>
                        <a:t>bought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5932451"/>
                  </a:ext>
                </a:extLst>
              </a:tr>
              <a:tr h="343149">
                <a:tc>
                  <a:txBody>
                    <a:bodyPr/>
                    <a:lstStyle/>
                    <a:p>
                      <a:pPr algn="l"/>
                      <a:r>
                        <a:rPr lang="en-AU" sz="2000" b="1" dirty="0"/>
                        <a:t>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b="1" dirty="0"/>
                        <a:t>did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1412144"/>
                  </a:ext>
                </a:extLst>
              </a:tr>
              <a:tr h="343149">
                <a:tc>
                  <a:txBody>
                    <a:bodyPr/>
                    <a:lstStyle/>
                    <a:p>
                      <a:r>
                        <a:rPr lang="en-AU" sz="2000" b="1" dirty="0"/>
                        <a:t>drink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b="1" dirty="0"/>
                        <a:t>drank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7649072"/>
                  </a:ext>
                </a:extLst>
              </a:tr>
              <a:tr h="343149">
                <a:tc>
                  <a:txBody>
                    <a:bodyPr/>
                    <a:lstStyle/>
                    <a:p>
                      <a:r>
                        <a:rPr lang="en-AU" sz="2000" b="1" dirty="0"/>
                        <a:t>eat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b="1" dirty="0"/>
                        <a:t>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633901"/>
                  </a:ext>
                </a:extLst>
              </a:tr>
              <a:tr h="343149">
                <a:tc>
                  <a:txBody>
                    <a:bodyPr/>
                    <a:lstStyle/>
                    <a:p>
                      <a:r>
                        <a:rPr lang="en-AU" sz="2000" b="1" dirty="0"/>
                        <a:t>forget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b="1" dirty="0"/>
                        <a:t>forgot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871913"/>
                  </a:ext>
                </a:extLst>
              </a:tr>
              <a:tr h="343149">
                <a:tc>
                  <a:txBody>
                    <a:bodyPr/>
                    <a:lstStyle/>
                    <a:p>
                      <a:r>
                        <a:rPr lang="en-AU" sz="2000" b="1" dirty="0"/>
                        <a:t>give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b="1" dirty="0"/>
                        <a:t>gave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41571"/>
                  </a:ext>
                </a:extLst>
              </a:tr>
              <a:tr h="343149">
                <a:tc>
                  <a:txBody>
                    <a:bodyPr/>
                    <a:lstStyle/>
                    <a:p>
                      <a:r>
                        <a:rPr lang="en-AU" sz="2000" b="1" dirty="0"/>
                        <a:t>have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b="1" dirty="0"/>
                        <a:t>had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6051003"/>
                  </a:ext>
                </a:extLst>
              </a:tr>
              <a:tr h="343149">
                <a:tc>
                  <a:txBody>
                    <a:bodyPr/>
                    <a:lstStyle/>
                    <a:p>
                      <a:r>
                        <a:rPr lang="en-AU" sz="2000" b="1" dirty="0"/>
                        <a:t>make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b="1" dirty="0"/>
                        <a:t>made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179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4028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0BF62-AA44-4B38-BB36-4596AB82C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E55A1B"/>
                </a:solidFill>
                <a:effectLst/>
                <a:latin typeface="Georgia" panose="02040502050405020303" pitchFamily="18" charset="0"/>
              </a:rPr>
              <a:t>The Past Simple </a:t>
            </a:r>
            <a:r>
              <a:rPr kumimoji="0" lang="en-US" altLang="en-US" sz="2400" b="1" i="1" u="none" strike="noStrike" cap="none" normalizeH="0" baseline="0" dirty="0">
                <a:ln>
                  <a:noFill/>
                </a:ln>
                <a:solidFill>
                  <a:srgbClr val="E55A1B"/>
                </a:solidFill>
                <a:effectLst/>
                <a:latin typeface="Georgia" panose="02040502050405020303" pitchFamily="18" charset="0"/>
              </a:rPr>
              <a:t>with Other Verbs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E55A1B"/>
                </a:solidFill>
                <a:effectLst/>
                <a:latin typeface="Georgia" panose="02040502050405020303" pitchFamily="18" charset="0"/>
              </a:rPr>
              <a:t>- Negative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In the negative there aren't any irregular verbs. All verbs use 'did not (didn't) + infinitive':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lang="en-AU" sz="24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FDC2775-8259-424C-98BB-66401A7D16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6696147"/>
              </p:ext>
            </p:extLst>
          </p:nvPr>
        </p:nvGraphicFramePr>
        <p:xfrm>
          <a:off x="838200" y="2360706"/>
          <a:ext cx="10515600" cy="3872752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1613704726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789394251"/>
                    </a:ext>
                  </a:extLst>
                </a:gridCol>
              </a:tblGrid>
              <a:tr h="484094">
                <a:tc>
                  <a:txBody>
                    <a:bodyPr/>
                    <a:lstStyle/>
                    <a:p>
                      <a:pPr algn="ctr"/>
                      <a:r>
                        <a:rPr lang="en-AU" sz="2800" b="1" dirty="0">
                          <a:solidFill>
                            <a:srgbClr val="FF6600"/>
                          </a:solidFill>
                          <a:effectLst/>
                        </a:rPr>
                        <a:t>Negative</a:t>
                      </a:r>
                      <a:endParaRPr lang="en-AU" sz="2800" dirty="0"/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Negative Short Form</a:t>
                      </a:r>
                      <a:endParaRPr lang="en-AU" sz="2800"/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3474536"/>
                  </a:ext>
                </a:extLst>
              </a:tr>
              <a:tr h="484094">
                <a:tc>
                  <a:txBody>
                    <a:bodyPr/>
                    <a:lstStyle/>
                    <a:p>
                      <a:pPr algn="ctr"/>
                      <a:r>
                        <a:rPr lang="en-AU" sz="2800"/>
                        <a:t>I 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did not</a:t>
                      </a:r>
                      <a:r>
                        <a:rPr lang="en-AU" sz="2800"/>
                        <a:t> walk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/>
                        <a:t>I 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didn't</a:t>
                      </a:r>
                      <a:r>
                        <a:rPr lang="en-AU" sz="2800"/>
                        <a:t> walk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8726250"/>
                  </a:ext>
                </a:extLst>
              </a:tr>
              <a:tr h="484094">
                <a:tc>
                  <a:txBody>
                    <a:bodyPr/>
                    <a:lstStyle/>
                    <a:p>
                      <a:pPr algn="ctr"/>
                      <a:r>
                        <a:rPr lang="en-AU" sz="2800"/>
                        <a:t>you 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did not</a:t>
                      </a:r>
                      <a:r>
                        <a:rPr lang="en-AU" sz="2800"/>
                        <a:t> play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/>
                        <a:t>you 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didn't</a:t>
                      </a:r>
                      <a:r>
                        <a:rPr lang="en-AU" sz="2800"/>
                        <a:t> play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605019"/>
                  </a:ext>
                </a:extLst>
              </a:tr>
              <a:tr h="484094">
                <a:tc>
                  <a:txBody>
                    <a:bodyPr/>
                    <a:lstStyle/>
                    <a:p>
                      <a:pPr algn="ctr"/>
                      <a:r>
                        <a:rPr lang="en-AU" sz="2800"/>
                        <a:t>he 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did not</a:t>
                      </a:r>
                      <a:r>
                        <a:rPr lang="en-AU" sz="2800"/>
                        <a:t> cook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/>
                        <a:t>he 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didn't</a:t>
                      </a:r>
                      <a:r>
                        <a:rPr lang="en-AU" sz="2800"/>
                        <a:t> cook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5966311"/>
                  </a:ext>
                </a:extLst>
              </a:tr>
              <a:tr h="484094">
                <a:tc>
                  <a:txBody>
                    <a:bodyPr/>
                    <a:lstStyle/>
                    <a:p>
                      <a:pPr algn="ctr"/>
                      <a:r>
                        <a:rPr lang="en-AU" sz="2800"/>
                        <a:t>she 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did not</a:t>
                      </a:r>
                      <a:r>
                        <a:rPr lang="en-AU" sz="2800"/>
                        <a:t> listen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/>
                        <a:t>she 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didn't</a:t>
                      </a:r>
                      <a:r>
                        <a:rPr lang="en-AU" sz="2800"/>
                        <a:t> listen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0179976"/>
                  </a:ext>
                </a:extLst>
              </a:tr>
              <a:tr h="484094">
                <a:tc>
                  <a:txBody>
                    <a:bodyPr/>
                    <a:lstStyle/>
                    <a:p>
                      <a:pPr algn="ctr"/>
                      <a:r>
                        <a:rPr lang="en-AU" sz="2800"/>
                        <a:t>it 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did not</a:t>
                      </a:r>
                      <a:r>
                        <a:rPr lang="en-AU" sz="2800"/>
                        <a:t> rain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/>
                        <a:t>it 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didn't</a:t>
                      </a:r>
                      <a:r>
                        <a:rPr lang="en-AU" sz="2800"/>
                        <a:t> rain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9311475"/>
                  </a:ext>
                </a:extLst>
              </a:tr>
              <a:tr h="484094">
                <a:tc>
                  <a:txBody>
                    <a:bodyPr/>
                    <a:lstStyle/>
                    <a:p>
                      <a:pPr algn="ctr"/>
                      <a:r>
                        <a:rPr lang="en-AU" sz="2800"/>
                        <a:t>we 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did not</a:t>
                      </a:r>
                      <a:r>
                        <a:rPr lang="en-AU" sz="2800"/>
                        <a:t> eat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/>
                        <a:t>we 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didn't</a:t>
                      </a:r>
                      <a:r>
                        <a:rPr lang="en-AU" sz="2800"/>
                        <a:t> eat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9121267"/>
                  </a:ext>
                </a:extLst>
              </a:tr>
              <a:tr h="484094">
                <a:tc>
                  <a:txBody>
                    <a:bodyPr/>
                    <a:lstStyle/>
                    <a:p>
                      <a:pPr algn="ctr"/>
                      <a:r>
                        <a:rPr lang="en-AU" sz="2800"/>
                        <a:t>they </a:t>
                      </a:r>
                      <a:r>
                        <a:rPr lang="en-AU" sz="2800" b="1">
                          <a:solidFill>
                            <a:srgbClr val="FF6600"/>
                          </a:solidFill>
                          <a:effectLst/>
                        </a:rPr>
                        <a:t>did not</a:t>
                      </a:r>
                      <a:r>
                        <a:rPr lang="en-AU" sz="2800"/>
                        <a:t> drink</a:t>
                      </a:r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they </a:t>
                      </a:r>
                      <a:r>
                        <a:rPr lang="en-AU" sz="2800" b="1" i="0" kern="1200" dirty="0">
                          <a:solidFill>
                            <a:srgbClr val="E55A1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didn't</a:t>
                      </a:r>
                      <a:r>
                        <a:rPr lang="en-AU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drink</a:t>
                      </a:r>
                      <a:endParaRPr lang="en-AU" sz="2800" dirty="0"/>
                    </a:p>
                  </a:txBody>
                  <a:tcPr marL="23813" marR="23813" marT="23813" marB="238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5146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2668808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DarkSeedLeftStep">
      <a:dk1>
        <a:srgbClr val="000000"/>
      </a:dk1>
      <a:lt1>
        <a:srgbClr val="FFFFFF"/>
      </a:lt1>
      <a:dk2>
        <a:srgbClr val="243041"/>
      </a:dk2>
      <a:lt2>
        <a:srgbClr val="E2E7E8"/>
      </a:lt2>
      <a:accent1>
        <a:srgbClr val="D55D3B"/>
      </a:accent1>
      <a:accent2>
        <a:srgbClr val="C32948"/>
      </a:accent2>
      <a:accent3>
        <a:srgbClr val="D53B9A"/>
      </a:accent3>
      <a:accent4>
        <a:srgbClr val="BE29C3"/>
      </a:accent4>
      <a:accent5>
        <a:srgbClr val="903BD5"/>
      </a:accent5>
      <a:accent6>
        <a:srgbClr val="5846CB"/>
      </a:accent6>
      <a:hlink>
        <a:srgbClr val="A757C7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902</Words>
  <Application>Microsoft Office PowerPoint</Application>
  <PresentationFormat>Widescreen</PresentationFormat>
  <Paragraphs>141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Roboto Slab</vt:lpstr>
      <vt:lpstr>Arial</vt:lpstr>
      <vt:lpstr>Calibri</vt:lpstr>
      <vt:lpstr>Georgia</vt:lpstr>
      <vt:lpstr>Modern Love</vt:lpstr>
      <vt:lpstr>The Hand</vt:lpstr>
      <vt:lpstr>SketchyVTI</vt:lpstr>
      <vt:lpstr>The Past Simple</vt:lpstr>
      <vt:lpstr>To Be – When Do We Use It??</vt:lpstr>
      <vt:lpstr>  The Past Simple with ‘be’ - Positive  Here's how to make the positive: </vt:lpstr>
      <vt:lpstr>   The Past Simple (“Be”) - Negative  To make the negative with 'be', just add 'not': </vt:lpstr>
      <vt:lpstr>   The Past Simple (“Be”) – Yes / No Questions  To make a question, we change the position of 'was / were' and the subject. Here are the past simple 'yes / no' questions with 'be': </vt:lpstr>
      <vt:lpstr>   The Past Simple (“Be”) – “Wh” Questions  And the 'wh' questions with 'be' (the question word just goes at the beginning, everything else is the same): </vt:lpstr>
      <vt:lpstr> The Past Simple with Other Verbs - Positive  We make the past simple just like the present simple except we use 'did' instead of 'do / does'.   We usually make the positive by adding '-ed' to the infinitive. For example, 'play' becomes 'played'. However, there are some irregular verbs, for example 'go' becomes 'went' and 'run' becomes 'ran'.  </vt:lpstr>
      <vt:lpstr>Some Common Irregular Verbs</vt:lpstr>
      <vt:lpstr>The Past Simple with Other Verbs - Negative In the negative there aren't any irregular verbs. All verbs use 'did not (didn't) + infinitive': </vt:lpstr>
      <vt:lpstr>   The Past Simple with Other Verbs – Questions Questions are also very easy. Just put 'did' before the subject (I / you/he/she etc), and the infinitive after it. Here are the 'yes / no' questions: </vt:lpstr>
      <vt:lpstr> The Past Simple with Other Verbs – “Wh” Questions  To make a 'wh' question, of course, put the question word at the beginning of the sentence: </vt:lpstr>
      <vt:lpstr> Yesterday Was a Crazy Day!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Past Simple</dc:title>
  <dc:creator>Ilana</dc:creator>
  <cp:lastModifiedBy>Ilana</cp:lastModifiedBy>
  <cp:revision>40</cp:revision>
  <dcterms:created xsi:type="dcterms:W3CDTF">2020-10-01T10:40:31Z</dcterms:created>
  <dcterms:modified xsi:type="dcterms:W3CDTF">2020-10-15T10:48:38Z</dcterms:modified>
</cp:coreProperties>
</file>