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A1B"/>
    <a:srgbClr val="D56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5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8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3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6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7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5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4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>
            <a:extLst>
              <a:ext uri="{FF2B5EF4-FFF2-40B4-BE49-F238E27FC236}">
                <a16:creationId xmlns:a16="http://schemas.microsoft.com/office/drawing/2014/main" id="{F6375C73-EB3C-45C0-A30D-E4C719F84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">
            <a:extLst>
              <a:ext uri="{FF2B5EF4-FFF2-40B4-BE49-F238E27FC236}">
                <a16:creationId xmlns:a16="http://schemas.microsoft.com/office/drawing/2014/main" id="{A0B56575-E565-40D9-8876-EB9F8CC7DE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253" b="15477"/>
          <a:stretch/>
        </p:blipFill>
        <p:spPr>
          <a:xfrm>
            <a:off x="20" y="1"/>
            <a:ext cx="12191981" cy="6857999"/>
          </a:xfrm>
          <a:prstGeom prst="rect">
            <a:avLst/>
          </a:prstGeom>
        </p:spPr>
      </p:pic>
      <p:sp>
        <p:nvSpPr>
          <p:cNvPr id="37" name="Freeform: Shape 10">
            <a:extLst>
              <a:ext uri="{FF2B5EF4-FFF2-40B4-BE49-F238E27FC236}">
                <a16:creationId xmlns:a16="http://schemas.microsoft.com/office/drawing/2014/main" id="{C9BD4167-80BB-41C6-8923-8BB7C287B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307" y="1823454"/>
            <a:ext cx="5531319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D55D3B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4BB9D0-6B3F-4DB9-9A9D-039FE5F35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472" y="2825496"/>
            <a:ext cx="3767328" cy="1517904"/>
          </a:xfrm>
        </p:spPr>
        <p:txBody>
          <a:bodyPr>
            <a:normAutofit fontScale="90000"/>
          </a:bodyPr>
          <a:lstStyle/>
          <a:p>
            <a:pPr algn="ctr"/>
            <a:r>
              <a:rPr lang="en-AU" sz="5200" dirty="0">
                <a:solidFill>
                  <a:srgbClr val="FBF9F6"/>
                </a:solidFill>
              </a:rPr>
              <a:t>The Past Simple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51B7C-33B4-4C66-A728-4CD85677D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68" y="4681728"/>
            <a:ext cx="3136392" cy="941832"/>
          </a:xfrm>
        </p:spPr>
        <p:txBody>
          <a:bodyPr>
            <a:normAutofit/>
          </a:bodyPr>
          <a:lstStyle/>
          <a:p>
            <a:pPr algn="ctr"/>
            <a:endParaRPr lang="en-AU" sz="2000">
              <a:solidFill>
                <a:srgbClr val="FBF9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72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D8C1-9F05-4A69-9261-2D8140DE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The Past Simple 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with Other Verbs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 – Questions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Questions are also very easy. Just put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'did' before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the subject (I / you/he/she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etc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), and the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infinitive after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it.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Here are the 'yes / no' questions: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2BE878-228F-4E73-8649-2545E65349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80623"/>
              </p:ext>
            </p:extLst>
          </p:nvPr>
        </p:nvGraphicFramePr>
        <p:xfrm>
          <a:off x="838200" y="1972235"/>
          <a:ext cx="10515600" cy="4590016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900992630"/>
                    </a:ext>
                  </a:extLst>
                </a:gridCol>
              </a:tblGrid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'Yes / No' Questions</a:t>
                      </a:r>
                      <a:endParaRPr lang="en-AU" sz="2800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086693"/>
                  </a:ext>
                </a:extLst>
              </a:tr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I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walk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891927"/>
                  </a:ext>
                </a:extLst>
              </a:tr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 dirty="0"/>
                        <a:t> you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play</a:t>
                      </a:r>
                      <a:r>
                        <a:rPr lang="en-AU" sz="2800" dirty="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960392"/>
                  </a:ext>
                </a:extLst>
              </a:tr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 dirty="0"/>
                        <a:t> he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cook</a:t>
                      </a:r>
                      <a:r>
                        <a:rPr lang="en-AU" sz="2800" dirty="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30030"/>
                  </a:ext>
                </a:extLst>
              </a:tr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 dirty="0"/>
                        <a:t> she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listen</a:t>
                      </a:r>
                      <a:r>
                        <a:rPr lang="en-AU" sz="2800" dirty="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96321"/>
                  </a:ext>
                </a:extLst>
              </a:tr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it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rain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966925"/>
                  </a:ext>
                </a:extLst>
              </a:tr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we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eat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393433"/>
                  </a:ext>
                </a:extLst>
              </a:tr>
              <a:tr h="573752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 dirty="0"/>
                        <a:t> they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drink</a:t>
                      </a:r>
                      <a:r>
                        <a:rPr lang="en-AU" sz="2800" dirty="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550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6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8AE7-A82B-40F6-8BCA-9E5C2C8E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The Past Simple 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with Other Verbs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– “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Wh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” Questions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To make a '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' question, of course, put the question word at the beginning of the sentence: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2F09BD-E8AC-4778-8494-3588E87B5D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828104"/>
              </p:ext>
            </p:extLst>
          </p:nvPr>
        </p:nvGraphicFramePr>
        <p:xfrm>
          <a:off x="838200" y="1912471"/>
          <a:ext cx="10515600" cy="5194537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648892154"/>
                    </a:ext>
                  </a:extLst>
                </a:gridCol>
              </a:tblGrid>
              <a:tr h="531931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'</a:t>
                      </a:r>
                      <a:r>
                        <a:rPr lang="en-AU" sz="2800" b="1" dirty="0" err="1">
                          <a:solidFill>
                            <a:srgbClr val="FF6600"/>
                          </a:solidFill>
                          <a:effectLst/>
                        </a:rPr>
                        <a:t>Wh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' Questions</a:t>
                      </a:r>
                      <a:endParaRPr lang="en-AU" sz="2800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304395"/>
                  </a:ext>
                </a:extLst>
              </a:tr>
              <a:tr h="53193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where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I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go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59999"/>
                  </a:ext>
                </a:extLst>
              </a:tr>
              <a:tr h="53193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what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you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play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387368"/>
                  </a:ext>
                </a:extLst>
              </a:tr>
              <a:tr h="675165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what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he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cook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395141"/>
                  </a:ext>
                </a:extLst>
              </a:tr>
              <a:tr h="53193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why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she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listen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44190"/>
                  </a:ext>
                </a:extLst>
              </a:tr>
              <a:tr h="53193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when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/>
                        <a:t> it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rain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22640"/>
                  </a:ext>
                </a:extLst>
              </a:tr>
              <a:tr h="531931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where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 dirty="0"/>
                        <a:t> we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eat</a:t>
                      </a:r>
                      <a:r>
                        <a:rPr lang="en-AU" sz="2800" dirty="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632592"/>
                  </a:ext>
                </a:extLst>
              </a:tr>
              <a:tr h="531931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how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did</a:t>
                      </a:r>
                      <a:r>
                        <a:rPr lang="en-AU" sz="2800" dirty="0"/>
                        <a:t> they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travel</a:t>
                      </a:r>
                      <a:r>
                        <a:rPr lang="en-AU" sz="2800" dirty="0"/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/>
                        <a:t>Adapted from Perfect English Grammar</a:t>
                      </a:r>
                    </a:p>
                    <a:p>
                      <a:pPr algn="ctr"/>
                      <a:endParaRPr lang="en-AU" sz="2800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14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73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A4F5-AD6F-43E7-B05B-3F263E53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Yesterday Was a Crazy Day!</a:t>
            </a:r>
            <a:b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Georgia" panose="02040502050405020303" pitchFamily="18" charset="0"/>
              </a:rPr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B86CA-8D80-42C3-9698-52F63397C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1800" b="0" i="1" u="sng" dirty="0">
              <a:solidFill>
                <a:srgbClr val="555555"/>
              </a:solidFill>
              <a:effectLst/>
              <a:latin typeface="Roboto Slab"/>
            </a:endParaRPr>
          </a:p>
          <a:p>
            <a:pPr algn="r"/>
            <a:endParaRPr lang="en-US" sz="1800" i="1" u="sng" dirty="0">
              <a:solidFill>
                <a:srgbClr val="555555"/>
              </a:solidFill>
              <a:latin typeface="Roboto Slab"/>
            </a:endParaRPr>
          </a:p>
          <a:p>
            <a:pPr algn="r"/>
            <a:endParaRPr lang="en-US" sz="2100" b="0" i="1" u="sng" dirty="0">
              <a:solidFill>
                <a:srgbClr val="555555"/>
              </a:solidFill>
              <a:effectLst/>
              <a:latin typeface="Roboto Slab"/>
            </a:endParaRPr>
          </a:p>
          <a:p>
            <a:endParaRPr lang="en-AU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3189475-6212-448B-B6E7-778B7C78C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769201"/>
              </p:ext>
            </p:extLst>
          </p:nvPr>
        </p:nvGraphicFramePr>
        <p:xfrm>
          <a:off x="1476188" y="2247760"/>
          <a:ext cx="9239624" cy="39335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619812">
                  <a:extLst>
                    <a:ext uri="{9D8B030D-6E8A-4147-A177-3AD203B41FA5}">
                      <a16:colId xmlns:a16="http://schemas.microsoft.com/office/drawing/2014/main" val="597715382"/>
                    </a:ext>
                  </a:extLst>
                </a:gridCol>
                <a:gridCol w="4619812">
                  <a:extLst>
                    <a:ext uri="{9D8B030D-6E8A-4147-A177-3AD203B41FA5}">
                      <a16:colId xmlns:a16="http://schemas.microsoft.com/office/drawing/2014/main" val="651985769"/>
                    </a:ext>
                  </a:extLst>
                </a:gridCol>
              </a:tblGrid>
              <a:tr h="561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</a:rPr>
                        <a:t>Usually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</a:rPr>
                        <a:t>Yesterday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5541751"/>
                  </a:ext>
                </a:extLst>
              </a:tr>
              <a:tr h="561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I get up at 7 am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I got up at 9 am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391314"/>
                  </a:ext>
                </a:extLst>
              </a:tr>
              <a:tr h="561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I have </a:t>
                      </a:r>
                      <a:r>
                        <a:rPr lang="en-US" sz="2800">
                          <a:effectLst/>
                        </a:rPr>
                        <a:t>a coffee </a:t>
                      </a:r>
                      <a:r>
                        <a:rPr lang="en-US" sz="2800" dirty="0">
                          <a:effectLst/>
                        </a:rPr>
                        <a:t>at 7.15 am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I ………………………….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9444607"/>
                  </a:ext>
                </a:extLst>
              </a:tr>
              <a:tr h="561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For breakfast, I eat toast and drink tea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For breakfast, I ……………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3760823"/>
                  </a:ext>
                </a:extLst>
              </a:tr>
              <a:tr h="561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I go to work by car</a:t>
                      </a:r>
                      <a:endParaRPr lang="en-AU" sz="2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I ……………………….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959533"/>
                  </a:ext>
                </a:extLst>
              </a:tr>
              <a:tr h="561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I arrive at work at 8.45 am</a:t>
                      </a:r>
                      <a:endParaRPr lang="en-AU" sz="2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I ……………………....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4347679"/>
                  </a:ext>
                </a:extLst>
              </a:tr>
              <a:tr h="561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In the evening I watch TV for one hour</a:t>
                      </a:r>
                      <a:endParaRPr lang="en-AU" sz="2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In the evening I …………………………….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0091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9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62455-103C-4863-8460-67F97ECA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 Be – When Do We Use It??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BF677-3A39-490D-93EF-83B6FC1D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Remember – the main situations we use “To Be” are:</a:t>
            </a: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we describe </a:t>
            </a:r>
            <a:r>
              <a:rPr lang="en-AU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personal information: name, age, nationality, profession</a:t>
            </a: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</a:t>
            </a:r>
            <a:r>
              <a:rPr lang="en-A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(“she </a:t>
            </a:r>
            <a:r>
              <a:rPr lang="en-AU" sz="1800" b="1" i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was</a:t>
            </a:r>
            <a:r>
              <a:rPr lang="en-A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chemist” / “in 1980, we were 8 years old” / “was his name Steve?”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/ </a:t>
            </a:r>
            <a:r>
              <a:rPr lang="en-A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“The students weren’t Chinese – they were Indian”)</a:t>
            </a: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describing a person/people’s 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situation/</a:t>
            </a:r>
            <a:r>
              <a:rPr lang="en-AU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emotional state</a:t>
            </a: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(feeling) 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(“</a:t>
            </a:r>
            <a:r>
              <a:rPr lang="en-A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were scared</a:t>
            </a: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</a:t>
            </a:r>
            <a:r>
              <a:rPr lang="en-A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“they were late</a:t>
            </a:r>
            <a:r>
              <a:rPr lang="en-AU" sz="1800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/</a:t>
            </a:r>
          </a:p>
          <a:p>
            <a:pPr marL="0" lvl="0" indent="0">
              <a:buNone/>
            </a:pPr>
            <a:r>
              <a:rPr lang="en-AU" sz="1800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 wasn’t very happy”)</a:t>
            </a: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describing a person/people’s </a:t>
            </a:r>
            <a:r>
              <a:rPr lang="en-AU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location</a:t>
            </a: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(“</a:t>
            </a:r>
            <a:r>
              <a:rPr lang="en-AU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were you at the base yesterday?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”)</a:t>
            </a: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indent="0">
              <a:buNone/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671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6B38B-56BB-4099-9C58-60EE339A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302" y="365125"/>
            <a:ext cx="10495498" cy="981231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Georgia" panose="02040502050405020303" pitchFamily="18" charset="0"/>
              </a:rPr>
              <a:t>The Past Simple with ‘be’ - Positive</a:t>
            </a:r>
            <a:b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Here's how to make the positive: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6217ED4-C043-46A5-AF66-A5B508876F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306141"/>
              </p:ext>
            </p:extLst>
          </p:nvPr>
        </p:nvGraphicFramePr>
        <p:xfrm>
          <a:off x="1234160" y="1811971"/>
          <a:ext cx="10119640" cy="4527120"/>
        </p:xfrm>
        <a:graphic>
          <a:graphicData uri="http://schemas.openxmlformats.org/drawingml/2006/table">
            <a:tbl>
              <a:tblPr/>
              <a:tblGrid>
                <a:gridCol w="10119640">
                  <a:extLst>
                    <a:ext uri="{9D8B030D-6E8A-4147-A177-3AD203B41FA5}">
                      <a16:colId xmlns:a16="http://schemas.microsoft.com/office/drawing/2014/main" val="1427282544"/>
                    </a:ext>
                  </a:extLst>
                </a:gridCol>
              </a:tblGrid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FF6600"/>
                          </a:solidFill>
                          <a:effectLst/>
                        </a:rPr>
                        <a:t>Positive with 'be'</a:t>
                      </a:r>
                      <a:endParaRPr lang="en-AU" sz="2800" b="1" u="sng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064707"/>
                  </a:ext>
                </a:extLst>
              </a:tr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I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 dirty="0"/>
                        <a:t> cold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826130"/>
                  </a:ext>
                </a:extLst>
              </a:tr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you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 dirty="0"/>
                        <a:t> tired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46435"/>
                  </a:ext>
                </a:extLst>
              </a:tr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 </a:t>
                      </a:r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US" sz="2800" dirty="0"/>
                        <a:t> in the garden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258063"/>
                  </a:ext>
                </a:extLst>
              </a:tr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she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 dirty="0"/>
                        <a:t> late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249981"/>
                  </a:ext>
                </a:extLst>
              </a:tr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it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 dirty="0"/>
                        <a:t> sunny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465939"/>
                  </a:ext>
                </a:extLst>
              </a:tr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/>
                        <a:t> on holiday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58106"/>
                  </a:ext>
                </a:extLst>
              </a:tr>
              <a:tr h="56589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they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 dirty="0"/>
                        <a:t> hungry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142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08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3CF3-3586-4E07-9BAA-6D2D8B2D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The Past Simple (“Be”) - Negative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To make the negative with 'be', just add 'not':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18543D-6F93-4F68-9E0D-558935C9E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095444"/>
              </p:ext>
            </p:extLst>
          </p:nvPr>
        </p:nvGraphicFramePr>
        <p:xfrm>
          <a:off x="838200" y="2075631"/>
          <a:ext cx="10515600" cy="4302728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14677317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09514642"/>
                    </a:ext>
                  </a:extLst>
                </a:gridCol>
              </a:tblGrid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Negative with 'be'</a:t>
                      </a:r>
                      <a:endParaRPr lang="en-AU" sz="280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Negative Short Form</a:t>
                      </a:r>
                      <a:endParaRPr lang="en-AU" sz="280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995135"/>
                  </a:ext>
                </a:extLst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 was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not</a:t>
                      </a:r>
                      <a:r>
                        <a:rPr lang="en-AU" sz="2800"/>
                        <a:t> sleepy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 was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n't</a:t>
                      </a:r>
                      <a:r>
                        <a:rPr lang="en-AU" sz="2800"/>
                        <a:t> sleepy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598440"/>
                  </a:ext>
                </a:extLst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you were </a:t>
                      </a:r>
                      <a:r>
                        <a:rPr lang="en-US" sz="2800" b="1">
                          <a:solidFill>
                            <a:srgbClr val="FF6600"/>
                          </a:solidFill>
                          <a:effectLst/>
                        </a:rPr>
                        <a:t>not</a:t>
                      </a:r>
                      <a:r>
                        <a:rPr lang="en-US" sz="2800"/>
                        <a:t> on the bus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you were</a:t>
                      </a:r>
                      <a:r>
                        <a:rPr lang="en-US" sz="2800" b="1">
                          <a:solidFill>
                            <a:srgbClr val="FF6600"/>
                          </a:solidFill>
                          <a:effectLst/>
                        </a:rPr>
                        <a:t>n't</a:t>
                      </a:r>
                      <a:r>
                        <a:rPr lang="en-US" sz="2800"/>
                        <a:t> on the bus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488555"/>
                  </a:ext>
                </a:extLst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he was </a:t>
                      </a:r>
                      <a:r>
                        <a:rPr lang="en-US" sz="2800" b="1">
                          <a:solidFill>
                            <a:srgbClr val="FF6600"/>
                          </a:solidFill>
                          <a:effectLst/>
                        </a:rPr>
                        <a:t>not</a:t>
                      </a:r>
                      <a:r>
                        <a:rPr lang="en-US" sz="2800"/>
                        <a:t> at school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he was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n't</a:t>
                      </a:r>
                      <a:r>
                        <a:rPr lang="en-AU" sz="2800"/>
                        <a:t> at school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65741"/>
                  </a:ext>
                </a:extLst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she was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not</a:t>
                      </a:r>
                      <a:r>
                        <a:rPr lang="en-AU" sz="2800"/>
                        <a:t> beautiful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she was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n't</a:t>
                      </a:r>
                      <a:r>
                        <a:rPr lang="en-AU" sz="2800"/>
                        <a:t> beautiful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393054"/>
                  </a:ext>
                </a:extLst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it was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not</a:t>
                      </a:r>
                      <a:r>
                        <a:rPr lang="en-AU" sz="2800"/>
                        <a:t> cold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it was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n't</a:t>
                      </a:r>
                      <a:r>
                        <a:rPr lang="en-AU" sz="2800"/>
                        <a:t> cold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62182"/>
                  </a:ext>
                </a:extLst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we were </a:t>
                      </a:r>
                      <a:r>
                        <a:rPr lang="en-US" sz="2800" b="1">
                          <a:solidFill>
                            <a:srgbClr val="FF6600"/>
                          </a:solidFill>
                          <a:effectLst/>
                        </a:rPr>
                        <a:t>not</a:t>
                      </a:r>
                      <a:r>
                        <a:rPr lang="en-US" sz="2800"/>
                        <a:t> at work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we were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n't</a:t>
                      </a:r>
                      <a:r>
                        <a:rPr lang="en-AU" sz="2800"/>
                        <a:t> at work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287417"/>
                  </a:ext>
                </a:extLst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they were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not</a:t>
                      </a:r>
                      <a:r>
                        <a:rPr lang="en-AU" sz="2800"/>
                        <a:t> tired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they were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n't</a:t>
                      </a:r>
                      <a:r>
                        <a:rPr lang="en-AU" sz="2800" dirty="0"/>
                        <a:t> tired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1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51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975CC-838E-4FA8-8A6A-3413762B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The Past Simple (“Be”) – Yes / No Questions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To make a question, we change the position of 'was / were' and the subject.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Here are the past simple 'yes / no' questions with 'be':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A3FE9D-28F4-4447-B50C-26D046ED2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348902"/>
              </p:ext>
            </p:extLst>
          </p:nvPr>
        </p:nvGraphicFramePr>
        <p:xfrm>
          <a:off x="838200" y="2036362"/>
          <a:ext cx="10515600" cy="424663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108659577"/>
                    </a:ext>
                  </a:extLst>
                </a:gridCol>
              </a:tblGrid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'Yes / No' Questions with 'Be'</a:t>
                      </a:r>
                      <a:endParaRPr lang="en-US" sz="2800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63808"/>
                  </a:ext>
                </a:extLst>
              </a:tr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I</a:t>
                      </a:r>
                      <a:r>
                        <a:rPr lang="en-AU" sz="2800" dirty="0"/>
                        <a:t> sleepy?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939863"/>
                  </a:ext>
                </a:extLst>
              </a:tr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you</a:t>
                      </a:r>
                      <a:r>
                        <a:rPr lang="en-AU" sz="2800" dirty="0"/>
                        <a:t> late?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509807"/>
                  </a:ext>
                </a:extLst>
              </a:tr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US" sz="2800" dirty="0"/>
                        <a:t> </a:t>
                      </a:r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he</a:t>
                      </a:r>
                      <a:r>
                        <a:rPr lang="en-US" sz="2800" dirty="0"/>
                        <a:t> at the cinema?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098004"/>
                  </a:ext>
                </a:extLst>
              </a:tr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/>
                        <a:t>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she</a:t>
                      </a:r>
                      <a:r>
                        <a:rPr lang="en-AU" sz="2800"/>
                        <a:t> kind?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87179"/>
                  </a:ext>
                </a:extLst>
              </a:tr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/>
                        <a:t>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it</a:t>
                      </a:r>
                      <a:r>
                        <a:rPr lang="en-AU" sz="2800"/>
                        <a:t> hot?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61879"/>
                  </a:ext>
                </a:extLst>
              </a:tr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/>
                        <a:t>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we</a:t>
                      </a:r>
                      <a:r>
                        <a:rPr lang="en-AU" sz="2800"/>
                        <a:t> hungry?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653296"/>
                  </a:ext>
                </a:extLst>
              </a:tr>
              <a:tr h="530829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they</a:t>
                      </a:r>
                      <a:r>
                        <a:rPr lang="en-AU" sz="2800" dirty="0"/>
                        <a:t> at work?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819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4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EBA3-C2B1-455B-A903-CF41292F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The Past Simple (“Be”) – “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Wh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” Questions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And the '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' questions with 'be' (the question word just goes at the beginning, everything else is the same):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67D05B-8A52-46C6-82D6-FA6502456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293382"/>
              </p:ext>
            </p:extLst>
          </p:nvPr>
        </p:nvGraphicFramePr>
        <p:xfrm>
          <a:off x="972836" y="1873679"/>
          <a:ext cx="10515600" cy="450468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358882087"/>
                    </a:ext>
                  </a:extLst>
                </a:gridCol>
              </a:tblGrid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'Wh' Questions with 'Be'</a:t>
                      </a:r>
                      <a:endParaRPr lang="en-AU" sz="280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281424"/>
                  </a:ext>
                </a:extLst>
              </a:tr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why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/>
                        <a:t>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I</a:t>
                      </a:r>
                      <a:r>
                        <a:rPr lang="en-AU" sz="2800"/>
                        <a:t> sleepy?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487506"/>
                  </a:ext>
                </a:extLst>
              </a:tr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where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you</a:t>
                      </a:r>
                      <a:r>
                        <a:rPr lang="en-AU" sz="2800" dirty="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715023"/>
                  </a:ext>
                </a:extLst>
              </a:tr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when </a:t>
                      </a:r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US" sz="2800" dirty="0"/>
                        <a:t> </a:t>
                      </a:r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he</a:t>
                      </a:r>
                      <a:r>
                        <a:rPr lang="en-US" sz="2800" dirty="0"/>
                        <a:t> at the cinema?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368185"/>
                  </a:ext>
                </a:extLst>
              </a:tr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how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she</a:t>
                      </a:r>
                      <a:r>
                        <a:rPr lang="en-AU" sz="2800" dirty="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60692"/>
                  </a:ext>
                </a:extLst>
              </a:tr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how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was</a:t>
                      </a:r>
                      <a:r>
                        <a:rPr lang="en-AU" sz="2800"/>
                        <a:t>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it</a:t>
                      </a:r>
                      <a:r>
                        <a:rPr lang="en-AU" sz="2800"/>
                        <a:t>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633254"/>
                  </a:ext>
                </a:extLst>
              </a:tr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why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we</a:t>
                      </a:r>
                      <a:r>
                        <a:rPr lang="en-AU" sz="2800" dirty="0"/>
                        <a:t> hungry?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02744"/>
                  </a:ext>
                </a:extLst>
              </a:tr>
              <a:tr h="5630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when </a:t>
                      </a:r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were</a:t>
                      </a:r>
                      <a:r>
                        <a:rPr lang="en-US" sz="2800" dirty="0"/>
                        <a:t> </a:t>
                      </a:r>
                      <a:r>
                        <a:rPr lang="en-US" sz="2800" b="1" dirty="0">
                          <a:solidFill>
                            <a:srgbClr val="FF6600"/>
                          </a:solidFill>
                          <a:effectLst/>
                        </a:rPr>
                        <a:t>they</a:t>
                      </a:r>
                      <a:r>
                        <a:rPr lang="en-US" sz="2800" dirty="0"/>
                        <a:t> at work?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01088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FB5DE7D-CF60-4AF7-A064-14BDDCDC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09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3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AF29-8A1A-4E6A-AF99-3F20D687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The Past Simple 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with Other Verbs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- Positive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Georgia" panose="02040502050405020303" pitchFamily="18" charset="0"/>
              </a:rPr>
            </a:br>
            <a:b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We make the past simple just like the present simple except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we use 'did' instead of 'do / does'. 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We usually make the positive by adding '-ed' to the infinitive. For example, 'play' becomes 'played'. However, there are some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D56F09"/>
                </a:solidFill>
                <a:effectLst/>
                <a:latin typeface="Georgia" panose="02040502050405020303" pitchFamily="18" charset="0"/>
              </a:rPr>
              <a:t>irregular verbs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for example 'go' becomes 'went' and 'run' becomes 'ran'.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sz="11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C3D557-8219-4E26-8886-B24B86203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358702"/>
              </p:ext>
            </p:extLst>
          </p:nvPr>
        </p:nvGraphicFramePr>
        <p:xfrm>
          <a:off x="838200" y="2026024"/>
          <a:ext cx="10515600" cy="453623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584895616"/>
                    </a:ext>
                  </a:extLst>
                </a:gridCol>
              </a:tblGrid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Positive with Other Verbs</a:t>
                      </a:r>
                      <a:endParaRPr lang="en-AU" sz="2800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456453"/>
                  </a:ext>
                </a:extLst>
              </a:tr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walked</a:t>
                      </a:r>
                      <a:r>
                        <a:rPr lang="en-AU" sz="2800"/>
                        <a:t> (regular)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531940"/>
                  </a:ext>
                </a:extLst>
              </a:tr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you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played</a:t>
                      </a:r>
                      <a:r>
                        <a:rPr lang="en-AU" sz="2800" dirty="0"/>
                        <a:t> (regular)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465159"/>
                  </a:ext>
                </a:extLst>
              </a:tr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he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cooked</a:t>
                      </a:r>
                      <a:r>
                        <a:rPr lang="en-AU" sz="2800" dirty="0"/>
                        <a:t> (regular)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506898"/>
                  </a:ext>
                </a:extLst>
              </a:tr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she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listened</a:t>
                      </a:r>
                      <a:r>
                        <a:rPr lang="en-AU" sz="2800" dirty="0"/>
                        <a:t> (regular)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91216"/>
                  </a:ext>
                </a:extLst>
              </a:tr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it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rained</a:t>
                      </a:r>
                      <a:r>
                        <a:rPr lang="en-AU" sz="2800" dirty="0"/>
                        <a:t> (regular)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233981"/>
                  </a:ext>
                </a:extLst>
              </a:tr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we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ate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/>
                        <a:t>(irregular)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57500"/>
                  </a:ext>
                </a:extLst>
              </a:tr>
              <a:tr h="567029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they </a:t>
                      </a:r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drank</a:t>
                      </a:r>
                      <a:r>
                        <a:rPr lang="en-AU" sz="2800" dirty="0"/>
                        <a:t> </a:t>
                      </a:r>
                      <a:r>
                        <a:rPr lang="en-AU" sz="2800" b="1" dirty="0"/>
                        <a:t>(irregular)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40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03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2B64-5A70-472C-962B-BCDC8AB2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193"/>
          </a:xfrm>
        </p:spPr>
        <p:txBody>
          <a:bodyPr>
            <a:normAutofit/>
          </a:bodyPr>
          <a:lstStyle/>
          <a:p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Some Common Irregular Verbs</a:t>
            </a:r>
            <a:endParaRPr lang="en-AU" sz="24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F89B3D7-5147-4DF0-BB5B-0306E8B67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130337"/>
              </p:ext>
            </p:extLst>
          </p:nvPr>
        </p:nvGraphicFramePr>
        <p:xfrm>
          <a:off x="2713318" y="1792941"/>
          <a:ext cx="7010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9519790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31657700"/>
                    </a:ext>
                  </a:extLst>
                </a:gridCol>
              </a:tblGrid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Infinitive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Past 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400573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dirty="0"/>
                        <a:t>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dirty="0"/>
                        <a:t>saw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972331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US" sz="2000" b="1" dirty="0"/>
                        <a:t>begin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began</a:t>
                      </a:r>
                      <a:endParaRPr lang="en-A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23382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US" sz="2000" b="1" dirty="0"/>
                        <a:t>bring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brought </a:t>
                      </a:r>
                      <a:endParaRPr lang="en-A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66613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buy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bought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932451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412144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drink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649072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633901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forget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forgot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871913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give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gave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41571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have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had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051003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r>
                        <a:rPr lang="en-AU" sz="2000" b="1" dirty="0"/>
                        <a:t>make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made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7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02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BF62-AA44-4B38-BB36-4596AB82C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The Past Simple 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with Other Verbs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E55A1B"/>
                </a:solidFill>
                <a:effectLst/>
                <a:latin typeface="Georgia" panose="02040502050405020303" pitchFamily="18" charset="0"/>
              </a:rPr>
              <a:t>- Negative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 the negative there aren't any irregular verbs. All verbs use 'did not (didn't) + infinitive':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AU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DC2775-8259-424C-98BB-66401A7D16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696147"/>
              </p:ext>
            </p:extLst>
          </p:nvPr>
        </p:nvGraphicFramePr>
        <p:xfrm>
          <a:off x="838200" y="2360706"/>
          <a:ext cx="10515600" cy="3872752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61370472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89394251"/>
                    </a:ext>
                  </a:extLst>
                </a:gridCol>
              </a:tblGrid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>
                          <a:solidFill>
                            <a:srgbClr val="FF6600"/>
                          </a:solidFill>
                          <a:effectLst/>
                        </a:rPr>
                        <a:t>Negative</a:t>
                      </a:r>
                      <a:endParaRPr lang="en-AU" sz="2800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Negative Short Form</a:t>
                      </a:r>
                      <a:endParaRPr lang="en-AU" sz="280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474536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 not</a:t>
                      </a:r>
                      <a:r>
                        <a:rPr lang="en-AU" sz="2800"/>
                        <a:t> walk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didn't</a:t>
                      </a:r>
                      <a:r>
                        <a:rPr lang="en-AU" sz="2800"/>
                        <a:t> walk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726250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you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 not</a:t>
                      </a:r>
                      <a:r>
                        <a:rPr lang="en-AU" sz="2800"/>
                        <a:t> play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you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didn't</a:t>
                      </a:r>
                      <a:r>
                        <a:rPr lang="en-AU" sz="2800"/>
                        <a:t> play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05019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he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 not</a:t>
                      </a:r>
                      <a:r>
                        <a:rPr lang="en-AU" sz="2800"/>
                        <a:t> cook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he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didn't</a:t>
                      </a:r>
                      <a:r>
                        <a:rPr lang="en-AU" sz="2800"/>
                        <a:t> cook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966311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she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 not</a:t>
                      </a:r>
                      <a:r>
                        <a:rPr lang="en-AU" sz="2800"/>
                        <a:t> listen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she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didn't</a:t>
                      </a:r>
                      <a:r>
                        <a:rPr lang="en-AU" sz="2800"/>
                        <a:t> listen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179976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it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 not</a:t>
                      </a:r>
                      <a:r>
                        <a:rPr lang="en-AU" sz="2800"/>
                        <a:t> rain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it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didn't</a:t>
                      </a:r>
                      <a:r>
                        <a:rPr lang="en-AU" sz="2800"/>
                        <a:t> rain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311475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 not</a:t>
                      </a:r>
                      <a:r>
                        <a:rPr lang="en-AU" sz="2800"/>
                        <a:t> eat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we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didn't</a:t>
                      </a:r>
                      <a:r>
                        <a:rPr lang="en-AU" sz="2800"/>
                        <a:t> eat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121267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ctr"/>
                      <a:r>
                        <a:rPr lang="en-AU" sz="2800"/>
                        <a:t>they </a:t>
                      </a:r>
                      <a:r>
                        <a:rPr lang="en-AU" sz="2800" b="1">
                          <a:solidFill>
                            <a:srgbClr val="FF6600"/>
                          </a:solidFill>
                          <a:effectLst/>
                        </a:rPr>
                        <a:t>did not</a:t>
                      </a:r>
                      <a:r>
                        <a:rPr lang="en-AU" sz="2800"/>
                        <a:t> drink</a:t>
                      </a:r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 </a:t>
                      </a:r>
                      <a:r>
                        <a:rPr lang="en-AU" sz="2800" b="1" i="0" kern="1200" dirty="0">
                          <a:solidFill>
                            <a:srgbClr val="E55A1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didn't</a:t>
                      </a:r>
                      <a:r>
                        <a:rPr lang="en-AU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drink</a:t>
                      </a:r>
                      <a:endParaRPr lang="en-AU" sz="2800" dirty="0"/>
                    </a:p>
                  </a:txBody>
                  <a:tcPr marL="23813" marR="23813" marT="23813" marB="238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14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66880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3041"/>
      </a:dk2>
      <a:lt2>
        <a:srgbClr val="E2E7E8"/>
      </a:lt2>
      <a:accent1>
        <a:srgbClr val="D55D3B"/>
      </a:accent1>
      <a:accent2>
        <a:srgbClr val="C32948"/>
      </a:accent2>
      <a:accent3>
        <a:srgbClr val="D53B9A"/>
      </a:accent3>
      <a:accent4>
        <a:srgbClr val="BE29C3"/>
      </a:accent4>
      <a:accent5>
        <a:srgbClr val="903BD5"/>
      </a:accent5>
      <a:accent6>
        <a:srgbClr val="5846CB"/>
      </a:accent6>
      <a:hlink>
        <a:srgbClr val="A757C7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Widescreen</PresentationFormat>
  <Paragraphs>141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Roboto Slab</vt:lpstr>
      <vt:lpstr>Arial</vt:lpstr>
      <vt:lpstr>Calibri</vt:lpstr>
      <vt:lpstr>Georgia</vt:lpstr>
      <vt:lpstr>Modern Love</vt:lpstr>
      <vt:lpstr>The Hand</vt:lpstr>
      <vt:lpstr>SketchyVTI</vt:lpstr>
      <vt:lpstr>The Past Simple</vt:lpstr>
      <vt:lpstr>To Be – When Do We Use It??</vt:lpstr>
      <vt:lpstr>  The Past Simple with ‘be’ - Positive  Here's how to make the positive: </vt:lpstr>
      <vt:lpstr>   The Past Simple (“Be”) - Negative  To make the negative with 'be', just add 'not': </vt:lpstr>
      <vt:lpstr>   The Past Simple (“Be”) – Yes / No Questions  To make a question, we change the position of 'was / were' and the subject. Here are the past simple 'yes / no' questions with 'be': </vt:lpstr>
      <vt:lpstr>   The Past Simple (“Be”) – “Wh” Questions  And the 'wh' questions with 'be' (the question word just goes at the beginning, everything else is the same): </vt:lpstr>
      <vt:lpstr> The Past Simple with Other Verbs - Positive  We make the past simple just like the present simple except we use 'did' instead of 'do / does'.   We usually make the positive by adding '-ed' to the infinitive. For example, 'play' becomes 'played'. However, there are some irregular verbs, for example 'go' becomes 'went' and 'run' becomes 'ran'.  </vt:lpstr>
      <vt:lpstr>Some Common Irregular Verbs</vt:lpstr>
      <vt:lpstr>The Past Simple with Other Verbs - Negative In the negative there aren't any irregular verbs. All verbs use 'did not (didn't) + infinitive': </vt:lpstr>
      <vt:lpstr>   The Past Simple with Other Verbs – Questions Questions are also very easy. Just put 'did' before the subject (I / you/he/she etc), and the infinitive after it. Here are the 'yes / no' questions: </vt:lpstr>
      <vt:lpstr> The Past Simple with Other Verbs – “Wh” Questions  To make a 'wh' question, of course, put the question word at the beginning of the sentence: </vt:lpstr>
      <vt:lpstr> Yesterday Was a Crazy Day!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Simple</dc:title>
  <dc:creator>Ilana</dc:creator>
  <cp:lastModifiedBy>Ilana</cp:lastModifiedBy>
  <cp:revision>40</cp:revision>
  <dcterms:created xsi:type="dcterms:W3CDTF">2020-10-01T10:40:31Z</dcterms:created>
  <dcterms:modified xsi:type="dcterms:W3CDTF">2020-10-15T10:48:38Z</dcterms:modified>
</cp:coreProperties>
</file>