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9" r:id="rId3"/>
    <p:sldId id="261" r:id="rId4"/>
    <p:sldId id="257" r:id="rId5"/>
    <p:sldId id="262" r:id="rId6"/>
    <p:sldId id="279" r:id="rId7"/>
    <p:sldId id="278" r:id="rId8"/>
    <p:sldId id="269" r:id="rId9"/>
    <p:sldId id="265" r:id="rId10"/>
    <p:sldId id="277" r:id="rId11"/>
    <p:sldId id="266" r:id="rId12"/>
    <p:sldId id="268" r:id="rId13"/>
    <p:sldId id="270" r:id="rId14"/>
    <p:sldId id="271" r:id="rId15"/>
    <p:sldId id="280" r:id="rId16"/>
    <p:sldId id="275"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96" autoAdjust="0"/>
    <p:restoredTop sz="94660"/>
  </p:normalViewPr>
  <p:slideViewPr>
    <p:cSldViewPr snapToGrid="0" showGuides="1">
      <p:cViewPr varScale="1">
        <p:scale>
          <a:sx n="73" d="100"/>
          <a:sy n="73" d="100"/>
        </p:scale>
        <p:origin x="54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E6128C-9BFE-4E36-9CBD-F51C1DBE4BB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4C6B0B7-3471-4CE4-9B01-3A135161D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68500E7-EEC1-43A4-8D84-91C5B2F7EE26}"/>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5" name="מציין מיקום של כותרת תחתונה 4">
            <a:extLst>
              <a:ext uri="{FF2B5EF4-FFF2-40B4-BE49-F238E27FC236}">
                <a16:creationId xmlns:a16="http://schemas.microsoft.com/office/drawing/2014/main" id="{42FC9544-2497-479B-A67D-763F035AF43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67337BE-665A-43E9-87C3-F5C7C9FCF42E}"/>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105002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6396EE-CA6E-4E93-BE86-0F4F5458677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8203797-77B8-457A-A873-D39D88B39467}"/>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E6F0D80-A964-465E-AACE-3C86A791E15E}"/>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5" name="מציין מיקום של כותרת תחתונה 4">
            <a:extLst>
              <a:ext uri="{FF2B5EF4-FFF2-40B4-BE49-F238E27FC236}">
                <a16:creationId xmlns:a16="http://schemas.microsoft.com/office/drawing/2014/main" id="{48E17617-E2E7-404C-A344-601CA433B45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766A23A-97B3-4FC5-9634-6A636FEBDF42}"/>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9087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7E79305-8613-48F2-8067-271DFA58802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686512F-6E1A-4990-922E-403536B0DE0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040B825-7E0C-4814-BAC4-AC81BD0E8831}"/>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5" name="מציין מיקום של כותרת תחתונה 4">
            <a:extLst>
              <a:ext uri="{FF2B5EF4-FFF2-40B4-BE49-F238E27FC236}">
                <a16:creationId xmlns:a16="http://schemas.microsoft.com/office/drawing/2014/main" id="{BB23538A-3769-4F2C-A098-19855012EBE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52D154D-20B7-4CE0-B7A4-8B6ECCBE3791}"/>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256256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F21A80-1264-40C5-B1E5-1537866E7E0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A4DF00B-A29E-4B6A-881D-C87A4A8C304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E01C67F-D652-4282-BE89-178EE0F90599}"/>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5" name="מציין מיקום של כותרת תחתונה 4">
            <a:extLst>
              <a:ext uri="{FF2B5EF4-FFF2-40B4-BE49-F238E27FC236}">
                <a16:creationId xmlns:a16="http://schemas.microsoft.com/office/drawing/2014/main" id="{4C87B228-09D1-4B1E-90AD-C44DCD57769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C87AED9-BB99-4522-9C20-D84EFC2FA720}"/>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383196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3C5253-4FB5-4817-89A2-2B12CE4EECF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61A1FD2-63FE-47FA-8D9F-45AA3B41D5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E6857F0-D454-4C9C-B18B-A99ABCB61372}"/>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5" name="מציין מיקום של כותרת תחתונה 4">
            <a:extLst>
              <a:ext uri="{FF2B5EF4-FFF2-40B4-BE49-F238E27FC236}">
                <a16:creationId xmlns:a16="http://schemas.microsoft.com/office/drawing/2014/main" id="{C3575BAA-5EAE-49A4-A9DC-956D16A60EA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F7F1F02-0A56-4651-BBCA-1CAA4FE881A8}"/>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51306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3907A9-786D-4188-B185-F59BCA9E406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DCC61B4-90CF-4B8B-B218-16AAA560575B}"/>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AA18808-6811-4DED-A2AB-FBBA1080824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325E6B9-BBA5-4AD7-84BF-296369B12620}"/>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6" name="מציין מיקום של כותרת תחתונה 5">
            <a:extLst>
              <a:ext uri="{FF2B5EF4-FFF2-40B4-BE49-F238E27FC236}">
                <a16:creationId xmlns:a16="http://schemas.microsoft.com/office/drawing/2014/main" id="{7F6BF10C-3F34-474F-B2B0-D73E1E8E495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4FFABB5-753D-4C28-8A6D-9889F624BB5E}"/>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238315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5C3E6D-9C27-41C4-B697-7AB3109DD18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CA5730E-DDB9-4B7C-B455-E5810F718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E3CC8FF-9F8D-43B4-978B-76A0120846A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1E54B83-C0E6-440E-8D76-839A68E76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6A977EE-4C21-4A8A-AEA5-CC2C06A07889}"/>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F3F64CAE-0189-424D-A6CC-4D809D2CA8E1}"/>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8" name="מציין מיקום של כותרת תחתונה 7">
            <a:extLst>
              <a:ext uri="{FF2B5EF4-FFF2-40B4-BE49-F238E27FC236}">
                <a16:creationId xmlns:a16="http://schemas.microsoft.com/office/drawing/2014/main" id="{4D863595-4C75-4DA4-8984-69001FACDB41}"/>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E3103AC0-E328-445F-A91A-A88432BD62D2}"/>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268686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350AA0-5A1D-4DE9-83FD-102147BC6ED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F18D7929-91C5-4634-84EF-5464F52E5845}"/>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4" name="מציין מיקום של כותרת תחתונה 3">
            <a:extLst>
              <a:ext uri="{FF2B5EF4-FFF2-40B4-BE49-F238E27FC236}">
                <a16:creationId xmlns:a16="http://schemas.microsoft.com/office/drawing/2014/main" id="{7A374BD3-C8B2-40BF-9C9C-A89A6368042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6259F93-0534-458D-9F88-645D83179ABE}"/>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286432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F93DAC5-9BD5-4FB3-8D51-0AD81D44E032}"/>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3" name="מציין מיקום של כותרת תחתונה 2">
            <a:extLst>
              <a:ext uri="{FF2B5EF4-FFF2-40B4-BE49-F238E27FC236}">
                <a16:creationId xmlns:a16="http://schemas.microsoft.com/office/drawing/2014/main" id="{01ED8A82-CD75-4EE1-9D14-DA40687E0A1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7F3E861F-79A5-47AE-AE8A-41BCF5C02950}"/>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412069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699373-0581-4F9A-B216-CAA7E19C861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B90CF31-9881-4E9E-8D57-9FA3ACB8CD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6BF40822-4A57-46CE-BB06-A22B35A5D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07FD1EF-E389-4614-BC61-86B243EF2E3F}"/>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6" name="מציין מיקום של כותרת תחתונה 5">
            <a:extLst>
              <a:ext uri="{FF2B5EF4-FFF2-40B4-BE49-F238E27FC236}">
                <a16:creationId xmlns:a16="http://schemas.microsoft.com/office/drawing/2014/main" id="{76B4E7AD-2723-482B-885B-F8A8C98E2C8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5991B84-BFF8-4931-AFAF-4E31F31227AF}"/>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393053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8014E8-6C2E-4242-9879-7D2E3FC23D7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1C46BBC4-093C-4C3B-AC22-FC3D68D0B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4F7277EC-88C1-45BC-9B84-2C5E12AAE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48860ED-CE8E-42FD-A29D-F098D0AA74C8}"/>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6" name="מציין מיקום של כותרת תחתונה 5">
            <a:extLst>
              <a:ext uri="{FF2B5EF4-FFF2-40B4-BE49-F238E27FC236}">
                <a16:creationId xmlns:a16="http://schemas.microsoft.com/office/drawing/2014/main" id="{135F6729-C158-4125-8864-E0AEB9796B1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35697F9-50D9-4B46-92EB-BFBE21155BC1}"/>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416856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4837629-0686-4B85-9521-460112C48E5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D0F9C37-D29F-49C6-B418-1D97752B54F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E884467-9284-48A8-B2BF-3906BF1010A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0F0D956-3E71-4AF8-8AB7-EBD305755C5D}" type="datetimeFigureOut">
              <a:rPr lang="he-IL" smtClean="0"/>
              <a:t>ו'/ניסן/תשע"ט</a:t>
            </a:fld>
            <a:endParaRPr lang="he-IL"/>
          </a:p>
        </p:txBody>
      </p:sp>
      <p:sp>
        <p:nvSpPr>
          <p:cNvPr id="5" name="מציין מיקום של כותרת תחתונה 4">
            <a:extLst>
              <a:ext uri="{FF2B5EF4-FFF2-40B4-BE49-F238E27FC236}">
                <a16:creationId xmlns:a16="http://schemas.microsoft.com/office/drawing/2014/main" id="{7AC8E481-496F-4A83-A966-BAEF354C5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2962D97-B47B-41CD-B9E3-72C4C2C6935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0350540-7C77-4132-B56A-FB3F8D849848}" type="slidenum">
              <a:rPr lang="he-IL" smtClean="0"/>
              <a:t>‹#›</a:t>
            </a:fld>
            <a:endParaRPr lang="he-IL"/>
          </a:p>
        </p:txBody>
      </p:sp>
    </p:spTree>
    <p:extLst>
      <p:ext uri="{BB962C8B-B14F-4D97-AF65-F5344CB8AC3E}">
        <p14:creationId xmlns:p14="http://schemas.microsoft.com/office/powerpoint/2010/main" val="2052964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84627" y="540944"/>
            <a:ext cx="4928381" cy="923330"/>
          </a:xfrm>
          <a:prstGeom prst="rect">
            <a:avLst/>
          </a:prstGeom>
          <a:noFill/>
        </p:spPr>
        <p:txBody>
          <a:bodyPr wrap="square" rtlCol="1">
            <a:spAutoFit/>
          </a:bodyPr>
          <a:lstStyle/>
          <a:p>
            <a:pPr algn="ctr"/>
            <a:r>
              <a:rPr lang="he-IL" b="1" dirty="0">
                <a:latin typeface="Assistant" panose="00000500000000000000" pitchFamily="2" charset="-79"/>
                <a:cs typeface="Assistant" panose="00000500000000000000" pitchFamily="2" charset="-79"/>
              </a:rPr>
              <a:t>אמנות יהודית בהגדה של פסח</a:t>
            </a:r>
          </a:p>
          <a:p>
            <a:pPr algn="ctr"/>
            <a:r>
              <a:rPr lang="he-IL" b="1" dirty="0">
                <a:latin typeface="Assistant" panose="00000500000000000000" pitchFamily="2" charset="-79"/>
                <a:cs typeface="Assistant" panose="00000500000000000000" pitchFamily="2" charset="-79"/>
              </a:rPr>
              <a:t>ד"ר ענת חן </a:t>
            </a:r>
            <a:r>
              <a:rPr lang="he-IL" sz="1400" dirty="0">
                <a:latin typeface="Assistant" panose="00000500000000000000" pitchFamily="2" charset="-79"/>
                <a:cs typeface="Assistant" panose="00000500000000000000" pitchFamily="2" charset="-79"/>
              </a:rPr>
              <a:t> </a:t>
            </a:r>
            <a:endParaRPr lang="en-US" sz="1400"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sp>
        <p:nvSpPr>
          <p:cNvPr id="8" name="TextBox 9">
            <a:extLst>
              <a:ext uri="{FF2B5EF4-FFF2-40B4-BE49-F238E27FC236}">
                <a16:creationId xmlns:a16="http://schemas.microsoft.com/office/drawing/2014/main" id="{F4EED9F9-DCBA-4AB2-982F-A361822EE9DB}"/>
              </a:ext>
            </a:extLst>
          </p:cNvPr>
          <p:cNvSpPr txBox="1"/>
          <p:nvPr/>
        </p:nvSpPr>
        <p:spPr>
          <a:xfrm>
            <a:off x="785379" y="5070741"/>
            <a:ext cx="4500491" cy="1615827"/>
          </a:xfrm>
          <a:prstGeom prst="rect">
            <a:avLst/>
          </a:prstGeom>
          <a:noFill/>
        </p:spPr>
        <p:txBody>
          <a:bodyPr wrap="square" rtlCol="1">
            <a:spAutoFit/>
          </a:bodyPr>
          <a:lstStyle/>
          <a:p>
            <a:pPr algn="ctr">
              <a:lnSpc>
                <a:spcPct val="150000"/>
              </a:lnSpc>
            </a:pPr>
            <a:r>
              <a:rPr lang="he-IL" b="1" dirty="0">
                <a:latin typeface="Assistant" panose="00000500000000000000" pitchFamily="2" charset="-79"/>
                <a:cs typeface="Assistant" panose="00000500000000000000" pitchFamily="2" charset="-79"/>
              </a:rPr>
              <a:t>פסח תשע"ט</a:t>
            </a:r>
          </a:p>
          <a:p>
            <a:pPr algn="ctr">
              <a:lnSpc>
                <a:spcPct val="150000"/>
              </a:lnSpc>
            </a:pPr>
            <a:r>
              <a:rPr lang="he-IL" b="1" dirty="0">
                <a:latin typeface="Assistant" panose="00000500000000000000" pitchFamily="2" charset="-79"/>
                <a:cs typeface="Assistant" panose="00000500000000000000" pitchFamily="2" charset="-79"/>
              </a:rPr>
              <a:t>המכללה לביטחון לאומי</a:t>
            </a:r>
          </a:p>
          <a:p>
            <a:pPr algn="ctr">
              <a:lnSpc>
                <a:spcPct val="150000"/>
              </a:lnSpc>
            </a:pPr>
            <a:r>
              <a:rPr lang="he-IL" b="1" dirty="0">
                <a:latin typeface="Assistant" panose="00000500000000000000" pitchFamily="2" charset="-79"/>
                <a:cs typeface="Assistant" panose="00000500000000000000" pitchFamily="2" charset="-79"/>
              </a:rPr>
              <a:t>מחזור מ"ו </a:t>
            </a:r>
            <a:r>
              <a:rPr lang="he-IL" sz="1400" dirty="0">
                <a:latin typeface="Assistant" panose="00000500000000000000" pitchFamily="2" charset="-79"/>
                <a:cs typeface="Assistant" panose="00000500000000000000" pitchFamily="2" charset="-79"/>
              </a:rPr>
              <a:t> </a:t>
            </a:r>
            <a:endParaRPr lang="en-US" sz="1400"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pic>
        <p:nvPicPr>
          <p:cNvPr id="9" name="תמונה 8" descr="תמונה שמכילה צילום&#10;&#10;התיאור נוצר באופן אוטומטי">
            <a:extLst>
              <a:ext uri="{FF2B5EF4-FFF2-40B4-BE49-F238E27FC236}">
                <a16:creationId xmlns:a16="http://schemas.microsoft.com/office/drawing/2014/main" id="{D3D3B4A8-B3C1-4F8D-86FD-1B940AD8AE2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13206" y="1464274"/>
            <a:ext cx="2039816" cy="3606467"/>
          </a:xfrm>
          <a:prstGeom prst="rect">
            <a:avLst/>
          </a:prstGeom>
        </p:spPr>
      </p:pic>
      <p:pic>
        <p:nvPicPr>
          <p:cNvPr id="3" name="תמונה 2">
            <a:extLst>
              <a:ext uri="{FF2B5EF4-FFF2-40B4-BE49-F238E27FC236}">
                <a16:creationId xmlns:a16="http://schemas.microsoft.com/office/drawing/2014/main" id="{5EE31F36-283B-4398-93FD-4946E2B2DB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40835" y="1455879"/>
            <a:ext cx="4931170" cy="3623256"/>
          </a:xfrm>
          <a:prstGeom prst="rect">
            <a:avLst/>
          </a:prstGeom>
        </p:spPr>
      </p:pic>
      <p:sp>
        <p:nvSpPr>
          <p:cNvPr id="7" name="TextBox 13">
            <a:extLst>
              <a:ext uri="{FF2B5EF4-FFF2-40B4-BE49-F238E27FC236}">
                <a16:creationId xmlns:a16="http://schemas.microsoft.com/office/drawing/2014/main" id="{00753637-3B5C-4368-8004-449FA8056970}"/>
              </a:ext>
            </a:extLst>
          </p:cNvPr>
          <p:cNvSpPr txBox="1"/>
          <p:nvPr/>
        </p:nvSpPr>
        <p:spPr>
          <a:xfrm>
            <a:off x="6230358" y="5217455"/>
            <a:ext cx="4702685"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יואל בן שמעון, איטליה, המאה ה-15 </a:t>
            </a:r>
          </a:p>
        </p:txBody>
      </p:sp>
    </p:spTree>
    <p:extLst>
      <p:ext uri="{BB962C8B-B14F-4D97-AF65-F5344CB8AC3E}">
        <p14:creationId xmlns:p14="http://schemas.microsoft.com/office/powerpoint/2010/main" val="60688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52381" y="391744"/>
            <a:ext cx="4926035" cy="1200329"/>
          </a:xfrm>
          <a:prstGeom prst="rect">
            <a:avLst/>
          </a:prstGeom>
          <a:noFill/>
        </p:spPr>
        <p:txBody>
          <a:bodyPr wrap="square" rtlCol="1">
            <a:spAutoFit/>
          </a:bodyPr>
          <a:lstStyle/>
          <a:p>
            <a:r>
              <a:rPr lang="he-IL" b="1" dirty="0"/>
              <a:t> וָאֶעֱבר עָלַיִךְ וָאֶרְאֵךְ מִתְבּוסֶסֶת בְּדָמָיִךְ, וָאמַר לָך בְּדָמַיִךְ חֲיִי, וָאמַר לָך בְּדָמַיִךְ חֲיִי! </a:t>
            </a:r>
            <a:r>
              <a:rPr lang="he-IL" dirty="0"/>
              <a:t/>
            </a:r>
            <a:br>
              <a:rPr lang="he-IL" dirty="0"/>
            </a:br>
            <a:r>
              <a:rPr lang="he-IL" b="1" dirty="0"/>
              <a:t> </a:t>
            </a:r>
            <a:r>
              <a:rPr lang="he-IL" sz="1400" dirty="0">
                <a:latin typeface="Assistant" panose="00000500000000000000" pitchFamily="2" charset="-79"/>
                <a:cs typeface="Assistant" panose="00000500000000000000" pitchFamily="2" charset="-79"/>
              </a:rPr>
              <a:t> </a:t>
            </a:r>
            <a:endParaRPr lang="en-US" sz="1400"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sp>
        <p:nvSpPr>
          <p:cNvPr id="14" name="TextBox 13">
            <a:extLst>
              <a:ext uri="{FF2B5EF4-FFF2-40B4-BE49-F238E27FC236}">
                <a16:creationId xmlns:a16="http://schemas.microsoft.com/office/drawing/2014/main" id="{B9377EA2-0A7F-42E6-B545-A85F92CC42DA}"/>
              </a:ext>
            </a:extLst>
          </p:cNvPr>
          <p:cNvSpPr txBox="1"/>
          <p:nvPr/>
        </p:nvSpPr>
        <p:spPr>
          <a:xfrm>
            <a:off x="6450034" y="1754548"/>
            <a:ext cx="4926035" cy="1415772"/>
          </a:xfrm>
          <a:prstGeom prst="rect">
            <a:avLst/>
          </a:prstGeom>
          <a:noFill/>
        </p:spPr>
        <p:txBody>
          <a:bodyPr wrap="square" rtlCol="1">
            <a:spAutoFit/>
          </a:bodyPr>
          <a:lstStyle/>
          <a:p>
            <a:pPr algn="just"/>
            <a:endParaRPr lang="he-IL" dirty="0">
              <a:latin typeface="Assistant" panose="00000500000000000000" pitchFamily="2" charset="-79"/>
              <a:cs typeface="Assistant" panose="00000500000000000000" pitchFamily="2" charset="-79"/>
            </a:endParaRPr>
          </a:p>
          <a:p>
            <a:pPr algn="just"/>
            <a:endParaRPr lang="he-IL" dirty="0">
              <a:latin typeface="Assistant" panose="00000500000000000000" pitchFamily="2" charset="-79"/>
              <a:cs typeface="Assistant" panose="00000500000000000000" pitchFamily="2" charset="-79"/>
            </a:endParaRPr>
          </a:p>
          <a:p>
            <a:pPr algn="just"/>
            <a:endParaRPr lang="en-US" dirty="0">
              <a:latin typeface="Assistant" panose="00000500000000000000" pitchFamily="2" charset="-79"/>
              <a:cs typeface="Assistant" panose="00000500000000000000" pitchFamily="2" charset="-79"/>
            </a:endParaRPr>
          </a:p>
          <a:p>
            <a:r>
              <a:rPr lang="he-IL" sz="1400" dirty="0">
                <a:latin typeface="Assistant" panose="00000500000000000000" pitchFamily="2" charset="-79"/>
                <a:cs typeface="Assistant" panose="00000500000000000000" pitchFamily="2" charset="-79"/>
              </a:rPr>
              <a:t> </a:t>
            </a:r>
            <a:endParaRPr lang="en-US" sz="1400"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pic>
        <p:nvPicPr>
          <p:cNvPr id="4" name="תמונה 3" descr="תמונה שמכילה טקסט&#10;&#10;התיאור נוצר באופן אוטומטי">
            <a:extLst>
              <a:ext uri="{FF2B5EF4-FFF2-40B4-BE49-F238E27FC236}">
                <a16:creationId xmlns:a16="http://schemas.microsoft.com/office/drawing/2014/main" id="{F51D1C19-53DA-4FB9-AB9F-7D003BBD1D6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8681" y="1475916"/>
            <a:ext cx="4864385" cy="4280659"/>
          </a:xfrm>
          <a:prstGeom prst="rect">
            <a:avLst/>
          </a:prstGeom>
        </p:spPr>
      </p:pic>
      <p:sp>
        <p:nvSpPr>
          <p:cNvPr id="15" name="TextBox 14">
            <a:extLst>
              <a:ext uri="{FF2B5EF4-FFF2-40B4-BE49-F238E27FC236}">
                <a16:creationId xmlns:a16="http://schemas.microsoft.com/office/drawing/2014/main" id="{1FD58B91-B387-4F44-81AA-4F96077DAD5B}"/>
              </a:ext>
            </a:extLst>
          </p:cNvPr>
          <p:cNvSpPr txBox="1"/>
          <p:nvPr/>
        </p:nvSpPr>
        <p:spPr>
          <a:xfrm>
            <a:off x="6480508" y="1542214"/>
            <a:ext cx="4904936" cy="6155531"/>
          </a:xfrm>
          <a:prstGeom prst="rect">
            <a:avLst/>
          </a:prstGeom>
          <a:noFill/>
        </p:spPr>
        <p:txBody>
          <a:bodyPr wrap="square" rtlCol="1">
            <a:spAutoFit/>
          </a:bodyPr>
          <a:lstStyle/>
          <a:p>
            <a:pPr algn="just" rtl="0"/>
            <a:r>
              <a:rPr lang="en-US" sz="1400" dirty="0">
                <a:latin typeface="Assistant" panose="00000500000000000000" pitchFamily="2" charset="-79"/>
                <a:cs typeface="Assistant" panose="00000500000000000000" pitchFamily="2" charset="-79"/>
              </a:rPr>
              <a:t>In the picture we see an illustration of the story of the "bridegroom of blood" mentioned in Exodus. When Moses returns with Zipporah and his two sons from </a:t>
            </a:r>
            <a:r>
              <a:rPr lang="en-US" sz="1400" dirty="0" err="1">
                <a:latin typeface="Assistant" panose="00000500000000000000" pitchFamily="2" charset="-79"/>
                <a:cs typeface="Assistant" panose="00000500000000000000" pitchFamily="2" charset="-79"/>
              </a:rPr>
              <a:t>Medin</a:t>
            </a:r>
            <a:r>
              <a:rPr lang="en-US" sz="1400" dirty="0">
                <a:latin typeface="Assistant" panose="00000500000000000000" pitchFamily="2" charset="-79"/>
                <a:cs typeface="Assistant" panose="00000500000000000000" pitchFamily="2" charset="-79"/>
              </a:rPr>
              <a:t> to Egypt, the angel of God meets him on the way and asks to kill him. The reason why. But </a:t>
            </a:r>
            <a:r>
              <a:rPr lang="en-US" sz="1400" dirty="0" err="1">
                <a:latin typeface="Assistant" panose="00000500000000000000" pitchFamily="2" charset="-79"/>
                <a:cs typeface="Assistant" panose="00000500000000000000" pitchFamily="2" charset="-79"/>
              </a:rPr>
              <a:t>Zippora</a:t>
            </a:r>
            <a:r>
              <a:rPr lang="en-US" sz="1400" dirty="0">
                <a:latin typeface="Assistant" panose="00000500000000000000" pitchFamily="2" charset="-79"/>
                <a:cs typeface="Assistant" panose="00000500000000000000" pitchFamily="2" charset="-79"/>
              </a:rPr>
              <a:t> saves his life. how? She takes </a:t>
            </a:r>
            <a:r>
              <a:rPr lang="en-US" sz="1400" dirty="0" smtClean="0">
                <a:latin typeface="Assistant" panose="00000500000000000000" pitchFamily="2" charset="-79"/>
                <a:cs typeface="Assistant" panose="00000500000000000000" pitchFamily="2" charset="-79"/>
              </a:rPr>
              <a:t>Flint stone </a:t>
            </a:r>
            <a:r>
              <a:rPr lang="en-US" sz="1400" dirty="0">
                <a:latin typeface="Assistant" panose="00000500000000000000" pitchFamily="2" charset="-79"/>
                <a:cs typeface="Assistant" panose="00000500000000000000" pitchFamily="2" charset="-79"/>
              </a:rPr>
              <a:t>and circumcises her son</a:t>
            </a:r>
            <a:r>
              <a:rPr lang="en-US" sz="1400" dirty="0" smtClean="0">
                <a:latin typeface="Assistant" panose="00000500000000000000" pitchFamily="2" charset="-79"/>
                <a:cs typeface="Assistant" panose="00000500000000000000" pitchFamily="2" charset="-79"/>
              </a:rPr>
              <a:t>.</a:t>
            </a:r>
            <a:endParaRPr lang="he-IL" sz="1400" dirty="0" smtClean="0">
              <a:latin typeface="Assistant" panose="00000500000000000000" pitchFamily="2" charset="-79"/>
              <a:cs typeface="Assistant" panose="00000500000000000000" pitchFamily="2" charset="-79"/>
            </a:endParaRPr>
          </a:p>
          <a:p>
            <a:pPr algn="just" rtl="0"/>
            <a:r>
              <a:rPr lang="en-US" sz="1400" dirty="0">
                <a:latin typeface="Assistant" panose="00000500000000000000" pitchFamily="2" charset="-79"/>
                <a:cs typeface="Assistant" panose="00000500000000000000" pitchFamily="2" charset="-79"/>
              </a:rPr>
              <a:t>In the picture we see </a:t>
            </a:r>
            <a:r>
              <a:rPr lang="en-US" sz="1400" dirty="0" err="1">
                <a:latin typeface="Assistant" panose="00000500000000000000" pitchFamily="2" charset="-79"/>
                <a:cs typeface="Assistant" panose="00000500000000000000" pitchFamily="2" charset="-79"/>
              </a:rPr>
              <a:t>Zippora</a:t>
            </a:r>
            <a:r>
              <a:rPr lang="en-US" sz="1400" dirty="0">
                <a:latin typeface="Assistant" panose="00000500000000000000" pitchFamily="2" charset="-79"/>
                <a:cs typeface="Assistant" panose="00000500000000000000" pitchFamily="2" charset="-79"/>
              </a:rPr>
              <a:t> kneeling and circumcising a baby lying on a blanket. What is the connection between the story of a murderer of blood and the story of the Exodus from Egypt, and why did the illustrator choose to paint Zipporah in the </a:t>
            </a:r>
            <a:r>
              <a:rPr lang="en-US" sz="1400" dirty="0" err="1">
                <a:latin typeface="Assistant" panose="00000500000000000000" pitchFamily="2" charset="-79"/>
                <a:cs typeface="Assistant" panose="00000500000000000000" pitchFamily="2" charset="-79"/>
              </a:rPr>
              <a:t>Haggadah</a:t>
            </a:r>
            <a:r>
              <a:rPr lang="en-US" sz="1400" dirty="0">
                <a:latin typeface="Assistant" panose="00000500000000000000" pitchFamily="2" charset="-79"/>
                <a:cs typeface="Assistant" panose="00000500000000000000" pitchFamily="2" charset="-79"/>
              </a:rPr>
              <a:t>?</a:t>
            </a:r>
            <a:endParaRPr lang="he-IL" sz="1400" dirty="0">
              <a:latin typeface="Assistant" panose="00000500000000000000" pitchFamily="2" charset="-79"/>
              <a:cs typeface="Assistant" panose="00000500000000000000" pitchFamily="2" charset="-79"/>
            </a:endParaRPr>
          </a:p>
          <a:p>
            <a:pPr algn="just" rtl="0"/>
            <a:r>
              <a:rPr lang="en-US" sz="1400" dirty="0">
                <a:latin typeface="Assistant" panose="00000500000000000000" pitchFamily="2" charset="-79"/>
                <a:cs typeface="Assistant" panose="00000500000000000000" pitchFamily="2" charset="-79"/>
              </a:rPr>
              <a:t>The reason is related to the interpretation of the story of the bridegroom of blood as a hint of the story of the exodus from Egypt. Just as </a:t>
            </a:r>
            <a:r>
              <a:rPr lang="en-US" sz="1400" dirty="0" smtClean="0">
                <a:latin typeface="Assistant" panose="00000500000000000000" pitchFamily="2" charset="-79"/>
                <a:cs typeface="Assistant" panose="00000500000000000000" pitchFamily="2" charset="-79"/>
              </a:rPr>
              <a:t>Moses's </a:t>
            </a:r>
            <a:r>
              <a:rPr lang="en-US" sz="1400" dirty="0">
                <a:latin typeface="Assistant" panose="00000500000000000000" pitchFamily="2" charset="-79"/>
                <a:cs typeface="Assistant" panose="00000500000000000000" pitchFamily="2" charset="-79"/>
              </a:rPr>
              <a:t>life was saved by virtue of the blood of circumcision, so the lives of the </a:t>
            </a:r>
            <a:r>
              <a:rPr lang="en-US" sz="1400" dirty="0" smtClean="0">
                <a:latin typeface="Assistant" panose="00000500000000000000" pitchFamily="2" charset="-79"/>
                <a:cs typeface="Assistant" panose="00000500000000000000" pitchFamily="2" charset="-79"/>
              </a:rPr>
              <a:t>Israel people </a:t>
            </a:r>
            <a:r>
              <a:rPr lang="en-US" sz="1400" dirty="0">
                <a:latin typeface="Assistant" panose="00000500000000000000" pitchFamily="2" charset="-79"/>
                <a:cs typeface="Assistant" panose="00000500000000000000" pitchFamily="2" charset="-79"/>
              </a:rPr>
              <a:t>will be saved by virtue of the blood of the Passover sacrifice that they will spread over the doorpost.</a:t>
            </a:r>
            <a:endParaRPr lang="he-IL" sz="1600" dirty="0">
              <a:latin typeface="Assistant" panose="00000500000000000000" pitchFamily="2" charset="-79"/>
              <a:cs typeface="Assistant" panose="00000500000000000000" pitchFamily="2" charset="-79"/>
            </a:endParaRPr>
          </a:p>
          <a:p>
            <a:pPr algn="just"/>
            <a:endParaRPr lang="he-IL" sz="1600" dirty="0"/>
          </a:p>
          <a:p>
            <a:pPr algn="just"/>
            <a:endParaRPr lang="he-IL" sz="1600" dirty="0"/>
          </a:p>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6" name="TextBox 15">
            <a:extLst>
              <a:ext uri="{FF2B5EF4-FFF2-40B4-BE49-F238E27FC236}">
                <a16:creationId xmlns:a16="http://schemas.microsoft.com/office/drawing/2014/main" id="{9F0004CF-4BF5-47F2-93FD-BFDB9436F94A}"/>
              </a:ext>
            </a:extLst>
          </p:cNvPr>
          <p:cNvSpPr txBox="1"/>
          <p:nvPr/>
        </p:nvSpPr>
        <p:spPr>
          <a:xfrm>
            <a:off x="728347" y="5954653"/>
            <a:ext cx="5205052" cy="646331"/>
          </a:xfrm>
          <a:prstGeom prst="rect">
            <a:avLst/>
          </a:prstGeom>
          <a:noFill/>
        </p:spPr>
        <p:txBody>
          <a:bodyPr wrap="square" rtlCol="1">
            <a:spAutoFit/>
          </a:bodyPr>
          <a:lstStyle/>
          <a:p>
            <a:pPr algn="l" rtl="0"/>
            <a:r>
              <a:rPr lang="en-US" dirty="0">
                <a:latin typeface="Assistant" panose="00000500000000000000" pitchFamily="2" charset="-79"/>
                <a:cs typeface="Assistant" panose="00000500000000000000" pitchFamily="2" charset="-79"/>
              </a:rPr>
              <a:t>The Second Nuremberg </a:t>
            </a:r>
            <a:r>
              <a:rPr lang="en-US" dirty="0" err="1">
                <a:latin typeface="Assistant" panose="00000500000000000000" pitchFamily="2" charset="-79"/>
                <a:cs typeface="Assistant" panose="00000500000000000000" pitchFamily="2" charset="-79"/>
              </a:rPr>
              <a:t>Haggadah</a:t>
            </a:r>
            <a:r>
              <a:rPr lang="en-US" dirty="0">
                <a:latin typeface="Assistant" panose="00000500000000000000" pitchFamily="2" charset="-79"/>
                <a:cs typeface="Assistant" panose="00000500000000000000" pitchFamily="2" charset="-79"/>
              </a:rPr>
              <a:t>, Germany, 15th century</a:t>
            </a:r>
            <a:endParaRPr lang="he-IL" dirty="0">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3937767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91067" y="352263"/>
            <a:ext cx="4926035" cy="2031325"/>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אֵלּוּ עֶשֶׂר מַכּות שֶׁהֵבִיא הַקָּדושׁ בָּרוּךְ הוּא עַל הַמִּצְרִים בְּמִצְרַים, וְאֵלוּ הֵן</a:t>
            </a:r>
            <a:r>
              <a:rPr lang="en-US" b="1" dirty="0">
                <a:latin typeface="Assistant" panose="00000500000000000000" pitchFamily="2" charset="-79"/>
                <a:cs typeface="Assistant" panose="00000500000000000000" pitchFamily="2" charset="-79"/>
              </a:rPr>
              <a:t> :</a:t>
            </a:r>
            <a:r>
              <a:rPr lang="he-IL" b="1" dirty="0">
                <a:latin typeface="Assistant" panose="00000500000000000000" pitchFamily="2" charset="-79"/>
                <a:cs typeface="Assistant" panose="00000500000000000000" pitchFamily="2" charset="-79"/>
              </a:rPr>
              <a:t>דָּם, צְפֵרְדֵּעַ, כִּנִים, עָרוב, דֶּבֶר, שְׁחִין, בָּרד, אַרְבֶּה, חשֶׁךְ, מַכַּת בְּכורות.</a:t>
            </a:r>
            <a:endParaRPr lang="en-US" b="1" dirty="0">
              <a:latin typeface="Assistant" panose="00000500000000000000" pitchFamily="2" charset="-79"/>
              <a:cs typeface="Assistant" panose="00000500000000000000" pitchFamily="2" charset="-79"/>
            </a:endParaRPr>
          </a:p>
          <a:p>
            <a:r>
              <a:rPr lang="he-IL" b="1" dirty="0"/>
              <a:t/>
            </a:r>
            <a:br>
              <a:rPr lang="he-IL" b="1" dirty="0"/>
            </a:br>
            <a:r>
              <a:rPr lang="he-IL" b="1" dirty="0"/>
              <a:t> </a:t>
            </a:r>
            <a:r>
              <a:rPr lang="he-IL" dirty="0"/>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pic>
        <p:nvPicPr>
          <p:cNvPr id="11" name="תמונה 10" descr="תמונה שמכילה בניין, חוץ&#10;&#10;התיאור נוצר באופן אוטומטי">
            <a:extLst>
              <a:ext uri="{FF2B5EF4-FFF2-40B4-BE49-F238E27FC236}">
                <a16:creationId xmlns:a16="http://schemas.microsoft.com/office/drawing/2014/main" id="{56475AC5-4547-474C-AB34-86B7D6DA9A9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86028" y="675118"/>
            <a:ext cx="4234369" cy="4969795"/>
          </a:xfrm>
          <a:prstGeom prst="rect">
            <a:avLst/>
          </a:prstGeom>
        </p:spPr>
      </p:pic>
      <p:sp>
        <p:nvSpPr>
          <p:cNvPr id="16" name="TextBox 15">
            <a:extLst>
              <a:ext uri="{FF2B5EF4-FFF2-40B4-BE49-F238E27FC236}">
                <a16:creationId xmlns:a16="http://schemas.microsoft.com/office/drawing/2014/main" id="{786F4B59-CFEC-4D63-B9EB-CBDD0A0CCF2D}"/>
              </a:ext>
            </a:extLst>
          </p:cNvPr>
          <p:cNvSpPr txBox="1"/>
          <p:nvPr/>
        </p:nvSpPr>
        <p:spPr>
          <a:xfrm>
            <a:off x="6525061" y="1650944"/>
            <a:ext cx="4904936" cy="5447645"/>
          </a:xfrm>
          <a:prstGeom prst="rect">
            <a:avLst/>
          </a:prstGeom>
          <a:noFill/>
        </p:spPr>
        <p:txBody>
          <a:bodyPr wrap="square" rtlCol="1">
            <a:spAutoFit/>
          </a:bodyPr>
          <a:lstStyle/>
          <a:p>
            <a:pPr algn="l" rtl="0"/>
            <a:r>
              <a:rPr lang="en-US" dirty="0">
                <a:latin typeface="+mj-lt"/>
              </a:rPr>
              <a:t>Women stand in the window and scan your hair comb.  This description of the lice</a:t>
            </a:r>
            <a:r>
              <a:rPr lang="en-US" dirty="0" smtClean="0">
                <a:latin typeface="+mj-lt"/>
              </a:rPr>
              <a:t>.</a:t>
            </a:r>
            <a:endParaRPr lang="he-IL" dirty="0">
              <a:latin typeface="+mj-lt"/>
              <a:cs typeface="Assistant" panose="00000500000000000000" pitchFamily="2" charset="-79"/>
            </a:endParaRPr>
          </a:p>
          <a:p>
            <a:pPr algn="l" rtl="0"/>
            <a:r>
              <a:rPr lang="en-US" dirty="0">
                <a:latin typeface="+mj-lt"/>
                <a:cs typeface="Assistant" panose="00000500000000000000" pitchFamily="2" charset="-79"/>
              </a:rPr>
              <a:t>In the past houses were different from what we know today. There were no private rooms, children's rooms or master bedrooms. There was no separation between kitchen and living room. And there were no bathrooms. Men and women </a:t>
            </a:r>
            <a:r>
              <a:rPr lang="en-US" dirty="0" smtClean="0">
                <a:latin typeface="+mj-lt"/>
                <a:cs typeface="Assistant" panose="00000500000000000000" pitchFamily="2" charset="-79"/>
              </a:rPr>
              <a:t>don’t take a shower.</a:t>
            </a:r>
            <a:r>
              <a:rPr lang="en-US" dirty="0">
                <a:latin typeface="+mj-lt"/>
                <a:cs typeface="Assistant" panose="00000500000000000000" pitchFamily="2" charset="-79"/>
              </a:rPr>
              <a:t> </a:t>
            </a:r>
            <a:r>
              <a:rPr lang="en-US" dirty="0" smtClean="0">
                <a:latin typeface="+mj-lt"/>
                <a:cs typeface="Assistant" panose="00000500000000000000" pitchFamily="2" charset="-79"/>
              </a:rPr>
              <a:t>Most people </a:t>
            </a:r>
            <a:r>
              <a:rPr lang="en-US" dirty="0">
                <a:latin typeface="+mj-lt"/>
                <a:cs typeface="Assistant" panose="00000500000000000000" pitchFamily="2" charset="-79"/>
              </a:rPr>
              <a:t>just washed </a:t>
            </a:r>
            <a:r>
              <a:rPr lang="en-US" dirty="0" smtClean="0">
                <a:latin typeface="+mj-lt"/>
                <a:cs typeface="Assistant" panose="00000500000000000000" pitchFamily="2" charset="-79"/>
              </a:rPr>
              <a:t>their </a:t>
            </a:r>
            <a:r>
              <a:rPr lang="en-US" dirty="0">
                <a:latin typeface="+mj-lt"/>
                <a:cs typeface="Assistant" panose="00000500000000000000" pitchFamily="2" charset="-79"/>
              </a:rPr>
              <a:t>face and hands. It is very rare for women to wash their hair. Rich people bathed in the baths and poor people bathed in the river. The house was full of people, servants, guests, adults, children large and small. The space was versatile.</a:t>
            </a:r>
            <a:endParaRPr lang="he-IL" dirty="0">
              <a:latin typeface="+mj-lt"/>
              <a:cs typeface="Assistant" panose="00000500000000000000" pitchFamily="2" charset="-79"/>
            </a:endParaRPr>
          </a:p>
          <a:p>
            <a:pPr algn="l"/>
            <a:r>
              <a:rPr lang="he-IL" dirty="0" smtClean="0">
                <a:latin typeface="+mj-lt"/>
                <a:cs typeface="Assistant" panose="00000500000000000000" pitchFamily="2" charset="-79"/>
              </a:rPr>
              <a:t> </a:t>
            </a:r>
            <a:r>
              <a:rPr lang="en-US" dirty="0">
                <a:latin typeface="+mj-lt"/>
                <a:cs typeface="Assistant" panose="00000500000000000000" pitchFamily="2" charset="-79"/>
              </a:rPr>
              <a:t>They slept, cooked, ate, washed, and checked lice. There was only a bit of fixed furniture. And certainly there was no light. So the women check lice in the window. Because there was the most light there. They do not care that everyone sees.</a:t>
            </a:r>
            <a:endParaRPr lang="en-US" dirty="0">
              <a:latin typeface="+mj-lt"/>
            </a:endParaRPr>
          </a:p>
          <a:p>
            <a:pPr algn="just"/>
            <a:endParaRPr lang="he-IL" sz="2400" dirty="0">
              <a:latin typeface="+mj-lt"/>
              <a:cs typeface="Assistant" panose="00000500000000000000" pitchFamily="2" charset="-79"/>
            </a:endParaRPr>
          </a:p>
        </p:txBody>
      </p:sp>
      <p:sp>
        <p:nvSpPr>
          <p:cNvPr id="17" name="TextBox 16">
            <a:extLst>
              <a:ext uri="{FF2B5EF4-FFF2-40B4-BE49-F238E27FC236}">
                <a16:creationId xmlns:a16="http://schemas.microsoft.com/office/drawing/2014/main" id="{001227C4-AB70-4669-B5D1-9CBAE2032795}"/>
              </a:ext>
            </a:extLst>
          </p:cNvPr>
          <p:cNvSpPr txBox="1"/>
          <p:nvPr/>
        </p:nvSpPr>
        <p:spPr>
          <a:xfrm>
            <a:off x="1156560" y="5863214"/>
            <a:ext cx="4698612" cy="369332"/>
          </a:xfrm>
          <a:prstGeom prst="rect">
            <a:avLst/>
          </a:prstGeom>
          <a:noFill/>
        </p:spPr>
        <p:txBody>
          <a:bodyPr wrap="square" rtlCol="1">
            <a:spAutoFit/>
          </a:bodyPr>
          <a:lstStyle/>
          <a:p>
            <a:pPr algn="l"/>
            <a:r>
              <a:rPr lang="en-US" dirty="0">
                <a:latin typeface="+mj-lt"/>
                <a:cs typeface="Assistant" panose="00000500000000000000" pitchFamily="2" charset="-79"/>
              </a:rPr>
              <a:t>The Golden </a:t>
            </a:r>
            <a:r>
              <a:rPr lang="en-US" dirty="0" err="1">
                <a:latin typeface="+mj-lt"/>
                <a:cs typeface="Assistant" panose="00000500000000000000" pitchFamily="2" charset="-79"/>
              </a:rPr>
              <a:t>Haggadah</a:t>
            </a:r>
            <a:r>
              <a:rPr lang="en-US" dirty="0">
                <a:latin typeface="+mj-lt"/>
                <a:cs typeface="Assistant" panose="00000500000000000000" pitchFamily="2" charset="-79"/>
              </a:rPr>
              <a:t>, Spain, 14th century</a:t>
            </a:r>
            <a:endParaRPr lang="he-IL" dirty="0">
              <a:latin typeface="+mj-lt"/>
              <a:cs typeface="Assistant" panose="00000500000000000000" pitchFamily="2" charset="-79"/>
            </a:endParaRPr>
          </a:p>
        </p:txBody>
      </p:sp>
    </p:spTree>
    <p:extLst>
      <p:ext uri="{BB962C8B-B14F-4D97-AF65-F5344CB8AC3E}">
        <p14:creationId xmlns:p14="http://schemas.microsoft.com/office/powerpoint/2010/main" val="3311705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91067" y="421051"/>
            <a:ext cx="4926035" cy="1754326"/>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וַיּוצִאֵנוּ ה' מִמִצְרַים - לא עַל יְדֵי מַלְאָךְ, וְלא עַל יְדֵי שָׂרָף, וְלא עַל יְדֵי שָׁלִיחַ, אֶלָּא הַקָּדושׁ בָּרוּךְ הוּא בִּכְבודו וּבְעַצְמו. </a:t>
            </a:r>
            <a:br>
              <a:rPr lang="he-IL" b="1" dirty="0">
                <a:latin typeface="Assistant" panose="00000500000000000000" pitchFamily="2" charset="-79"/>
                <a:cs typeface="Assistant" panose="00000500000000000000" pitchFamily="2" charset="-79"/>
              </a:rPr>
            </a:br>
            <a:r>
              <a:rPr lang="he-IL" b="1" dirty="0">
                <a:latin typeface="Assistant" panose="00000500000000000000" pitchFamily="2" charset="-79"/>
                <a:cs typeface="Assistant" panose="00000500000000000000" pitchFamily="2" charset="-79"/>
              </a:rPr>
              <a:t> </a:t>
            </a:r>
            <a:r>
              <a:rPr lang="he-IL" dirty="0"/>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pic>
        <p:nvPicPr>
          <p:cNvPr id="17" name="תמונה 16">
            <a:extLst>
              <a:ext uri="{FF2B5EF4-FFF2-40B4-BE49-F238E27FC236}">
                <a16:creationId xmlns:a16="http://schemas.microsoft.com/office/drawing/2014/main" id="{612CC385-4F4E-443B-BBD9-EFD883D2515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67210" y="747608"/>
            <a:ext cx="3936311" cy="4897305"/>
          </a:xfrm>
          <a:prstGeom prst="rect">
            <a:avLst/>
          </a:prstGeom>
        </p:spPr>
      </p:pic>
      <p:sp>
        <p:nvSpPr>
          <p:cNvPr id="18" name="TextBox 17">
            <a:extLst>
              <a:ext uri="{FF2B5EF4-FFF2-40B4-BE49-F238E27FC236}">
                <a16:creationId xmlns:a16="http://schemas.microsoft.com/office/drawing/2014/main" id="{3A341E76-8922-426E-BF8D-E606BC6109FD}"/>
              </a:ext>
            </a:extLst>
          </p:cNvPr>
          <p:cNvSpPr txBox="1"/>
          <p:nvPr/>
        </p:nvSpPr>
        <p:spPr>
          <a:xfrm>
            <a:off x="6518613" y="1603717"/>
            <a:ext cx="4890285" cy="5478423"/>
          </a:xfrm>
          <a:prstGeom prst="rect">
            <a:avLst/>
          </a:prstGeom>
          <a:noFill/>
        </p:spPr>
        <p:txBody>
          <a:bodyPr wrap="square" rtlCol="1">
            <a:spAutoFit/>
          </a:bodyPr>
          <a:lstStyle/>
          <a:p>
            <a:pPr algn="just" rtl="0"/>
            <a:r>
              <a:rPr lang="en-US" sz="1400" dirty="0">
                <a:latin typeface="Assistant" panose="00000500000000000000" pitchFamily="2" charset="-79"/>
                <a:cs typeface="Assistant" panose="00000500000000000000" pitchFamily="2" charset="-79"/>
              </a:rPr>
              <a:t>In the picture of the firstborn plague, you see the angel of death lifting his sword at a man lying naked in bed. A woman stands next to the bed, and she leans over the dead and takes her hands</a:t>
            </a:r>
            <a:r>
              <a:rPr lang="en-US" sz="1400" dirty="0" smtClean="0">
                <a:latin typeface="Assistant" panose="00000500000000000000" pitchFamily="2" charset="-79"/>
                <a:cs typeface="Assistant" panose="00000500000000000000" pitchFamily="2" charset="-79"/>
              </a:rPr>
              <a:t>.</a:t>
            </a:r>
            <a:endParaRPr lang="he-IL" sz="1400" dirty="0" smtClean="0">
              <a:latin typeface="Assistant" panose="00000500000000000000" pitchFamily="2" charset="-79"/>
              <a:cs typeface="Assistant" panose="00000500000000000000" pitchFamily="2" charset="-79"/>
            </a:endParaRPr>
          </a:p>
          <a:p>
            <a:pPr algn="just" rtl="0"/>
            <a:r>
              <a:rPr lang="en-US" sz="1400" dirty="0">
                <a:latin typeface="Assistant" panose="00000500000000000000" pitchFamily="2" charset="-79"/>
                <a:cs typeface="Assistant" panose="00000500000000000000" pitchFamily="2" charset="-79"/>
              </a:rPr>
              <a:t>In the left corner, two women talk leisurely when one holds a baby. The other woman has a crown. The picture illustrates the separation between the firstborns of Egypt and the firstborn of Israel. And the funeral procession at the bottom. In front of the bed, the weeping women dressed in black </a:t>
            </a:r>
            <a:r>
              <a:rPr lang="en-US" sz="1400" dirty="0" smtClean="0">
                <a:latin typeface="Assistant" panose="00000500000000000000" pitchFamily="2" charset="-79"/>
                <a:cs typeface="Assistant" panose="00000500000000000000" pitchFamily="2" charset="-79"/>
              </a:rPr>
              <a:t>clothes as </a:t>
            </a:r>
            <a:r>
              <a:rPr lang="en-US" sz="1400" dirty="0">
                <a:latin typeface="Assistant" panose="00000500000000000000" pitchFamily="2" charset="-79"/>
                <a:cs typeface="Assistant" panose="00000500000000000000" pitchFamily="2" charset="-79"/>
              </a:rPr>
              <a:t>usual in those days when the </a:t>
            </a:r>
            <a:r>
              <a:rPr lang="en-US" sz="1400" dirty="0" err="1">
                <a:latin typeface="Assistant" panose="00000500000000000000" pitchFamily="2" charset="-79"/>
                <a:cs typeface="Assistant" panose="00000500000000000000" pitchFamily="2" charset="-79"/>
              </a:rPr>
              <a:t>Haggadah</a:t>
            </a:r>
            <a:r>
              <a:rPr lang="en-US" sz="1400" dirty="0">
                <a:latin typeface="Assistant" panose="00000500000000000000" pitchFamily="2" charset="-79"/>
                <a:cs typeface="Assistant" panose="00000500000000000000" pitchFamily="2" charset="-79"/>
              </a:rPr>
              <a:t> was drawn</a:t>
            </a:r>
            <a:r>
              <a:rPr lang="en-US" sz="1400" dirty="0" smtClean="0">
                <a:latin typeface="Assistant" panose="00000500000000000000" pitchFamily="2" charset="-79"/>
                <a:cs typeface="Assistant" panose="00000500000000000000" pitchFamily="2" charset="-79"/>
              </a:rPr>
              <a:t>.</a:t>
            </a:r>
            <a:r>
              <a:rPr lang="en-US" sz="1400" dirty="0">
                <a:latin typeface="Assistant" panose="00000500000000000000" pitchFamily="2" charset="-79"/>
                <a:cs typeface="Assistant" panose="00000500000000000000" pitchFamily="2" charset="-79"/>
              </a:rPr>
              <a:t> According to Jewish interpretation, not only the firstborns of Egypt should have died in the plague of the firstborns, but also the firstborn of the Israelites. Therefore, to this day, the fast of the "</a:t>
            </a:r>
            <a:r>
              <a:rPr lang="en-US" sz="1400" dirty="0" err="1">
                <a:latin typeface="Assistant" panose="00000500000000000000" pitchFamily="2" charset="-79"/>
                <a:cs typeface="Assistant" panose="00000500000000000000" pitchFamily="2" charset="-79"/>
              </a:rPr>
              <a:t>Bechorot</a:t>
            </a:r>
            <a:r>
              <a:rPr lang="en-US" sz="1400" dirty="0">
                <a:latin typeface="Assistant" panose="00000500000000000000" pitchFamily="2" charset="-79"/>
                <a:cs typeface="Assistant" panose="00000500000000000000" pitchFamily="2" charset="-79"/>
              </a:rPr>
              <a:t>" on the eve of Pesach is still in place, to remind the firstborn that in fact they had to die, but their lives were saved. The paintings of the plague of the firstborns in the </a:t>
            </a:r>
            <a:r>
              <a:rPr lang="en-US" sz="1400" dirty="0" err="1">
                <a:latin typeface="Assistant" panose="00000500000000000000" pitchFamily="2" charset="-79"/>
                <a:cs typeface="Assistant" panose="00000500000000000000" pitchFamily="2" charset="-79"/>
              </a:rPr>
              <a:t>Haggadot</a:t>
            </a:r>
            <a:r>
              <a:rPr lang="en-US" sz="1400" dirty="0">
                <a:latin typeface="Assistant" panose="00000500000000000000" pitchFamily="2" charset="-79"/>
                <a:cs typeface="Assistant" panose="00000500000000000000" pitchFamily="2" charset="-79"/>
              </a:rPr>
              <a:t> are also a reminder that the </a:t>
            </a:r>
            <a:r>
              <a:rPr lang="en-US" sz="1400" dirty="0" smtClean="0">
                <a:latin typeface="Assistant" panose="00000500000000000000" pitchFamily="2" charset="-79"/>
                <a:cs typeface="Assistant" panose="00000500000000000000" pitchFamily="2" charset="-79"/>
              </a:rPr>
              <a:t>Israel people </a:t>
            </a:r>
            <a:r>
              <a:rPr lang="en-US" sz="1400" dirty="0">
                <a:latin typeface="Assistant" panose="00000500000000000000" pitchFamily="2" charset="-79"/>
                <a:cs typeface="Assistant" panose="00000500000000000000" pitchFamily="2" charset="-79"/>
              </a:rPr>
              <a:t>were miraculously saved.</a:t>
            </a:r>
            <a:endParaRPr lang="he-IL" sz="1400" dirty="0">
              <a:latin typeface="Assistant" panose="00000500000000000000" pitchFamily="2" charset="-79"/>
              <a:cs typeface="Assistant" panose="00000500000000000000" pitchFamily="2" charset="-79"/>
            </a:endParaRPr>
          </a:p>
        </p:txBody>
      </p:sp>
      <p:sp>
        <p:nvSpPr>
          <p:cNvPr id="19" name="TextBox 18">
            <a:extLst>
              <a:ext uri="{FF2B5EF4-FFF2-40B4-BE49-F238E27FC236}">
                <a16:creationId xmlns:a16="http://schemas.microsoft.com/office/drawing/2014/main" id="{45FA8EF3-437E-4A23-82CF-81B85DCB0D90}"/>
              </a:ext>
            </a:extLst>
          </p:cNvPr>
          <p:cNvSpPr txBox="1"/>
          <p:nvPr/>
        </p:nvSpPr>
        <p:spPr>
          <a:xfrm>
            <a:off x="98470" y="5824025"/>
            <a:ext cx="4804110" cy="646331"/>
          </a:xfrm>
          <a:prstGeom prst="rect">
            <a:avLst/>
          </a:prstGeom>
          <a:noFill/>
        </p:spPr>
        <p:txBody>
          <a:bodyPr wrap="square" rtlCol="1">
            <a:spAutoFit/>
          </a:bodyPr>
          <a:lstStyle/>
          <a:p>
            <a:pPr algn="l"/>
            <a:r>
              <a:rPr lang="en-US" dirty="0">
                <a:latin typeface="Assistant" panose="00000500000000000000" pitchFamily="2" charset="-79"/>
                <a:cs typeface="Assistant" panose="00000500000000000000" pitchFamily="2" charset="-79"/>
              </a:rPr>
              <a:t>The Golden </a:t>
            </a:r>
            <a:r>
              <a:rPr lang="en-US" dirty="0" err="1">
                <a:latin typeface="Assistant" panose="00000500000000000000" pitchFamily="2" charset="-79"/>
                <a:cs typeface="Assistant" panose="00000500000000000000" pitchFamily="2" charset="-79"/>
              </a:rPr>
              <a:t>Haggadah</a:t>
            </a:r>
            <a:r>
              <a:rPr lang="en-US" dirty="0">
                <a:latin typeface="Assistant" panose="00000500000000000000" pitchFamily="2" charset="-79"/>
                <a:cs typeface="Assistant" panose="00000500000000000000" pitchFamily="2" charset="-79"/>
              </a:rPr>
              <a:t>, Spain, 14th century</a:t>
            </a:r>
            <a:endParaRPr lang="he-IL" dirty="0">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322089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91067" y="421051"/>
            <a:ext cx="4926035" cy="2308324"/>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מָרור זֶה שֶׁאָנוּ אוכְלִים, עַל שׁוּם מה? עַל שׁוּם </a:t>
            </a:r>
            <a:r>
              <a:rPr lang="he-IL" b="1" dirty="0" err="1">
                <a:latin typeface="Assistant" panose="00000500000000000000" pitchFamily="2" charset="-79"/>
                <a:cs typeface="Assistant" panose="00000500000000000000" pitchFamily="2" charset="-79"/>
              </a:rPr>
              <a:t>שֶׁמֵּרְרו</a:t>
            </a:r>
            <a:r>
              <a:rPr lang="he-IL" b="1" dirty="0">
                <a:latin typeface="Assistant" panose="00000500000000000000" pitchFamily="2" charset="-79"/>
                <a:cs typeface="Assistant" panose="00000500000000000000" pitchFamily="2" charset="-79"/>
              </a:rPr>
              <a:t>ּ הַמִּצְרִים אֶת חַיֵי אֲבותֵינוּ בְּמִצְרַים. </a:t>
            </a:r>
            <a:r>
              <a:rPr lang="he-IL" b="1" dirty="0"/>
              <a:t/>
            </a:r>
            <a:br>
              <a:rPr lang="he-IL" b="1" dirty="0"/>
            </a:br>
            <a:r>
              <a:rPr lang="he-IL" dirty="0"/>
              <a:t/>
            </a:r>
            <a:br>
              <a:rPr lang="he-IL" dirty="0"/>
            </a:br>
            <a:r>
              <a:rPr lang="he-IL" dirty="0"/>
              <a:t/>
            </a:r>
            <a:br>
              <a:rPr lang="he-IL" dirty="0"/>
            </a:br>
            <a:r>
              <a:rPr lang="he-IL" b="1" dirty="0"/>
              <a:t/>
            </a:r>
            <a:br>
              <a:rPr lang="he-IL" b="1" dirty="0"/>
            </a:br>
            <a:r>
              <a:rPr lang="he-IL" b="1" dirty="0"/>
              <a:t> </a:t>
            </a:r>
            <a:r>
              <a:rPr lang="he-IL" dirty="0"/>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8" name="TextBox 17">
            <a:extLst>
              <a:ext uri="{FF2B5EF4-FFF2-40B4-BE49-F238E27FC236}">
                <a16:creationId xmlns:a16="http://schemas.microsoft.com/office/drawing/2014/main" id="{3A341E76-8922-426E-BF8D-E606BC6109FD}"/>
              </a:ext>
            </a:extLst>
          </p:cNvPr>
          <p:cNvSpPr txBox="1"/>
          <p:nvPr/>
        </p:nvSpPr>
        <p:spPr>
          <a:xfrm>
            <a:off x="6513923" y="1552865"/>
            <a:ext cx="4890285" cy="9233297"/>
          </a:xfrm>
          <a:prstGeom prst="rect">
            <a:avLst/>
          </a:prstGeom>
          <a:noFill/>
        </p:spPr>
        <p:txBody>
          <a:bodyPr wrap="square" rtlCol="1">
            <a:spAutoFit/>
          </a:bodyPr>
          <a:lstStyle/>
          <a:p>
            <a:pPr algn="just"/>
            <a:r>
              <a:rPr lang="en-US" dirty="0">
                <a:latin typeface="Assistant" panose="00000500000000000000" pitchFamily="2" charset="-79"/>
                <a:cs typeface="Assistant" panose="00000500000000000000" pitchFamily="2" charset="-79"/>
              </a:rPr>
              <a:t>The picture shows a man and a woman sitting on either side of the table. The woman is sitting on the right, holding a glass. The man points to her with his left hand. Above them are the words </a:t>
            </a:r>
            <a:r>
              <a:rPr lang="en-US" dirty="0" smtClean="0">
                <a:latin typeface="Assistant" panose="00000500000000000000" pitchFamily="2" charset="-79"/>
                <a:cs typeface="Assistant" panose="00000500000000000000" pitchFamily="2" charset="-79"/>
              </a:rPr>
              <a:t>"</a:t>
            </a:r>
            <a:r>
              <a:rPr lang="en-US" dirty="0">
                <a:latin typeface="Assistant" panose="00000500000000000000" pitchFamily="2" charset="-79"/>
                <a:cs typeface="Assistant" panose="00000500000000000000" pitchFamily="2" charset="-79"/>
              </a:rPr>
              <a:t> </a:t>
            </a:r>
            <a:r>
              <a:rPr lang="en-US" dirty="0" err="1">
                <a:latin typeface="Assistant" panose="00000500000000000000" pitchFamily="2" charset="-79"/>
                <a:cs typeface="Assistant" panose="00000500000000000000" pitchFamily="2" charset="-79"/>
              </a:rPr>
              <a:t>Maror</a:t>
            </a:r>
            <a:r>
              <a:rPr lang="en-US" dirty="0">
                <a:latin typeface="Assistant" panose="00000500000000000000" pitchFamily="2" charset="-79"/>
                <a:cs typeface="Assistant" panose="00000500000000000000" pitchFamily="2" charset="-79"/>
              </a:rPr>
              <a:t> </a:t>
            </a:r>
            <a:r>
              <a:rPr lang="en-US" dirty="0" err="1">
                <a:latin typeface="Assistant" panose="00000500000000000000" pitchFamily="2" charset="-79"/>
                <a:cs typeface="Assistant" panose="00000500000000000000" pitchFamily="2" charset="-79"/>
              </a:rPr>
              <a:t>HaZe</a:t>
            </a:r>
            <a:r>
              <a:rPr lang="en-US" dirty="0">
                <a:latin typeface="Assistant" panose="00000500000000000000" pitchFamily="2" charset="-79"/>
                <a:cs typeface="Assistant" panose="00000500000000000000" pitchFamily="2" charset="-79"/>
              </a:rPr>
              <a:t> </a:t>
            </a:r>
            <a:r>
              <a:rPr lang="en-US" dirty="0" smtClean="0">
                <a:latin typeface="Assistant" panose="00000500000000000000" pitchFamily="2" charset="-79"/>
                <a:cs typeface="Assistant" panose="00000500000000000000" pitchFamily="2" charset="-79"/>
              </a:rPr>
              <a:t>". </a:t>
            </a:r>
            <a:r>
              <a:rPr lang="en-US" dirty="0" err="1">
                <a:latin typeface="Assistant" panose="00000500000000000000" pitchFamily="2" charset="-79"/>
                <a:cs typeface="Assistant" panose="00000500000000000000" pitchFamily="2" charset="-79"/>
              </a:rPr>
              <a:t>Ie</a:t>
            </a:r>
            <a:r>
              <a:rPr lang="en-US" dirty="0">
                <a:latin typeface="Assistant" panose="00000500000000000000" pitchFamily="2" charset="-79"/>
                <a:cs typeface="Assistant" panose="00000500000000000000" pitchFamily="2" charset="-79"/>
              </a:rPr>
              <a:t> the man points to his wife when he says the words </a:t>
            </a:r>
            <a:r>
              <a:rPr lang="en-US" dirty="0" smtClean="0">
                <a:latin typeface="Assistant" panose="00000500000000000000" pitchFamily="2" charset="-79"/>
                <a:cs typeface="Assistant" panose="00000500000000000000" pitchFamily="2" charset="-79"/>
              </a:rPr>
              <a:t>"</a:t>
            </a:r>
            <a:r>
              <a:rPr lang="en-US" dirty="0">
                <a:latin typeface="Assistant" panose="00000500000000000000" pitchFamily="2" charset="-79"/>
                <a:cs typeface="Assistant" panose="00000500000000000000" pitchFamily="2" charset="-79"/>
              </a:rPr>
              <a:t> </a:t>
            </a:r>
            <a:r>
              <a:rPr lang="en-US" dirty="0" err="1">
                <a:latin typeface="Assistant" panose="00000500000000000000" pitchFamily="2" charset="-79"/>
                <a:cs typeface="Assistant" panose="00000500000000000000" pitchFamily="2" charset="-79"/>
              </a:rPr>
              <a:t>Maror</a:t>
            </a:r>
            <a:r>
              <a:rPr lang="en-US" dirty="0">
                <a:latin typeface="Assistant" panose="00000500000000000000" pitchFamily="2" charset="-79"/>
                <a:cs typeface="Assistant" panose="00000500000000000000" pitchFamily="2" charset="-79"/>
              </a:rPr>
              <a:t> </a:t>
            </a:r>
            <a:r>
              <a:rPr lang="en-US" dirty="0" err="1">
                <a:latin typeface="Assistant" panose="00000500000000000000" pitchFamily="2" charset="-79"/>
                <a:cs typeface="Assistant" panose="00000500000000000000" pitchFamily="2" charset="-79"/>
              </a:rPr>
              <a:t>HaZe</a:t>
            </a:r>
            <a:r>
              <a:rPr lang="en-US" dirty="0">
                <a:latin typeface="Assistant" panose="00000500000000000000" pitchFamily="2" charset="-79"/>
                <a:cs typeface="Assistant" panose="00000500000000000000" pitchFamily="2" charset="-79"/>
              </a:rPr>
              <a:t> </a:t>
            </a:r>
            <a:r>
              <a:rPr lang="en-US" dirty="0" smtClean="0">
                <a:latin typeface="Assistant" panose="00000500000000000000" pitchFamily="2" charset="-79"/>
                <a:cs typeface="Assistant" panose="00000500000000000000" pitchFamily="2" charset="-79"/>
              </a:rPr>
              <a:t>".</a:t>
            </a:r>
            <a:r>
              <a:rPr lang="he-IL" dirty="0">
                <a:latin typeface="Assistant" panose="00000500000000000000" pitchFamily="2" charset="-79"/>
                <a:cs typeface="Assistant" panose="00000500000000000000" pitchFamily="2" charset="-79"/>
              </a:rPr>
              <a:t> </a:t>
            </a:r>
            <a:endParaRPr lang="en-US" dirty="0">
              <a:latin typeface="Assistant" panose="00000500000000000000" pitchFamily="2" charset="-79"/>
              <a:cs typeface="Assistant" panose="00000500000000000000" pitchFamily="2" charset="-79"/>
            </a:endParaRPr>
          </a:p>
          <a:p>
            <a:pPr algn="just"/>
            <a:r>
              <a:rPr lang="en-US" dirty="0">
                <a:latin typeface="Assistant" panose="00000500000000000000" pitchFamily="2" charset="-79"/>
                <a:cs typeface="Assistant" panose="00000500000000000000" pitchFamily="2" charset="-79"/>
              </a:rPr>
              <a:t>Some scholars say that it was a common practice to point out the woman when they say on the Seder night, "</a:t>
            </a:r>
            <a:r>
              <a:rPr lang="en-US" dirty="0" err="1">
                <a:latin typeface="Assistant" panose="00000500000000000000" pitchFamily="2" charset="-79"/>
                <a:cs typeface="Assistant" panose="00000500000000000000" pitchFamily="2" charset="-79"/>
              </a:rPr>
              <a:t>Maror</a:t>
            </a:r>
            <a:r>
              <a:rPr lang="en-US" dirty="0">
                <a:latin typeface="Assistant" panose="00000500000000000000" pitchFamily="2" charset="-79"/>
                <a:cs typeface="Assistant" panose="00000500000000000000" pitchFamily="2" charset="-79"/>
              </a:rPr>
              <a:t> </a:t>
            </a:r>
            <a:r>
              <a:rPr lang="en-US" dirty="0" err="1">
                <a:latin typeface="Assistant" panose="00000500000000000000" pitchFamily="2" charset="-79"/>
                <a:cs typeface="Assistant" panose="00000500000000000000" pitchFamily="2" charset="-79"/>
              </a:rPr>
              <a:t>HaZe</a:t>
            </a:r>
            <a:r>
              <a:rPr lang="en-US" dirty="0">
                <a:latin typeface="Assistant" panose="00000500000000000000" pitchFamily="2" charset="-79"/>
                <a:cs typeface="Assistant" panose="00000500000000000000" pitchFamily="2" charset="-79"/>
              </a:rPr>
              <a:t>". Probably as a kind of "joke". And where did this custom come from? Apparently influenced by the Book of Ecclesiastes, where it says: </a:t>
            </a:r>
            <a:r>
              <a:rPr lang="en-US" dirty="0" smtClean="0">
                <a:latin typeface="Assistant" panose="00000500000000000000" pitchFamily="2" charset="-79"/>
                <a:cs typeface="Assistant" panose="00000500000000000000" pitchFamily="2" charset="-79"/>
              </a:rPr>
              <a:t>"</a:t>
            </a:r>
            <a:r>
              <a:rPr lang="he-IL" dirty="0">
                <a:latin typeface="Assistant" panose="00000500000000000000" pitchFamily="2" charset="-79"/>
                <a:cs typeface="Assistant" panose="00000500000000000000" pitchFamily="2" charset="-79"/>
              </a:rPr>
              <a:t> מוצא אני מר ממוות את האישה </a:t>
            </a:r>
            <a:endParaRPr lang="he-IL" dirty="0" smtClean="0">
              <a:latin typeface="Assistant" panose="00000500000000000000" pitchFamily="2" charset="-79"/>
              <a:cs typeface="Assistant" panose="00000500000000000000" pitchFamily="2" charset="-79"/>
            </a:endParaRPr>
          </a:p>
          <a:p>
            <a:pPr algn="just"/>
            <a:r>
              <a:rPr lang="en-US" dirty="0">
                <a:latin typeface="Assistant" panose="00000500000000000000" pitchFamily="2" charset="-79"/>
                <a:cs typeface="Assistant" panose="00000500000000000000" pitchFamily="2" charset="-79"/>
              </a:rPr>
              <a:t>Smart women who saw these illustrations in the Passover </a:t>
            </a:r>
            <a:r>
              <a:rPr lang="en-US" dirty="0" err="1">
                <a:latin typeface="Assistant" panose="00000500000000000000" pitchFamily="2" charset="-79"/>
                <a:cs typeface="Assistant" panose="00000500000000000000" pitchFamily="2" charset="-79"/>
              </a:rPr>
              <a:t>Haggadot</a:t>
            </a:r>
            <a:r>
              <a:rPr lang="en-US" dirty="0">
                <a:latin typeface="Assistant" panose="00000500000000000000" pitchFamily="2" charset="-79"/>
                <a:cs typeface="Assistant" panose="00000500000000000000" pitchFamily="2" charset="-79"/>
              </a:rPr>
              <a:t> added the following reservation in handwriting: "This is the male tongue" meaning that if the intention was for the woman, he should have said "</a:t>
            </a:r>
            <a:r>
              <a:rPr lang="en-US" dirty="0" err="1" smtClean="0">
                <a:latin typeface="Assistant" panose="00000500000000000000" pitchFamily="2" charset="-79"/>
                <a:cs typeface="Assistant" panose="00000500000000000000" pitchFamily="2" charset="-79"/>
              </a:rPr>
              <a:t>tho</a:t>
            </a:r>
            <a:r>
              <a:rPr lang="en-US" dirty="0" smtClean="0">
                <a:latin typeface="Assistant" panose="00000500000000000000" pitchFamily="2" charset="-79"/>
                <a:cs typeface="Assistant" panose="00000500000000000000" pitchFamily="2" charset="-79"/>
              </a:rPr>
              <a:t> </a:t>
            </a:r>
            <a:r>
              <a:rPr lang="en-US" dirty="0">
                <a:latin typeface="Assistant" panose="00000500000000000000" pitchFamily="2" charset="-79"/>
                <a:cs typeface="Assistant" panose="00000500000000000000" pitchFamily="2" charset="-79"/>
              </a:rPr>
              <a:t>"</a:t>
            </a:r>
            <a:r>
              <a:rPr lang="en-US" dirty="0" smtClean="0">
                <a:latin typeface="Assistant" panose="00000500000000000000" pitchFamily="2" charset="-79"/>
                <a:cs typeface="Assistant" panose="00000500000000000000" pitchFamily="2" charset="-79"/>
              </a:rPr>
              <a:t>(in Hebrew means “</a:t>
            </a:r>
            <a:r>
              <a:rPr lang="en-US" dirty="0" err="1" smtClean="0">
                <a:latin typeface="Assistant" panose="00000500000000000000" pitchFamily="2" charset="-79"/>
                <a:cs typeface="Assistant" panose="00000500000000000000" pitchFamily="2" charset="-79"/>
              </a:rPr>
              <a:t>this”for</a:t>
            </a:r>
            <a:r>
              <a:rPr lang="en-US" dirty="0" smtClean="0">
                <a:latin typeface="Assistant" panose="00000500000000000000" pitchFamily="2" charset="-79"/>
                <a:cs typeface="Assistant" panose="00000500000000000000" pitchFamily="2" charset="-79"/>
              </a:rPr>
              <a:t> girls) for </a:t>
            </a:r>
            <a:r>
              <a:rPr lang="en-US" dirty="0">
                <a:latin typeface="Assistant" panose="00000500000000000000" pitchFamily="2" charset="-79"/>
                <a:cs typeface="Assistant" panose="00000500000000000000" pitchFamily="2" charset="-79"/>
              </a:rPr>
              <a:t>and not "</a:t>
            </a:r>
            <a:r>
              <a:rPr lang="en-US" dirty="0" smtClean="0">
                <a:latin typeface="Assistant" panose="00000500000000000000" pitchFamily="2" charset="-79"/>
                <a:cs typeface="Assistant" panose="00000500000000000000" pitchFamily="2" charset="-79"/>
              </a:rPr>
              <a:t>the"</a:t>
            </a:r>
            <a:r>
              <a:rPr lang="en-US" dirty="0">
                <a:latin typeface="Assistant" panose="00000500000000000000" pitchFamily="2" charset="-79"/>
                <a:cs typeface="Assistant" panose="00000500000000000000" pitchFamily="2" charset="-79"/>
              </a:rPr>
              <a:t> "(in Hebrew means “</a:t>
            </a:r>
            <a:r>
              <a:rPr lang="en-US" dirty="0" err="1">
                <a:latin typeface="Assistant" panose="00000500000000000000" pitchFamily="2" charset="-79"/>
                <a:cs typeface="Assistant" panose="00000500000000000000" pitchFamily="2" charset="-79"/>
              </a:rPr>
              <a:t>this”for</a:t>
            </a:r>
            <a:r>
              <a:rPr lang="en-US" dirty="0">
                <a:latin typeface="Assistant" panose="00000500000000000000" pitchFamily="2" charset="-79"/>
                <a:cs typeface="Assistant" panose="00000500000000000000" pitchFamily="2" charset="-79"/>
              </a:rPr>
              <a:t> boys)</a:t>
            </a:r>
            <a:r>
              <a:rPr lang="en-US" dirty="0" smtClean="0">
                <a:latin typeface="Assistant" panose="00000500000000000000" pitchFamily="2" charset="-79"/>
                <a:cs typeface="Assistant" panose="00000500000000000000" pitchFamily="2" charset="-79"/>
              </a:rPr>
              <a:t>. </a:t>
            </a:r>
            <a:r>
              <a:rPr lang="en-US" dirty="0">
                <a:latin typeface="Assistant" panose="00000500000000000000" pitchFamily="2" charset="-79"/>
                <a:cs typeface="Assistant" panose="00000500000000000000" pitchFamily="2" charset="-79"/>
              </a:rPr>
              <a:t>And apparently the sign is the male rather than the female</a:t>
            </a:r>
            <a:r>
              <a:rPr lang="he-IL" dirty="0" smtClean="0">
                <a:latin typeface="Assistant" panose="00000500000000000000" pitchFamily="2" charset="-79"/>
                <a:cs typeface="Assistant" panose="00000500000000000000" pitchFamily="2" charset="-79"/>
              </a:rPr>
              <a:t>. </a:t>
            </a:r>
            <a:endParaRPr lang="he-IL" dirty="0">
              <a:latin typeface="Assistant" panose="00000500000000000000" pitchFamily="2" charset="-79"/>
              <a:cs typeface="Assistant" panose="00000500000000000000" pitchFamily="2" charset="-79"/>
            </a:endParaRPr>
          </a:p>
          <a:p>
            <a:pPr algn="just"/>
            <a:endParaRPr lang="he-IL" dirty="0">
              <a:latin typeface="Assistant" panose="00000500000000000000" pitchFamily="2" charset="-79"/>
              <a:cs typeface="Assistant" panose="00000500000000000000" pitchFamily="2" charset="-79"/>
            </a:endParaRPr>
          </a:p>
          <a:p>
            <a:pPr algn="just"/>
            <a:endParaRPr lang="he-IL"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pic>
        <p:nvPicPr>
          <p:cNvPr id="16" name="תמונה 15" descr="תמונה שמכילה טקסט, צילום&#10;&#10;התיאור נוצר באופן אוטומטי">
            <a:extLst>
              <a:ext uri="{FF2B5EF4-FFF2-40B4-BE49-F238E27FC236}">
                <a16:creationId xmlns:a16="http://schemas.microsoft.com/office/drawing/2014/main" id="{0C5E2767-97FE-4FF0-A8CB-3B08AD56040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57855" y="559390"/>
            <a:ext cx="3542809" cy="5068915"/>
          </a:xfrm>
          <a:prstGeom prst="rect">
            <a:avLst/>
          </a:prstGeom>
        </p:spPr>
      </p:pic>
      <p:sp>
        <p:nvSpPr>
          <p:cNvPr id="17" name="TextBox 16">
            <a:extLst>
              <a:ext uri="{FF2B5EF4-FFF2-40B4-BE49-F238E27FC236}">
                <a16:creationId xmlns:a16="http://schemas.microsoft.com/office/drawing/2014/main" id="{0796EDE7-7C48-4EC4-AD2E-FFE98E6E4C68}"/>
              </a:ext>
            </a:extLst>
          </p:cNvPr>
          <p:cNvSpPr txBox="1"/>
          <p:nvPr/>
        </p:nvSpPr>
        <p:spPr>
          <a:xfrm>
            <a:off x="98469" y="5824025"/>
            <a:ext cx="4698610" cy="646331"/>
          </a:xfrm>
          <a:prstGeom prst="rect">
            <a:avLst/>
          </a:prstGeom>
          <a:noFill/>
        </p:spPr>
        <p:txBody>
          <a:bodyPr wrap="square" rtlCol="1">
            <a:spAutoFit/>
          </a:bodyPr>
          <a:lstStyle/>
          <a:p>
            <a:r>
              <a:rPr lang="en-US" dirty="0" err="1">
                <a:latin typeface="Assistant" panose="00000500000000000000" pitchFamily="2" charset="-79"/>
                <a:cs typeface="Assistant" panose="00000500000000000000" pitchFamily="2" charset="-79"/>
              </a:rPr>
              <a:t>Reylands</a:t>
            </a:r>
            <a:r>
              <a:rPr lang="en-US" dirty="0">
                <a:latin typeface="Assistant" panose="00000500000000000000" pitchFamily="2" charset="-79"/>
                <a:cs typeface="Assistant" panose="00000500000000000000" pitchFamily="2" charset="-79"/>
              </a:rPr>
              <a:t> </a:t>
            </a:r>
            <a:r>
              <a:rPr lang="en-US" dirty="0" err="1">
                <a:latin typeface="Assistant" panose="00000500000000000000" pitchFamily="2" charset="-79"/>
                <a:cs typeface="Assistant" panose="00000500000000000000" pitchFamily="2" charset="-79"/>
              </a:rPr>
              <a:t>Haggadah</a:t>
            </a:r>
            <a:r>
              <a:rPr lang="en-US" dirty="0">
                <a:latin typeface="Assistant" panose="00000500000000000000" pitchFamily="2" charset="-79"/>
                <a:cs typeface="Assistant" panose="00000500000000000000" pitchFamily="2" charset="-79"/>
              </a:rPr>
              <a:t>, Spain, 14th century</a:t>
            </a:r>
            <a:endParaRPr lang="he-IL" dirty="0">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76292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91067" y="421051"/>
            <a:ext cx="4926035" cy="2031325"/>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בְּצֵאת יִשְׂרָאֵל מִמִצרַים, בֵּית יַעֲקב מֵעַם לעֵז, </a:t>
            </a:r>
            <a:r>
              <a:rPr lang="he-IL" b="1" dirty="0" err="1">
                <a:latin typeface="Assistant" panose="00000500000000000000" pitchFamily="2" charset="-79"/>
                <a:cs typeface="Assistant" panose="00000500000000000000" pitchFamily="2" charset="-79"/>
              </a:rPr>
              <a:t>הָיְתָה</a:t>
            </a:r>
            <a:r>
              <a:rPr lang="he-IL" b="1" dirty="0">
                <a:latin typeface="Assistant" panose="00000500000000000000" pitchFamily="2" charset="-79"/>
                <a:cs typeface="Assistant" panose="00000500000000000000" pitchFamily="2" charset="-79"/>
              </a:rPr>
              <a:t> יְהוּדָּה לְקָדְשׁו, יִשְׂרָאֵל מַמְשְׁלותָיו.</a:t>
            </a:r>
            <a:br>
              <a:rPr lang="he-IL" b="1" dirty="0">
                <a:latin typeface="Assistant" panose="00000500000000000000" pitchFamily="2" charset="-79"/>
                <a:cs typeface="Assistant" panose="00000500000000000000" pitchFamily="2" charset="-79"/>
              </a:rPr>
            </a:br>
            <a:r>
              <a:rPr lang="he-IL" dirty="0"/>
              <a:t/>
            </a:r>
            <a:br>
              <a:rPr lang="he-IL" dirty="0"/>
            </a:br>
            <a:r>
              <a:rPr lang="he-IL" b="1" dirty="0"/>
              <a:t/>
            </a:r>
            <a:br>
              <a:rPr lang="he-IL" b="1" dirty="0"/>
            </a:br>
            <a:r>
              <a:rPr lang="he-IL" b="1" dirty="0"/>
              <a:t> </a:t>
            </a:r>
            <a:r>
              <a:rPr lang="he-IL" dirty="0"/>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8" name="TextBox 17">
            <a:extLst>
              <a:ext uri="{FF2B5EF4-FFF2-40B4-BE49-F238E27FC236}">
                <a16:creationId xmlns:a16="http://schemas.microsoft.com/office/drawing/2014/main" id="{3A341E76-8922-426E-BF8D-E606BC6109FD}"/>
              </a:ext>
            </a:extLst>
          </p:cNvPr>
          <p:cNvSpPr txBox="1"/>
          <p:nvPr/>
        </p:nvSpPr>
        <p:spPr>
          <a:xfrm>
            <a:off x="6513923" y="1552865"/>
            <a:ext cx="4890285" cy="5355312"/>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התמונה היא איור לשירת מרים ורואים בה חבורת נשים רוקדות ומנגנות בכלים שונים: תוף עגול ותוף מרובע, מצלתיים, זוג ערמוניות ולוטה. כל הכלים חוץ מהלוטה הם כלי הקשה, ואילו הלוטה היא כלי מיתר. על התופים יש איורים מאגיים. </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התוף הוא הכלי העיקרי שבו השתמשו בטקסים של ניצחון וגבורה, וייחסו לו משמעויות רבות בתרבויות עתיקות. פעולת התיפוף נמשלה לקצב הפעימות של הלב. התוף שימש בעבר, ומשמש גם כיום, כלי נגינה עיקרי בטקסי ריפוי. בתרבויות עתיקות נתפס התוף ככלי נשי משתי סיבות. ראשית, הוא קל לתפעול, בסך הכול יש להכות בו בכפות הידיים, כמו כן הוא קל לנשיאה. שנית, צורתו העגולה והחלולה נמשלה לבטן של אישה. בממצאים ארכיאולוגיים התגלו צלמיות של נשים מתופפות, והגילוי הגביר אצל החוקרים את המסקנה שהתוף היה כלי נגינה בשימוש נשים ועבור נשים. </a:t>
            </a:r>
            <a:endParaRPr lang="en-US" dirty="0">
              <a:latin typeface="Assistant" panose="00000500000000000000" pitchFamily="2" charset="-79"/>
              <a:cs typeface="Assistant" panose="00000500000000000000" pitchFamily="2" charset="-79"/>
            </a:endParaRPr>
          </a:p>
          <a:p>
            <a:pPr algn="just"/>
            <a:endParaRPr lang="he-IL"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pic>
        <p:nvPicPr>
          <p:cNvPr id="14" name="תמונה 13" descr="תמונה שמכילה טקסט&#10;&#10;התיאור נוצר באופן אוטומטי">
            <a:extLst>
              <a:ext uri="{FF2B5EF4-FFF2-40B4-BE49-F238E27FC236}">
                <a16:creationId xmlns:a16="http://schemas.microsoft.com/office/drawing/2014/main" id="{16D9DCFB-F05A-44CF-BB6C-97FC10F53D0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33276" y="559390"/>
            <a:ext cx="4079616" cy="5344823"/>
          </a:xfrm>
          <a:prstGeom prst="rect">
            <a:avLst/>
          </a:prstGeom>
        </p:spPr>
      </p:pic>
      <p:sp>
        <p:nvSpPr>
          <p:cNvPr id="17" name="TextBox 16">
            <a:extLst>
              <a:ext uri="{FF2B5EF4-FFF2-40B4-BE49-F238E27FC236}">
                <a16:creationId xmlns:a16="http://schemas.microsoft.com/office/drawing/2014/main" id="{C30E0849-FC05-4935-A749-12278C938235}"/>
              </a:ext>
            </a:extLst>
          </p:cNvPr>
          <p:cNvSpPr txBox="1"/>
          <p:nvPr/>
        </p:nvSpPr>
        <p:spPr>
          <a:xfrm>
            <a:off x="98469" y="5824025"/>
            <a:ext cx="4799426"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הזהב, ספרד, המאה ה-14</a:t>
            </a:r>
          </a:p>
        </p:txBody>
      </p:sp>
    </p:spTree>
    <p:extLst>
      <p:ext uri="{BB962C8B-B14F-4D97-AF65-F5344CB8AC3E}">
        <p14:creationId xmlns:p14="http://schemas.microsoft.com/office/powerpoint/2010/main" val="109577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91067" y="421051"/>
            <a:ext cx="4926035" cy="2031325"/>
          </a:xfrm>
          <a:prstGeom prst="rect">
            <a:avLst/>
          </a:prstGeom>
          <a:noFill/>
        </p:spPr>
        <p:txBody>
          <a:bodyPr wrap="square" rtlCol="1">
            <a:spAutoFit/>
          </a:bodyPr>
          <a:lstStyle/>
          <a:p>
            <a:r>
              <a:rPr lang="he-IL" b="1" dirty="0"/>
              <a:t>שְׁפךְ חֲמָתְךָ אֶל </a:t>
            </a:r>
            <a:r>
              <a:rPr lang="he-IL" b="1" dirty="0" err="1"/>
              <a:t>הַגּויִם</a:t>
            </a:r>
            <a:r>
              <a:rPr lang="he-IL" b="1" dirty="0"/>
              <a:t> אֲשֶׁר לא יְדָעוּךָ </a:t>
            </a:r>
            <a:br>
              <a:rPr lang="he-IL" b="1" dirty="0"/>
            </a:br>
            <a:r>
              <a:rPr lang="he-IL" b="1" dirty="0"/>
              <a:t>וְעַל מַמְלָכות אֲשֶׁר בְּשִׁמְךָ לא קָרָאוּ. </a:t>
            </a:r>
            <a:br>
              <a:rPr lang="he-IL" b="1" dirty="0"/>
            </a:br>
            <a:r>
              <a:rPr lang="he-IL" dirty="0"/>
              <a:t/>
            </a:r>
            <a:br>
              <a:rPr lang="he-IL" dirty="0"/>
            </a:br>
            <a:r>
              <a:rPr lang="he-IL" b="1" dirty="0"/>
              <a:t/>
            </a:r>
            <a:br>
              <a:rPr lang="he-IL" b="1" dirty="0"/>
            </a:br>
            <a:r>
              <a:rPr lang="he-IL" b="1" dirty="0"/>
              <a:t> </a:t>
            </a:r>
            <a:r>
              <a:rPr lang="he-IL" dirty="0"/>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8" name="TextBox 17">
            <a:extLst>
              <a:ext uri="{FF2B5EF4-FFF2-40B4-BE49-F238E27FC236}">
                <a16:creationId xmlns:a16="http://schemas.microsoft.com/office/drawing/2014/main" id="{3A341E76-8922-426E-BF8D-E606BC6109FD}"/>
              </a:ext>
            </a:extLst>
          </p:cNvPr>
          <p:cNvSpPr txBox="1"/>
          <p:nvPr/>
        </p:nvSpPr>
        <p:spPr>
          <a:xfrm>
            <a:off x="6513924" y="1547447"/>
            <a:ext cx="4866840" cy="4801314"/>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אמירת "שפוך חמתך על הגויים" נוספה להגדה של פסח מכוח המצוקה של היהודים בסוף ימי הביניים. בעונת הפסח במיוחד סבלו היהודים מגילויי אנטישמיות, פרעות ועלילות דם. בליל הסדר בזמן אמירת "שפוך חמתך" נהגו לפתוח את הדלת מתוך תקווה ממשית שאליהו יגיע בדיוק ברגע הזה.</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באיורים, לצד המילים "שפוך חמתך" נהגו לצייר את אליהו הנביא, מבשר הגאולה כשהוא רכוב על חמור ותוקע בשופר. לפניו הולך המשיח וביחד הם צועדים לעבר ירושלים הבנויה. </a:t>
            </a:r>
          </a:p>
          <a:p>
            <a:endParaRPr lang="he-IL" dirty="0"/>
          </a:p>
          <a:p>
            <a:pPr algn="just"/>
            <a:r>
              <a:rPr lang="he-IL" dirty="0">
                <a:latin typeface="Assistant" panose="00000500000000000000" pitchFamily="2" charset="-79"/>
                <a:cs typeface="Assistant" panose="00000500000000000000" pitchFamily="2" charset="-79"/>
              </a:rPr>
              <a:t>בהגדות שהודפסו לאחר קום המדינה ובמיוחד לאחר מלחמת ששת הימים דמותו המצוירת של אליהו הנביא הוחלפה בדמותו של חייל צה"ל ובכך נקשרה ההגדה עם סיפור הגאולה העכשווית והקמת המדינה. </a:t>
            </a:r>
            <a:endParaRPr lang="en-US"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sp>
        <p:nvSpPr>
          <p:cNvPr id="17" name="TextBox 16">
            <a:extLst>
              <a:ext uri="{FF2B5EF4-FFF2-40B4-BE49-F238E27FC236}">
                <a16:creationId xmlns:a16="http://schemas.microsoft.com/office/drawing/2014/main" id="{4AE42D9B-2C0D-49E2-91C7-57ED84E23F82}"/>
              </a:ext>
            </a:extLst>
          </p:cNvPr>
          <p:cNvSpPr txBox="1"/>
          <p:nvPr/>
        </p:nvSpPr>
        <p:spPr>
          <a:xfrm>
            <a:off x="98469" y="5824025"/>
            <a:ext cx="4990365"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יואל בן שמעון, הגדת וושינגטון, פירנצה, 1478</a:t>
            </a:r>
          </a:p>
        </p:txBody>
      </p:sp>
      <p:pic>
        <p:nvPicPr>
          <p:cNvPr id="1026" name="Picture 2" descr="Image result for â«×©×¤×× ×××ª× ××××¨××â¬â">
            <a:extLst>
              <a:ext uri="{FF2B5EF4-FFF2-40B4-BE49-F238E27FC236}">
                <a16:creationId xmlns:a16="http://schemas.microsoft.com/office/drawing/2014/main" id="{F58931FA-EBC2-4C41-8240-A61AACADD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302" y="811049"/>
            <a:ext cx="3523008" cy="50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080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52381" y="408015"/>
            <a:ext cx="4926035" cy="369332"/>
          </a:xfrm>
          <a:prstGeom prst="rect">
            <a:avLst/>
          </a:prstGeom>
          <a:noFill/>
        </p:spPr>
        <p:txBody>
          <a:bodyPr wrap="square" rtlCol="1">
            <a:spAutoFit/>
          </a:bodyPr>
          <a:lstStyle/>
          <a:p>
            <a:r>
              <a:rPr lang="he-IL" b="1" dirty="0"/>
              <a:t>לְשָׁנָה הַבָּאָה בִּירוּשָלָיִם הַבְּנוּיָה</a:t>
            </a:r>
            <a:endParaRPr lang="he-IL" dirty="0">
              <a:latin typeface="Assistant" panose="00000500000000000000" pitchFamily="2" charset="-79"/>
              <a:cs typeface="Assistant" panose="00000500000000000000" pitchFamily="2" charset="-79"/>
            </a:endParaRPr>
          </a:p>
        </p:txBody>
      </p:sp>
      <p:sp>
        <p:nvSpPr>
          <p:cNvPr id="14" name="TextBox 13">
            <a:extLst>
              <a:ext uri="{FF2B5EF4-FFF2-40B4-BE49-F238E27FC236}">
                <a16:creationId xmlns:a16="http://schemas.microsoft.com/office/drawing/2014/main" id="{B9377EA2-0A7F-42E6-B545-A85F92CC42DA}"/>
              </a:ext>
            </a:extLst>
          </p:cNvPr>
          <p:cNvSpPr txBox="1"/>
          <p:nvPr/>
        </p:nvSpPr>
        <p:spPr>
          <a:xfrm>
            <a:off x="6452381" y="950095"/>
            <a:ext cx="4926035" cy="4739759"/>
          </a:xfrm>
          <a:prstGeom prst="rect">
            <a:avLst/>
          </a:prstGeom>
          <a:noFill/>
        </p:spPr>
        <p:txBody>
          <a:bodyPr wrap="square" rtlCol="1">
            <a:spAutoFit/>
          </a:bodyPr>
          <a:lstStyle/>
          <a:p>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ראובן רובין הושיב בתמונתו "סדר בירושלים" סביב שולחן אחד את החסיד עם השטריימל, את הלוחם הפלמחניק, את החלוץ, את העולים החדשים מתימן וממרוקו וגם את עצמו. את התמונה הוא צייר בשנת 1950 אז התקבצו ובאו לארץ עולים רבים ממקומות שונים. </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האמן הוא האיש בחולצה הלבנה היושב בצד ימין של השולחן ועל ברכיו נשען ילד. מאחוריהם אישה עם מטפחת על ראשה, כנראה אשת האמן המופיעה גם בתמונות אחרות שלו. ברקע נוף מדברי ומרחוק העיר ירושלים. </a:t>
            </a:r>
          </a:p>
          <a:p>
            <a:r>
              <a:rPr lang="he-IL" sz="1400" dirty="0">
                <a:latin typeface="Assistant" panose="00000500000000000000" pitchFamily="2" charset="-79"/>
                <a:cs typeface="Assistant" panose="00000500000000000000" pitchFamily="2" charset="-79"/>
              </a:rPr>
              <a:t> </a:t>
            </a:r>
            <a:endParaRPr lang="en-US" sz="1400"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מדוע צייר ראובן פלמחניק ולא לוחם צה"ל? הרי את הפלמ"ח פרקו שנתיים קודם עם קום המדינה. בגלל שבעיניו של ראובן </a:t>
            </a:r>
            <a:r>
              <a:rPr lang="he-IL" dirty="0" err="1">
                <a:latin typeface="Assistant" panose="00000500000000000000" pitchFamily="2" charset="-79"/>
                <a:cs typeface="Assistant" panose="00000500000000000000" pitchFamily="2" charset="-79"/>
              </a:rPr>
              <a:t>הפלמחני"ק</a:t>
            </a:r>
            <a:r>
              <a:rPr lang="he-IL" dirty="0">
                <a:latin typeface="Assistant" panose="00000500000000000000" pitchFamily="2" charset="-79"/>
                <a:cs typeface="Assistant" panose="00000500000000000000" pitchFamily="2" charset="-79"/>
              </a:rPr>
              <a:t> מסמל את הערכים של האחווה והרעות. וזה המסר המרכזי של התמונה. שכולם יכולים לשבת סביב שולחן אחד למרות הבדלי הדעות.  </a:t>
            </a:r>
          </a:p>
        </p:txBody>
      </p:sp>
      <p:pic>
        <p:nvPicPr>
          <p:cNvPr id="3074" name="Picture 2" descr="Image result for â«×¨×××× ×¨×××× ×¡××¨ ×¤×¡×â¬â">
            <a:extLst>
              <a:ext uri="{FF2B5EF4-FFF2-40B4-BE49-F238E27FC236}">
                <a16:creationId xmlns:a16="http://schemas.microsoft.com/office/drawing/2014/main" id="{27FD71BD-E630-4C7C-BDB2-01FB4A1EC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745" y="1515426"/>
            <a:ext cx="4692678" cy="41189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D7B17DC-C832-4390-B9AC-0CED056316CA}"/>
              </a:ext>
            </a:extLst>
          </p:cNvPr>
          <p:cNvSpPr txBox="1"/>
          <p:nvPr/>
        </p:nvSpPr>
        <p:spPr>
          <a:xfrm>
            <a:off x="93787" y="5634390"/>
            <a:ext cx="4775984"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ראובן רובין, פסח בירושלים, 1950</a:t>
            </a:r>
          </a:p>
        </p:txBody>
      </p:sp>
    </p:spTree>
    <p:extLst>
      <p:ext uri="{BB962C8B-B14F-4D97-AF65-F5344CB8AC3E}">
        <p14:creationId xmlns:p14="http://schemas.microsoft.com/office/powerpoint/2010/main" val="166094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52381" y="391744"/>
            <a:ext cx="4926035" cy="1477328"/>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הָא </a:t>
            </a:r>
            <a:r>
              <a:rPr lang="he-IL" b="1" dirty="0" err="1">
                <a:latin typeface="Assistant" panose="00000500000000000000" pitchFamily="2" charset="-79"/>
                <a:cs typeface="Assistant" panose="00000500000000000000" pitchFamily="2" charset="-79"/>
              </a:rPr>
              <a:t>לַחְמָא</a:t>
            </a:r>
            <a:r>
              <a:rPr lang="he-IL" b="1" dirty="0">
                <a:latin typeface="Assistant" panose="00000500000000000000" pitchFamily="2" charset="-79"/>
                <a:cs typeface="Assistant" panose="00000500000000000000" pitchFamily="2" charset="-79"/>
              </a:rPr>
              <a:t> עַנְיָא דִי אֲכָלוּ אַבְהָתָנָא </a:t>
            </a:r>
            <a:r>
              <a:rPr lang="he-IL" b="1" dirty="0" err="1">
                <a:latin typeface="Assistant" panose="00000500000000000000" pitchFamily="2" charset="-79"/>
                <a:cs typeface="Assistant" panose="00000500000000000000" pitchFamily="2" charset="-79"/>
              </a:rPr>
              <a:t>בְּאַרְעָא</a:t>
            </a:r>
            <a:r>
              <a:rPr lang="he-IL" b="1" dirty="0">
                <a:latin typeface="Assistant" panose="00000500000000000000" pitchFamily="2" charset="-79"/>
                <a:cs typeface="Assistant" panose="00000500000000000000" pitchFamily="2" charset="-79"/>
              </a:rPr>
              <a:t> </a:t>
            </a:r>
            <a:r>
              <a:rPr lang="he-IL" b="1" dirty="0" err="1">
                <a:latin typeface="Assistant" panose="00000500000000000000" pitchFamily="2" charset="-79"/>
                <a:cs typeface="Assistant" panose="00000500000000000000" pitchFamily="2" charset="-79"/>
              </a:rPr>
              <a:t>דְמִצְרָיִם</a:t>
            </a:r>
            <a:r>
              <a:rPr lang="he-IL" b="1" dirty="0">
                <a:latin typeface="Assistant" panose="00000500000000000000" pitchFamily="2" charset="-79"/>
                <a:cs typeface="Assistant" panose="00000500000000000000" pitchFamily="2" charset="-79"/>
              </a:rPr>
              <a:t>. </a:t>
            </a:r>
            <a:br>
              <a:rPr lang="he-IL" b="1" dirty="0">
                <a:latin typeface="Assistant" panose="00000500000000000000" pitchFamily="2" charset="-79"/>
                <a:cs typeface="Assistant" panose="00000500000000000000" pitchFamily="2" charset="-79"/>
              </a:rPr>
            </a:br>
            <a:r>
              <a:rPr lang="he-IL" b="1" dirty="0">
                <a:latin typeface="Assistant" panose="00000500000000000000" pitchFamily="2" charset="-79"/>
                <a:cs typeface="Assistant" panose="00000500000000000000" pitchFamily="2" charset="-79"/>
              </a:rPr>
              <a:t>כָּל דִכְפִין </a:t>
            </a:r>
            <a:r>
              <a:rPr lang="he-IL" b="1" dirty="0" err="1">
                <a:latin typeface="Assistant" panose="00000500000000000000" pitchFamily="2" charset="-79"/>
                <a:cs typeface="Assistant" panose="00000500000000000000" pitchFamily="2" charset="-79"/>
              </a:rPr>
              <a:t>יֵיתֵי</a:t>
            </a:r>
            <a:r>
              <a:rPr lang="he-IL" b="1" dirty="0">
                <a:latin typeface="Assistant" panose="00000500000000000000" pitchFamily="2" charset="-79"/>
                <a:cs typeface="Assistant" panose="00000500000000000000" pitchFamily="2" charset="-79"/>
              </a:rPr>
              <a:t> </a:t>
            </a:r>
            <a:r>
              <a:rPr lang="he-IL" b="1" dirty="0" err="1">
                <a:latin typeface="Assistant" panose="00000500000000000000" pitchFamily="2" charset="-79"/>
                <a:cs typeface="Assistant" panose="00000500000000000000" pitchFamily="2" charset="-79"/>
              </a:rPr>
              <a:t>וְיֵיכל</a:t>
            </a:r>
            <a:r>
              <a:rPr lang="he-IL" b="1" dirty="0">
                <a:latin typeface="Assistant" panose="00000500000000000000" pitchFamily="2" charset="-79"/>
                <a:cs typeface="Assistant" panose="00000500000000000000" pitchFamily="2" charset="-79"/>
              </a:rPr>
              <a:t>, כָּל </a:t>
            </a:r>
            <a:r>
              <a:rPr lang="he-IL" b="1" dirty="0" err="1">
                <a:latin typeface="Assistant" panose="00000500000000000000" pitchFamily="2" charset="-79"/>
                <a:cs typeface="Assistant" panose="00000500000000000000" pitchFamily="2" charset="-79"/>
              </a:rPr>
              <a:t>דִצְרִיך</a:t>
            </a:r>
            <a:r>
              <a:rPr lang="he-IL" b="1" dirty="0">
                <a:latin typeface="Assistant" panose="00000500000000000000" pitchFamily="2" charset="-79"/>
                <a:cs typeface="Assistant" panose="00000500000000000000" pitchFamily="2" charset="-79"/>
              </a:rPr>
              <a:t>ְ </a:t>
            </a:r>
            <a:r>
              <a:rPr lang="he-IL" b="1" dirty="0" err="1">
                <a:latin typeface="Assistant" panose="00000500000000000000" pitchFamily="2" charset="-79"/>
                <a:cs typeface="Assistant" panose="00000500000000000000" pitchFamily="2" charset="-79"/>
              </a:rPr>
              <a:t>יֵיתֵי</a:t>
            </a:r>
            <a:r>
              <a:rPr lang="he-IL" b="1" dirty="0">
                <a:latin typeface="Assistant" panose="00000500000000000000" pitchFamily="2" charset="-79"/>
                <a:cs typeface="Assistant" panose="00000500000000000000" pitchFamily="2" charset="-79"/>
              </a:rPr>
              <a:t> וְיִפְסַח. </a:t>
            </a:r>
            <a:br>
              <a:rPr lang="he-IL" b="1" dirty="0">
                <a:latin typeface="Assistant" panose="00000500000000000000" pitchFamily="2" charset="-79"/>
                <a:cs typeface="Assistant" panose="00000500000000000000" pitchFamily="2" charset="-79"/>
              </a:rPr>
            </a:br>
            <a:r>
              <a:rPr lang="he-IL" b="1" dirty="0">
                <a:latin typeface="Assistant" panose="00000500000000000000" pitchFamily="2" charset="-79"/>
                <a:cs typeface="Assistant" panose="00000500000000000000" pitchFamily="2" charset="-79"/>
              </a:rPr>
              <a:t>הָשַׁתָּא הָכָא, לְשָׁנָה הַבָּאָה </a:t>
            </a:r>
            <a:r>
              <a:rPr lang="he-IL" b="1" dirty="0" err="1">
                <a:latin typeface="Assistant" panose="00000500000000000000" pitchFamily="2" charset="-79"/>
                <a:cs typeface="Assistant" panose="00000500000000000000" pitchFamily="2" charset="-79"/>
              </a:rPr>
              <a:t>בְּאַרְעָא</a:t>
            </a:r>
            <a:r>
              <a:rPr lang="he-IL" b="1" dirty="0">
                <a:latin typeface="Assistant" panose="00000500000000000000" pitchFamily="2" charset="-79"/>
                <a:cs typeface="Assistant" panose="00000500000000000000" pitchFamily="2" charset="-79"/>
              </a:rPr>
              <a:t> </a:t>
            </a:r>
            <a:r>
              <a:rPr lang="he-IL" b="1" dirty="0" err="1">
                <a:latin typeface="Assistant" panose="00000500000000000000" pitchFamily="2" charset="-79"/>
                <a:cs typeface="Assistant" panose="00000500000000000000" pitchFamily="2" charset="-79"/>
              </a:rPr>
              <a:t>דְיִשְׂרָאֵל</a:t>
            </a:r>
            <a:r>
              <a:rPr lang="he-IL" b="1" dirty="0">
                <a:latin typeface="Assistant" panose="00000500000000000000" pitchFamily="2" charset="-79"/>
                <a:cs typeface="Assistant" panose="00000500000000000000" pitchFamily="2" charset="-79"/>
              </a:rPr>
              <a:t>. </a:t>
            </a:r>
            <a:br>
              <a:rPr lang="he-IL" b="1" dirty="0">
                <a:latin typeface="Assistant" panose="00000500000000000000" pitchFamily="2" charset="-79"/>
                <a:cs typeface="Assistant" panose="00000500000000000000" pitchFamily="2" charset="-79"/>
              </a:rPr>
            </a:br>
            <a:r>
              <a:rPr lang="he-IL" b="1" dirty="0">
                <a:latin typeface="Assistant" panose="00000500000000000000" pitchFamily="2" charset="-79"/>
                <a:cs typeface="Assistant" panose="00000500000000000000" pitchFamily="2" charset="-79"/>
              </a:rPr>
              <a:t>הָשַׁתָּא עַבְדֵי, לְשָׁנָה הַבָּאָה בְּנֵי חורִין.</a:t>
            </a:r>
            <a:endParaRPr lang="en-US"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485212" y="1839383"/>
            <a:ext cx="4900246" cy="3970318"/>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האמנות היהודית התפתחה בימי הביניים בתוך הגדות של פסח. לצד הטקסט, בשוליו ועל גבי דפים שלמים הופיעו איורים אשר סיפרו את סיפורו של העם היהודי בתמונות.</a:t>
            </a:r>
          </a:p>
          <a:p>
            <a:pPr algn="just"/>
            <a:r>
              <a:rPr lang="he-IL" dirty="0">
                <a:latin typeface="Assistant" panose="00000500000000000000" pitchFamily="2" charset="-79"/>
                <a:cs typeface="Assistant" panose="00000500000000000000" pitchFamily="2" charset="-79"/>
              </a:rPr>
              <a:t>מתוך האיורים ניתן ללמוד כיצד חיו היהודים, ממה התפרנסו, איך התלבשו ואיזה מנהגים מיוחדים אימצו לעצמם. </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בניגוד </a:t>
            </a:r>
            <a:r>
              <a:rPr lang="he-IL" dirty="0" err="1">
                <a:latin typeface="Assistant" panose="00000500000000000000" pitchFamily="2" charset="-79"/>
                <a:cs typeface="Assistant" panose="00000500000000000000" pitchFamily="2" charset="-79"/>
              </a:rPr>
              <a:t>לדעה</a:t>
            </a:r>
            <a:r>
              <a:rPr lang="he-IL" dirty="0">
                <a:latin typeface="Assistant" panose="00000500000000000000" pitchFamily="2" charset="-79"/>
                <a:cs typeface="Assistant" panose="00000500000000000000" pitchFamily="2" charset="-79"/>
              </a:rPr>
              <a:t> הרווחת שחל איסור ביהדות על ציור או פיסול אנו רואים שבמשך מאות שנים יהודים שאפו לתת ביטוי אמנותי לחייהם בדיוק כמו בסביבה הלא-יהודית בה חיו.</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זה לחם העוני של האמנות היהודית שלא יכלה להתפתח על קירות של בתי כנסת או בבתי אצולה אלא הסתפקה בטקסט של ההגדה כמקור אין-סופי לאיורים בכל דור ודור.</a:t>
            </a:r>
          </a:p>
        </p:txBody>
      </p:sp>
      <p:sp>
        <p:nvSpPr>
          <p:cNvPr id="14" name="TextBox 13">
            <a:extLst>
              <a:ext uri="{FF2B5EF4-FFF2-40B4-BE49-F238E27FC236}">
                <a16:creationId xmlns:a16="http://schemas.microsoft.com/office/drawing/2014/main" id="{EAD5A553-19ED-4ACE-B57F-AE4E51FA8A34}"/>
              </a:ext>
            </a:extLst>
          </p:cNvPr>
          <p:cNvSpPr txBox="1"/>
          <p:nvPr/>
        </p:nvSpPr>
        <p:spPr>
          <a:xfrm>
            <a:off x="319888" y="6005631"/>
            <a:ext cx="4477399"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a:t>
            </a:r>
            <a:r>
              <a:rPr lang="he-IL" dirty="0" err="1">
                <a:latin typeface="Assistant" panose="00000500000000000000" pitchFamily="2" charset="-79"/>
                <a:cs typeface="Assistant" panose="00000500000000000000" pitchFamily="2" charset="-79"/>
              </a:rPr>
              <a:t>ריילנדס</a:t>
            </a:r>
            <a:r>
              <a:rPr lang="he-IL" dirty="0">
                <a:latin typeface="Assistant" panose="00000500000000000000" pitchFamily="2" charset="-79"/>
                <a:cs typeface="Assistant" panose="00000500000000000000" pitchFamily="2" charset="-79"/>
              </a:rPr>
              <a:t>, ספרד, המאה ה-14 </a:t>
            </a:r>
          </a:p>
        </p:txBody>
      </p:sp>
      <p:pic>
        <p:nvPicPr>
          <p:cNvPr id="7" name="תמונה 6" descr="תמונה שמכילה בניין, צילום&#10;&#10;התיאור נוצר באופן אוטומטי">
            <a:extLst>
              <a:ext uri="{FF2B5EF4-FFF2-40B4-BE49-F238E27FC236}">
                <a16:creationId xmlns:a16="http://schemas.microsoft.com/office/drawing/2014/main" id="{592D5D03-C69B-4542-BA6F-14A3047D62F0}"/>
              </a:ext>
            </a:extLst>
          </p:cNvPr>
          <p:cNvPicPr>
            <a:picLocks noChangeAspect="1"/>
          </p:cNvPicPr>
          <p:nvPr/>
        </p:nvPicPr>
        <p:blipFill rotWithShape="1">
          <a:blip r:embed="rId2">
            <a:extLst>
              <a:ext uri="{28A0092B-C50C-407E-A947-70E740481C1C}">
                <a14:useLocalDpi xmlns:a14="http://schemas.microsoft.com/office/drawing/2010/main" val="0"/>
              </a:ext>
            </a:extLst>
          </a:blip>
          <a:srcRect t="50335"/>
          <a:stretch/>
        </p:blipFill>
        <p:spPr>
          <a:xfrm>
            <a:off x="620197" y="1869072"/>
            <a:ext cx="4914314" cy="4001600"/>
          </a:xfrm>
          <a:prstGeom prst="rect">
            <a:avLst/>
          </a:prstGeom>
        </p:spPr>
      </p:pic>
    </p:spTree>
    <p:extLst>
      <p:ext uri="{BB962C8B-B14F-4D97-AF65-F5344CB8AC3E}">
        <p14:creationId xmlns:p14="http://schemas.microsoft.com/office/powerpoint/2010/main" val="3780439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52381" y="391744"/>
            <a:ext cx="4926035" cy="646331"/>
          </a:xfrm>
          <a:prstGeom prst="rect">
            <a:avLst/>
          </a:prstGeom>
          <a:noFill/>
        </p:spPr>
        <p:txBody>
          <a:bodyPr wrap="square" rtlCol="1">
            <a:spAutoFit/>
          </a:bodyPr>
          <a:lstStyle/>
          <a:p>
            <a:r>
              <a:rPr lang="he-IL" b="1" dirty="0"/>
              <a:t>מַה נִּשְּׁתַּנָה הַלַּיְלָה הַזֶּה מִכָּל הַלֵּילות</a:t>
            </a:r>
            <a:r>
              <a:rPr lang="en-US" b="1" dirty="0"/>
              <a:t>?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32104" y="1584685"/>
            <a:ext cx="4900246" cy="3693319"/>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בעל הבית יושב מימין בראש השולחן. הוא נשען על כרית ושותה בהסבה. ישיבה כזאת נחשבת לישיבה של אדונים ובני חורין. גם הנשים יושבות בהסבה. בעל הבית הוא כנראה הגבר היחיד בתמונה זו, שאר הדמויות הן נשים ולכל אחת מהן יש כיסוי ראש ססגוני וייחודי. זהו הרכב מוזר כי אפילו בתקופות שהיה מותר לגבר לשאת יותר מאישה אחת לא היו לגבר יותר משתי נשים. </a:t>
            </a:r>
          </a:p>
          <a:p>
            <a:pPr algn="just"/>
            <a:r>
              <a:rPr lang="he-IL" dirty="0">
                <a:latin typeface="Assistant" panose="00000500000000000000" pitchFamily="2" charset="-79"/>
                <a:cs typeface="Assistant" panose="00000500000000000000" pitchFamily="2" charset="-79"/>
              </a:rPr>
              <a:t>בצד השני של השולחן, על כיסא נמוך יושבת משרתת </a:t>
            </a:r>
            <a:r>
              <a:rPr lang="he-IL" dirty="0" err="1">
                <a:latin typeface="Assistant" panose="00000500000000000000" pitchFamily="2" charset="-79"/>
                <a:cs typeface="Assistant" panose="00000500000000000000" pitchFamily="2" charset="-79"/>
              </a:rPr>
              <a:t>כהת</a:t>
            </a:r>
            <a:r>
              <a:rPr lang="he-IL" dirty="0">
                <a:latin typeface="Assistant" panose="00000500000000000000" pitchFamily="2" charset="-79"/>
                <a:cs typeface="Assistant" panose="00000500000000000000" pitchFamily="2" charset="-79"/>
              </a:rPr>
              <a:t> עור. גם היא לוקחת חלק פעיל בסדר פסח. היא מחזיקה בידה מצה. ההגדה מעבירה מסר של היפוך הגורל. פעם עבדים ופעם בני חורין</a:t>
            </a:r>
            <a:r>
              <a:rPr lang="he-IL">
                <a:latin typeface="Assistant" panose="00000500000000000000" pitchFamily="2" charset="-79"/>
                <a:cs typeface="Assistant" panose="00000500000000000000" pitchFamily="2" charset="-79"/>
              </a:rPr>
              <a:t>. גם </a:t>
            </a:r>
            <a:r>
              <a:rPr lang="he-IL" dirty="0">
                <a:latin typeface="Assistant" panose="00000500000000000000" pitchFamily="2" charset="-79"/>
                <a:cs typeface="Assistant" panose="00000500000000000000" pitchFamily="2" charset="-79"/>
              </a:rPr>
              <a:t>כאשר יושבים סביב השולחן כבני חורין יש עדיין מי </a:t>
            </a:r>
            <a:r>
              <a:rPr lang="he-IL">
                <a:latin typeface="Assistant" panose="00000500000000000000" pitchFamily="2" charset="-79"/>
                <a:cs typeface="Assistant" panose="00000500000000000000" pitchFamily="2" charset="-79"/>
              </a:rPr>
              <a:t>שנמצא תחת עבדות. </a:t>
            </a:r>
            <a:endParaRPr lang="en-US" dirty="0">
              <a:latin typeface="Assistant" panose="00000500000000000000" pitchFamily="2" charset="-79"/>
              <a:cs typeface="Assistant" panose="00000500000000000000" pitchFamily="2" charset="-79"/>
            </a:endParaRPr>
          </a:p>
          <a:p>
            <a:pPr algn="just"/>
            <a:endParaRPr lang="he-IL" dirty="0">
              <a:latin typeface="Assistant" panose="00000500000000000000" pitchFamily="2" charset="-79"/>
              <a:cs typeface="Assistant" panose="00000500000000000000" pitchFamily="2" charset="-79"/>
            </a:endParaRPr>
          </a:p>
        </p:txBody>
      </p:sp>
      <p:pic>
        <p:nvPicPr>
          <p:cNvPr id="14" name="תמונה 13" descr="תמונה שמכילה גדר, צילום&#10;&#10;התיאור נוצר באופן אוטומטי">
            <a:extLst>
              <a:ext uri="{FF2B5EF4-FFF2-40B4-BE49-F238E27FC236}">
                <a16:creationId xmlns:a16="http://schemas.microsoft.com/office/drawing/2014/main" id="{8573D85A-7276-44DE-81D0-DF55AE4E163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08893" y="1595246"/>
            <a:ext cx="4935669" cy="3708147"/>
          </a:xfrm>
          <a:prstGeom prst="rect">
            <a:avLst/>
          </a:prstGeom>
        </p:spPr>
      </p:pic>
      <p:sp>
        <p:nvSpPr>
          <p:cNvPr id="11" name="TextBox 10">
            <a:extLst>
              <a:ext uri="{FF2B5EF4-FFF2-40B4-BE49-F238E27FC236}">
                <a16:creationId xmlns:a16="http://schemas.microsoft.com/office/drawing/2014/main" id="{DACE1B70-838C-47AE-8F38-C737ACBF5B39}"/>
              </a:ext>
            </a:extLst>
          </p:cNvPr>
          <p:cNvSpPr txBox="1"/>
          <p:nvPr/>
        </p:nvSpPr>
        <p:spPr>
          <a:xfrm>
            <a:off x="-253249" y="5434133"/>
            <a:ext cx="4935669"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סרייבו, ספרד, המאה ה-14</a:t>
            </a:r>
          </a:p>
        </p:txBody>
      </p:sp>
    </p:spTree>
    <p:extLst>
      <p:ext uri="{BB962C8B-B14F-4D97-AF65-F5344CB8AC3E}">
        <p14:creationId xmlns:p14="http://schemas.microsoft.com/office/powerpoint/2010/main" val="663518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52381" y="398180"/>
            <a:ext cx="4926035" cy="646331"/>
          </a:xfrm>
          <a:prstGeom prst="rect">
            <a:avLst/>
          </a:prstGeom>
          <a:noFill/>
        </p:spPr>
        <p:txBody>
          <a:bodyPr wrap="square" rtlCol="1">
            <a:spAutoFit/>
          </a:bodyPr>
          <a:lstStyle/>
          <a:p>
            <a:r>
              <a:rPr lang="he-IL" b="1" dirty="0"/>
              <a:t>ורְחַץ</a:t>
            </a:r>
            <a:endParaRPr lang="en-US" dirty="0"/>
          </a:p>
          <a:p>
            <a:endParaRPr lang="he-IL" dirty="0">
              <a:latin typeface="Assistant" panose="00000500000000000000" pitchFamily="2" charset="-79"/>
              <a:cs typeface="Assistant" panose="00000500000000000000" pitchFamily="2" charset="-79"/>
            </a:endParaRPr>
          </a:p>
        </p:txBody>
      </p:sp>
      <p:pic>
        <p:nvPicPr>
          <p:cNvPr id="14" name="תמונה 13">
            <a:extLst>
              <a:ext uri="{FF2B5EF4-FFF2-40B4-BE49-F238E27FC236}">
                <a16:creationId xmlns:a16="http://schemas.microsoft.com/office/drawing/2014/main" id="{0039390D-6CFB-43E9-AFCE-0019F7A66C2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14519" y="823448"/>
            <a:ext cx="4117130" cy="4944505"/>
          </a:xfrm>
          <a:prstGeom prst="rect">
            <a:avLst/>
          </a:prstGeom>
        </p:spPr>
      </p:pic>
      <p:sp>
        <p:nvSpPr>
          <p:cNvPr id="15" name="TextBox 14">
            <a:extLst>
              <a:ext uri="{FF2B5EF4-FFF2-40B4-BE49-F238E27FC236}">
                <a16:creationId xmlns:a16="http://schemas.microsoft.com/office/drawing/2014/main" id="{6B3D9FEC-9DCA-44DB-A6FE-3259F03CA65E}"/>
              </a:ext>
            </a:extLst>
          </p:cNvPr>
          <p:cNvSpPr txBox="1"/>
          <p:nvPr/>
        </p:nvSpPr>
        <p:spPr>
          <a:xfrm>
            <a:off x="6452381" y="860368"/>
            <a:ext cx="4926035" cy="5355312"/>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בת פרעה היא האישה הפופולרית ביותר באמנות היהודית והיא מצוירת ברוב ההגדות של פסח. בתמונה אנו רואים שלוש נשים עירומות עומדות בתוך הנהר. מרים, האחות הגדולה יושבת ושומרת על התינוק מרחוק. משה מונח עטוף בחיתול בתוך התיבה.</a:t>
            </a:r>
            <a:endParaRPr lang="en-US" dirty="0">
              <a:latin typeface="Assistant" panose="00000500000000000000" pitchFamily="2" charset="-79"/>
              <a:cs typeface="Assistant" panose="00000500000000000000" pitchFamily="2" charset="-79"/>
            </a:endParaRP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חוקרי האמנות דנים בשאלה את מי רואים בתמונות מוציאה את משה מהמים. האם זאת בת פרעה בעצמה או אחת מנערותיה? בספר שמות כתוב כך: "</a:t>
            </a:r>
            <a:r>
              <a:rPr lang="he-IL" dirty="0" err="1">
                <a:latin typeface="Assistant" panose="00000500000000000000" pitchFamily="2" charset="-79"/>
                <a:cs typeface="Assistant" panose="00000500000000000000" pitchFamily="2" charset="-79"/>
              </a:rPr>
              <a:t>וַתֵּרֶא</a:t>
            </a:r>
            <a:r>
              <a:rPr lang="he-IL" dirty="0">
                <a:latin typeface="Assistant" panose="00000500000000000000" pitchFamily="2" charset="-79"/>
                <a:cs typeface="Assistant" panose="00000500000000000000" pitchFamily="2" charset="-79"/>
              </a:rPr>
              <a:t> </a:t>
            </a:r>
            <a:r>
              <a:rPr lang="he-IL" dirty="0" err="1">
                <a:latin typeface="Assistant" panose="00000500000000000000" pitchFamily="2" charset="-79"/>
                <a:cs typeface="Assistant" panose="00000500000000000000" pitchFamily="2" charset="-79"/>
              </a:rPr>
              <a:t>אֶת-הַתֵּבָה</a:t>
            </a:r>
            <a:r>
              <a:rPr lang="he-IL" dirty="0">
                <a:latin typeface="Assistant" panose="00000500000000000000" pitchFamily="2" charset="-79"/>
                <a:cs typeface="Assistant" panose="00000500000000000000" pitchFamily="2" charset="-79"/>
              </a:rPr>
              <a:t> בְּתוֹךְ הַסּוּף, וַתִּשְׁלַח אֶת-אֲמָתָהּ </a:t>
            </a:r>
            <a:r>
              <a:rPr lang="he-IL" dirty="0" err="1">
                <a:latin typeface="Assistant" panose="00000500000000000000" pitchFamily="2" charset="-79"/>
                <a:cs typeface="Assistant" panose="00000500000000000000" pitchFamily="2" charset="-79"/>
              </a:rPr>
              <a:t>וַתִּקָּחֶה</a:t>
            </a:r>
            <a:r>
              <a:rPr lang="he-IL" dirty="0">
                <a:latin typeface="Assistant" panose="00000500000000000000" pitchFamily="2" charset="-79"/>
                <a:cs typeface="Assistant" panose="00000500000000000000" pitchFamily="2" charset="-79"/>
              </a:rPr>
              <a:t>ָ". </a:t>
            </a:r>
          </a:p>
          <a:p>
            <a:pPr algn="just"/>
            <a:r>
              <a:rPr lang="he-IL" dirty="0">
                <a:latin typeface="Assistant" panose="00000500000000000000" pitchFamily="2" charset="-79"/>
                <a:cs typeface="Assistant" panose="00000500000000000000" pitchFamily="2" charset="-79"/>
              </a:rPr>
              <a:t>למילה אמה שתי משמעויות: יד ושפחה. או שבת פרעה שלחה את ידה והוציאה בעצמה את התיבה מהמים, או שהיא שלחה את שפחתה להוציא את התיבה מהמים.</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מדוע מציירים את בת פרעה עירומה? חז"ל פרשו שבת פרעה ירדה לרחוץ בנהר לשם גיור. בטקס הגיור טובלים במים ללא חציצה. הטבילה באה לסמל את הלידה מחדש כבן או כבת דת אחרת. </a:t>
            </a:r>
            <a:endParaRPr lang="en-US" dirty="0">
              <a:latin typeface="Assistant" panose="00000500000000000000" pitchFamily="2" charset="-79"/>
              <a:cs typeface="Assistant" panose="00000500000000000000" pitchFamily="2" charset="-79"/>
            </a:endParaRPr>
          </a:p>
          <a:p>
            <a:pPr algn="just"/>
            <a:r>
              <a:rPr lang="he-IL" dirty="0"/>
              <a:t> </a:t>
            </a:r>
            <a:endParaRPr lang="he-IL" dirty="0">
              <a:latin typeface="Assistant" panose="00000500000000000000" pitchFamily="2" charset="-79"/>
              <a:cs typeface="Assistant" panose="00000500000000000000" pitchFamily="2" charset="-79"/>
            </a:endParaRPr>
          </a:p>
        </p:txBody>
      </p:sp>
      <p:sp>
        <p:nvSpPr>
          <p:cNvPr id="11" name="TextBox 10">
            <a:extLst>
              <a:ext uri="{FF2B5EF4-FFF2-40B4-BE49-F238E27FC236}">
                <a16:creationId xmlns:a16="http://schemas.microsoft.com/office/drawing/2014/main" id="{9E332363-D6CA-4959-86F0-960231BA2658}"/>
              </a:ext>
            </a:extLst>
          </p:cNvPr>
          <p:cNvSpPr txBox="1"/>
          <p:nvPr/>
        </p:nvSpPr>
        <p:spPr>
          <a:xfrm>
            <a:off x="-91439" y="5846348"/>
            <a:ext cx="4914314"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הזהב, ספרד, המאה ה-14</a:t>
            </a:r>
          </a:p>
        </p:txBody>
      </p:sp>
    </p:spTree>
    <p:extLst>
      <p:ext uri="{BB962C8B-B14F-4D97-AF65-F5344CB8AC3E}">
        <p14:creationId xmlns:p14="http://schemas.microsoft.com/office/powerpoint/2010/main" val="284120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506315" y="391122"/>
            <a:ext cx="4926035" cy="923330"/>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עֲבָדִים הָיִינוּ לְפַרְעה בְּמִצְרָיִם, וַיּוצִיאֵנוּ ה' </a:t>
            </a:r>
            <a:r>
              <a:rPr lang="he-IL" b="1" dirty="0" err="1">
                <a:latin typeface="Assistant" panose="00000500000000000000" pitchFamily="2" charset="-79"/>
                <a:cs typeface="Assistant" panose="00000500000000000000" pitchFamily="2" charset="-79"/>
              </a:rPr>
              <a:t>אֱלהֵינו</a:t>
            </a:r>
            <a:r>
              <a:rPr lang="he-IL" b="1" dirty="0">
                <a:latin typeface="Assistant" panose="00000500000000000000" pitchFamily="2" charset="-79"/>
                <a:cs typeface="Assistant" panose="00000500000000000000" pitchFamily="2" charset="-79"/>
              </a:rPr>
              <a:t>ּ מִשָּׁם בְּיָד חֲזָקָה וּבִזְרעַ נְטוּיָה</a:t>
            </a:r>
            <a:r>
              <a:rPr lang="en-US" b="1" dirty="0">
                <a:latin typeface="Assistant" panose="00000500000000000000" pitchFamily="2" charset="-79"/>
                <a:cs typeface="Assistant" panose="00000500000000000000" pitchFamily="2" charset="-79"/>
              </a:rPr>
              <a:t>?</a:t>
            </a: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32104" y="1198490"/>
            <a:ext cx="4900246" cy="4801314"/>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בתמונה רואים גברים ונשים העוסקים במלאכת הבנייה. הסבלים סוחבים את חומרי הבנייה הכבדים במעלה הסולם, שם מחכה להם אישה המורידה חומרים בגלגל לעבר גבר העומד ומחכה. אישה נוספת יושבת למטה ועוסקת בהכנת הלבנים. אחד הגברים דורך ברגליו את המלט, מכין את החומר שממנו תכין האישה את הלבנים בתוך תבנית מוכנה מראש. התבנית מאפשרת עבודה מדויקת – שכל הלבנים יהיו בגודל אחד. התמונה באה להוכיח את שילובם של היהודים בכל מקצועות החיים, ולא רק במקצועות הקשורים למסחר או לכלכלה. </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  </a:t>
            </a:r>
            <a:endParaRPr lang="en-US"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באמנות הכללית של אותה תקופה נפוצו איורים אנטישמיים המדגישים את חוסר הפרודוקטיביות של היהודים, את עצלנותם ובדלנותם. העובדה שיהודים מסוגלים להיות גם פרודוקטיביים ולעבוד בעבודות פיזיות קשות קיבלה ביטוי בסיפור ההגדה ובאיורים. </a:t>
            </a:r>
            <a:r>
              <a:rPr lang="he-IL" dirty="0"/>
              <a:t> </a:t>
            </a:r>
            <a:endParaRPr lang="en-US" dirty="0"/>
          </a:p>
          <a:p>
            <a:pPr algn="just"/>
            <a:endParaRPr lang="he-IL" dirty="0">
              <a:latin typeface="Assistant" panose="00000500000000000000" pitchFamily="2" charset="-79"/>
              <a:cs typeface="Assistant" panose="00000500000000000000" pitchFamily="2" charset="-79"/>
            </a:endParaRPr>
          </a:p>
        </p:txBody>
      </p:sp>
      <p:pic>
        <p:nvPicPr>
          <p:cNvPr id="11" name="תמונה 10">
            <a:extLst>
              <a:ext uri="{FF2B5EF4-FFF2-40B4-BE49-F238E27FC236}">
                <a16:creationId xmlns:a16="http://schemas.microsoft.com/office/drawing/2014/main" id="{D0AA89B3-D075-49ED-A389-6A6B04CE9E2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67349" y="540680"/>
            <a:ext cx="3665403" cy="5346259"/>
          </a:xfrm>
          <a:prstGeom prst="rect">
            <a:avLst/>
          </a:prstGeom>
        </p:spPr>
      </p:pic>
      <p:sp>
        <p:nvSpPr>
          <p:cNvPr id="16" name="TextBox 15">
            <a:extLst>
              <a:ext uri="{FF2B5EF4-FFF2-40B4-BE49-F238E27FC236}">
                <a16:creationId xmlns:a16="http://schemas.microsoft.com/office/drawing/2014/main" id="{B685C6C3-2812-4198-A105-D79B073310C8}"/>
              </a:ext>
            </a:extLst>
          </p:cNvPr>
          <p:cNvSpPr txBox="1"/>
          <p:nvPr/>
        </p:nvSpPr>
        <p:spPr>
          <a:xfrm>
            <a:off x="-64855" y="5982605"/>
            <a:ext cx="4935669"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ברצלונה, ספרד, המאה ה-14</a:t>
            </a:r>
          </a:p>
        </p:txBody>
      </p:sp>
    </p:spTree>
    <p:extLst>
      <p:ext uri="{BB962C8B-B14F-4D97-AF65-F5344CB8AC3E}">
        <p14:creationId xmlns:p14="http://schemas.microsoft.com/office/powerpoint/2010/main" val="2266519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506315" y="391122"/>
            <a:ext cx="4926035" cy="1200329"/>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כנֶגֶד אַרְבָּעָה בָנִים דִּבְּרָה תּורָה: אֶחָד חָכָם, וְאֶחָד רָשָׁע, וְאֶחָד תָּם, וְאֶחָד שֶׁאֵינו יודֵעַ לִשְׁאול</a:t>
            </a:r>
            <a:r>
              <a:rPr lang="he-IL" dirty="0">
                <a:latin typeface="Assistant" panose="00000500000000000000" pitchFamily="2" charset="-79"/>
                <a:cs typeface="Assistant" panose="00000500000000000000" pitchFamily="2" charset="-79"/>
              </a:rPr>
              <a:t>.</a:t>
            </a:r>
            <a:r>
              <a:rPr lang="he-IL" dirty="0"/>
              <a:t>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32104" y="1669042"/>
            <a:ext cx="4900246" cy="4524315"/>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ציורי ארבעת הבנים בהגדה הם הראי של החברה ושל התקופה בה צוירו. בהגדות מימי הביניים רואים את הבן הרשע לבוש בבגדי אביר או חייל ואוחז בחרב. הבן שאינו יודע לשאול לבוש בדרך כלל בבגדי ליצן. </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אבל בהגדות מודרניות ציורי ארבעת הבנים קיבלו פרשנות חדשה. במקום להפריד את הבנים לדמויות שונות ומנוגדות התחילו לצייר אותם כאחים באותה משפחה או אפילו כארבעה פנים של </a:t>
            </a:r>
            <a:r>
              <a:rPr lang="he-IL" dirty="0" err="1">
                <a:latin typeface="Assistant" panose="00000500000000000000" pitchFamily="2" charset="-79"/>
                <a:cs typeface="Assistant" panose="00000500000000000000" pitchFamily="2" charset="-79"/>
              </a:rPr>
              <a:t>אדם</a:t>
            </a:r>
            <a:r>
              <a:rPr lang="he-IL" dirty="0">
                <a:latin typeface="Assistant" panose="00000500000000000000" pitchFamily="2" charset="-79"/>
                <a:cs typeface="Assistant" panose="00000500000000000000" pitchFamily="2" charset="-79"/>
              </a:rPr>
              <a:t> אחד. ללמדנו שאין מי שהוא חכם מוחלט או רשע תמידי אלא שארבעה טיפוסים אלה נמצאים בכל אחת ואחת מאיתנו כמו בתמונה של הצייר לאונרד בסקין, ששילב את הבנים לאיור אחד. פעם חכם ופעם רשע. פעם תם ופעם שאינו יודע לשאול. הכל תלוי מאיזה צד מסתכלים.  </a:t>
            </a:r>
            <a:endParaRPr lang="en-US" dirty="0">
              <a:latin typeface="Assistant" panose="00000500000000000000" pitchFamily="2" charset="-79"/>
              <a:cs typeface="Assistant" panose="00000500000000000000" pitchFamily="2" charset="-79"/>
            </a:endParaRPr>
          </a:p>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6" name="TextBox 15">
            <a:extLst>
              <a:ext uri="{FF2B5EF4-FFF2-40B4-BE49-F238E27FC236}">
                <a16:creationId xmlns:a16="http://schemas.microsoft.com/office/drawing/2014/main" id="{DFE83165-1F13-49B4-9851-F84F5567965D}"/>
              </a:ext>
            </a:extLst>
          </p:cNvPr>
          <p:cNvSpPr txBox="1"/>
          <p:nvPr/>
        </p:nvSpPr>
        <p:spPr>
          <a:xfrm>
            <a:off x="98469" y="5824025"/>
            <a:ext cx="5205052"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לאונרד בסקין, הגדה של פסח (ארבעת הבנים), 1974</a:t>
            </a:r>
          </a:p>
        </p:txBody>
      </p:sp>
      <p:pic>
        <p:nvPicPr>
          <p:cNvPr id="1026" name="Picture 2" descr="Image result for haggadah">
            <a:extLst>
              <a:ext uri="{FF2B5EF4-FFF2-40B4-BE49-F238E27FC236}">
                <a16:creationId xmlns:a16="http://schemas.microsoft.com/office/drawing/2014/main" id="{A0BD7218-636F-42D4-810E-73159CADE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460" y="864870"/>
            <a:ext cx="3238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980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506315" y="391122"/>
            <a:ext cx="4926035" cy="923330"/>
          </a:xfrm>
          <a:prstGeom prst="rect">
            <a:avLst/>
          </a:prstGeom>
          <a:noFill/>
        </p:spPr>
        <p:txBody>
          <a:bodyPr wrap="square" rtlCol="1">
            <a:spAutoFit/>
          </a:bodyPr>
          <a:lstStyle/>
          <a:p>
            <a:r>
              <a:rPr lang="he-IL" b="1" dirty="0"/>
              <a:t>וָאֶתֵּן לְיִצְחָק אֶת יַעֲקב וְאֶת עֵשָׂיו. וָאֶתֵּן לְעֵשָׂו אֶת הַר שֵּׂעִיר לָרֶשֶׁת אתו, וְיַעֲקב וּבָנָיו יָרְדוּ מִצְרָיִם. </a:t>
            </a:r>
            <a:r>
              <a:rPr lang="he-IL" dirty="0"/>
              <a:t/>
            </a:r>
            <a:br>
              <a:rPr lang="he-IL"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32104" y="1419437"/>
            <a:ext cx="4900246" cy="4524315"/>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בתמונה אנו רואים מצד ימין את רבקה כאשר היא יולדת את יעקב ועשיו בעזרת מיילדת. מצד שמאל יעקב ועשיו כבר גדולים וניכר ההבדל בניהם. עשיו הוא איש ציד והאוחז בחץ וקשת בעוד יעקב יושב בתוך מבנה ולומד. </a:t>
            </a:r>
            <a:endParaRPr lang="en-US" dirty="0">
              <a:latin typeface="Assistant" panose="00000500000000000000" pitchFamily="2" charset="-79"/>
              <a:cs typeface="Assistant" panose="00000500000000000000" pitchFamily="2" charset="-79"/>
            </a:endParaRP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כיצד קשור סיפור יעקב ועשיו להגדה של פסח? בניו של יעקב הם אלה שירדו מצרימה והתחילו את תקופת העבדות שם. הסכסוך המשפחתי התגלגל עד שהפך לסיפור של עבדות ושיעבוד.</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ייתכן גם שהמאייר הכיר את פרשנותו של רש"י לסיפור גניבת הבכורה. רש"י מפרש שם שכאשר יצחק שולח את עשיו להביא לו ציד מהשדה ערב פסח היה. כיצד? כנראה התכוון רש"י שבעתיד בדיוק באותו תאריך יחגגו בני ישראל את חג הפסח. ומכאן הקשר בין גניבת הבכורה ומכת בכורות. </a:t>
            </a:r>
          </a:p>
        </p:txBody>
      </p:sp>
      <p:pic>
        <p:nvPicPr>
          <p:cNvPr id="3" name="תמונה 2" descr="תמונה שמכילה רהיטים, צילום&#10;&#10;התיאור נוצר באופן אוטומטי">
            <a:extLst>
              <a:ext uri="{FF2B5EF4-FFF2-40B4-BE49-F238E27FC236}">
                <a16:creationId xmlns:a16="http://schemas.microsoft.com/office/drawing/2014/main" id="{29DF48CE-D1D8-4F7B-83B7-12A2311CE2F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5512" y="1518115"/>
            <a:ext cx="4928498" cy="3821769"/>
          </a:xfrm>
          <a:prstGeom prst="rect">
            <a:avLst/>
          </a:prstGeom>
        </p:spPr>
      </p:pic>
      <p:sp>
        <p:nvSpPr>
          <p:cNvPr id="14" name="TextBox 13">
            <a:extLst>
              <a:ext uri="{FF2B5EF4-FFF2-40B4-BE49-F238E27FC236}">
                <a16:creationId xmlns:a16="http://schemas.microsoft.com/office/drawing/2014/main" id="{83BB902F-CE30-4CB8-9D85-EC1A8A54BEB9}"/>
              </a:ext>
            </a:extLst>
          </p:cNvPr>
          <p:cNvSpPr txBox="1"/>
          <p:nvPr/>
        </p:nvSpPr>
        <p:spPr>
          <a:xfrm>
            <a:off x="-213492" y="5412923"/>
            <a:ext cx="4935669"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סרייבו, ספרד, המאה ה-14</a:t>
            </a:r>
          </a:p>
        </p:txBody>
      </p:sp>
    </p:spTree>
    <p:extLst>
      <p:ext uri="{BB962C8B-B14F-4D97-AF65-F5344CB8AC3E}">
        <p14:creationId xmlns:p14="http://schemas.microsoft.com/office/powerpoint/2010/main" val="2041878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91067" y="421051"/>
            <a:ext cx="4926035" cy="3416320"/>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בָּרוּךְ שׁומֵר הַבְטָחָתו לְיִשְׂרָאֵל, בָּרוּךְ הוּא. שֶׁהַקָּדושׁ בָּרוּךְ הוּא חִשַּׁב אֶת הַקֵּץ, לַעֲשׂות כְּמו שֶּׁאָמַר לְאַבְרָהָם אָבִינוּ בִּבְרִית בֵּין הַבְּתָרִים, שֶׁנֶּאֱמַר: </a:t>
            </a:r>
            <a:br>
              <a:rPr lang="he-IL" b="1" dirty="0">
                <a:latin typeface="Assistant" panose="00000500000000000000" pitchFamily="2" charset="-79"/>
                <a:cs typeface="Assistant" panose="00000500000000000000" pitchFamily="2" charset="-79"/>
              </a:rPr>
            </a:br>
            <a:r>
              <a:rPr lang="he-IL" b="1" dirty="0">
                <a:latin typeface="Assistant" panose="00000500000000000000" pitchFamily="2" charset="-79"/>
                <a:cs typeface="Assistant" panose="00000500000000000000" pitchFamily="2" charset="-79"/>
              </a:rPr>
              <a:t>וַיּאמֶר לְאַבְרָם, יָדע תֵּדַע כִּי גֵר יִהְיֶה זַרְעֲךָ בְּאֶרֶץ לא לָהֶם, וַעֲבָדוּם וְעִנּוּ אתָם אַרְבַּע מֵאות שנה. וְגם אֶת הַגּוי אֲשֶׁר יַעֲבדוּ דָּן אָנכִי וְאַחֲרֵי כֵן יֵצְאוּ בִּרְכֻשׁ גָּדול.  </a:t>
            </a:r>
            <a:r>
              <a:rPr lang="he-IL" b="1" dirty="0"/>
              <a:t> </a:t>
            </a:r>
            <a:br>
              <a:rPr lang="he-IL" b="1" dirty="0"/>
            </a:br>
            <a:r>
              <a:rPr lang="he-IL" b="1" dirty="0"/>
              <a:t/>
            </a:r>
            <a:br>
              <a:rPr lang="he-IL" b="1" dirty="0"/>
            </a:br>
            <a:r>
              <a:rPr lang="he-IL" dirty="0"/>
              <a:t/>
            </a:r>
            <a:br>
              <a:rPr lang="he-IL" dirty="0"/>
            </a:br>
            <a:r>
              <a:rPr lang="he-IL" b="1" dirty="0"/>
              <a:t/>
            </a:r>
            <a:br>
              <a:rPr lang="he-IL" b="1" dirty="0"/>
            </a:br>
            <a:r>
              <a:rPr lang="he-IL" b="1" dirty="0"/>
              <a:t> </a:t>
            </a:r>
            <a:r>
              <a:rPr lang="he-IL" dirty="0"/>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7629377" y="1911642"/>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8" name="TextBox 17">
            <a:extLst>
              <a:ext uri="{FF2B5EF4-FFF2-40B4-BE49-F238E27FC236}">
                <a16:creationId xmlns:a16="http://schemas.microsoft.com/office/drawing/2014/main" id="{3A341E76-8922-426E-BF8D-E606BC6109FD}"/>
              </a:ext>
            </a:extLst>
          </p:cNvPr>
          <p:cNvSpPr txBox="1"/>
          <p:nvPr/>
        </p:nvSpPr>
        <p:spPr>
          <a:xfrm>
            <a:off x="6471135" y="2652843"/>
            <a:ext cx="4890285" cy="3416320"/>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הובטח לאברהם שבני ישראל יצאו ממצרים ברכוש גדול ואכן לפני היציאה ממצרים ההבטחה מתקיימת: "וְהָיָה כִּי </a:t>
            </a:r>
            <a:r>
              <a:rPr lang="he-IL" dirty="0" err="1">
                <a:latin typeface="Assistant" panose="00000500000000000000" pitchFamily="2" charset="-79"/>
                <a:cs typeface="Assistant" panose="00000500000000000000" pitchFamily="2" charset="-79"/>
              </a:rPr>
              <a:t>תֵלֵכוּן</a:t>
            </a:r>
            <a:r>
              <a:rPr lang="he-IL" dirty="0">
                <a:latin typeface="Assistant" panose="00000500000000000000" pitchFamily="2" charset="-79"/>
                <a:cs typeface="Assistant" panose="00000500000000000000" pitchFamily="2" charset="-79"/>
              </a:rPr>
              <a:t>, לֹא תֵלְכוּ רֵיקָם. וְשָׁאֲלָה </a:t>
            </a:r>
            <a:r>
              <a:rPr lang="he-IL" dirty="0" err="1">
                <a:latin typeface="Assistant" panose="00000500000000000000" pitchFamily="2" charset="-79"/>
                <a:cs typeface="Assistant" panose="00000500000000000000" pitchFamily="2" charset="-79"/>
              </a:rPr>
              <a:t>אִשָּׁה</a:t>
            </a:r>
            <a:r>
              <a:rPr lang="he-IL" dirty="0">
                <a:latin typeface="Assistant" panose="00000500000000000000" pitchFamily="2" charset="-79"/>
                <a:cs typeface="Assistant" panose="00000500000000000000" pitchFamily="2" charset="-79"/>
              </a:rPr>
              <a:t> מִשְּׁכֶנְתָּהּ וּמִגָּרַת בֵּיתָהּ, כְּלֵי-כֶסֶף וּכְלֵי זָהָב וּשְׂמָלֹת".</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הרעיון היה שבני ישראל ייקחו בהשאלה כלים ורכוש מהמצרים, אבל למעשה ההשאלה תהיה לטווח ארוך, שלא על מנת להחזיר. בתמונה רואים מגוון נשים העוסקות בשאילת רכוש. בחלק מהתמונות האישה המצרית מושיטה כלי לשכנתה היהודייה ובחלק מהתמונות הנשים מחפשות לבד מה אפשר לקחת. </a:t>
            </a:r>
            <a:endParaRPr lang="en-US" dirty="0">
              <a:latin typeface="Assistant" panose="00000500000000000000" pitchFamily="2" charset="-79"/>
              <a:cs typeface="Assistant" panose="00000500000000000000" pitchFamily="2" charset="-79"/>
            </a:endParaRPr>
          </a:p>
          <a:p>
            <a:pPr algn="just"/>
            <a:endParaRPr lang="he-IL" dirty="0">
              <a:latin typeface="Assistant" panose="00000500000000000000" pitchFamily="2" charset="-79"/>
              <a:cs typeface="Assistant" panose="00000500000000000000" pitchFamily="2" charset="-79"/>
            </a:endParaRPr>
          </a:p>
        </p:txBody>
      </p:sp>
      <p:pic>
        <p:nvPicPr>
          <p:cNvPr id="14" name="תמונה 13">
            <a:extLst>
              <a:ext uri="{FF2B5EF4-FFF2-40B4-BE49-F238E27FC236}">
                <a16:creationId xmlns:a16="http://schemas.microsoft.com/office/drawing/2014/main" id="{1196F78A-ADC8-4AAD-9D1A-BE767DEC6B8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51085" y="524623"/>
            <a:ext cx="3171083" cy="4933628"/>
          </a:xfrm>
          <a:prstGeom prst="rect">
            <a:avLst/>
          </a:prstGeom>
        </p:spPr>
      </p:pic>
      <p:sp>
        <p:nvSpPr>
          <p:cNvPr id="19" name="TextBox 18">
            <a:extLst>
              <a:ext uri="{FF2B5EF4-FFF2-40B4-BE49-F238E27FC236}">
                <a16:creationId xmlns:a16="http://schemas.microsoft.com/office/drawing/2014/main" id="{5A833382-B63B-44DA-9A7B-42D6C26AC327}"/>
              </a:ext>
            </a:extLst>
          </p:cNvPr>
          <p:cNvSpPr txBox="1"/>
          <p:nvPr/>
        </p:nvSpPr>
        <p:spPr>
          <a:xfrm>
            <a:off x="98469" y="5824025"/>
            <a:ext cx="5205052"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נירנברג השנייה, גרמניה, המאה ה-15</a:t>
            </a:r>
          </a:p>
        </p:txBody>
      </p:sp>
    </p:spTree>
    <p:extLst>
      <p:ext uri="{BB962C8B-B14F-4D97-AF65-F5344CB8AC3E}">
        <p14:creationId xmlns:p14="http://schemas.microsoft.com/office/powerpoint/2010/main" val="2063994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82863" y="146832"/>
            <a:ext cx="4926035" cy="1815882"/>
          </a:xfrm>
          <a:prstGeom prst="rect">
            <a:avLst/>
          </a:prstGeom>
          <a:noFill/>
        </p:spPr>
        <p:txBody>
          <a:bodyPr wrap="square" rtlCol="1">
            <a:spAutoFit/>
          </a:bodyPr>
          <a:lstStyle/>
          <a:p>
            <a:pPr algn="l" rtl="0"/>
            <a:r>
              <a:rPr lang="en-US" sz="1400" b="1" dirty="0">
                <a:latin typeface="Assistant" panose="00000500000000000000" pitchFamily="2" charset="-79"/>
                <a:cs typeface="Assistant" panose="00000500000000000000" pitchFamily="2" charset="-79"/>
              </a:rPr>
              <a:t>And there was a great Gentile, a mighty man and a multitude ... as he said: and the sons of Israel were fruitful and eager, and they multiplied and were very mighty, and the land was filled with them.</a:t>
            </a:r>
            <a:r>
              <a:rPr lang="he-IL" sz="1400" b="1" dirty="0"/>
              <a:t/>
            </a:r>
            <a:br>
              <a:rPr lang="he-IL" sz="1400" b="1" dirty="0"/>
            </a:br>
            <a:r>
              <a:rPr lang="he-IL" sz="1400" b="1" dirty="0"/>
              <a:t> </a:t>
            </a:r>
            <a:r>
              <a:rPr lang="he-IL" sz="1400" dirty="0"/>
              <a:t/>
            </a:r>
            <a:br>
              <a:rPr lang="he-IL" sz="1400" dirty="0"/>
            </a:br>
            <a:r>
              <a:rPr lang="en-US" sz="1400" b="1" dirty="0"/>
              <a:t/>
            </a:r>
            <a:br>
              <a:rPr lang="en-US" sz="1400" b="1" dirty="0"/>
            </a:br>
            <a:endParaRPr lang="he-IL" sz="1400"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03962" y="1559504"/>
            <a:ext cx="4904936" cy="5078313"/>
          </a:xfrm>
          <a:prstGeom prst="rect">
            <a:avLst/>
          </a:prstGeom>
          <a:noFill/>
        </p:spPr>
        <p:txBody>
          <a:bodyPr wrap="square" rtlCol="1">
            <a:spAutoFit/>
          </a:bodyPr>
          <a:lstStyle/>
          <a:p>
            <a:pPr algn="just" rtl="0"/>
            <a:r>
              <a:rPr lang="en-US" dirty="0">
                <a:latin typeface="Assistant" panose="00000500000000000000" pitchFamily="2" charset="-79"/>
                <a:cs typeface="Assistant" panose="00000500000000000000" pitchFamily="2" charset="-79"/>
              </a:rPr>
              <a:t>According to </a:t>
            </a:r>
            <a:r>
              <a:rPr lang="en-US" dirty="0" err="1">
                <a:latin typeface="Assistant" panose="00000500000000000000" pitchFamily="2" charset="-79"/>
                <a:cs typeface="Assistant" panose="00000500000000000000" pitchFamily="2" charset="-79"/>
              </a:rPr>
              <a:t>Rashi</a:t>
            </a:r>
            <a:r>
              <a:rPr lang="en-US" dirty="0">
                <a:latin typeface="Assistant" panose="00000500000000000000" pitchFamily="2" charset="-79"/>
                <a:cs typeface="Assistant" panose="00000500000000000000" pitchFamily="2" charset="-79"/>
              </a:rPr>
              <a:t>, a Jewish woman in Egypt was giving birth to six babies at one birth, and a woman stands with her legs apart, and a baby comes out of her legs with five babies on her left, and all of them are born at one birth. Of birth, but of the symbolism of multiple births, medically it is clear that a woman could not safely pass six embryos before the invention of modern medicine.</a:t>
            </a:r>
          </a:p>
          <a:p>
            <a:pPr algn="just" rtl="0"/>
            <a:r>
              <a:rPr lang="en-US" dirty="0">
                <a:latin typeface="Assistant" panose="00000500000000000000" pitchFamily="2" charset="-79"/>
                <a:cs typeface="Assistant" panose="00000500000000000000" pitchFamily="2" charset="-79"/>
              </a:rPr>
              <a:t>The increased birth rate during a period of bondage is perceived as supernatural. The illustrator manages to show us, very vividly, the miracle that happened to the </a:t>
            </a:r>
            <a:r>
              <a:rPr lang="en-US" dirty="0" smtClean="0">
                <a:latin typeface="Assistant" panose="00000500000000000000" pitchFamily="2" charset="-79"/>
                <a:cs typeface="Assistant" panose="00000500000000000000" pitchFamily="2" charset="-79"/>
              </a:rPr>
              <a:t>Israel people  </a:t>
            </a:r>
            <a:r>
              <a:rPr lang="en-US" dirty="0">
                <a:latin typeface="Assistant" panose="00000500000000000000" pitchFamily="2" charset="-79"/>
                <a:cs typeface="Assistant" panose="00000500000000000000" pitchFamily="2" charset="-79"/>
              </a:rPr>
              <a:t>in Egypt.</a:t>
            </a:r>
            <a:endParaRPr lang="he-IL" dirty="0">
              <a:latin typeface="Assistant" panose="00000500000000000000" pitchFamily="2" charset="-79"/>
              <a:cs typeface="Assistant" panose="00000500000000000000" pitchFamily="2" charset="-79"/>
            </a:endParaRPr>
          </a:p>
        </p:txBody>
      </p:sp>
      <p:pic>
        <p:nvPicPr>
          <p:cNvPr id="14" name="תמונה 13" descr="תמונה שמכילה טקסט, ישן&#10;&#10;התיאור נוצר באופן אוטומטי">
            <a:extLst>
              <a:ext uri="{FF2B5EF4-FFF2-40B4-BE49-F238E27FC236}">
                <a16:creationId xmlns:a16="http://schemas.microsoft.com/office/drawing/2014/main" id="{E84ECAA7-C667-49E4-84DA-628300F3D4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54619" y="2003615"/>
            <a:ext cx="4869760" cy="3110755"/>
          </a:xfrm>
          <a:prstGeom prst="rect">
            <a:avLst/>
          </a:prstGeom>
        </p:spPr>
      </p:pic>
      <p:sp>
        <p:nvSpPr>
          <p:cNvPr id="16" name="TextBox 15">
            <a:extLst>
              <a:ext uri="{FF2B5EF4-FFF2-40B4-BE49-F238E27FC236}">
                <a16:creationId xmlns:a16="http://schemas.microsoft.com/office/drawing/2014/main" id="{C1034F38-219C-4714-8C64-A29E3200A0F0}"/>
              </a:ext>
            </a:extLst>
          </p:cNvPr>
          <p:cNvSpPr txBox="1"/>
          <p:nvPr/>
        </p:nvSpPr>
        <p:spPr>
          <a:xfrm>
            <a:off x="692331" y="5254561"/>
            <a:ext cx="4923698" cy="646331"/>
          </a:xfrm>
          <a:prstGeom prst="rect">
            <a:avLst/>
          </a:prstGeom>
          <a:noFill/>
        </p:spPr>
        <p:txBody>
          <a:bodyPr wrap="square" rtlCol="1">
            <a:spAutoFit/>
          </a:bodyPr>
          <a:lstStyle/>
          <a:p>
            <a:pPr algn="l" rtl="0"/>
            <a:r>
              <a:rPr lang="en-US" dirty="0">
                <a:latin typeface="Assistant" panose="00000500000000000000" pitchFamily="2" charset="-79"/>
                <a:cs typeface="Assistant" panose="00000500000000000000" pitchFamily="2" charset="-79"/>
              </a:rPr>
              <a:t>The Dragon </a:t>
            </a:r>
            <a:r>
              <a:rPr lang="en-US" dirty="0" err="1">
                <a:latin typeface="Assistant" panose="00000500000000000000" pitchFamily="2" charset="-79"/>
                <a:cs typeface="Assistant" panose="00000500000000000000" pitchFamily="2" charset="-79"/>
              </a:rPr>
              <a:t>Haggadah</a:t>
            </a:r>
            <a:r>
              <a:rPr lang="en-US" dirty="0">
                <a:latin typeface="Assistant" panose="00000500000000000000" pitchFamily="2" charset="-79"/>
                <a:cs typeface="Assistant" panose="00000500000000000000" pitchFamily="2" charset="-79"/>
              </a:rPr>
              <a:t>, France, 13th century</a:t>
            </a:r>
            <a:endParaRPr lang="he-IL" dirty="0">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142286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4975</TotalTime>
  <Words>1999</Words>
  <Application>Microsoft Office PowerPoint</Application>
  <PresentationFormat>Widescreen</PresentationFormat>
  <Paragraphs>100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Assistant</vt:lpstr>
      <vt:lpstr>Calibri</vt:lpstr>
      <vt:lpstr>Calibri Light</vt:lpstr>
      <vt:lpstr>Times New Roman</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anat chen</dc:creator>
  <cp:lastModifiedBy>u26688</cp:lastModifiedBy>
  <cp:revision>74</cp:revision>
  <dcterms:created xsi:type="dcterms:W3CDTF">2019-03-26T18:08:51Z</dcterms:created>
  <dcterms:modified xsi:type="dcterms:W3CDTF">2019-04-11T13:41:13Z</dcterms:modified>
</cp:coreProperties>
</file>