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7.jpg" ContentType="image/jpeg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90" r:id="rId5"/>
    <p:sldId id="300" r:id="rId6"/>
    <p:sldId id="301" r:id="rId7"/>
    <p:sldId id="273" r:id="rId8"/>
    <p:sldId id="278" r:id="rId9"/>
    <p:sldId id="279" r:id="rId10"/>
    <p:sldId id="293" r:id="rId11"/>
    <p:sldId id="302" r:id="rId12"/>
    <p:sldId id="280" r:id="rId13"/>
    <p:sldId id="292" r:id="rId14"/>
  </p:sldIdLst>
  <p:sldSz cx="20104100" cy="1130935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CA0"/>
    <a:srgbClr val="94CDC0"/>
    <a:srgbClr val="153357"/>
    <a:srgbClr val="9BB5D4"/>
    <a:srgbClr val="1EE9EE"/>
    <a:srgbClr val="4936D6"/>
    <a:srgbClr val="CD7C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80723" autoAdjust="0"/>
  </p:normalViewPr>
  <p:slideViewPr>
    <p:cSldViewPr>
      <p:cViewPr varScale="1">
        <p:scale>
          <a:sx n="55" d="100"/>
          <a:sy n="55" d="100"/>
        </p:scale>
        <p:origin x="918" y="6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Def Section Visits</a:t>
            </a:r>
            <a:r>
              <a:rPr lang="en-GB" baseline="0" dirty="0" smtClean="0"/>
              <a:t> 2019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HLIE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5-4630-9F3A-773F9A339C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5-4630-9F3A-773F9A339C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Capability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6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55-4630-9F3A-773F9A339C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Understand/Influence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10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55-4630-9F3A-773F9A339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1700448"/>
        <c:axId val="571698480"/>
      </c:barChart>
      <c:catAx>
        <c:axId val="57170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698480"/>
        <c:crosses val="autoZero"/>
        <c:auto val="1"/>
        <c:lblAlgn val="ctr"/>
        <c:lblOffset val="100"/>
        <c:noMultiLvlLbl val="0"/>
      </c:catAx>
      <c:valAx>
        <c:axId val="57169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70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0.7331</cdr:x>
      <cdr:y>0.81159</cdr:y>
    </cdr:from>
    <cdr:to>
      <cdr:x>0.86992</cdr:x>
      <cdr:y>0.84087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9825567" y="7251698"/>
          <a:ext cx="1833683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="1" dirty="0" smtClean="0"/>
            <a:t>Oct - Jewish Holiday Period</a:t>
          </a:r>
          <a:endParaRPr lang="en-GB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433" y="0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84767077-EBE3-4C72-B39A-85D5DF8E315D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6700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509" y="3270976"/>
            <a:ext cx="7943207" cy="2677467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433" y="6457028"/>
            <a:ext cx="4302440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E4CAA0DC-E2BF-409C-A47B-F758C32CC0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00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0DC-E2BF-409C-A47B-F758C32CC0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92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40BB4-2728-4DDE-9850-F091752B8F0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70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0DC-E2BF-409C-A47B-F758C32CC0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0DC-E2BF-409C-A47B-F758C32CC0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7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AA0DC-E2BF-409C-A47B-F758C32CC0E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9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2975" y="81537"/>
            <a:ext cx="18098148" cy="119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45BC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323C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9925665" cy="11308715"/>
          </a:xfrm>
          <a:custGeom>
            <a:avLst/>
            <a:gdLst/>
            <a:ahLst/>
            <a:cxnLst/>
            <a:rect l="l" t="t" r="r" b="b"/>
            <a:pathLst>
              <a:path w="19925665" h="11308715">
                <a:moveTo>
                  <a:pt x="0" y="11308556"/>
                </a:moveTo>
                <a:lnTo>
                  <a:pt x="0" y="0"/>
                </a:lnTo>
                <a:lnTo>
                  <a:pt x="19925110" y="0"/>
                </a:lnTo>
                <a:lnTo>
                  <a:pt x="19925110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9A9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87179" y="0"/>
            <a:ext cx="11716920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45BC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5305" y="4458368"/>
            <a:ext cx="7503795" cy="608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66481"/>
            <a:ext cx="754380" cy="670560"/>
          </a:xfrm>
          <a:custGeom>
            <a:avLst/>
            <a:gdLst/>
            <a:ahLst/>
            <a:cxnLst/>
            <a:rect l="l" t="t" r="r" b="b"/>
            <a:pathLst>
              <a:path w="754380" h="670560">
                <a:moveTo>
                  <a:pt x="0" y="670136"/>
                </a:moveTo>
                <a:lnTo>
                  <a:pt x="0" y="0"/>
                </a:lnTo>
                <a:lnTo>
                  <a:pt x="753903" y="0"/>
                </a:lnTo>
                <a:lnTo>
                  <a:pt x="753903" y="670136"/>
                </a:lnTo>
                <a:lnTo>
                  <a:pt x="0" y="670136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1497336"/>
            <a:ext cx="11245730" cy="9811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035595" y="3692768"/>
            <a:ext cx="1956746" cy="262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454965" y="4439655"/>
            <a:ext cx="1120384" cy="1120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0" i="0">
                <a:solidFill>
                  <a:srgbClr val="45BC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808" y="4265593"/>
            <a:ext cx="17088485" cy="1522596"/>
          </a:xfrm>
          <a:prstGeom prst="rect">
            <a:avLst/>
          </a:prstGeo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50" indent="0" algn="ctr">
              <a:buNone/>
              <a:defRPr sz="3298"/>
            </a:lvl2pPr>
            <a:lvl3pPr marL="1507900" indent="0" algn="ctr">
              <a:buNone/>
              <a:defRPr sz="2968"/>
            </a:lvl3pPr>
            <a:lvl4pPr marL="2261851" indent="0" algn="ctr">
              <a:buNone/>
              <a:defRPr sz="2638"/>
            </a:lvl4pPr>
            <a:lvl5pPr marL="3015801" indent="0" algn="ctr">
              <a:buNone/>
              <a:defRPr sz="2638"/>
            </a:lvl5pPr>
            <a:lvl6pPr marL="3769751" indent="0" algn="ctr">
              <a:buNone/>
              <a:defRPr sz="2638"/>
            </a:lvl6pPr>
            <a:lvl7pPr marL="4523701" indent="0" algn="ctr">
              <a:buNone/>
              <a:defRPr sz="2638"/>
            </a:lvl7pPr>
            <a:lvl8pPr marL="5277652" indent="0" algn="ctr">
              <a:buNone/>
              <a:defRPr sz="2638"/>
            </a:lvl8pPr>
            <a:lvl9pPr marL="6031602" indent="0" algn="ctr">
              <a:buNone/>
              <a:defRPr sz="2638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82157" y="10482095"/>
            <a:ext cx="4523423" cy="276999"/>
          </a:xfrm>
          <a:prstGeom prst="rect">
            <a:avLst/>
          </a:prstGeom>
        </p:spPr>
        <p:txBody>
          <a:bodyPr/>
          <a:lstStyle/>
          <a:p>
            <a:fld id="{6C7CC918-DE0C-4E0A-9824-08E88156C471}" type="datetimeFigureOut">
              <a:rPr lang="en-GB" smtClean="0"/>
              <a:t>06/02/2020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9483" y="10482095"/>
            <a:ext cx="6785134" cy="276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198520" y="10482095"/>
            <a:ext cx="4523423" cy="276999"/>
          </a:xfrm>
          <a:prstGeom prst="rect">
            <a:avLst/>
          </a:prstGeom>
        </p:spPr>
        <p:txBody>
          <a:bodyPr/>
          <a:lstStyle/>
          <a:p>
            <a:fld id="{E4B062CE-71B0-4997-B711-C5C712B17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4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247" y="175775"/>
            <a:ext cx="18473605" cy="99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0" i="0">
                <a:solidFill>
                  <a:srgbClr val="45BCA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8553" y="5568281"/>
            <a:ext cx="18386993" cy="2381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323C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world/2018/may/27/british-arms-exports-israel-new-recor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15615" y="4510386"/>
            <a:ext cx="14072870" cy="2431435"/>
          </a:xfrm>
        </p:spPr>
        <p:txBody>
          <a:bodyPr/>
          <a:lstStyle/>
          <a:p>
            <a:pPr algn="ctr"/>
            <a:r>
              <a:rPr lang="en-GB" sz="6600" b="1" dirty="0" smtClean="0"/>
              <a:t>Defence Attaché Tel Aviv</a:t>
            </a:r>
          </a:p>
          <a:p>
            <a:pPr algn="ctr"/>
            <a:endParaRPr lang="en-GB" sz="4400" b="1" dirty="0" smtClean="0"/>
          </a:p>
          <a:p>
            <a:pPr algn="ctr"/>
            <a:r>
              <a:rPr lang="en-GB" sz="4800" b="1" dirty="0" smtClean="0"/>
              <a:t>Col Jim Priest MBE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" y="9160573"/>
            <a:ext cx="1371599" cy="172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11687" y="9758583"/>
            <a:ext cx="239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British Embassy Tel Aviv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44" b="36131"/>
          <a:stretch/>
        </p:blipFill>
        <p:spPr>
          <a:xfrm>
            <a:off x="16148050" y="9368527"/>
            <a:ext cx="1563637" cy="15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3015615" y="4510386"/>
            <a:ext cx="14072870" cy="1015663"/>
          </a:xfrm>
        </p:spPr>
        <p:txBody>
          <a:bodyPr/>
          <a:lstStyle/>
          <a:p>
            <a:pPr algn="ctr"/>
            <a:endParaRPr lang="en-GB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50" y="9160573"/>
            <a:ext cx="1371599" cy="172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11687" y="9758583"/>
            <a:ext cx="239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British Embassy Tel Aviv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44" b="36131"/>
          <a:stretch/>
        </p:blipFill>
        <p:spPr>
          <a:xfrm>
            <a:off x="16148050" y="9368527"/>
            <a:ext cx="1563637" cy="15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375572" y="2069275"/>
            <a:ext cx="6049078" cy="1309370"/>
          </a:xfrm>
          <a:custGeom>
            <a:avLst/>
            <a:gdLst/>
            <a:ahLst/>
            <a:cxnLst/>
            <a:rect l="l" t="t" r="r" b="b"/>
            <a:pathLst>
              <a:path w="5759450" h="1309370">
                <a:moveTo>
                  <a:pt x="0" y="0"/>
                </a:moveTo>
                <a:lnTo>
                  <a:pt x="5758986" y="0"/>
                </a:lnTo>
                <a:lnTo>
                  <a:pt x="5758986" y="1308860"/>
                </a:lnTo>
                <a:lnTo>
                  <a:pt x="0" y="1308860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11200" y="3574070"/>
            <a:ext cx="6013449" cy="6167755"/>
          </a:xfrm>
          <a:custGeom>
            <a:avLst/>
            <a:gdLst/>
            <a:ahLst/>
            <a:cxnLst/>
            <a:rect l="l" t="t" r="r" b="b"/>
            <a:pathLst>
              <a:path w="5759450" h="6167755">
                <a:moveTo>
                  <a:pt x="0" y="0"/>
                </a:moveTo>
                <a:lnTo>
                  <a:pt x="5758986" y="0"/>
                </a:lnTo>
                <a:lnTo>
                  <a:pt x="5758986" y="6167351"/>
                </a:lnTo>
                <a:lnTo>
                  <a:pt x="0" y="6167351"/>
                </a:lnTo>
                <a:lnTo>
                  <a:pt x="0" y="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58480" y="2081232"/>
            <a:ext cx="6826054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7200" spc="15" dirty="0" err="1" smtClean="0">
                <a:solidFill>
                  <a:srgbClr val="FFFFFF"/>
                </a:solidFill>
                <a:latin typeface="Arial"/>
                <a:cs typeface="Arial"/>
              </a:rPr>
              <a:t>Labo</a:t>
            </a:r>
            <a:r>
              <a:rPr lang="en-GB" sz="7200" spc="15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7200" spc="1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72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spc="10" dirty="0">
                <a:solidFill>
                  <a:srgbClr val="FFFFFF"/>
                </a:solidFill>
                <a:latin typeface="Arial"/>
                <a:cs typeface="Arial"/>
              </a:rPr>
              <a:t>Market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78592" y="4165284"/>
            <a:ext cx="4321693" cy="255390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221615">
              <a:lnSpc>
                <a:spcPts val="4300"/>
              </a:lnSpc>
              <a:spcBef>
                <a:spcPts val="615"/>
              </a:spcBef>
              <a:tabLst>
                <a:tab pos="1892935" algn="l"/>
              </a:tabLst>
            </a:pPr>
            <a:r>
              <a:rPr sz="3950" dirty="0">
                <a:solidFill>
                  <a:srgbClr val="45BCA0"/>
                </a:solidFill>
                <a:latin typeface="Arial"/>
                <a:cs typeface="Arial"/>
              </a:rPr>
              <a:t>Monthly</a:t>
            </a:r>
            <a:r>
              <a:rPr sz="3950" spc="-26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950" spc="-10" dirty="0" smtClean="0">
                <a:solidFill>
                  <a:srgbClr val="45BCA0"/>
                </a:solidFill>
                <a:latin typeface="Arial"/>
                <a:cs typeface="Arial"/>
              </a:rPr>
              <a:t>Av</a:t>
            </a:r>
            <a:r>
              <a:rPr lang="en-GB" sz="3950" spc="-10" dirty="0" smtClean="0">
                <a:solidFill>
                  <a:srgbClr val="45BCA0"/>
                </a:solidFill>
                <a:latin typeface="Arial"/>
                <a:cs typeface="Arial"/>
              </a:rPr>
              <a:t>e</a:t>
            </a:r>
            <a:r>
              <a:rPr sz="3950" spc="-10" dirty="0" smtClean="0">
                <a:solidFill>
                  <a:srgbClr val="45BCA0"/>
                </a:solidFill>
                <a:latin typeface="Arial"/>
                <a:cs typeface="Arial"/>
              </a:rPr>
              <a:t>rage  </a:t>
            </a:r>
            <a:r>
              <a:rPr sz="3950" spc="-35" dirty="0">
                <a:solidFill>
                  <a:srgbClr val="45BCA0"/>
                </a:solidFill>
                <a:latin typeface="Arial"/>
                <a:cs typeface="Arial"/>
              </a:rPr>
              <a:t>Wage</a:t>
            </a:r>
            <a:r>
              <a:rPr sz="3950" spc="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5BCA0"/>
                </a:solidFill>
                <a:latin typeface="Arial"/>
                <a:cs typeface="Arial"/>
              </a:rPr>
              <a:t>-	U$  2,835</a:t>
            </a:r>
            <a:endParaRPr sz="3950" dirty="0">
              <a:latin typeface="Arial"/>
              <a:cs typeface="Arial"/>
            </a:endParaRPr>
          </a:p>
          <a:p>
            <a:pPr marL="26670" marR="5080">
              <a:lnSpc>
                <a:spcPts val="4290"/>
              </a:lnSpc>
              <a:spcBef>
                <a:spcPts val="2125"/>
              </a:spcBef>
              <a:tabLst>
                <a:tab pos="1907539" algn="l"/>
              </a:tabLst>
            </a:pPr>
            <a:r>
              <a:rPr sz="3950" dirty="0">
                <a:solidFill>
                  <a:srgbClr val="45BCA0"/>
                </a:solidFill>
                <a:latin typeface="Arial"/>
                <a:cs typeface="Arial"/>
              </a:rPr>
              <a:t>Monthly</a:t>
            </a:r>
            <a:r>
              <a:rPr sz="3950" spc="-50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5BCA0"/>
                </a:solidFill>
                <a:latin typeface="Arial"/>
                <a:cs typeface="Arial"/>
              </a:rPr>
              <a:t>Minimum  </a:t>
            </a:r>
            <a:r>
              <a:rPr sz="3950" spc="-35" dirty="0">
                <a:solidFill>
                  <a:srgbClr val="45BCA0"/>
                </a:solidFill>
                <a:latin typeface="Arial"/>
                <a:cs typeface="Arial"/>
              </a:rPr>
              <a:t>Wage</a:t>
            </a:r>
            <a:r>
              <a:rPr sz="3950" spc="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45BCA0"/>
                </a:solidFill>
                <a:latin typeface="Arial"/>
                <a:cs typeface="Arial"/>
              </a:rPr>
              <a:t>-	U$1,472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84729" y="7352620"/>
            <a:ext cx="3406140" cy="117538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15"/>
              </a:spcBef>
            </a:pPr>
            <a:r>
              <a:rPr sz="3950" dirty="0">
                <a:solidFill>
                  <a:srgbClr val="45BCA0"/>
                </a:solidFill>
                <a:latin typeface="Arial"/>
                <a:cs typeface="Arial"/>
              </a:rPr>
              <a:t>Unemployment  Rate -</a:t>
            </a:r>
            <a:r>
              <a:rPr sz="3950" spc="-2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lang="en-GB" sz="3950" dirty="0">
                <a:solidFill>
                  <a:srgbClr val="45BCA0"/>
                </a:solidFill>
                <a:latin typeface="Arial"/>
                <a:cs typeface="Arial"/>
              </a:rPr>
              <a:t>3</a:t>
            </a:r>
            <a:r>
              <a:rPr sz="3950" dirty="0" smtClean="0">
                <a:solidFill>
                  <a:srgbClr val="45BCA0"/>
                </a:solidFill>
                <a:latin typeface="Arial"/>
                <a:cs typeface="Arial"/>
              </a:rPr>
              <a:t>.</a:t>
            </a:r>
            <a:r>
              <a:rPr lang="en-GB" sz="3950" dirty="0" smtClean="0">
                <a:solidFill>
                  <a:srgbClr val="45BCA0"/>
                </a:solidFill>
                <a:latin typeface="Arial"/>
                <a:cs typeface="Arial"/>
              </a:rPr>
              <a:t>8</a:t>
            </a:r>
            <a:r>
              <a:rPr sz="3950" dirty="0" smtClean="0">
                <a:solidFill>
                  <a:srgbClr val="45BCA0"/>
                </a:solidFill>
                <a:latin typeface="Arial"/>
                <a:cs typeface="Arial"/>
              </a:rPr>
              <a:t>%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17840" y="6983096"/>
            <a:ext cx="3602580" cy="86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517840" y="5350576"/>
            <a:ext cx="3602580" cy="861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06708" y="5303145"/>
            <a:ext cx="1455453" cy="1826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622621" y="5905579"/>
            <a:ext cx="617782" cy="607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15143" y="6996795"/>
            <a:ext cx="1518278" cy="19266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37801" y="7612333"/>
            <a:ext cx="680607" cy="6806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315143" y="3620365"/>
            <a:ext cx="1518278" cy="19266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737801" y="4240708"/>
            <a:ext cx="680607" cy="6806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88623" y="77472"/>
            <a:ext cx="7601584" cy="1194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205480" algn="l"/>
              </a:tabLst>
            </a:pPr>
            <a:r>
              <a:rPr sz="7650" spc="5" dirty="0" smtClean="0">
                <a:solidFill>
                  <a:srgbClr val="45BCA0"/>
                </a:solidFill>
                <a:latin typeface="Arial"/>
                <a:cs typeface="Arial"/>
              </a:rPr>
              <a:t>Israel</a:t>
            </a:r>
            <a:r>
              <a:rPr lang="en-GB" sz="7650" spc="5" dirty="0" smtClean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7650" b="1" spc="5" dirty="0" smtClean="0">
                <a:solidFill>
                  <a:srgbClr val="323C40"/>
                </a:solidFill>
                <a:latin typeface="Arial"/>
                <a:cs typeface="Arial"/>
              </a:rPr>
              <a:t>Economy</a:t>
            </a:r>
            <a:endParaRPr sz="765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36688" y="3620366"/>
            <a:ext cx="6267413" cy="6121459"/>
          </a:xfrm>
          <a:custGeom>
            <a:avLst/>
            <a:gdLst/>
            <a:ahLst/>
            <a:cxnLst/>
            <a:rect l="l" t="t" r="r" b="b"/>
            <a:pathLst>
              <a:path w="5759450" h="6167755">
                <a:moveTo>
                  <a:pt x="0" y="0"/>
                </a:moveTo>
                <a:lnTo>
                  <a:pt x="5758982" y="0"/>
                </a:lnTo>
                <a:lnTo>
                  <a:pt x="5758982" y="6167351"/>
                </a:lnTo>
                <a:lnTo>
                  <a:pt x="0" y="6167351"/>
                </a:lnTo>
                <a:lnTo>
                  <a:pt x="0" y="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85588" y="2109128"/>
            <a:ext cx="6206652" cy="1225976"/>
          </a:xfrm>
          <a:prstGeom prst="rect">
            <a:avLst/>
          </a:prstGeom>
          <a:solidFill>
            <a:srgbClr val="45BCA0"/>
          </a:solidFill>
        </p:spPr>
        <p:txBody>
          <a:bodyPr vert="horz" wrap="square" lIns="0" tIns="208279" rIns="0" bIns="0" rtlCol="0">
            <a:spAutoFit/>
          </a:bodyPr>
          <a:lstStyle/>
          <a:p>
            <a:pPr marL="375920" algn="ctr">
              <a:lnSpc>
                <a:spcPct val="100000"/>
              </a:lnSpc>
              <a:spcBef>
                <a:spcPts val="1639"/>
              </a:spcBef>
            </a:pPr>
            <a:endParaRPr sz="66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84582" y="3676051"/>
            <a:ext cx="1507807" cy="1909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0313" y="4293063"/>
            <a:ext cx="670136" cy="670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83655" y="5375016"/>
            <a:ext cx="3602576" cy="86106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9222" y="7021481"/>
            <a:ext cx="3602577" cy="86106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97527" y="3819643"/>
            <a:ext cx="3709670" cy="4572149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588135">
              <a:lnSpc>
                <a:spcPts val="3960"/>
              </a:lnSpc>
              <a:spcBef>
                <a:spcPts val="560"/>
              </a:spcBef>
            </a:pPr>
            <a:r>
              <a:rPr sz="3600" spc="10" dirty="0">
                <a:solidFill>
                  <a:srgbClr val="45BCA0"/>
                </a:solidFill>
                <a:latin typeface="Arial"/>
                <a:cs typeface="Arial"/>
              </a:rPr>
              <a:t>#10 </a:t>
            </a:r>
            <a:r>
              <a:rPr sz="3600" spc="15" dirty="0">
                <a:solidFill>
                  <a:srgbClr val="45BCA0"/>
                </a:solidFill>
                <a:latin typeface="Arial"/>
                <a:cs typeface="Arial"/>
              </a:rPr>
              <a:t>Most  </a:t>
            </a:r>
            <a:r>
              <a:rPr sz="3600" dirty="0">
                <a:solidFill>
                  <a:srgbClr val="45BCA0"/>
                </a:solidFill>
                <a:latin typeface="Arial"/>
                <a:cs typeface="Arial"/>
              </a:rPr>
              <a:t>I</a:t>
            </a:r>
            <a:r>
              <a:rPr sz="3600" spc="15" dirty="0">
                <a:solidFill>
                  <a:srgbClr val="45BCA0"/>
                </a:solidFill>
                <a:latin typeface="Arial"/>
                <a:cs typeface="Arial"/>
              </a:rPr>
              <a:t>nnova</a:t>
            </a:r>
            <a:r>
              <a:rPr sz="3600" dirty="0">
                <a:solidFill>
                  <a:srgbClr val="45BCA0"/>
                </a:solidFill>
                <a:latin typeface="Arial"/>
                <a:cs typeface="Arial"/>
              </a:rPr>
              <a:t>t</a:t>
            </a:r>
            <a:r>
              <a:rPr sz="3600" spc="10" dirty="0">
                <a:solidFill>
                  <a:srgbClr val="45BCA0"/>
                </a:solidFill>
                <a:latin typeface="Arial"/>
                <a:cs typeface="Arial"/>
              </a:rPr>
              <a:t>ive  </a:t>
            </a:r>
            <a:r>
              <a:rPr sz="3600" spc="15" dirty="0">
                <a:solidFill>
                  <a:srgbClr val="45BCA0"/>
                </a:solidFill>
                <a:latin typeface="Arial"/>
                <a:cs typeface="Arial"/>
              </a:rPr>
              <a:t>Economy</a:t>
            </a:r>
            <a:endParaRPr sz="3600" dirty="0">
              <a:latin typeface="Arial"/>
              <a:cs typeface="Arial"/>
            </a:endParaRPr>
          </a:p>
          <a:p>
            <a:pPr marL="33020" marR="492125">
              <a:lnSpc>
                <a:spcPct val="90700"/>
              </a:lnSpc>
              <a:spcBef>
                <a:spcPts val="865"/>
              </a:spcBef>
            </a:pPr>
            <a:r>
              <a:rPr sz="3600" dirty="0" smtClean="0">
                <a:solidFill>
                  <a:srgbClr val="45BCA0"/>
                </a:solidFill>
                <a:latin typeface="Arial"/>
                <a:cs typeface="Arial"/>
              </a:rPr>
              <a:t>Israel’s</a:t>
            </a:r>
            <a:r>
              <a:rPr lang="en-GB" sz="3600" dirty="0" smtClean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600" spc="10" dirty="0" smtClean="0">
                <a:solidFill>
                  <a:srgbClr val="45BCA0"/>
                </a:solidFill>
                <a:latin typeface="Arial"/>
                <a:cs typeface="Arial"/>
              </a:rPr>
              <a:t>market  </a:t>
            </a:r>
            <a:r>
              <a:rPr sz="3600" spc="10" dirty="0">
                <a:solidFill>
                  <a:srgbClr val="45BCA0"/>
                </a:solidFill>
                <a:latin typeface="Arial"/>
                <a:cs typeface="Arial"/>
              </a:rPr>
              <a:t>value stands at  </a:t>
            </a:r>
            <a:r>
              <a:rPr sz="3600" spc="15" dirty="0">
                <a:solidFill>
                  <a:srgbClr val="45BCA0"/>
                </a:solidFill>
                <a:latin typeface="Arial"/>
                <a:cs typeface="Arial"/>
              </a:rPr>
              <a:t>359 </a:t>
            </a:r>
            <a:r>
              <a:rPr sz="3600" spc="10" dirty="0">
                <a:solidFill>
                  <a:srgbClr val="45BCA0"/>
                </a:solidFill>
                <a:latin typeface="Arial"/>
                <a:cs typeface="Arial"/>
              </a:rPr>
              <a:t>billion</a:t>
            </a:r>
            <a:r>
              <a:rPr sz="3600" spc="-90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600" spc="15" dirty="0">
                <a:solidFill>
                  <a:srgbClr val="45BCA0"/>
                </a:solidFill>
                <a:latin typeface="Arial"/>
                <a:cs typeface="Arial"/>
              </a:rPr>
              <a:t>USD</a:t>
            </a:r>
            <a:endParaRPr sz="3600" dirty="0">
              <a:latin typeface="Arial"/>
              <a:cs typeface="Arial"/>
            </a:endParaRPr>
          </a:p>
          <a:p>
            <a:pPr marL="33020" marR="5080">
              <a:lnSpc>
                <a:spcPts val="3879"/>
              </a:lnSpc>
              <a:spcBef>
                <a:spcPts val="2610"/>
              </a:spcBef>
            </a:pPr>
            <a:r>
              <a:rPr sz="3600" spc="15" dirty="0">
                <a:solidFill>
                  <a:srgbClr val="45BCA0"/>
                </a:solidFill>
                <a:latin typeface="Arial"/>
                <a:cs typeface="Arial"/>
              </a:rPr>
              <a:t>#32 </a:t>
            </a:r>
            <a:r>
              <a:rPr sz="3600" spc="10" dirty="0">
                <a:solidFill>
                  <a:srgbClr val="45BCA0"/>
                </a:solidFill>
                <a:latin typeface="Arial"/>
                <a:cs typeface="Arial"/>
              </a:rPr>
              <a:t>in terms of  patents per</a:t>
            </a:r>
            <a:r>
              <a:rPr sz="3600" spc="-70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600" spc="10" dirty="0">
                <a:solidFill>
                  <a:srgbClr val="45BCA0"/>
                </a:solidFill>
                <a:latin typeface="Arial"/>
                <a:cs typeface="Arial"/>
              </a:rPr>
              <a:t>capita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16692" y="5064340"/>
            <a:ext cx="1670640" cy="21704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7488" y="5727574"/>
            <a:ext cx="827199" cy="8271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88557" y="6550219"/>
            <a:ext cx="1866435" cy="24836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06075" y="7266794"/>
            <a:ext cx="1026146" cy="10366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461" y="3624879"/>
            <a:ext cx="5759450" cy="6167755"/>
          </a:xfrm>
          <a:custGeom>
            <a:avLst/>
            <a:gdLst/>
            <a:ahLst/>
            <a:cxnLst/>
            <a:rect l="l" t="t" r="r" b="b"/>
            <a:pathLst>
              <a:path w="5759450" h="6167755">
                <a:moveTo>
                  <a:pt x="0" y="0"/>
                </a:moveTo>
                <a:lnTo>
                  <a:pt x="5758986" y="0"/>
                </a:lnTo>
                <a:lnTo>
                  <a:pt x="5758986" y="6167351"/>
                </a:lnTo>
                <a:lnTo>
                  <a:pt x="0" y="6167351"/>
                </a:lnTo>
                <a:lnTo>
                  <a:pt x="0" y="0"/>
                </a:lnTo>
                <a:close/>
              </a:path>
            </a:pathLst>
          </a:custGeom>
          <a:solidFill>
            <a:srgbClr val="F1F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63999" y="2096704"/>
            <a:ext cx="5759450" cy="1213794"/>
          </a:xfrm>
          <a:prstGeom prst="rect">
            <a:avLst/>
          </a:prstGeom>
          <a:solidFill>
            <a:srgbClr val="45BCA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825"/>
              </a:spcBef>
            </a:pPr>
            <a:r>
              <a:rPr sz="7200" spc="5" dirty="0">
                <a:solidFill>
                  <a:srgbClr val="FFFFFF"/>
                </a:solidFill>
                <a:latin typeface="Arial"/>
                <a:cs typeface="Arial"/>
              </a:rPr>
              <a:t>GDP</a:t>
            </a:r>
            <a:endParaRPr sz="72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53229" y="5387440"/>
            <a:ext cx="3602579" cy="86106"/>
          </a:xfrm>
          <a:prstGeom prst="rect">
            <a:avLst/>
          </a:prstGeom>
          <a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42768" y="7159708"/>
            <a:ext cx="3602579" cy="86106"/>
          </a:xfrm>
          <a:prstGeom prst="rect">
            <a:avLst/>
          </a:prstGeom>
          <a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33335" y="4050003"/>
            <a:ext cx="4055745" cy="1057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070"/>
              </a:lnSpc>
              <a:spcBef>
                <a:spcPts val="95"/>
              </a:spcBef>
            </a:pPr>
            <a:r>
              <a:rPr sz="3550" spc="-5" dirty="0">
                <a:solidFill>
                  <a:srgbClr val="45BCA0"/>
                </a:solidFill>
                <a:latin typeface="Arial"/>
                <a:cs typeface="Arial"/>
              </a:rPr>
              <a:t>2017 </a:t>
            </a:r>
            <a:r>
              <a:rPr sz="3550" spc="-10" dirty="0">
                <a:solidFill>
                  <a:srgbClr val="45BCA0"/>
                </a:solidFill>
                <a:latin typeface="Arial"/>
                <a:cs typeface="Arial"/>
              </a:rPr>
              <a:t>GDP</a:t>
            </a:r>
            <a:r>
              <a:rPr sz="3550" spc="-7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550" spc="-5" dirty="0">
                <a:solidFill>
                  <a:srgbClr val="45BCA0"/>
                </a:solidFill>
                <a:latin typeface="Arial"/>
                <a:cs typeface="Arial"/>
              </a:rPr>
              <a:t>-</a:t>
            </a:r>
            <a:endParaRPr sz="3550">
              <a:latin typeface="Arial"/>
              <a:cs typeface="Arial"/>
            </a:endParaRPr>
          </a:p>
          <a:p>
            <a:pPr marL="12700">
              <a:lnSpc>
                <a:spcPts val="4070"/>
              </a:lnSpc>
            </a:pPr>
            <a:r>
              <a:rPr sz="3550" spc="-5" dirty="0">
                <a:solidFill>
                  <a:srgbClr val="45BCA0"/>
                </a:solidFill>
                <a:latin typeface="Arial"/>
                <a:cs typeface="Arial"/>
              </a:rPr>
              <a:t>348,000 Billion</a:t>
            </a:r>
            <a:r>
              <a:rPr sz="3550" spc="-70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550" spc="-5" dirty="0">
                <a:solidFill>
                  <a:srgbClr val="45BCA0"/>
                </a:solidFill>
                <a:latin typeface="Arial"/>
                <a:cs typeface="Arial"/>
              </a:rPr>
              <a:t>USD</a:t>
            </a:r>
            <a:endParaRPr sz="35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01922" y="5777699"/>
            <a:ext cx="3343275" cy="110426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4040"/>
              </a:lnSpc>
              <a:spcBef>
                <a:spcPts val="575"/>
              </a:spcBef>
              <a:tabLst>
                <a:tab pos="1060450" algn="l"/>
              </a:tabLst>
            </a:pP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#55	</a:t>
            </a:r>
            <a:r>
              <a:rPr sz="3700" spc="-10" dirty="0">
                <a:solidFill>
                  <a:srgbClr val="45BCA0"/>
                </a:solidFill>
                <a:latin typeface="Arial"/>
                <a:cs typeface="Arial"/>
              </a:rPr>
              <a:t>World</a:t>
            </a:r>
            <a:r>
              <a:rPr sz="3700" spc="-7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rank  GDP</a:t>
            </a:r>
            <a:endParaRPr sz="3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3612501"/>
            <a:ext cx="1507931" cy="19711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6951" y="4240708"/>
            <a:ext cx="712020" cy="70154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59" y="5331773"/>
            <a:ext cx="1455453" cy="182612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9306" y="5926521"/>
            <a:ext cx="617782" cy="61778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6914369"/>
            <a:ext cx="1494025" cy="19266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7893" y="7528566"/>
            <a:ext cx="680607" cy="6806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53229" y="8436667"/>
            <a:ext cx="3602579" cy="86106"/>
          </a:xfrm>
          <a:prstGeom prst="rect">
            <a:avLst/>
          </a:prstGeom>
          <a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75218" y="7327390"/>
            <a:ext cx="4364990" cy="235013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>
              <a:lnSpc>
                <a:spcPts val="4040"/>
              </a:lnSpc>
              <a:spcBef>
                <a:spcPts val="575"/>
              </a:spcBef>
            </a:pPr>
            <a:r>
              <a:rPr sz="3700" spc="5" dirty="0">
                <a:solidFill>
                  <a:srgbClr val="45BCA0"/>
                </a:solidFill>
                <a:latin typeface="Arial"/>
                <a:cs typeface="Arial"/>
              </a:rPr>
              <a:t>#20 </a:t>
            </a:r>
            <a:r>
              <a:rPr sz="3700" spc="-10" dirty="0">
                <a:solidFill>
                  <a:srgbClr val="45BCA0"/>
                </a:solidFill>
                <a:latin typeface="Arial"/>
                <a:cs typeface="Arial"/>
              </a:rPr>
              <a:t>World </a:t>
            </a: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rank</a:t>
            </a:r>
            <a:r>
              <a:rPr sz="3700" spc="-6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700" spc="5" dirty="0">
                <a:solidFill>
                  <a:srgbClr val="45BCA0"/>
                </a:solidFill>
                <a:latin typeface="Arial"/>
                <a:cs typeface="Arial"/>
              </a:rPr>
              <a:t>GDP  </a:t>
            </a: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per capita</a:t>
            </a:r>
            <a:r>
              <a:rPr sz="3700" spc="-1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(nominal)</a:t>
            </a:r>
            <a:endParaRPr sz="3700">
              <a:latin typeface="Arial"/>
              <a:cs typeface="Arial"/>
            </a:endParaRPr>
          </a:p>
          <a:p>
            <a:pPr marL="33020" marR="262890">
              <a:lnSpc>
                <a:spcPts val="3960"/>
              </a:lnSpc>
              <a:spcBef>
                <a:spcPts val="1880"/>
              </a:spcBef>
            </a:pP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#19 </a:t>
            </a:r>
            <a:r>
              <a:rPr sz="3700" spc="5" dirty="0">
                <a:solidFill>
                  <a:srgbClr val="45BCA0"/>
                </a:solidFill>
                <a:latin typeface="Arial"/>
                <a:cs typeface="Arial"/>
              </a:rPr>
              <a:t>Human  Development</a:t>
            </a:r>
            <a:r>
              <a:rPr sz="3700" spc="-75" dirty="0">
                <a:solidFill>
                  <a:srgbClr val="45BCA0"/>
                </a:solidFill>
                <a:latin typeface="Arial"/>
                <a:cs typeface="Arial"/>
              </a:rPr>
              <a:t> </a:t>
            </a:r>
            <a:r>
              <a:rPr sz="3700" dirty="0">
                <a:solidFill>
                  <a:srgbClr val="45BCA0"/>
                </a:solidFill>
                <a:latin typeface="Arial"/>
                <a:cs typeface="Arial"/>
              </a:rPr>
              <a:t>Index</a:t>
            </a:r>
            <a:endParaRPr sz="37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932" y="8158277"/>
            <a:ext cx="1484739" cy="18661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3768" y="8763159"/>
            <a:ext cx="647065" cy="642620"/>
          </a:xfrm>
          <a:custGeom>
            <a:avLst/>
            <a:gdLst/>
            <a:ahLst/>
            <a:cxnLst/>
            <a:rect l="l" t="t" r="r" b="b"/>
            <a:pathLst>
              <a:path w="647065" h="642620">
                <a:moveTo>
                  <a:pt x="26336" y="0"/>
                </a:moveTo>
                <a:lnTo>
                  <a:pt x="2593" y="0"/>
                </a:lnTo>
                <a:lnTo>
                  <a:pt x="0" y="2540"/>
                </a:lnTo>
                <a:lnTo>
                  <a:pt x="0" y="640080"/>
                </a:lnTo>
                <a:lnTo>
                  <a:pt x="2593" y="642620"/>
                </a:lnTo>
                <a:lnTo>
                  <a:pt x="641913" y="642620"/>
                </a:lnTo>
                <a:lnTo>
                  <a:pt x="644507" y="640080"/>
                </a:lnTo>
                <a:lnTo>
                  <a:pt x="644507" y="617220"/>
                </a:lnTo>
                <a:lnTo>
                  <a:pt x="641913" y="614680"/>
                </a:lnTo>
                <a:lnTo>
                  <a:pt x="31524" y="614680"/>
                </a:lnTo>
                <a:lnTo>
                  <a:pt x="28930" y="612140"/>
                </a:lnTo>
                <a:lnTo>
                  <a:pt x="28930" y="2540"/>
                </a:lnTo>
                <a:lnTo>
                  <a:pt x="26336" y="0"/>
                </a:lnTo>
                <a:close/>
              </a:path>
              <a:path w="647065" h="642620">
                <a:moveTo>
                  <a:pt x="160668" y="173990"/>
                </a:moveTo>
                <a:lnTo>
                  <a:pt x="138022" y="173990"/>
                </a:lnTo>
                <a:lnTo>
                  <a:pt x="138427" y="177800"/>
                </a:lnTo>
                <a:lnTo>
                  <a:pt x="138840" y="184150"/>
                </a:lnTo>
                <a:lnTo>
                  <a:pt x="139228" y="189230"/>
                </a:lnTo>
                <a:lnTo>
                  <a:pt x="140705" y="215900"/>
                </a:lnTo>
                <a:lnTo>
                  <a:pt x="141935" y="245110"/>
                </a:lnTo>
                <a:lnTo>
                  <a:pt x="145938" y="368300"/>
                </a:lnTo>
                <a:lnTo>
                  <a:pt x="147032" y="396240"/>
                </a:lnTo>
                <a:lnTo>
                  <a:pt x="150127" y="447040"/>
                </a:lnTo>
                <a:lnTo>
                  <a:pt x="156809" y="487680"/>
                </a:lnTo>
                <a:lnTo>
                  <a:pt x="174788" y="504190"/>
                </a:lnTo>
                <a:lnTo>
                  <a:pt x="184741" y="500380"/>
                </a:lnTo>
                <a:lnTo>
                  <a:pt x="191127" y="490220"/>
                </a:lnTo>
                <a:lnTo>
                  <a:pt x="195032" y="474980"/>
                </a:lnTo>
                <a:lnTo>
                  <a:pt x="196872" y="461010"/>
                </a:lnTo>
                <a:lnTo>
                  <a:pt x="174336" y="461010"/>
                </a:lnTo>
                <a:lnTo>
                  <a:pt x="173679" y="455930"/>
                </a:lnTo>
                <a:lnTo>
                  <a:pt x="170386" y="412750"/>
                </a:lnTo>
                <a:lnTo>
                  <a:pt x="168373" y="365760"/>
                </a:lnTo>
                <a:lnTo>
                  <a:pt x="167455" y="336550"/>
                </a:lnTo>
                <a:lnTo>
                  <a:pt x="167164" y="328930"/>
                </a:lnTo>
                <a:lnTo>
                  <a:pt x="165113" y="264160"/>
                </a:lnTo>
                <a:lnTo>
                  <a:pt x="164157" y="237490"/>
                </a:lnTo>
                <a:lnTo>
                  <a:pt x="162740" y="207010"/>
                </a:lnTo>
                <a:lnTo>
                  <a:pt x="160976" y="177800"/>
                </a:lnTo>
                <a:lnTo>
                  <a:pt x="160668" y="173990"/>
                </a:lnTo>
                <a:close/>
              </a:path>
              <a:path w="647065" h="642620">
                <a:moveTo>
                  <a:pt x="211303" y="194310"/>
                </a:moveTo>
                <a:lnTo>
                  <a:pt x="189705" y="237490"/>
                </a:lnTo>
                <a:lnTo>
                  <a:pt x="181507" y="350520"/>
                </a:lnTo>
                <a:lnTo>
                  <a:pt x="179090" y="398780"/>
                </a:lnTo>
                <a:lnTo>
                  <a:pt x="178047" y="417830"/>
                </a:lnTo>
                <a:lnTo>
                  <a:pt x="176390" y="440690"/>
                </a:lnTo>
                <a:lnTo>
                  <a:pt x="174336" y="461010"/>
                </a:lnTo>
                <a:lnTo>
                  <a:pt x="196872" y="461010"/>
                </a:lnTo>
                <a:lnTo>
                  <a:pt x="200629" y="416560"/>
                </a:lnTo>
                <a:lnTo>
                  <a:pt x="205125" y="331470"/>
                </a:lnTo>
                <a:lnTo>
                  <a:pt x="208706" y="276860"/>
                </a:lnTo>
                <a:lnTo>
                  <a:pt x="210177" y="259080"/>
                </a:lnTo>
                <a:lnTo>
                  <a:pt x="211855" y="241300"/>
                </a:lnTo>
                <a:lnTo>
                  <a:pt x="234464" y="241300"/>
                </a:lnTo>
                <a:lnTo>
                  <a:pt x="233000" y="229870"/>
                </a:lnTo>
                <a:lnTo>
                  <a:pt x="231172" y="218440"/>
                </a:lnTo>
                <a:lnTo>
                  <a:pt x="227671" y="207010"/>
                </a:lnTo>
                <a:lnTo>
                  <a:pt x="221411" y="198120"/>
                </a:lnTo>
                <a:lnTo>
                  <a:pt x="211303" y="194310"/>
                </a:lnTo>
                <a:close/>
              </a:path>
              <a:path w="647065" h="642620">
                <a:moveTo>
                  <a:pt x="234464" y="241300"/>
                </a:moveTo>
                <a:lnTo>
                  <a:pt x="211855" y="241300"/>
                </a:lnTo>
                <a:lnTo>
                  <a:pt x="213062" y="254000"/>
                </a:lnTo>
                <a:lnTo>
                  <a:pt x="214114" y="266700"/>
                </a:lnTo>
                <a:lnTo>
                  <a:pt x="217915" y="322580"/>
                </a:lnTo>
                <a:lnTo>
                  <a:pt x="221653" y="364490"/>
                </a:lnTo>
                <a:lnTo>
                  <a:pt x="228666" y="411480"/>
                </a:lnTo>
                <a:lnTo>
                  <a:pt x="248370" y="436880"/>
                </a:lnTo>
                <a:lnTo>
                  <a:pt x="257876" y="433070"/>
                </a:lnTo>
                <a:lnTo>
                  <a:pt x="263866" y="424180"/>
                </a:lnTo>
                <a:lnTo>
                  <a:pt x="267370" y="412750"/>
                </a:lnTo>
                <a:lnTo>
                  <a:pt x="269415" y="401320"/>
                </a:lnTo>
                <a:lnTo>
                  <a:pt x="270602" y="392430"/>
                </a:lnTo>
                <a:lnTo>
                  <a:pt x="247868" y="392430"/>
                </a:lnTo>
                <a:lnTo>
                  <a:pt x="246272" y="381000"/>
                </a:lnTo>
                <a:lnTo>
                  <a:pt x="241087" y="330200"/>
                </a:lnTo>
                <a:lnTo>
                  <a:pt x="237225" y="274320"/>
                </a:lnTo>
                <a:lnTo>
                  <a:pt x="236005" y="257810"/>
                </a:lnTo>
                <a:lnTo>
                  <a:pt x="234627" y="242570"/>
                </a:lnTo>
                <a:lnTo>
                  <a:pt x="234464" y="241300"/>
                </a:lnTo>
                <a:close/>
              </a:path>
              <a:path w="647065" h="642620">
                <a:moveTo>
                  <a:pt x="307427" y="274320"/>
                </a:moveTo>
                <a:lnTo>
                  <a:pt x="284633" y="274320"/>
                </a:lnTo>
                <a:lnTo>
                  <a:pt x="287367" y="287020"/>
                </a:lnTo>
                <a:lnTo>
                  <a:pt x="289642" y="303530"/>
                </a:lnTo>
                <a:lnTo>
                  <a:pt x="291435" y="318770"/>
                </a:lnTo>
                <a:lnTo>
                  <a:pt x="294141" y="345440"/>
                </a:lnTo>
                <a:lnTo>
                  <a:pt x="295724" y="356870"/>
                </a:lnTo>
                <a:lnTo>
                  <a:pt x="310553" y="396240"/>
                </a:lnTo>
                <a:lnTo>
                  <a:pt x="319139" y="398780"/>
                </a:lnTo>
                <a:lnTo>
                  <a:pt x="326622" y="396240"/>
                </a:lnTo>
                <a:lnTo>
                  <a:pt x="343205" y="363220"/>
                </a:lnTo>
                <a:lnTo>
                  <a:pt x="319792" y="363220"/>
                </a:lnTo>
                <a:lnTo>
                  <a:pt x="318651" y="358140"/>
                </a:lnTo>
                <a:lnTo>
                  <a:pt x="317469" y="350520"/>
                </a:lnTo>
                <a:lnTo>
                  <a:pt x="316281" y="340360"/>
                </a:lnTo>
                <a:lnTo>
                  <a:pt x="315121" y="330200"/>
                </a:lnTo>
                <a:lnTo>
                  <a:pt x="311164" y="293370"/>
                </a:lnTo>
                <a:lnTo>
                  <a:pt x="307427" y="274320"/>
                </a:lnTo>
                <a:close/>
              </a:path>
              <a:path w="647065" h="642620">
                <a:moveTo>
                  <a:pt x="285136" y="243840"/>
                </a:moveTo>
                <a:lnTo>
                  <a:pt x="257771" y="294640"/>
                </a:lnTo>
                <a:lnTo>
                  <a:pt x="250650" y="368300"/>
                </a:lnTo>
                <a:lnTo>
                  <a:pt x="249344" y="381000"/>
                </a:lnTo>
                <a:lnTo>
                  <a:pt x="247868" y="392430"/>
                </a:lnTo>
                <a:lnTo>
                  <a:pt x="270602" y="392430"/>
                </a:lnTo>
                <a:lnTo>
                  <a:pt x="271111" y="388620"/>
                </a:lnTo>
                <a:lnTo>
                  <a:pt x="272574" y="375920"/>
                </a:lnTo>
                <a:lnTo>
                  <a:pt x="273876" y="361950"/>
                </a:lnTo>
                <a:lnTo>
                  <a:pt x="276396" y="331470"/>
                </a:lnTo>
                <a:lnTo>
                  <a:pt x="278337" y="312420"/>
                </a:lnTo>
                <a:lnTo>
                  <a:pt x="280359" y="295910"/>
                </a:lnTo>
                <a:lnTo>
                  <a:pt x="282458" y="283210"/>
                </a:lnTo>
                <a:lnTo>
                  <a:pt x="284633" y="274320"/>
                </a:lnTo>
                <a:lnTo>
                  <a:pt x="307427" y="274320"/>
                </a:lnTo>
                <a:lnTo>
                  <a:pt x="305933" y="266700"/>
                </a:lnTo>
                <a:lnTo>
                  <a:pt x="297800" y="250190"/>
                </a:lnTo>
                <a:lnTo>
                  <a:pt x="285136" y="243840"/>
                </a:lnTo>
                <a:close/>
              </a:path>
              <a:path w="647065" h="642620">
                <a:moveTo>
                  <a:pt x="382297" y="300990"/>
                </a:moveTo>
                <a:lnTo>
                  <a:pt x="358617" y="300990"/>
                </a:lnTo>
                <a:lnTo>
                  <a:pt x="360564" y="306070"/>
                </a:lnTo>
                <a:lnTo>
                  <a:pt x="362712" y="312420"/>
                </a:lnTo>
                <a:lnTo>
                  <a:pt x="365059" y="322580"/>
                </a:lnTo>
                <a:lnTo>
                  <a:pt x="367608" y="334010"/>
                </a:lnTo>
                <a:lnTo>
                  <a:pt x="372798" y="353060"/>
                </a:lnTo>
                <a:lnTo>
                  <a:pt x="378906" y="365760"/>
                </a:lnTo>
                <a:lnTo>
                  <a:pt x="386120" y="373380"/>
                </a:lnTo>
                <a:lnTo>
                  <a:pt x="394630" y="375920"/>
                </a:lnTo>
                <a:lnTo>
                  <a:pt x="403894" y="373380"/>
                </a:lnTo>
                <a:lnTo>
                  <a:pt x="411955" y="365760"/>
                </a:lnTo>
                <a:lnTo>
                  <a:pt x="418786" y="351790"/>
                </a:lnTo>
                <a:lnTo>
                  <a:pt x="419582" y="349250"/>
                </a:lnTo>
                <a:lnTo>
                  <a:pt x="395584" y="349250"/>
                </a:lnTo>
                <a:lnTo>
                  <a:pt x="393867" y="345440"/>
                </a:lnTo>
                <a:lnTo>
                  <a:pt x="391711" y="337820"/>
                </a:lnTo>
                <a:lnTo>
                  <a:pt x="389607" y="328930"/>
                </a:lnTo>
                <a:lnTo>
                  <a:pt x="384992" y="308610"/>
                </a:lnTo>
                <a:lnTo>
                  <a:pt x="382297" y="300990"/>
                </a:lnTo>
                <a:close/>
              </a:path>
              <a:path w="647065" h="642620">
                <a:moveTo>
                  <a:pt x="358416" y="275590"/>
                </a:moveTo>
                <a:lnTo>
                  <a:pt x="327075" y="328930"/>
                </a:lnTo>
                <a:lnTo>
                  <a:pt x="325295" y="340360"/>
                </a:lnTo>
                <a:lnTo>
                  <a:pt x="323452" y="349250"/>
                </a:lnTo>
                <a:lnTo>
                  <a:pt x="321600" y="356870"/>
                </a:lnTo>
                <a:lnTo>
                  <a:pt x="319792" y="363220"/>
                </a:lnTo>
                <a:lnTo>
                  <a:pt x="343205" y="363220"/>
                </a:lnTo>
                <a:lnTo>
                  <a:pt x="345056" y="355600"/>
                </a:lnTo>
                <a:lnTo>
                  <a:pt x="347322" y="344170"/>
                </a:lnTo>
                <a:lnTo>
                  <a:pt x="349325" y="332740"/>
                </a:lnTo>
                <a:lnTo>
                  <a:pt x="351441" y="321310"/>
                </a:lnTo>
                <a:lnTo>
                  <a:pt x="353852" y="312420"/>
                </a:lnTo>
                <a:lnTo>
                  <a:pt x="356323" y="306070"/>
                </a:lnTo>
                <a:lnTo>
                  <a:pt x="358617" y="300990"/>
                </a:lnTo>
                <a:lnTo>
                  <a:pt x="382297" y="300990"/>
                </a:lnTo>
                <a:lnTo>
                  <a:pt x="379153" y="292100"/>
                </a:lnTo>
                <a:lnTo>
                  <a:pt x="370744" y="279400"/>
                </a:lnTo>
                <a:lnTo>
                  <a:pt x="358416" y="275590"/>
                </a:lnTo>
                <a:close/>
              </a:path>
              <a:path w="647065" h="642620">
                <a:moveTo>
                  <a:pt x="455833" y="316230"/>
                </a:moveTo>
                <a:lnTo>
                  <a:pt x="430893" y="316230"/>
                </a:lnTo>
                <a:lnTo>
                  <a:pt x="432640" y="318770"/>
                </a:lnTo>
                <a:lnTo>
                  <a:pt x="439013" y="332740"/>
                </a:lnTo>
                <a:lnTo>
                  <a:pt x="468463" y="361950"/>
                </a:lnTo>
                <a:lnTo>
                  <a:pt x="477468" y="359410"/>
                </a:lnTo>
                <a:lnTo>
                  <a:pt x="484315" y="354330"/>
                </a:lnTo>
                <a:lnTo>
                  <a:pt x="489502" y="347980"/>
                </a:lnTo>
                <a:lnTo>
                  <a:pt x="493526" y="341630"/>
                </a:lnTo>
                <a:lnTo>
                  <a:pt x="494358" y="340360"/>
                </a:lnTo>
                <a:lnTo>
                  <a:pt x="494998" y="339090"/>
                </a:lnTo>
                <a:lnTo>
                  <a:pt x="468412" y="339090"/>
                </a:lnTo>
                <a:lnTo>
                  <a:pt x="466393" y="336550"/>
                </a:lnTo>
                <a:lnTo>
                  <a:pt x="459211" y="322580"/>
                </a:lnTo>
                <a:lnTo>
                  <a:pt x="456408" y="317500"/>
                </a:lnTo>
                <a:lnTo>
                  <a:pt x="455833" y="316230"/>
                </a:lnTo>
                <a:close/>
              </a:path>
              <a:path w="647065" h="642620">
                <a:moveTo>
                  <a:pt x="532501" y="323850"/>
                </a:moveTo>
                <a:lnTo>
                  <a:pt x="504123" y="323850"/>
                </a:lnTo>
                <a:lnTo>
                  <a:pt x="506353" y="325120"/>
                </a:lnTo>
                <a:lnTo>
                  <a:pt x="512612" y="334010"/>
                </a:lnTo>
                <a:lnTo>
                  <a:pt x="514582" y="337820"/>
                </a:lnTo>
                <a:lnTo>
                  <a:pt x="515268" y="337820"/>
                </a:lnTo>
                <a:lnTo>
                  <a:pt x="515927" y="339090"/>
                </a:lnTo>
                <a:lnTo>
                  <a:pt x="520597" y="346710"/>
                </a:lnTo>
                <a:lnTo>
                  <a:pt x="526169" y="353060"/>
                </a:lnTo>
                <a:lnTo>
                  <a:pt x="533011" y="356870"/>
                </a:lnTo>
                <a:lnTo>
                  <a:pt x="541492" y="359410"/>
                </a:lnTo>
                <a:lnTo>
                  <a:pt x="550063" y="356870"/>
                </a:lnTo>
                <a:lnTo>
                  <a:pt x="556651" y="353060"/>
                </a:lnTo>
                <a:lnTo>
                  <a:pt x="561700" y="347980"/>
                </a:lnTo>
                <a:lnTo>
                  <a:pt x="565651" y="342900"/>
                </a:lnTo>
                <a:lnTo>
                  <a:pt x="567776" y="339090"/>
                </a:lnTo>
                <a:lnTo>
                  <a:pt x="569918" y="336550"/>
                </a:lnTo>
                <a:lnTo>
                  <a:pt x="541894" y="336550"/>
                </a:lnTo>
                <a:lnTo>
                  <a:pt x="539976" y="335280"/>
                </a:lnTo>
                <a:lnTo>
                  <a:pt x="533218" y="325120"/>
                </a:lnTo>
                <a:lnTo>
                  <a:pt x="532501" y="323850"/>
                </a:lnTo>
                <a:close/>
              </a:path>
              <a:path w="647065" h="642620">
                <a:moveTo>
                  <a:pt x="431144" y="290830"/>
                </a:moveTo>
                <a:lnTo>
                  <a:pt x="402465" y="328930"/>
                </a:lnTo>
                <a:lnTo>
                  <a:pt x="400131" y="337820"/>
                </a:lnTo>
                <a:lnTo>
                  <a:pt x="397609" y="345440"/>
                </a:lnTo>
                <a:lnTo>
                  <a:pt x="395584" y="349250"/>
                </a:lnTo>
                <a:lnTo>
                  <a:pt x="419582" y="349250"/>
                </a:lnTo>
                <a:lnTo>
                  <a:pt x="424364" y="334010"/>
                </a:lnTo>
                <a:lnTo>
                  <a:pt x="426296" y="325120"/>
                </a:lnTo>
                <a:lnTo>
                  <a:pt x="428887" y="320040"/>
                </a:lnTo>
                <a:lnTo>
                  <a:pt x="430893" y="316230"/>
                </a:lnTo>
                <a:lnTo>
                  <a:pt x="455833" y="316230"/>
                </a:lnTo>
                <a:lnTo>
                  <a:pt x="451806" y="307340"/>
                </a:lnTo>
                <a:lnTo>
                  <a:pt x="446490" y="299720"/>
                </a:lnTo>
                <a:lnTo>
                  <a:pt x="439817" y="293370"/>
                </a:lnTo>
                <a:lnTo>
                  <a:pt x="431144" y="290830"/>
                </a:lnTo>
                <a:close/>
              </a:path>
              <a:path w="647065" h="642620">
                <a:moveTo>
                  <a:pt x="644958" y="330200"/>
                </a:moveTo>
                <a:lnTo>
                  <a:pt x="576098" y="330200"/>
                </a:lnTo>
                <a:lnTo>
                  <a:pt x="577723" y="331470"/>
                </a:lnTo>
                <a:lnTo>
                  <a:pt x="581246" y="334010"/>
                </a:lnTo>
                <a:lnTo>
                  <a:pt x="587801" y="339090"/>
                </a:lnTo>
                <a:lnTo>
                  <a:pt x="594739" y="344170"/>
                </a:lnTo>
                <a:lnTo>
                  <a:pt x="601866" y="346710"/>
                </a:lnTo>
                <a:lnTo>
                  <a:pt x="608690" y="347980"/>
                </a:lnTo>
                <a:lnTo>
                  <a:pt x="620122" y="347980"/>
                </a:lnTo>
                <a:lnTo>
                  <a:pt x="627264" y="345440"/>
                </a:lnTo>
                <a:lnTo>
                  <a:pt x="645127" y="340360"/>
                </a:lnTo>
                <a:lnTo>
                  <a:pt x="647068" y="339090"/>
                </a:lnTo>
                <a:lnTo>
                  <a:pt x="644958" y="330200"/>
                </a:lnTo>
                <a:close/>
              </a:path>
              <a:path w="647065" h="642620">
                <a:moveTo>
                  <a:pt x="503872" y="300990"/>
                </a:moveTo>
                <a:lnTo>
                  <a:pt x="477505" y="323850"/>
                </a:lnTo>
                <a:lnTo>
                  <a:pt x="475749" y="326390"/>
                </a:lnTo>
                <a:lnTo>
                  <a:pt x="474776" y="328930"/>
                </a:lnTo>
                <a:lnTo>
                  <a:pt x="469994" y="337820"/>
                </a:lnTo>
                <a:lnTo>
                  <a:pt x="468412" y="339090"/>
                </a:lnTo>
                <a:lnTo>
                  <a:pt x="494998" y="339090"/>
                </a:lnTo>
                <a:lnTo>
                  <a:pt x="496917" y="335280"/>
                </a:lnTo>
                <a:lnTo>
                  <a:pt x="497606" y="334010"/>
                </a:lnTo>
                <a:lnTo>
                  <a:pt x="502722" y="325120"/>
                </a:lnTo>
                <a:lnTo>
                  <a:pt x="504123" y="323850"/>
                </a:lnTo>
                <a:lnTo>
                  <a:pt x="532501" y="323850"/>
                </a:lnTo>
                <a:lnTo>
                  <a:pt x="531246" y="321310"/>
                </a:lnTo>
                <a:lnTo>
                  <a:pt x="526179" y="314960"/>
                </a:lnTo>
                <a:lnTo>
                  <a:pt x="520171" y="307340"/>
                </a:lnTo>
                <a:lnTo>
                  <a:pt x="512857" y="303530"/>
                </a:lnTo>
                <a:lnTo>
                  <a:pt x="503872" y="300990"/>
                </a:lnTo>
                <a:close/>
              </a:path>
              <a:path w="647065" h="642620">
                <a:moveTo>
                  <a:pt x="575445" y="307340"/>
                </a:moveTo>
                <a:lnTo>
                  <a:pt x="568453" y="308610"/>
                </a:lnTo>
                <a:lnTo>
                  <a:pt x="561912" y="312420"/>
                </a:lnTo>
                <a:lnTo>
                  <a:pt x="556061" y="318770"/>
                </a:lnTo>
                <a:lnTo>
                  <a:pt x="551135" y="323850"/>
                </a:lnTo>
                <a:lnTo>
                  <a:pt x="549615" y="326390"/>
                </a:lnTo>
                <a:lnTo>
                  <a:pt x="548218" y="327660"/>
                </a:lnTo>
                <a:lnTo>
                  <a:pt x="545620" y="331470"/>
                </a:lnTo>
                <a:lnTo>
                  <a:pt x="543135" y="335280"/>
                </a:lnTo>
                <a:lnTo>
                  <a:pt x="541894" y="336550"/>
                </a:lnTo>
                <a:lnTo>
                  <a:pt x="569918" y="336550"/>
                </a:lnTo>
                <a:lnTo>
                  <a:pt x="572061" y="334010"/>
                </a:lnTo>
                <a:lnTo>
                  <a:pt x="574668" y="331470"/>
                </a:lnTo>
                <a:lnTo>
                  <a:pt x="576098" y="330200"/>
                </a:lnTo>
                <a:lnTo>
                  <a:pt x="644958" y="330200"/>
                </a:lnTo>
                <a:lnTo>
                  <a:pt x="644054" y="326390"/>
                </a:lnTo>
                <a:lnTo>
                  <a:pt x="608799" y="326390"/>
                </a:lnTo>
                <a:lnTo>
                  <a:pt x="605367" y="325120"/>
                </a:lnTo>
                <a:lnTo>
                  <a:pt x="602868" y="322580"/>
                </a:lnTo>
                <a:lnTo>
                  <a:pt x="594666" y="316230"/>
                </a:lnTo>
                <a:lnTo>
                  <a:pt x="587590" y="311150"/>
                </a:lnTo>
                <a:lnTo>
                  <a:pt x="581297" y="308610"/>
                </a:lnTo>
                <a:lnTo>
                  <a:pt x="575445" y="307340"/>
                </a:lnTo>
                <a:close/>
              </a:path>
              <a:path w="647065" h="642620">
                <a:moveTo>
                  <a:pt x="137168" y="109220"/>
                </a:moveTo>
                <a:lnTo>
                  <a:pt x="116626" y="157480"/>
                </a:lnTo>
                <a:lnTo>
                  <a:pt x="114153" y="198120"/>
                </a:lnTo>
                <a:lnTo>
                  <a:pt x="110323" y="297180"/>
                </a:lnTo>
                <a:lnTo>
                  <a:pt x="109644" y="312420"/>
                </a:lnTo>
                <a:lnTo>
                  <a:pt x="42843" y="312420"/>
                </a:lnTo>
                <a:lnTo>
                  <a:pt x="42843" y="335280"/>
                </a:lnTo>
                <a:lnTo>
                  <a:pt x="131041" y="335280"/>
                </a:lnTo>
                <a:lnTo>
                  <a:pt x="132562" y="303530"/>
                </a:lnTo>
                <a:lnTo>
                  <a:pt x="136161" y="210820"/>
                </a:lnTo>
                <a:lnTo>
                  <a:pt x="137025" y="191770"/>
                </a:lnTo>
                <a:lnTo>
                  <a:pt x="138022" y="173990"/>
                </a:lnTo>
                <a:lnTo>
                  <a:pt x="160668" y="173990"/>
                </a:lnTo>
                <a:lnTo>
                  <a:pt x="159847" y="163830"/>
                </a:lnTo>
                <a:lnTo>
                  <a:pt x="151010" y="118110"/>
                </a:lnTo>
                <a:lnTo>
                  <a:pt x="145607" y="111760"/>
                </a:lnTo>
                <a:lnTo>
                  <a:pt x="137168" y="109220"/>
                </a:lnTo>
                <a:close/>
              </a:path>
              <a:path w="647065" h="642620">
                <a:moveTo>
                  <a:pt x="641945" y="317500"/>
                </a:moveTo>
                <a:lnTo>
                  <a:pt x="638870" y="318770"/>
                </a:lnTo>
                <a:lnTo>
                  <a:pt x="634846" y="320040"/>
                </a:lnTo>
                <a:lnTo>
                  <a:pt x="617153" y="325120"/>
                </a:lnTo>
                <a:lnTo>
                  <a:pt x="614722" y="326390"/>
                </a:lnTo>
                <a:lnTo>
                  <a:pt x="644054" y="326390"/>
                </a:lnTo>
                <a:lnTo>
                  <a:pt x="641945" y="31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"/>
          <p:cNvSpPr txBox="1"/>
          <p:nvPr/>
        </p:nvSpPr>
        <p:spPr>
          <a:xfrm>
            <a:off x="6484582" y="2075043"/>
            <a:ext cx="6826054" cy="112466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GB" sz="7200" spc="15" dirty="0" smtClean="0">
                <a:solidFill>
                  <a:srgbClr val="FFFFFF"/>
                </a:solidFill>
                <a:latin typeface="Arial"/>
                <a:cs typeface="Arial"/>
              </a:rPr>
              <a:t>Start Up Nation</a:t>
            </a:r>
            <a:endParaRPr sz="7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53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2505" y="4720140"/>
            <a:ext cx="253873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dirty="0">
                <a:solidFill>
                  <a:srgbClr val="323C40"/>
                </a:solidFill>
                <a:latin typeface="Arial"/>
                <a:cs typeface="Arial"/>
              </a:rPr>
              <a:t>Agriculture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28200" y="4782965"/>
            <a:ext cx="386651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dirty="0">
                <a:solidFill>
                  <a:srgbClr val="323C40"/>
                </a:solidFill>
                <a:latin typeface="Arial"/>
                <a:cs typeface="Arial"/>
              </a:rPr>
              <a:t>Cherry</a:t>
            </a:r>
            <a:r>
              <a:rPr sz="3700" b="1" spc="-65" dirty="0">
                <a:solidFill>
                  <a:srgbClr val="323C40"/>
                </a:solidFill>
                <a:latin typeface="Arial"/>
                <a:cs typeface="Arial"/>
              </a:rPr>
              <a:t> </a:t>
            </a:r>
            <a:r>
              <a:rPr sz="3700" b="1" spc="-30" dirty="0">
                <a:solidFill>
                  <a:srgbClr val="323C40"/>
                </a:solidFill>
                <a:latin typeface="Arial"/>
                <a:cs typeface="Arial"/>
              </a:rPr>
              <a:t>Tomatoes</a:t>
            </a:r>
            <a:endParaRPr sz="3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4134" y="1997281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29" h="2683510">
                <a:moveTo>
                  <a:pt x="0" y="0"/>
                </a:moveTo>
                <a:lnTo>
                  <a:pt x="2639866" y="0"/>
                </a:lnTo>
                <a:lnTo>
                  <a:pt x="263986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961" y="1811463"/>
            <a:ext cx="2638663" cy="2680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75921" y="1997281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29" h="2683510">
                <a:moveTo>
                  <a:pt x="0" y="0"/>
                </a:moveTo>
                <a:lnTo>
                  <a:pt x="2639866" y="0"/>
                </a:lnTo>
                <a:lnTo>
                  <a:pt x="263986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64748" y="1811463"/>
            <a:ext cx="2638663" cy="26805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07713" y="1997281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30" h="2683510">
                <a:moveTo>
                  <a:pt x="0" y="0"/>
                </a:moveTo>
                <a:lnTo>
                  <a:pt x="2639856" y="0"/>
                </a:lnTo>
                <a:lnTo>
                  <a:pt x="263985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47250" y="4940028"/>
            <a:ext cx="4953000" cy="58349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35" dirty="0" smtClean="0">
                <a:solidFill>
                  <a:srgbClr val="323C40"/>
                </a:solidFill>
                <a:latin typeface="Arial"/>
                <a:cs typeface="Arial"/>
              </a:rPr>
              <a:t>W</a:t>
            </a:r>
            <a:r>
              <a:rPr sz="3700" b="1" spc="5" dirty="0" smtClean="0">
                <a:solidFill>
                  <a:srgbClr val="323C40"/>
                </a:solidFill>
                <a:latin typeface="Arial"/>
                <a:cs typeface="Arial"/>
              </a:rPr>
              <a:t>aze</a:t>
            </a:r>
            <a:r>
              <a:rPr lang="en-GB" sz="3700" b="1" spc="5" dirty="0" smtClean="0">
                <a:solidFill>
                  <a:srgbClr val="323C40"/>
                </a:solidFill>
                <a:latin typeface="Arial"/>
                <a:cs typeface="Arial"/>
              </a:rPr>
              <a:t> &amp; WhatsApp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39499" y="1997281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30" h="2683510">
                <a:moveTo>
                  <a:pt x="0" y="0"/>
                </a:moveTo>
                <a:lnTo>
                  <a:pt x="2639856" y="0"/>
                </a:lnTo>
                <a:lnTo>
                  <a:pt x="263985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28323" y="1811463"/>
            <a:ext cx="2638663" cy="2680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75921" y="6436936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29" h="2683509">
                <a:moveTo>
                  <a:pt x="0" y="0"/>
                </a:moveTo>
                <a:lnTo>
                  <a:pt x="2639866" y="0"/>
                </a:lnTo>
                <a:lnTo>
                  <a:pt x="263986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64748" y="6251118"/>
            <a:ext cx="2638663" cy="26805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07713" y="6436936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30" h="2683509">
                <a:moveTo>
                  <a:pt x="0" y="0"/>
                </a:moveTo>
                <a:lnTo>
                  <a:pt x="2639856" y="0"/>
                </a:lnTo>
                <a:lnTo>
                  <a:pt x="263985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96536" y="6251118"/>
            <a:ext cx="2638663" cy="2680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4241" y="6478820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29" h="2683509">
                <a:moveTo>
                  <a:pt x="0" y="0"/>
                </a:moveTo>
                <a:lnTo>
                  <a:pt x="2639865" y="0"/>
                </a:lnTo>
                <a:lnTo>
                  <a:pt x="2639865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2961" y="6293002"/>
            <a:ext cx="2638663" cy="26805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43601" y="6252368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30" h="2683509">
                <a:moveTo>
                  <a:pt x="0" y="0"/>
                </a:moveTo>
                <a:lnTo>
                  <a:pt x="2639867" y="0"/>
                </a:lnTo>
                <a:lnTo>
                  <a:pt x="2639867" y="2683206"/>
                </a:lnTo>
                <a:lnTo>
                  <a:pt x="0" y="2683206"/>
                </a:lnTo>
                <a:lnTo>
                  <a:pt x="0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33031" y="6062642"/>
            <a:ext cx="2638663" cy="26910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22324" y="9224201"/>
            <a:ext cx="1675764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5" dirty="0">
                <a:solidFill>
                  <a:srgbClr val="323C40"/>
                </a:solidFill>
                <a:latin typeface="Arial"/>
                <a:cs typeface="Arial"/>
              </a:rPr>
              <a:t>P</a:t>
            </a:r>
            <a:r>
              <a:rPr sz="3700" b="1" spc="-5" dirty="0">
                <a:solidFill>
                  <a:srgbClr val="323C40"/>
                </a:solidFill>
                <a:latin typeface="Arial"/>
                <a:cs typeface="Arial"/>
              </a:rPr>
              <a:t>ill</a:t>
            </a:r>
            <a:r>
              <a:rPr sz="3700" b="1" spc="5" dirty="0">
                <a:solidFill>
                  <a:srgbClr val="323C40"/>
                </a:solidFill>
                <a:latin typeface="Arial"/>
                <a:cs typeface="Arial"/>
              </a:rPr>
              <a:t>cam</a:t>
            </a:r>
            <a:endParaRPr sz="37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075067" y="75786"/>
            <a:ext cx="18583275" cy="11944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934970" algn="l"/>
              </a:tabLst>
            </a:pPr>
            <a:r>
              <a:rPr sz="7650" spc="5" dirty="0" smtClean="0"/>
              <a:t>Israel</a:t>
            </a:r>
            <a:r>
              <a:rPr lang="en-GB" sz="7650" spc="5" dirty="0" smtClean="0"/>
              <a:t> </a:t>
            </a:r>
            <a:r>
              <a:rPr lang="en-GB" sz="7650" b="1" spc="5" dirty="0" smtClean="0">
                <a:solidFill>
                  <a:schemeClr val="tx1"/>
                </a:solidFill>
              </a:rPr>
              <a:t>Development</a:t>
            </a:r>
            <a:endParaRPr sz="7650" b="1" dirty="0">
              <a:solidFill>
                <a:schemeClr val="tx1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2420" y="3776947"/>
            <a:ext cx="607695" cy="251460"/>
          </a:xfrm>
          <a:custGeom>
            <a:avLst/>
            <a:gdLst/>
            <a:ahLst/>
            <a:cxnLst/>
            <a:rect l="l" t="t" r="r" b="b"/>
            <a:pathLst>
              <a:path w="607694" h="251460">
                <a:moveTo>
                  <a:pt x="607311" y="0"/>
                </a:moveTo>
                <a:lnTo>
                  <a:pt x="607311" y="251301"/>
                </a:lnTo>
                <a:lnTo>
                  <a:pt x="0" y="251301"/>
                </a:lnTo>
                <a:lnTo>
                  <a:pt x="0" y="0"/>
                </a:lnTo>
                <a:lnTo>
                  <a:pt x="607311" y="0"/>
                </a:lnTo>
                <a:close/>
              </a:path>
            </a:pathLst>
          </a:custGeom>
          <a:solidFill>
            <a:srgbClr val="45B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52049" y="9201679"/>
            <a:ext cx="2775585" cy="104140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546100" marR="5080" indent="-534035">
              <a:lnSpc>
                <a:spcPct val="79800"/>
              </a:lnSpc>
              <a:spcBef>
                <a:spcPts val="1005"/>
              </a:spcBef>
            </a:pPr>
            <a:r>
              <a:rPr sz="3700" b="1" dirty="0">
                <a:solidFill>
                  <a:srgbClr val="323C40"/>
                </a:solidFill>
                <a:latin typeface="Arial"/>
                <a:cs typeface="Arial"/>
              </a:rPr>
              <a:t>Natural</a:t>
            </a:r>
            <a:r>
              <a:rPr sz="3700" b="1" spc="-70" dirty="0">
                <a:solidFill>
                  <a:srgbClr val="323C40"/>
                </a:solidFill>
                <a:latin typeface="Arial"/>
                <a:cs typeface="Arial"/>
              </a:rPr>
              <a:t> </a:t>
            </a:r>
            <a:r>
              <a:rPr sz="3700" b="1" spc="5" dirty="0">
                <a:solidFill>
                  <a:srgbClr val="323C40"/>
                </a:solidFill>
                <a:latin typeface="Arial"/>
                <a:cs typeface="Arial"/>
              </a:rPr>
              <a:t>Pest  </a:t>
            </a:r>
            <a:r>
              <a:rPr sz="3700" b="1" dirty="0">
                <a:solidFill>
                  <a:srgbClr val="323C40"/>
                </a:solidFill>
                <a:latin typeface="Arial"/>
                <a:cs typeface="Arial"/>
              </a:rPr>
              <a:t>Control</a:t>
            </a:r>
            <a:endParaRPr sz="3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56757" y="4919086"/>
            <a:ext cx="256540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5" dirty="0">
                <a:solidFill>
                  <a:srgbClr val="323C40"/>
                </a:solidFill>
                <a:latin typeface="Arial"/>
                <a:cs typeface="Arial"/>
              </a:rPr>
              <a:t>Flash</a:t>
            </a:r>
            <a:r>
              <a:rPr sz="3700" b="1" spc="-90" dirty="0">
                <a:solidFill>
                  <a:srgbClr val="323C40"/>
                </a:solidFill>
                <a:latin typeface="Arial"/>
                <a:cs typeface="Arial"/>
              </a:rPr>
              <a:t> </a:t>
            </a:r>
            <a:r>
              <a:rPr sz="3700" b="1" dirty="0">
                <a:solidFill>
                  <a:srgbClr val="323C40"/>
                </a:solidFill>
                <a:latin typeface="Arial"/>
                <a:cs typeface="Arial"/>
              </a:rPr>
              <a:t>Drive</a:t>
            </a:r>
            <a:endParaRPr sz="3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61450" y="9339713"/>
            <a:ext cx="9737725" cy="584327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870075" marR="30480" indent="-1832610">
              <a:lnSpc>
                <a:spcPct val="74300"/>
              </a:lnSpc>
              <a:spcBef>
                <a:spcPts val="1250"/>
              </a:spcBef>
              <a:tabLst>
                <a:tab pos="6215380" algn="l"/>
              </a:tabLst>
            </a:pPr>
            <a:r>
              <a:rPr sz="5550" b="1" baseline="1501" dirty="0">
                <a:solidFill>
                  <a:srgbClr val="323C40"/>
                </a:solidFill>
                <a:latin typeface="Arial"/>
                <a:cs typeface="Arial"/>
              </a:rPr>
              <a:t>Iron </a:t>
            </a:r>
            <a:r>
              <a:rPr sz="5550" b="1" spc="7" baseline="1501" dirty="0">
                <a:solidFill>
                  <a:srgbClr val="323C40"/>
                </a:solidFill>
                <a:latin typeface="Arial"/>
                <a:cs typeface="Arial"/>
              </a:rPr>
              <a:t>Dome </a:t>
            </a:r>
            <a:r>
              <a:rPr sz="5550" b="1" baseline="1501" dirty="0">
                <a:solidFill>
                  <a:srgbClr val="323C40"/>
                </a:solidFill>
                <a:latin typeface="Arial"/>
                <a:cs typeface="Arial"/>
              </a:rPr>
              <a:t>-</a:t>
            </a:r>
            <a:r>
              <a:rPr sz="5550" b="1" spc="-172" baseline="1501" dirty="0">
                <a:solidFill>
                  <a:srgbClr val="323C40"/>
                </a:solidFill>
                <a:latin typeface="Arial"/>
                <a:cs typeface="Arial"/>
              </a:rPr>
              <a:t> </a:t>
            </a:r>
            <a:r>
              <a:rPr sz="5550" b="1" baseline="1501" dirty="0">
                <a:solidFill>
                  <a:srgbClr val="323C40"/>
                </a:solidFill>
                <a:latin typeface="Arial"/>
                <a:cs typeface="Arial"/>
              </a:rPr>
              <a:t>Air</a:t>
            </a:r>
            <a:r>
              <a:rPr sz="5550" b="1" spc="15" baseline="1501" dirty="0">
                <a:solidFill>
                  <a:srgbClr val="323C40"/>
                </a:solidFill>
                <a:latin typeface="Arial"/>
                <a:cs typeface="Arial"/>
              </a:rPr>
              <a:t> </a:t>
            </a:r>
            <a:r>
              <a:rPr sz="5550" b="1" baseline="1501" dirty="0" err="1" smtClean="0">
                <a:solidFill>
                  <a:srgbClr val="323C40"/>
                </a:solidFill>
                <a:latin typeface="Arial"/>
                <a:cs typeface="Arial"/>
              </a:rPr>
              <a:t>Defen</a:t>
            </a:r>
            <a:r>
              <a:rPr lang="en-GB" sz="5550" b="1" baseline="1501" dirty="0" smtClean="0">
                <a:solidFill>
                  <a:srgbClr val="323C40"/>
                </a:solidFill>
                <a:latin typeface="Arial"/>
                <a:cs typeface="Arial"/>
              </a:rPr>
              <a:t>c</a:t>
            </a:r>
            <a:r>
              <a:rPr sz="5550" b="1" baseline="1501" dirty="0" smtClean="0">
                <a:solidFill>
                  <a:srgbClr val="323C40"/>
                </a:solidFill>
                <a:latin typeface="Arial"/>
                <a:cs typeface="Arial"/>
              </a:rPr>
              <a:t>e</a:t>
            </a:r>
            <a:r>
              <a:rPr sz="5550" b="1" baseline="1501" dirty="0">
                <a:solidFill>
                  <a:srgbClr val="323C40"/>
                </a:solidFill>
                <a:latin typeface="Arial"/>
                <a:cs typeface="Arial"/>
              </a:rPr>
              <a:t>	</a:t>
            </a:r>
            <a:r>
              <a:rPr sz="3700" b="1" spc="5" dirty="0">
                <a:solidFill>
                  <a:srgbClr val="323C40"/>
                </a:solidFill>
                <a:latin typeface="Arial"/>
                <a:cs typeface="Arial"/>
              </a:rPr>
              <a:t>12 </a:t>
            </a:r>
            <a:r>
              <a:rPr sz="3700" b="1" dirty="0">
                <a:solidFill>
                  <a:srgbClr val="323C40"/>
                </a:solidFill>
                <a:latin typeface="Arial"/>
                <a:cs typeface="Arial"/>
              </a:rPr>
              <a:t>Nobel</a:t>
            </a:r>
            <a:r>
              <a:rPr sz="3700" b="1" spc="-60" dirty="0">
                <a:solidFill>
                  <a:srgbClr val="323C40"/>
                </a:solidFill>
                <a:latin typeface="Arial"/>
                <a:cs typeface="Arial"/>
              </a:rPr>
              <a:t> </a:t>
            </a:r>
            <a:r>
              <a:rPr sz="3700" b="1" dirty="0" smtClean="0">
                <a:solidFill>
                  <a:srgbClr val="323C40"/>
                </a:solidFill>
                <a:latin typeface="Arial"/>
                <a:cs typeface="Arial"/>
              </a:rPr>
              <a:t>Prizes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36" name="object 9"/>
          <p:cNvSpPr/>
          <p:nvPr/>
        </p:nvSpPr>
        <p:spPr>
          <a:xfrm>
            <a:off x="10534024" y="1809981"/>
            <a:ext cx="2640330" cy="2683510"/>
          </a:xfrm>
          <a:custGeom>
            <a:avLst/>
            <a:gdLst/>
            <a:ahLst/>
            <a:cxnLst/>
            <a:rect l="l" t="t" r="r" b="b"/>
            <a:pathLst>
              <a:path w="2640330" h="2683510">
                <a:moveTo>
                  <a:pt x="0" y="0"/>
                </a:moveTo>
                <a:lnTo>
                  <a:pt x="2639856" y="0"/>
                </a:lnTo>
                <a:lnTo>
                  <a:pt x="2639856" y="2683207"/>
                </a:lnTo>
                <a:lnTo>
                  <a:pt x="0" y="268320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 descr="File:WhatsApp.svg - Wikimedia Common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8898" y="2804053"/>
            <a:ext cx="1758629" cy="1763796"/>
          </a:xfrm>
          <a:prstGeom prst="rect">
            <a:avLst/>
          </a:prstGeom>
        </p:spPr>
      </p:pic>
      <p:pic>
        <p:nvPicPr>
          <p:cNvPr id="35" name="Picture 34" descr="Waze PNG logo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353" y="1841157"/>
            <a:ext cx="1509459" cy="15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0964" y="1463676"/>
            <a:ext cx="12943372" cy="15620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Israel in </a:t>
            </a:r>
            <a:r>
              <a:rPr lang="en-GB" sz="164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 further 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 the destabilising regional activity of Iran and Hizballah, and CT efforts against Daesh. </a:t>
            </a:r>
            <a:r>
              <a:rPr lang="en-GB" sz="164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regional understanding 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delivers insight; and technical collaboration to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military capability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17471" y="5869115"/>
            <a:ext cx="12943174" cy="4145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89765" y="1463676"/>
            <a:ext cx="1543705" cy="1562012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64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…Defence intent is to…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84103" y="5869116"/>
            <a:ext cx="1543705" cy="4145863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164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…in the following ways… </a:t>
            </a:r>
            <a:r>
              <a:rPr lang="en-GB" sz="1649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(Defence Objectives contributed to)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89765" y="3730443"/>
            <a:ext cx="1543705" cy="1229833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GB" sz="164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..through the following Defence Objectives (Ends)…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12482" y="1463677"/>
            <a:ext cx="15079133" cy="9845674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1649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70964" y="237678"/>
            <a:ext cx="4094116" cy="296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our people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753569" y="237678"/>
            <a:ext cx="4419024" cy="296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our Global Influence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361082" y="237678"/>
            <a:ext cx="4053252" cy="296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our Prosperity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89765" y="237678"/>
            <a:ext cx="1543705" cy="296866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GB" sz="164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NSOs…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70964" y="3730443"/>
            <a:ext cx="2513743" cy="1240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Develop &amp; Strengthen Intelligence relationship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989058" y="5704742"/>
            <a:ext cx="6201438" cy="4060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GB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071130" y="5953860"/>
            <a:ext cx="6141766" cy="48717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defRPr/>
            </a:pPr>
            <a:r>
              <a:rPr lang="en-GB" sz="1649" b="1" dirty="0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</a:p>
          <a:p>
            <a:pPr>
              <a:defRPr/>
            </a:pPr>
            <a:endParaRPr lang="en-GB" sz="1649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Exchange </a:t>
            </a:r>
          </a:p>
          <a:p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Exchange</a:t>
            </a:r>
          </a:p>
          <a:p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industry</a:t>
            </a:r>
          </a:p>
          <a:p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Exchange </a:t>
            </a:r>
          </a:p>
          <a:p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Defence Agreements (MOUs)</a:t>
            </a:r>
          </a:p>
          <a:p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PAGs </a:t>
            </a:r>
          </a:p>
          <a:p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 engagement </a:t>
            </a:r>
            <a:endParaRPr lang="en-GB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2660" y="5944871"/>
            <a:ext cx="6109884" cy="49992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164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</a:p>
          <a:p>
            <a:pPr>
              <a:defRPr/>
            </a:pPr>
            <a:endParaRPr lang="en-GB" sz="16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  <a:defRPr/>
            </a:pPr>
            <a:r>
              <a:rPr lang="en-GB" sz="1649" dirty="0">
                <a:latin typeface="Arial" panose="020B0604020202020204" pitchFamily="34" charset="0"/>
                <a:cs typeface="Arial" panose="020B0604020202020204" pitchFamily="34" charset="0"/>
              </a:rPr>
              <a:t>Staff Talks </a:t>
            </a:r>
          </a:p>
          <a:p>
            <a:pPr>
              <a:defRPr/>
            </a:pPr>
            <a:r>
              <a:rPr lang="en-GB" sz="16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6585" indent="-336585">
              <a:buFont typeface="Arial" panose="020B0604020202020204" pitchFamily="34" charset="0"/>
              <a:buChar char="•"/>
              <a:defRPr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Defence engagement </a:t>
            </a:r>
          </a:p>
          <a:p>
            <a:pPr>
              <a:defRPr/>
            </a:pPr>
            <a:endParaRPr lang="en-GB" sz="16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</a:t>
            </a:r>
          </a:p>
          <a:p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Capability</a:t>
            </a:r>
            <a:r>
              <a:rPr lang="en-GB" sz="1649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64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64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</a:p>
          <a:p>
            <a:pPr>
              <a:defRPr/>
            </a:pPr>
            <a:endParaRPr lang="en-GB" sz="164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  <a:defRPr/>
            </a:pPr>
            <a:r>
              <a:rPr lang="en-GB" sz="1649" dirty="0">
                <a:latin typeface="Arial" panose="020B0604020202020204" pitchFamily="34" charset="0"/>
                <a:cs typeface="Arial" panose="020B0604020202020204" pitchFamily="34" charset="0"/>
              </a:rPr>
              <a:t>Calibrated programme </a:t>
            </a:r>
            <a:r>
              <a:rPr lang="en-GB" sz="1649" dirty="0" err="1">
                <a:latin typeface="Arial" panose="020B0604020202020204" pitchFamily="34" charset="0"/>
                <a:cs typeface="Arial" panose="020B0604020202020204" pitchFamily="34" charset="0"/>
              </a:rPr>
              <a:t>icw</a:t>
            </a:r>
            <a:r>
              <a:rPr lang="en-GB" sz="1649" dirty="0">
                <a:latin typeface="Arial" panose="020B0604020202020204" pitchFamily="34" charset="0"/>
                <a:cs typeface="Arial" panose="020B0604020202020204" pitchFamily="34" charset="0"/>
              </a:rPr>
              <a:t> MEPP</a:t>
            </a:r>
          </a:p>
          <a:p>
            <a:pPr>
              <a:defRPr/>
            </a:pPr>
            <a:endParaRPr lang="en-GB" sz="16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85" indent="-336585">
              <a:buFont typeface="Arial" panose="020B0604020202020204" pitchFamily="34" charset="0"/>
              <a:buChar char="•"/>
              <a:defRPr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 and Warnings </a:t>
            </a:r>
          </a:p>
          <a:p>
            <a:pPr>
              <a:defRPr/>
            </a:pPr>
            <a: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73029" y="3732579"/>
            <a:ext cx="2529920" cy="1240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64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UK Mil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886220" y="3720986"/>
            <a:ext cx="2345491" cy="1240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Seek Def &amp; </a:t>
            </a:r>
            <a:r>
              <a:rPr lang="en-GB" sz="164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Prosperity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opportunities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2387576" y="3723216"/>
            <a:ext cx="2452578" cy="1240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1649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Liaise</a:t>
            </a:r>
            <a:r>
              <a:rPr lang="en-GB" sz="1649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Israeli 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establishment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013606" y="3720986"/>
            <a:ext cx="2418116" cy="1240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16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GB" sz="164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Overflight permissions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249" y="237679"/>
            <a:ext cx="2043031" cy="10902772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285750" contourW="6350" prstMaterial="plastic">
            <a:bevelT w="336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11726" y="1235075"/>
            <a:ext cx="1200329" cy="8915400"/>
          </a:xfrm>
          <a:prstGeom prst="rect">
            <a:avLst/>
          </a:prstGeom>
          <a:noFill/>
        </p:spPr>
        <p:txBody>
          <a:bodyPr vert="vert270" wrap="square" rtlCol="0" anchor="ctr" anchorCtr="1">
            <a:spAutoFit/>
          </a:bodyPr>
          <a:lstStyle/>
          <a:p>
            <a:r>
              <a:rPr lang="en-GB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Defence Plan</a:t>
            </a:r>
            <a:endParaRPr lang="en-GB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30227"/>
              </p:ext>
            </p:extLst>
          </p:nvPr>
        </p:nvGraphicFramePr>
        <p:xfrm>
          <a:off x="964410" y="5859635"/>
          <a:ext cx="18336863" cy="4981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35000"/>
                    </a:prstClr>
                  </a:outerShdw>
                </a:effectLst>
                <a:tableStyleId>{5C22544A-7EE6-4342-B048-85BDC9FD1C3A}</a:tableStyleId>
              </a:tblPr>
              <a:tblGrid>
                <a:gridCol w="1078639">
                  <a:extLst>
                    <a:ext uri="{9D8B030D-6E8A-4147-A177-3AD203B41FA5}">
                      <a16:colId xmlns:a16="http://schemas.microsoft.com/office/drawing/2014/main" val="4127704518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2409892150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2958425405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1703356881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2868933513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4125120350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1093419017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1881230353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3046206820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2098113868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4007111099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1364158781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1962353668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2587053748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3806368530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574232839"/>
                    </a:ext>
                  </a:extLst>
                </a:gridCol>
                <a:gridCol w="1078639">
                  <a:extLst>
                    <a:ext uri="{9D8B030D-6E8A-4147-A177-3AD203B41FA5}">
                      <a16:colId xmlns:a16="http://schemas.microsoft.com/office/drawing/2014/main" val="4043621902"/>
                    </a:ext>
                  </a:extLst>
                </a:gridCol>
              </a:tblGrid>
              <a:tr h="491992">
                <a:tc rowSpan="3">
                  <a:txBody>
                    <a:bodyPr/>
                    <a:lstStyle/>
                    <a:p>
                      <a:endParaRPr lang="en-GB" sz="2100" dirty="0">
                        <a:solidFill>
                          <a:schemeClr val="tx1"/>
                        </a:solidFill>
                      </a:endParaRPr>
                    </a:p>
                  </a:txBody>
                  <a:tcPr marL="107708" marR="107708" marT="53854" marB="53854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 marL="107708" marR="107708" marT="53854" marB="53854" anchor="ctr" anchorCtr="1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 anchor="ctr" anchorCtr="1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07878"/>
                  </a:ext>
                </a:extLst>
              </a:tr>
              <a:tr h="498824">
                <a:tc v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Oct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Jan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Feb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Mar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Apr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May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Jun 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Jul 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Aug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Sep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Oct 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Nov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 smtClean="0">
                          <a:solidFill>
                            <a:schemeClr val="bg1"/>
                          </a:solidFill>
                        </a:rPr>
                        <a:t>Dec</a:t>
                      </a:r>
                      <a:endParaRPr lang="en-GB" sz="1900" dirty="0">
                        <a:solidFill>
                          <a:schemeClr val="bg1"/>
                        </a:solidFill>
                      </a:endParaRPr>
                    </a:p>
                  </a:txBody>
                  <a:tcPr marL="107708" marR="107708" marT="53854" marB="53854"/>
                </a:tc>
                <a:extLst>
                  <a:ext uri="{0D108BD9-81ED-4DB2-BD59-A6C34878D82A}">
                    <a16:rowId xmlns:a16="http://schemas.microsoft.com/office/drawing/2014/main" val="3229732849"/>
                  </a:ext>
                </a:extLst>
              </a:tr>
              <a:tr h="99765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extLst>
                  <a:ext uri="{0D108BD9-81ED-4DB2-BD59-A6C34878D82A}">
                    <a16:rowId xmlns:a16="http://schemas.microsoft.com/office/drawing/2014/main" val="147995388"/>
                  </a:ext>
                </a:extLst>
              </a:tr>
              <a:tr h="99765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extLst>
                  <a:ext uri="{0D108BD9-81ED-4DB2-BD59-A6C34878D82A}">
                    <a16:rowId xmlns:a16="http://schemas.microsoft.com/office/drawing/2014/main" val="1761787371"/>
                  </a:ext>
                </a:extLst>
              </a:tr>
              <a:tr h="99765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extLst>
                  <a:ext uri="{0D108BD9-81ED-4DB2-BD59-A6C34878D82A}">
                    <a16:rowId xmlns:a16="http://schemas.microsoft.com/office/drawing/2014/main" val="4024670643"/>
                  </a:ext>
                </a:extLst>
              </a:tr>
              <a:tr h="997650"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tc>
                  <a:txBody>
                    <a:bodyPr/>
                    <a:lstStyle/>
                    <a:p>
                      <a:endParaRPr lang="en-GB" sz="2100" dirty="0"/>
                    </a:p>
                  </a:txBody>
                  <a:tcPr marL="107708" marR="107708" marT="53854" marB="53854"/>
                </a:tc>
                <a:extLst>
                  <a:ext uri="{0D108BD9-81ED-4DB2-BD59-A6C34878D82A}">
                    <a16:rowId xmlns:a16="http://schemas.microsoft.com/office/drawing/2014/main" val="352217767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872378" y="9990732"/>
            <a:ext cx="183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12 Dec – UK Elections</a:t>
            </a:r>
            <a:endParaRPr lang="en-GB" sz="11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694938" y="10028241"/>
            <a:ext cx="183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2</a:t>
            </a:r>
            <a:r>
              <a:rPr lang="en-GB" sz="1100" b="1" dirty="0" smtClean="0"/>
              <a:t> Mar -  IL Elections</a:t>
            </a:r>
            <a:endParaRPr lang="en-GB" sz="11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72187" y="10491056"/>
            <a:ext cx="183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3</a:t>
            </a:r>
            <a:r>
              <a:rPr lang="en-GB" sz="1100" b="1" dirty="0" smtClean="0"/>
              <a:t> Dec – NATO Leaders</a:t>
            </a:r>
            <a:endParaRPr lang="en-GB" sz="1100" b="1" dirty="0"/>
          </a:p>
        </p:txBody>
      </p:sp>
      <p:sp>
        <p:nvSpPr>
          <p:cNvPr id="45" name="Flowchart: Connector 44"/>
          <p:cNvSpPr/>
          <p:nvPr/>
        </p:nvSpPr>
        <p:spPr>
          <a:xfrm>
            <a:off x="10759438" y="7976021"/>
            <a:ext cx="165618" cy="172566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Connector 47"/>
          <p:cNvSpPr/>
          <p:nvPr/>
        </p:nvSpPr>
        <p:spPr>
          <a:xfrm>
            <a:off x="7376161" y="9460537"/>
            <a:ext cx="188973" cy="21653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5610925" y="7311225"/>
            <a:ext cx="16146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2-5 Dec – DI Tri-</a:t>
            </a:r>
            <a:r>
              <a:rPr lang="en-GB" sz="1100" b="1" dirty="0" err="1" smtClean="0">
                <a:cs typeface="Arial" panose="020B0604020202020204" pitchFamily="34" charset="0"/>
              </a:rPr>
              <a:t>Lat</a:t>
            </a:r>
            <a:r>
              <a:rPr lang="en-GB" sz="1100" b="1" dirty="0" smtClean="0">
                <a:cs typeface="Arial" panose="020B0604020202020204" pitchFamily="34" charset="0"/>
              </a:rPr>
              <a:t>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7626379" y="7490116"/>
            <a:ext cx="188973" cy="216536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Connector 60"/>
          <p:cNvSpPr/>
          <p:nvPr/>
        </p:nvSpPr>
        <p:spPr>
          <a:xfrm>
            <a:off x="8627303" y="6902534"/>
            <a:ext cx="188973" cy="216536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Connector 61"/>
          <p:cNvSpPr/>
          <p:nvPr/>
        </p:nvSpPr>
        <p:spPr>
          <a:xfrm>
            <a:off x="10780117" y="6987773"/>
            <a:ext cx="188973" cy="216536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401231" y="6882814"/>
            <a:ext cx="2780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16- 18 Mar – Mil to Mil Talks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63263" y="8985963"/>
            <a:ext cx="2780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10 – 14 Sep – Hd Mil Pol Bureau to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5643680" y="9888763"/>
            <a:ext cx="353907" cy="343407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177800"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8418554" y="9949833"/>
            <a:ext cx="353907" cy="343407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177800"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4-Point Star 27"/>
          <p:cNvSpPr/>
          <p:nvPr/>
        </p:nvSpPr>
        <p:spPr>
          <a:xfrm>
            <a:off x="5069046" y="10293545"/>
            <a:ext cx="355494" cy="346678"/>
          </a:xfrm>
          <a:prstGeom prst="star4">
            <a:avLst/>
          </a:prstGeom>
          <a:solidFill>
            <a:srgbClr val="4936D6"/>
          </a:solidFill>
          <a:scene3d>
            <a:camera prst="orthographicFront"/>
            <a:lightRig rig="threePt" dir="t"/>
          </a:scene3d>
          <a:sp3d extrusionH="88900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Connector 35"/>
          <p:cNvSpPr/>
          <p:nvPr/>
        </p:nvSpPr>
        <p:spPr>
          <a:xfrm>
            <a:off x="4573856" y="8203860"/>
            <a:ext cx="175261" cy="18866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3320359" y="9100590"/>
            <a:ext cx="1851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27-31 Jul CGS </a:t>
            </a:r>
            <a:r>
              <a:rPr lang="en-GB" sz="1100" b="1" dirty="0">
                <a:cs typeface="Arial" panose="020B0604020202020204" pitchFamily="34" charset="0"/>
              </a:rPr>
              <a:t>to IL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47769" y="9148095"/>
            <a:ext cx="129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11-20 May - RCDS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13484471" y="9133961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Connector 45"/>
          <p:cNvSpPr/>
          <p:nvPr/>
        </p:nvSpPr>
        <p:spPr>
          <a:xfrm>
            <a:off x="5097914" y="9420953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Connector 46"/>
          <p:cNvSpPr/>
          <p:nvPr/>
        </p:nvSpPr>
        <p:spPr>
          <a:xfrm>
            <a:off x="5834487" y="9162001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Connector 48"/>
          <p:cNvSpPr/>
          <p:nvPr/>
        </p:nvSpPr>
        <p:spPr>
          <a:xfrm>
            <a:off x="10473764" y="9153240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Connector 49"/>
          <p:cNvSpPr/>
          <p:nvPr/>
        </p:nvSpPr>
        <p:spPr>
          <a:xfrm>
            <a:off x="11526463" y="8898570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11524697" y="8881421"/>
            <a:ext cx="27950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TBC late May/Early Jun – </a:t>
            </a:r>
            <a:r>
              <a:rPr lang="en-GB" sz="1100" b="1" dirty="0" err="1" smtClean="0">
                <a:cs typeface="Arial" panose="020B0604020202020204" pitchFamily="34" charset="0"/>
              </a:rPr>
              <a:t>Comd</a:t>
            </a:r>
            <a:r>
              <a:rPr lang="en-GB" sz="1100" b="1" dirty="0" smtClean="0">
                <a:cs typeface="Arial" panose="020B0604020202020204" pitchFamily="34" charset="0"/>
              </a:rPr>
              <a:t> JFC to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97685" y="9405765"/>
            <a:ext cx="1293925" cy="2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9-11 Feb - HCSC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75484" y="9138712"/>
            <a:ext cx="27173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18 – 20 Dec – ACDS (MilStrat &amp; DE) to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46746" y="7936644"/>
            <a:ext cx="2578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TBC May – CHOD IL to CHOD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19507" y="8196558"/>
            <a:ext cx="286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20-21 Nov – Hd Planning Directorate to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27161" y="7903031"/>
            <a:ext cx="2578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19 Nov – BI-</a:t>
            </a:r>
            <a:r>
              <a:rPr lang="en-GB" sz="1100" b="1" dirty="0" err="1" smtClean="0">
                <a:cs typeface="Arial" panose="020B0604020202020204" pitchFamily="34" charset="0"/>
              </a:rPr>
              <a:t>Lat</a:t>
            </a:r>
            <a:r>
              <a:rPr lang="en-GB" sz="1100" b="1" dirty="0" smtClean="0">
                <a:cs typeface="Arial" panose="020B0604020202020204" pitchFamily="34" charset="0"/>
              </a:rPr>
              <a:t> HEZUK Planning Gp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58" name="Flowchart: Connector 57"/>
          <p:cNvSpPr/>
          <p:nvPr/>
        </p:nvSpPr>
        <p:spPr>
          <a:xfrm>
            <a:off x="4467591" y="7945636"/>
            <a:ext cx="175261" cy="18866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10552195" y="6965236"/>
            <a:ext cx="2578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5-6 May – Air Staff Talks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08562" y="7490968"/>
            <a:ext cx="2578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12-13 Feb – Cap Dialogue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25453" y="7833161"/>
            <a:ext cx="1074517" cy="9817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54000" contourW="12700">
            <a:bevelT w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820566" y="8829640"/>
            <a:ext cx="1079404" cy="10591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54000" contourW="12700">
            <a:bevelT w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5246" y="9907051"/>
            <a:ext cx="1089887" cy="981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54000" contourW="12700">
            <a:bevelT w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825969" y="5906125"/>
            <a:ext cx="1074001" cy="1894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54000" contourW="12700">
            <a:bevelT w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1099426" y="9881204"/>
            <a:ext cx="400110" cy="92511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Pol-Mil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30334" y="8831930"/>
            <a:ext cx="400110" cy="92511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37020" y="7835634"/>
            <a:ext cx="400110" cy="92511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4326" y="6377793"/>
            <a:ext cx="400110" cy="92511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lowchart: Connector 76"/>
          <p:cNvSpPr/>
          <p:nvPr/>
        </p:nvSpPr>
        <p:spPr>
          <a:xfrm>
            <a:off x="2106220" y="9023110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4164914" y="8481147"/>
            <a:ext cx="2578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9 - 10 Nov – Remembrance Services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79" name="Flowchart: Connector 78"/>
          <p:cNvSpPr/>
          <p:nvPr/>
        </p:nvSpPr>
        <p:spPr>
          <a:xfrm>
            <a:off x="4178919" y="8477779"/>
            <a:ext cx="175261" cy="188666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6239929" y="5897550"/>
            <a:ext cx="12927172" cy="5176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54000" contourW="12700">
            <a:bevelT w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1925683" y="5909745"/>
            <a:ext cx="4329236" cy="505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254000" contourW="12700">
            <a:bevelT w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72751" y="5885671"/>
            <a:ext cx="331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679450" y="47252"/>
            <a:ext cx="18472660" cy="5806524"/>
            <a:chOff x="184637" y="-235257"/>
            <a:chExt cx="11772900" cy="6338740"/>
          </a:xfrm>
        </p:grpSpPr>
        <p:sp>
          <p:nvSpPr>
            <p:cNvPr id="119" name="Rounded Rectangle 118"/>
            <p:cNvSpPr/>
            <p:nvPr/>
          </p:nvSpPr>
          <p:spPr>
            <a:xfrm>
              <a:off x="184637" y="120430"/>
              <a:ext cx="519295" cy="36102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FMC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729760" y="120430"/>
              <a:ext cx="519295" cy="36102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latin typeface="Arial" panose="020B0604020202020204" pitchFamily="34" charset="0"/>
                  <a:cs typeface="Arial" panose="020B0604020202020204" pitchFamily="34" charset="0"/>
                </a:rPr>
                <a:t>Strat </a:t>
              </a:r>
              <a:r>
                <a:rPr lang="en-GB" sz="742" dirty="0">
                  <a:latin typeface="Arial" panose="020B0604020202020204" pitchFamily="34" charset="0"/>
                  <a:cs typeface="Arial" panose="020B0604020202020204" pitchFamily="34" charset="0"/>
                </a:rPr>
                <a:t>Comd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1274883" y="120430"/>
              <a:ext cx="519295" cy="361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84637" y="513059"/>
              <a:ext cx="519295" cy="36102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98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29760" y="513059"/>
              <a:ext cx="519295" cy="36102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latin typeface="Arial" panose="020B0604020202020204" pitchFamily="34" charset="0"/>
                  <a:cs typeface="Arial" panose="020B0604020202020204" pitchFamily="34" charset="0"/>
                </a:rPr>
                <a:t>Land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274883" y="513059"/>
              <a:ext cx="519295" cy="36102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latin typeface="Arial" panose="020B0604020202020204" pitchFamily="34" charset="0"/>
                  <a:cs typeface="Arial" panose="020B0604020202020204" pitchFamily="34" charset="0"/>
                </a:rPr>
                <a:t>Navy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184637" y="924160"/>
              <a:ext cx="519295" cy="36102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729759" y="924160"/>
              <a:ext cx="830873" cy="36102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989" dirty="0">
                  <a:latin typeface="Arial" panose="020B0604020202020204" pitchFamily="34" charset="0"/>
                  <a:cs typeface="Arial" panose="020B0604020202020204" pitchFamily="34" charset="0"/>
                </a:rPr>
                <a:t>Israel Link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3674454" y="-235257"/>
              <a:ext cx="4624368" cy="12208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 extrusionH="63500"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88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HEZUK Planning Directive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152292" y="1539192"/>
              <a:ext cx="1679330" cy="58854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LOE 2</a:t>
              </a:r>
            </a:p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Development</a:t>
              </a:r>
            </a:p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Strat Comd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8335107" y="1539192"/>
              <a:ext cx="1679330" cy="588546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LOE 3</a:t>
              </a:r>
            </a:p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Intelligence Relationship</a:t>
              </a:r>
            </a:p>
            <a:p>
              <a:pPr algn="ctr"/>
              <a:endParaRPr lang="en-GB" sz="11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10278207" y="1539192"/>
              <a:ext cx="1679330" cy="58854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LOE 4</a:t>
              </a:r>
            </a:p>
            <a:p>
              <a:pPr algn="ctr"/>
              <a:endParaRPr lang="en-GB" sz="11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949569" y="1539192"/>
              <a:ext cx="1679330" cy="58854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GB" sz="11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LOE1 </a:t>
              </a:r>
            </a:p>
            <a:p>
              <a:pPr algn="ctr"/>
              <a:r>
                <a:rPr lang="en-GB" sz="11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Capability </a:t>
              </a:r>
            </a:p>
            <a:p>
              <a:pPr algn="ctr"/>
              <a:r>
                <a:rPr lang="en-GB" sz="11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FMC</a:t>
              </a:r>
            </a:p>
          </p:txBody>
        </p:sp>
        <p:cxnSp>
          <p:nvCxnSpPr>
            <p:cNvPr id="132" name="Elbow Connector 131"/>
            <p:cNvCxnSpPr>
              <a:stCxn id="127" idx="2"/>
              <a:endCxn id="129" idx="0"/>
            </p:cNvCxnSpPr>
            <p:nvPr/>
          </p:nvCxnSpPr>
          <p:spPr>
            <a:xfrm rot="16200000" flipH="1">
              <a:off x="7303916" y="-331667"/>
              <a:ext cx="553580" cy="318813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Elbow Connector 132"/>
            <p:cNvCxnSpPr>
              <a:stCxn id="127" idx="2"/>
              <a:endCxn id="131" idx="0"/>
            </p:cNvCxnSpPr>
            <p:nvPr/>
          </p:nvCxnSpPr>
          <p:spPr>
            <a:xfrm rot="5400000">
              <a:off x="3611147" y="-836300"/>
              <a:ext cx="553580" cy="4197403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>
              <a:stCxn id="127" idx="2"/>
              <a:endCxn id="128" idx="0"/>
            </p:cNvCxnSpPr>
            <p:nvPr/>
          </p:nvCxnSpPr>
          <p:spPr>
            <a:xfrm rot="16200000" flipH="1">
              <a:off x="5712508" y="1259741"/>
              <a:ext cx="553580" cy="532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>
              <a:stCxn id="127" idx="2"/>
              <a:endCxn id="130" idx="0"/>
            </p:cNvCxnSpPr>
            <p:nvPr/>
          </p:nvCxnSpPr>
          <p:spPr>
            <a:xfrm rot="16200000" flipH="1">
              <a:off x="8275466" y="-1303217"/>
              <a:ext cx="553580" cy="513123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/>
            <p:cNvSpPr/>
            <p:nvPr/>
          </p:nvSpPr>
          <p:spPr>
            <a:xfrm>
              <a:off x="307731" y="2558562"/>
              <a:ext cx="1186961" cy="2286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GB" sz="11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2035419" y="2430041"/>
              <a:ext cx="1160364" cy="41137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Conceptual –Strat Comd</a:t>
              </a:r>
            </a:p>
          </p:txBody>
        </p:sp>
        <p:cxnSp>
          <p:nvCxnSpPr>
            <p:cNvPr id="138" name="Elbow Connector 137"/>
            <p:cNvCxnSpPr>
              <a:endCxn id="136" idx="0"/>
            </p:cNvCxnSpPr>
            <p:nvPr/>
          </p:nvCxnSpPr>
          <p:spPr>
            <a:xfrm rot="10800000" flipV="1">
              <a:off x="901212" y="2249568"/>
              <a:ext cx="888022" cy="30899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Elbow Connector 138"/>
            <p:cNvCxnSpPr>
              <a:stCxn id="131" idx="2"/>
              <a:endCxn id="137" idx="0"/>
            </p:cNvCxnSpPr>
            <p:nvPr/>
          </p:nvCxnSpPr>
          <p:spPr>
            <a:xfrm rot="16200000" flipH="1">
              <a:off x="2051266" y="1865705"/>
              <a:ext cx="302303" cy="826367"/>
            </a:xfrm>
            <a:prstGeom prst="bentConnector3">
              <a:avLst>
                <a:gd name="adj1" fmla="val 3991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ounded Rectangle 139"/>
            <p:cNvSpPr/>
            <p:nvPr/>
          </p:nvSpPr>
          <p:spPr>
            <a:xfrm>
              <a:off x="8607669" y="2503745"/>
              <a:ext cx="1134206" cy="56683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Defence Intelligence</a:t>
              </a: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10550769" y="2503745"/>
              <a:ext cx="1134206" cy="56683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11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Down Arrow 141"/>
            <p:cNvSpPr/>
            <p:nvPr/>
          </p:nvSpPr>
          <p:spPr>
            <a:xfrm>
              <a:off x="9047283" y="2201441"/>
              <a:ext cx="254977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43" name="Down Arrow 142"/>
            <p:cNvSpPr/>
            <p:nvPr/>
          </p:nvSpPr>
          <p:spPr>
            <a:xfrm>
              <a:off x="10990383" y="2201441"/>
              <a:ext cx="254977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44" name="Down Arrow 143"/>
            <p:cNvSpPr/>
            <p:nvPr/>
          </p:nvSpPr>
          <p:spPr>
            <a:xfrm>
              <a:off x="5877656" y="2228849"/>
              <a:ext cx="254977" cy="10155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45" name="Down Arrow 144"/>
            <p:cNvSpPr/>
            <p:nvPr/>
          </p:nvSpPr>
          <p:spPr>
            <a:xfrm>
              <a:off x="2501409" y="2882620"/>
              <a:ext cx="254977" cy="4023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46" name="Down Arrow 145"/>
            <p:cNvSpPr/>
            <p:nvPr/>
          </p:nvSpPr>
          <p:spPr>
            <a:xfrm>
              <a:off x="773722" y="2882619"/>
              <a:ext cx="254977" cy="4023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307728" y="3756459"/>
              <a:ext cx="1186963" cy="3408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Platform Survivability</a:t>
              </a: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07727" y="3352531"/>
              <a:ext cx="1186963" cy="34083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C-</a:t>
              </a:r>
              <a:r>
                <a:rPr lang="en-GB" sz="1113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sUAS</a:t>
              </a:r>
              <a:endParaRPr lang="en-GB" sz="111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307730" y="4167561"/>
              <a:ext cx="1186963" cy="3408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Precision Strike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307730" y="4554424"/>
              <a:ext cx="1186963" cy="34083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 Platform Survivability</a:t>
              </a: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07728" y="5676472"/>
              <a:ext cx="1186963" cy="34083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J5 Prog</a:t>
              </a: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608990" y="5664421"/>
              <a:ext cx="1292473" cy="34083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Defence R&amp;D</a:t>
              </a: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2943234" y="5642911"/>
              <a:ext cx="1314447" cy="374399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J6 and Cyber Defence Directorate</a:t>
              </a: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4356595" y="5676472"/>
              <a:ext cx="3261937" cy="34083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Design J5/J3 Int relations / Hd J3/7</a:t>
              </a: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8607669" y="5678547"/>
              <a:ext cx="1186963" cy="340838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IDI</a:t>
              </a: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10550769" y="5680898"/>
              <a:ext cx="1186963" cy="42258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IDI Special Operations Directorate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391755" y="3307310"/>
              <a:ext cx="3226777" cy="22974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608990" y="3307310"/>
              <a:ext cx="2655280" cy="22974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1692517" y="3380784"/>
              <a:ext cx="1186961" cy="22860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1692517" y="4053260"/>
              <a:ext cx="1186961" cy="44762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R&amp;D, Innovation and Experimentation</a:t>
              </a:r>
            </a:p>
          </p:txBody>
        </p:sp>
        <p:sp>
          <p:nvSpPr>
            <p:cNvPr id="161" name="Rounded Rectangle 160"/>
            <p:cNvSpPr/>
            <p:nvPr/>
          </p:nvSpPr>
          <p:spPr>
            <a:xfrm>
              <a:off x="1701306" y="3693276"/>
              <a:ext cx="1186961" cy="27609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Water-Space Management</a:t>
              </a: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2984986" y="3371584"/>
              <a:ext cx="1186961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Information Exploitation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2978393" y="4053260"/>
              <a:ext cx="1186961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Conceptual –Strat Comd</a:t>
              </a: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2978392" y="4460356"/>
              <a:ext cx="1186961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Conceptual –Strat Comd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2978392" y="4889842"/>
              <a:ext cx="1186961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Conceptual –Strat Comd</a:t>
              </a:r>
            </a:p>
          </p:txBody>
        </p:sp>
        <p:sp>
          <p:nvSpPr>
            <p:cNvPr id="166" name="Down Arrow 165"/>
            <p:cNvSpPr/>
            <p:nvPr/>
          </p:nvSpPr>
          <p:spPr>
            <a:xfrm>
              <a:off x="3448780" y="3717022"/>
              <a:ext cx="254977" cy="3142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67" name="Rounded Rectangle 166"/>
            <p:cNvSpPr/>
            <p:nvPr/>
          </p:nvSpPr>
          <p:spPr>
            <a:xfrm>
              <a:off x="4453305" y="3380784"/>
              <a:ext cx="857249" cy="43031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Defence Education</a:t>
              </a: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5576518" y="3380784"/>
              <a:ext cx="857249" cy="4495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Jt Force Concepts</a:t>
              </a: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6603020" y="3371583"/>
              <a:ext cx="936389" cy="458712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Development &amp; Exercise</a:t>
              </a: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4453305" y="3861899"/>
              <a:ext cx="857249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Legal</a:t>
              </a:r>
            </a:p>
          </p:txBody>
        </p:sp>
        <p:sp>
          <p:nvSpPr>
            <p:cNvPr id="171" name="Rounded Rectangle 170"/>
            <p:cNvSpPr/>
            <p:nvPr/>
          </p:nvSpPr>
          <p:spPr>
            <a:xfrm>
              <a:off x="4453305" y="4231254"/>
              <a:ext cx="857249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Medical</a:t>
              </a:r>
            </a:p>
          </p:txBody>
        </p:sp>
        <p:sp>
          <p:nvSpPr>
            <p:cNvPr id="172" name="Down Arrow 171"/>
            <p:cNvSpPr/>
            <p:nvPr/>
          </p:nvSpPr>
          <p:spPr>
            <a:xfrm>
              <a:off x="5857871" y="3861899"/>
              <a:ext cx="246189" cy="2215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5576517" y="4119493"/>
              <a:ext cx="857249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Force Design</a:t>
              </a:r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5563332" y="4498475"/>
              <a:ext cx="857249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Plans</a:t>
              </a: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5563332" y="4876614"/>
              <a:ext cx="857249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JFW</a:t>
              </a: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5576517" y="5254753"/>
              <a:ext cx="857249" cy="30641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Jt Exercise</a:t>
              </a:r>
            </a:p>
          </p:txBody>
        </p:sp>
        <p:sp>
          <p:nvSpPr>
            <p:cNvPr id="177" name="Down Arrow 176"/>
            <p:cNvSpPr/>
            <p:nvPr/>
          </p:nvSpPr>
          <p:spPr>
            <a:xfrm>
              <a:off x="6983295" y="3884083"/>
              <a:ext cx="254977" cy="3142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GB" sz="2226" dirty="0"/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6682160" y="4225000"/>
              <a:ext cx="857249" cy="30641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</a:p>
          </p:txBody>
        </p:sp>
        <p:sp>
          <p:nvSpPr>
            <p:cNvPr id="179" name="Rounded Rectangle 178"/>
            <p:cNvSpPr/>
            <p:nvPr/>
          </p:nvSpPr>
          <p:spPr>
            <a:xfrm>
              <a:off x="6668975" y="4603982"/>
              <a:ext cx="857249" cy="30641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</a:t>
              </a: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6668975" y="4982121"/>
              <a:ext cx="857249" cy="30641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r>
                <a:rPr lang="en-GB" sz="111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Navy</a:t>
              </a:r>
            </a:p>
          </p:txBody>
        </p:sp>
      </p:grpSp>
      <p:sp>
        <p:nvSpPr>
          <p:cNvPr id="181" name="Flowchart: Connector 180"/>
          <p:cNvSpPr/>
          <p:nvPr/>
        </p:nvSpPr>
        <p:spPr>
          <a:xfrm>
            <a:off x="5491446" y="7324606"/>
            <a:ext cx="188973" cy="216536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TextBox 181"/>
          <p:cNvSpPr txBox="1"/>
          <p:nvPr/>
        </p:nvSpPr>
        <p:spPr>
          <a:xfrm>
            <a:off x="5165652" y="9375827"/>
            <a:ext cx="1293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3-5 Dec - DSAME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116" name="4-Point Star 115"/>
          <p:cNvSpPr/>
          <p:nvPr/>
        </p:nvSpPr>
        <p:spPr>
          <a:xfrm>
            <a:off x="5422953" y="10136453"/>
            <a:ext cx="355494" cy="346678"/>
          </a:xfrm>
          <a:prstGeom prst="star4">
            <a:avLst/>
          </a:prstGeom>
          <a:solidFill>
            <a:srgbClr val="4936D6"/>
          </a:solidFill>
          <a:scene3d>
            <a:camera prst="orthographicFront"/>
            <a:lightRig rig="threePt" dir="t"/>
          </a:scene3d>
          <a:sp3d extrusionH="88900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/>
          <p:cNvSpPr txBox="1"/>
          <p:nvPr/>
        </p:nvSpPr>
        <p:spPr>
          <a:xfrm>
            <a:off x="5780331" y="10249618"/>
            <a:ext cx="2462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12 Dec – PASF WC (8 </a:t>
            </a:r>
            <a:r>
              <a:rPr lang="en-GB" sz="1100" b="1" dirty="0" err="1" smtClean="0"/>
              <a:t>Governates</a:t>
            </a:r>
            <a:r>
              <a:rPr lang="en-GB" sz="1100" b="1" dirty="0" smtClean="0"/>
              <a:t>)</a:t>
            </a:r>
            <a:endParaRPr lang="en-GB" sz="1100" b="1" dirty="0"/>
          </a:p>
        </p:txBody>
      </p:sp>
      <p:sp>
        <p:nvSpPr>
          <p:cNvPr id="183" name="4-Point Star 182"/>
          <p:cNvSpPr/>
          <p:nvPr/>
        </p:nvSpPr>
        <p:spPr>
          <a:xfrm>
            <a:off x="17138650" y="10076279"/>
            <a:ext cx="355494" cy="346678"/>
          </a:xfrm>
          <a:prstGeom prst="star4">
            <a:avLst/>
          </a:prstGeom>
          <a:solidFill>
            <a:srgbClr val="4936D6"/>
          </a:solidFill>
          <a:scene3d>
            <a:camera prst="orthographicFront"/>
            <a:lightRig rig="threePt" dir="t"/>
          </a:scene3d>
          <a:sp3d extrusionH="88900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TextBox 184"/>
          <p:cNvSpPr txBox="1"/>
          <p:nvPr/>
        </p:nvSpPr>
        <p:spPr>
          <a:xfrm>
            <a:off x="17350887" y="10256148"/>
            <a:ext cx="2462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TBC Nov – PASF WC </a:t>
            </a:r>
            <a:endParaRPr lang="en-GB" sz="1100" b="1" dirty="0"/>
          </a:p>
        </p:txBody>
      </p:sp>
      <p:sp>
        <p:nvSpPr>
          <p:cNvPr id="184" name="Flowchart: Connector 183"/>
          <p:cNvSpPr/>
          <p:nvPr/>
        </p:nvSpPr>
        <p:spPr>
          <a:xfrm>
            <a:off x="7314075" y="7174838"/>
            <a:ext cx="188973" cy="216536"/>
          </a:xfrm>
          <a:prstGeom prst="flowChartConnector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TextBox 185"/>
          <p:cNvSpPr txBox="1"/>
          <p:nvPr/>
        </p:nvSpPr>
        <p:spPr>
          <a:xfrm>
            <a:off x="7422817" y="7175180"/>
            <a:ext cx="1600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2-7 Feb – DI Tri-</a:t>
            </a:r>
            <a:r>
              <a:rPr lang="en-GB" sz="1100" b="1" dirty="0" err="1" smtClean="0">
                <a:cs typeface="Arial" panose="020B0604020202020204" pitchFamily="34" charset="0"/>
              </a:rPr>
              <a:t>Lat</a:t>
            </a:r>
            <a:r>
              <a:rPr lang="en-GB" sz="1100" b="1" dirty="0" smtClean="0">
                <a:cs typeface="Arial" panose="020B0604020202020204" pitchFamily="34" charset="0"/>
              </a:rPr>
              <a:t>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187" name="Flowchart: Connector 186"/>
          <p:cNvSpPr/>
          <p:nvPr/>
        </p:nvSpPr>
        <p:spPr>
          <a:xfrm>
            <a:off x="7323471" y="8935684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TextBox 187"/>
          <p:cNvSpPr txBox="1"/>
          <p:nvPr/>
        </p:nvSpPr>
        <p:spPr>
          <a:xfrm>
            <a:off x="7441135" y="8930241"/>
            <a:ext cx="2012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2-4 Feb – Def Sect Tri-</a:t>
            </a:r>
            <a:r>
              <a:rPr lang="en-GB" sz="1100" b="1" dirty="0" err="1" smtClean="0">
                <a:cs typeface="Arial" panose="020B0604020202020204" pitchFamily="34" charset="0"/>
              </a:rPr>
              <a:t>Lat</a:t>
            </a:r>
            <a:r>
              <a:rPr lang="en-GB" sz="1100" b="1" dirty="0" smtClean="0">
                <a:cs typeface="Arial" panose="020B0604020202020204" pitchFamily="34" charset="0"/>
              </a:rPr>
              <a:t> CYP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189" name="Flowchart: Connector 188"/>
          <p:cNvSpPr/>
          <p:nvPr/>
        </p:nvSpPr>
        <p:spPr>
          <a:xfrm>
            <a:off x="8455333" y="8174294"/>
            <a:ext cx="175261" cy="188666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Flowchart: Connector 189"/>
          <p:cNvSpPr/>
          <p:nvPr/>
        </p:nvSpPr>
        <p:spPr>
          <a:xfrm>
            <a:off x="9111071" y="8554091"/>
            <a:ext cx="175261" cy="188666"/>
          </a:xfrm>
          <a:prstGeom prst="flowChartConnec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7912558" y="8129163"/>
            <a:ext cx="286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8-11 Mar – D Cap to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8592874" y="8526456"/>
            <a:ext cx="286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23 Mar – COS Cap to IL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193" name="5-Point Star 192"/>
          <p:cNvSpPr/>
          <p:nvPr/>
        </p:nvSpPr>
        <p:spPr>
          <a:xfrm>
            <a:off x="8570954" y="10102233"/>
            <a:ext cx="353907" cy="343407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177800"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5-Point Star 193"/>
          <p:cNvSpPr/>
          <p:nvPr/>
        </p:nvSpPr>
        <p:spPr>
          <a:xfrm>
            <a:off x="6955104" y="10467384"/>
            <a:ext cx="353907" cy="343407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177800"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TextBox 194"/>
          <p:cNvSpPr txBox="1"/>
          <p:nvPr/>
        </p:nvSpPr>
        <p:spPr>
          <a:xfrm>
            <a:off x="7256664" y="10496883"/>
            <a:ext cx="1833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28 Jan -  POTUS MEPP announcement</a:t>
            </a:r>
            <a:endParaRPr lang="en-GB" sz="1100" b="1" dirty="0"/>
          </a:p>
        </p:txBody>
      </p:sp>
      <p:sp>
        <p:nvSpPr>
          <p:cNvPr id="196" name="Flowchart: Connector 195"/>
          <p:cNvSpPr/>
          <p:nvPr/>
        </p:nvSpPr>
        <p:spPr>
          <a:xfrm>
            <a:off x="16156775" y="9417713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TextBox 196"/>
          <p:cNvSpPr txBox="1"/>
          <p:nvPr/>
        </p:nvSpPr>
        <p:spPr>
          <a:xfrm>
            <a:off x="16053890" y="9386376"/>
            <a:ext cx="1851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TBC Oct -  CAS </a:t>
            </a:r>
            <a:r>
              <a:rPr lang="en-GB" sz="1100" b="1" dirty="0">
                <a:cs typeface="Arial" panose="020B0604020202020204" pitchFamily="34" charset="0"/>
              </a:rPr>
              <a:t>to IL</a:t>
            </a:r>
          </a:p>
        </p:txBody>
      </p:sp>
      <p:sp>
        <p:nvSpPr>
          <p:cNvPr id="198" name="4-Point Star 197"/>
          <p:cNvSpPr/>
          <p:nvPr/>
        </p:nvSpPr>
        <p:spPr>
          <a:xfrm>
            <a:off x="11950282" y="10319981"/>
            <a:ext cx="355494" cy="346678"/>
          </a:xfrm>
          <a:prstGeom prst="star4">
            <a:avLst/>
          </a:prstGeom>
          <a:solidFill>
            <a:srgbClr val="4936D6"/>
          </a:solidFill>
          <a:scene3d>
            <a:camera prst="orthographicFront"/>
            <a:lightRig rig="threePt" dir="t"/>
          </a:scene3d>
          <a:sp3d extrusionH="88900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TextBox 198"/>
          <p:cNvSpPr txBox="1"/>
          <p:nvPr/>
        </p:nvSpPr>
        <p:spPr>
          <a:xfrm>
            <a:off x="12323302" y="10360251"/>
            <a:ext cx="2662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21-25 Jun – PASF Pre-WC (8 </a:t>
            </a:r>
            <a:r>
              <a:rPr lang="en-GB" sz="1100" b="1" dirty="0" err="1" smtClean="0"/>
              <a:t>Governates</a:t>
            </a:r>
            <a:r>
              <a:rPr lang="en-GB" sz="1100" b="1" dirty="0" smtClean="0"/>
              <a:t>)</a:t>
            </a:r>
            <a:endParaRPr lang="en-GB" sz="1100" b="1" dirty="0"/>
          </a:p>
        </p:txBody>
      </p:sp>
      <p:sp>
        <p:nvSpPr>
          <p:cNvPr id="200" name="Flowchart: Connector 199"/>
          <p:cNvSpPr/>
          <p:nvPr/>
        </p:nvSpPr>
        <p:spPr>
          <a:xfrm>
            <a:off x="12866064" y="9322627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TextBox 200"/>
          <p:cNvSpPr txBox="1"/>
          <p:nvPr/>
        </p:nvSpPr>
        <p:spPr>
          <a:xfrm>
            <a:off x="12771927" y="9289185"/>
            <a:ext cx="1851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TBC Jul IDF CAS to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2864668" y="9631111"/>
            <a:ext cx="1851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cs typeface="Arial" panose="020B0604020202020204" pitchFamily="34" charset="0"/>
              </a:rPr>
              <a:t>TBC Jul IDF CNS to UK</a:t>
            </a:r>
            <a:endParaRPr lang="en-GB" sz="1100" b="1" dirty="0">
              <a:cs typeface="Arial" panose="020B0604020202020204" pitchFamily="34" charset="0"/>
            </a:endParaRPr>
          </a:p>
        </p:txBody>
      </p:sp>
      <p:sp>
        <p:nvSpPr>
          <p:cNvPr id="203" name="Flowchart: Connector 202"/>
          <p:cNvSpPr/>
          <p:nvPr/>
        </p:nvSpPr>
        <p:spPr>
          <a:xfrm>
            <a:off x="12867210" y="9657308"/>
            <a:ext cx="175261" cy="188666"/>
          </a:xfrm>
          <a:prstGeom prst="flowChartConnec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285750"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084" y="1768475"/>
            <a:ext cx="18386993" cy="9879628"/>
          </a:xfrm>
        </p:spPr>
        <p:txBody>
          <a:bodyPr/>
          <a:lstStyle/>
          <a:p>
            <a:r>
              <a:rPr lang="en-GB" sz="2800" b="1" dirty="0" smtClean="0"/>
              <a:t>UK-</a:t>
            </a:r>
            <a:r>
              <a:rPr lang="en-GB" sz="2800" b="1" dirty="0" err="1" smtClean="0"/>
              <a:t>ISR</a:t>
            </a:r>
            <a:r>
              <a:rPr lang="en-GB" sz="2800" b="1" dirty="0" smtClean="0"/>
              <a:t> Joint Areas of Investigation</a:t>
            </a:r>
            <a:r>
              <a:rPr lang="en-GB" sz="28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C-UAS</a:t>
            </a:r>
            <a:r>
              <a:rPr lang="en-GB" sz="2400" dirty="0" smtClean="0"/>
              <a:t> (</a:t>
            </a:r>
            <a:r>
              <a:rPr lang="en-GB" sz="2400" dirty="0" err="1" smtClean="0"/>
              <a:t>CONOPS</a:t>
            </a:r>
            <a:r>
              <a:rPr lang="en-GB" sz="2400" dirty="0" smtClean="0"/>
              <a:t>, possible cross procurement)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Air </a:t>
            </a:r>
            <a:r>
              <a:rPr lang="en-GB" sz="2400" b="1" dirty="0"/>
              <a:t>Platform Survivability</a:t>
            </a:r>
            <a:r>
              <a:rPr lang="en-GB" sz="2400" dirty="0"/>
              <a:t> </a:t>
            </a:r>
            <a:r>
              <a:rPr lang="en-GB" sz="2400" dirty="0" smtClean="0"/>
              <a:t>(</a:t>
            </a:r>
            <a:r>
              <a:rPr lang="en-GB" sz="2400" dirty="0" err="1" smtClean="0"/>
              <a:t>RW</a:t>
            </a:r>
            <a:r>
              <a:rPr lang="en-GB" sz="2400" dirty="0" smtClean="0"/>
              <a:t> focus)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Autonomous Warfare</a:t>
            </a:r>
            <a:r>
              <a:rPr lang="en-GB" sz="2400" dirty="0"/>
              <a:t> </a:t>
            </a:r>
            <a:r>
              <a:rPr lang="en-GB" sz="2400" dirty="0" smtClean="0"/>
              <a:t>(All domains)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GBAD</a:t>
            </a:r>
            <a:r>
              <a:rPr lang="en-GB" sz="2400" b="1" dirty="0" smtClean="0"/>
              <a:t>/BMD</a:t>
            </a:r>
            <a:r>
              <a:rPr lang="en-GB" sz="2400" dirty="0" smtClean="0"/>
              <a:t> (</a:t>
            </a:r>
            <a:r>
              <a:rPr lang="en-GB" sz="2400" dirty="0" err="1" smtClean="0"/>
              <a:t>Poss</a:t>
            </a:r>
            <a:r>
              <a:rPr lang="en-GB" sz="2400" dirty="0" smtClean="0"/>
              <a:t> joint development/Tri-</a:t>
            </a:r>
            <a:r>
              <a:rPr lang="en-GB" sz="2400" dirty="0" err="1" smtClean="0"/>
              <a:t>lat</a:t>
            </a:r>
            <a:r>
              <a:rPr lang="en-GB" sz="2400" dirty="0" smtClean="0"/>
              <a:t> with US)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Space</a:t>
            </a:r>
            <a:r>
              <a:rPr lang="en-GB" sz="2400" dirty="0" smtClean="0"/>
              <a:t> (all encompassing investigation of possible joint work)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Maritime </a:t>
            </a:r>
            <a:r>
              <a:rPr lang="en-GB" sz="2400" dirty="0"/>
              <a:t>(focus on </a:t>
            </a:r>
            <a:r>
              <a:rPr lang="en-GB" sz="2400" dirty="0" err="1"/>
              <a:t>EW</a:t>
            </a:r>
            <a:r>
              <a:rPr lang="en-GB" sz="2400" dirty="0"/>
              <a:t> and interoperability)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CIS </a:t>
            </a:r>
            <a:r>
              <a:rPr lang="en-GB" sz="2400" dirty="0"/>
              <a:t>(roll out of Hydra)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R&amp;D</a:t>
            </a:r>
            <a:r>
              <a:rPr lang="en-GB" sz="2400" dirty="0"/>
              <a:t> (CBRN protection, Quantum, Additive Manufacturing, </a:t>
            </a:r>
            <a:r>
              <a:rPr lang="en-GB" sz="2400" dirty="0" err="1"/>
              <a:t>poss</a:t>
            </a:r>
            <a:r>
              <a:rPr lang="en-GB" sz="2400" dirty="0"/>
              <a:t> investigation on energy weapons and novel defence systems</a:t>
            </a:r>
            <a:r>
              <a:rPr lang="en-GB" sz="2400" dirty="0" smtClean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/>
            <a:r>
              <a:rPr lang="en-GB" sz="2800" b="1" dirty="0" smtClean="0"/>
              <a:t>Existing Programmes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Watch Keeper </a:t>
            </a:r>
            <a:r>
              <a:rPr lang="en-GB" sz="2400" dirty="0"/>
              <a:t>(</a:t>
            </a:r>
            <a:r>
              <a:rPr lang="en-GB" sz="2400" dirty="0" smtClean="0"/>
              <a:t>Hermes 450 UAS)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Exactor 2 (Rafael)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Litening</a:t>
            </a:r>
            <a:r>
              <a:rPr lang="en-GB" sz="2400" dirty="0" smtClean="0"/>
              <a:t> Targeting Pods (Rafael)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FI </a:t>
            </a:r>
            <a:r>
              <a:rPr lang="en-GB" sz="2400" dirty="0" err="1"/>
              <a:t>GBAD</a:t>
            </a:r>
            <a:r>
              <a:rPr lang="en-GB" sz="2400" dirty="0"/>
              <a:t> (Sky Sabre – includes Rafael C2 system)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MORPHEUS Battlefield Management Application (</a:t>
            </a:r>
            <a:r>
              <a:rPr lang="en-GB" sz="2400" dirty="0" err="1"/>
              <a:t>Elbit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VIRTUS</a:t>
            </a:r>
            <a:r>
              <a:rPr lang="en-GB" sz="2400" dirty="0"/>
              <a:t> Body Armour (Source Tactical Gear</a:t>
            </a:r>
            <a:r>
              <a:rPr lang="en-GB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MFTS</a:t>
            </a:r>
            <a:r>
              <a:rPr lang="en-GB" sz="2400" dirty="0" smtClean="0"/>
              <a:t> (</a:t>
            </a:r>
            <a:r>
              <a:rPr lang="en-GB" sz="2400" dirty="0" err="1" smtClean="0"/>
              <a:t>Elbit</a:t>
            </a:r>
            <a:r>
              <a:rPr lang="en-GB" sz="2400" dirty="0" smtClean="0"/>
              <a:t> part of Affinity flying training solution)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Tactical Precision Strike Experiment (</a:t>
            </a:r>
            <a:r>
              <a:rPr lang="en-GB" sz="2400" dirty="0" err="1" smtClean="0"/>
              <a:t>Uvision</a:t>
            </a:r>
            <a:r>
              <a:rPr lang="en-GB" sz="2400" dirty="0" smtClean="0"/>
              <a:t> ‘Hero’ Loitering Munition)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450" y="6035675"/>
            <a:ext cx="3629025" cy="2013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250" y="7671329"/>
            <a:ext cx="1771650" cy="2581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7650" y="5780173"/>
            <a:ext cx="3314700" cy="1856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604" y="1272179"/>
            <a:ext cx="3000889" cy="1996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8075" y="247409"/>
            <a:ext cx="3937002" cy="1968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1725" y="2639688"/>
            <a:ext cx="2143125" cy="2143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0530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553" y="1616075"/>
            <a:ext cx="18386993" cy="12464951"/>
          </a:xfrm>
        </p:spPr>
        <p:txBody>
          <a:bodyPr/>
          <a:lstStyle/>
          <a:p>
            <a:pPr lvl="0"/>
            <a:r>
              <a:rPr lang="en-GB" sz="2800" b="1" dirty="0"/>
              <a:t>MoD Programmes with potential Israeli solutions: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Land Precision Strike (beyond Exactor 2, Collaborative G-G programme)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Active Protection Systems (Iron Fist (</a:t>
            </a:r>
            <a:r>
              <a:rPr lang="en-GB" sz="2400" dirty="0" err="1"/>
              <a:t>Elbit</a:t>
            </a:r>
            <a:r>
              <a:rPr lang="en-GB" sz="2400" dirty="0"/>
              <a:t>) &amp; Trophy (Rafael) being assessed for Challenger 2 Life Extension Project)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Mobile Fires Platform (</a:t>
            </a:r>
            <a:r>
              <a:rPr lang="en-GB" sz="2400" dirty="0" err="1"/>
              <a:t>Elbit</a:t>
            </a:r>
            <a:r>
              <a:rPr lang="en-GB" sz="2400" dirty="0"/>
              <a:t> </a:t>
            </a:r>
            <a:r>
              <a:rPr lang="en-GB" sz="2400" dirty="0" err="1"/>
              <a:t>ATMOS</a:t>
            </a:r>
            <a:r>
              <a:rPr lang="en-GB" sz="2400" dirty="0"/>
              <a:t> possible automatic replacement for </a:t>
            </a:r>
            <a:r>
              <a:rPr lang="en-GB" sz="2400" dirty="0" err="1"/>
              <a:t>AS90</a:t>
            </a:r>
            <a:r>
              <a:rPr lang="en-GB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Collective Training Transformation Programme (synthetics/simulation – various)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Next Generation Operational Training (</a:t>
            </a:r>
            <a:r>
              <a:rPr lang="en-GB" sz="2400" dirty="0" err="1"/>
              <a:t>NGOT</a:t>
            </a:r>
            <a:r>
              <a:rPr lang="en-GB" sz="2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FACMIS</a:t>
            </a:r>
            <a:r>
              <a:rPr lang="en-GB" sz="2400" dirty="0"/>
              <a:t> (Future Air Combat Manoeuvring Instrumentation System) </a:t>
            </a: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Maritime </a:t>
            </a:r>
            <a:r>
              <a:rPr lang="en-GB" sz="2400" dirty="0" err="1" smtClean="0"/>
              <a:t>EW</a:t>
            </a:r>
            <a:r>
              <a:rPr lang="en-GB" sz="2400" dirty="0" smtClean="0"/>
              <a:t> Programme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Counter </a:t>
            </a:r>
            <a:r>
              <a:rPr lang="en-GB" sz="2400" dirty="0" err="1" smtClean="0"/>
              <a:t>sUAS</a:t>
            </a: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Hypersonic Air-Surface weapon (Rampage)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BMC4I</a:t>
            </a: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0"/>
            <a:r>
              <a:rPr lang="en-GB" sz="2800" b="1" dirty="0" smtClean="0"/>
              <a:t>Capability – Force Development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Information Advantage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Force Concepts &amp; Doctrine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Defence Education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Defence Reform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Defence Medical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Personnel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Legal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Air relationship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Land Relationship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Maritime Relationship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850" y="4099809"/>
            <a:ext cx="3933825" cy="23092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0" y="3744289"/>
            <a:ext cx="3100387" cy="219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669" y="7331075"/>
            <a:ext cx="4201380" cy="28527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50" y="6721475"/>
            <a:ext cx="4083916" cy="22869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250" y="8979170"/>
            <a:ext cx="4123262" cy="2061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766" y="4683848"/>
            <a:ext cx="3255679" cy="1823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2043" y="7607748"/>
            <a:ext cx="4281884" cy="2742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5190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Visits 2019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3350683" y="1187097"/>
          <a:ext cx="13402733" cy="893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2261850" y="5706475"/>
            <a:ext cx="353907" cy="343407"/>
          </a:xfrm>
          <a:prstGeom prst="star5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177800">
            <a:bevelT w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880850" y="6188075"/>
            <a:ext cx="183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Draft CDS Directive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5701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Defence Sales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58553" y="1616076"/>
            <a:ext cx="18386993" cy="6894195"/>
          </a:xfrm>
        </p:spPr>
        <p:txBody>
          <a:bodyPr/>
          <a:lstStyle/>
          <a:p>
            <a:pPr lvl="0"/>
            <a:r>
              <a:rPr lang="en-GB" sz="2800" b="1" dirty="0" smtClean="0"/>
              <a:t>Defence Sales to Israel – </a:t>
            </a:r>
            <a:r>
              <a:rPr lang="en-GB" sz="1600" b="1" dirty="0" smtClean="0"/>
              <a:t>Indicative, not actual completed export sales</a:t>
            </a:r>
          </a:p>
          <a:p>
            <a:pPr lvl="0"/>
            <a:endParaRPr lang="en-GB" sz="2800" b="1" dirty="0"/>
          </a:p>
          <a:p>
            <a:pPr lvl="0"/>
            <a:r>
              <a:rPr lang="en-GB" sz="2800" b="1" dirty="0" smtClean="0"/>
              <a:t>2017 - </a:t>
            </a:r>
            <a:r>
              <a:rPr lang="en-GB" sz="2800" dirty="0" smtClean="0"/>
              <a:t>$221 million worth of arms export licences to Israel.</a:t>
            </a:r>
          </a:p>
          <a:p>
            <a:pPr lvl="0"/>
            <a:endParaRPr lang="en-GB" sz="2800" dirty="0"/>
          </a:p>
          <a:p>
            <a:pPr lvl="0"/>
            <a:r>
              <a:rPr lang="en-GB" sz="2800" b="1" dirty="0" smtClean="0"/>
              <a:t>2016 - </a:t>
            </a:r>
            <a:r>
              <a:rPr lang="en-GB" sz="2800" dirty="0" smtClean="0"/>
              <a:t>$86 million worth of arms export licences to Israel.</a:t>
            </a:r>
            <a:endParaRPr lang="en-GB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lvl="0"/>
            <a:r>
              <a:rPr lang="en-GB" sz="2800" b="1" dirty="0" smtClean="0"/>
              <a:t>2015 - </a:t>
            </a:r>
            <a:r>
              <a:rPr lang="en-GB" sz="2800" dirty="0" smtClean="0"/>
              <a:t>$20 million worth of arms export licences to Israel.</a:t>
            </a:r>
          </a:p>
          <a:p>
            <a:pPr lvl="0"/>
            <a:endParaRPr lang="en-GB" sz="2800" dirty="0"/>
          </a:p>
          <a:p>
            <a:pPr lvl="0"/>
            <a:r>
              <a:rPr lang="en-GB" sz="2800" dirty="0" smtClean="0"/>
              <a:t>Including components for </a:t>
            </a:r>
            <a:r>
              <a:rPr lang="en-GB" sz="2800" dirty="0"/>
              <a:t>targeting equipment, small arms ammunition, missiles, weapon sights and sniper rifles. In 2016 the UK issued licences for anti-armour ammunition, gun mountings, components for air-to-air missiles, targeting equipment, components for assault rifles, components for grenade-launchers and </a:t>
            </a:r>
            <a:r>
              <a:rPr lang="en-GB" sz="2800" dirty="0" smtClean="0"/>
              <a:t>riot </a:t>
            </a:r>
            <a:r>
              <a:rPr lang="en-GB" sz="2800" dirty="0"/>
              <a:t>shields</a:t>
            </a:r>
            <a:r>
              <a:rPr lang="en-GB" sz="2800" dirty="0" smtClean="0"/>
              <a:t>. </a:t>
            </a:r>
            <a:r>
              <a:rPr lang="en-GB" sz="900" dirty="0" smtClean="0">
                <a:hlinkClick r:id="rId2"/>
              </a:rPr>
              <a:t>Open Source</a:t>
            </a:r>
            <a:endParaRPr lang="en-GB" sz="9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09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D318924EA8A24E932A167730BE212D" ma:contentTypeVersion="2" ma:contentTypeDescription="Create a new document." ma:contentTypeScope="" ma:versionID="90538ba42b883daa9a96b706641751cd">
  <xsd:schema xmlns:xsd="http://www.w3.org/2001/XMLSchema" xmlns:xs="http://www.w3.org/2001/XMLSchema" xmlns:p="http://schemas.microsoft.com/office/2006/metadata/properties" xmlns:ns3="88c65a5e-31ee-4ac5-abcc-26373584ff2c" targetNamespace="http://schemas.microsoft.com/office/2006/metadata/properties" ma:root="true" ma:fieldsID="5746a5009cd656d56138d61c7982233b" ns3:_="">
    <xsd:import namespace="88c65a5e-31ee-4ac5-abcc-26373584ff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65a5e-31ee-4ac5-abcc-26373584ff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770CF3-04FC-46F8-9D5B-C938DACB15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1F621E-41D8-4A01-8829-55E69222C2E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8c65a5e-31ee-4ac5-abcc-26373584ff2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DFBA037-6526-493A-BFB1-43F447384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65a5e-31ee-4ac5-abcc-26373584f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4313</TotalTime>
  <Words>1005</Words>
  <Application>Microsoft Office PowerPoint</Application>
  <PresentationFormat>Custom</PresentationFormat>
  <Paragraphs>250</Paragraphs>
  <Slides>10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Israel Development</vt:lpstr>
      <vt:lpstr>PowerPoint Presentation</vt:lpstr>
      <vt:lpstr>PowerPoint Presentation</vt:lpstr>
      <vt:lpstr>Capability</vt:lpstr>
      <vt:lpstr>Capability</vt:lpstr>
      <vt:lpstr>Visits 2019</vt:lpstr>
      <vt:lpstr>Defence Sales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Years of State Security</dc:title>
  <dc:creator>u45219</dc:creator>
  <cp:lastModifiedBy>Jim Priest (Sensitive)</cp:lastModifiedBy>
  <cp:revision>94</cp:revision>
  <cp:lastPrinted>2020-01-29T11:57:49Z</cp:lastPrinted>
  <dcterms:created xsi:type="dcterms:W3CDTF">2019-12-01T09:32:37Z</dcterms:created>
  <dcterms:modified xsi:type="dcterms:W3CDTF">2020-02-06T13:17:58Z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0x0101008DD318924EA8A24E932A167730BE212D</vt:lpwstr>
  </property>
</Properties>
</file>