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4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5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3" r:id="rId2"/>
    <p:sldId id="283" r:id="rId3"/>
    <p:sldId id="297" r:id="rId4"/>
    <p:sldId id="306" r:id="rId5"/>
    <p:sldId id="304" r:id="rId6"/>
    <p:sldId id="300" r:id="rId7"/>
    <p:sldId id="305" r:id="rId8"/>
    <p:sldId id="323" r:id="rId9"/>
    <p:sldId id="321" r:id="rId10"/>
    <p:sldId id="324" r:id="rId11"/>
    <p:sldId id="325" r:id="rId12"/>
    <p:sldId id="320" r:id="rId13"/>
    <p:sldId id="318" r:id="rId14"/>
    <p:sldId id="326" r:id="rId15"/>
    <p:sldId id="327" r:id="rId16"/>
    <p:sldId id="319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6384" autoAdjust="0"/>
  </p:normalViewPr>
  <p:slideViewPr>
    <p:cSldViewPr snapToGrid="0">
      <p:cViewPr varScale="1">
        <p:scale>
          <a:sx n="97" d="100"/>
          <a:sy n="97" d="100"/>
        </p:scale>
        <p:origin x="-19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7075F-0BC1-4FE5-9D90-DB187CC41B4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9A7AE-1B51-40BA-9E9C-61BC50504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83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1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9B3E3DAE-FDDD-4142-A3F6-F886355C3D6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1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CB29E10-E71F-4D80-90B0-36466E00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32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29E10-E71F-4D80-90B0-36466E0004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90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29E10-E71F-4D80-90B0-36466E0004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07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29E10-E71F-4D80-90B0-36466E0004C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07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29E10-E71F-4D80-90B0-36466E0004C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51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38033-0F47-4051-AD1F-3BFE2857C96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80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813B-8E23-420F-A6BD-F14BB7CB00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0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EB77-9FB7-460D-AC24-1E32D2EE83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47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0BD-E409-4346-B8BA-88CF605454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66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8111-4805-4DDA-8828-82DD071F74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19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57EA-0BF5-44C2-873B-702297CE159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13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BC3C-2286-4EB6-B3BB-213207B6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9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8051-B046-4890-9520-AE610087B7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17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C552-27CF-4486-AFE6-9495F8C92E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96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1FEC-DF28-468F-9EDE-29DB8A9AF0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74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249E-F780-47E2-8D3F-0C9F4616F5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86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AD5F-94FD-4CC3-9C8C-AB51246F60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91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05E0B-52A4-4919-A783-A32567E0B8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2400" y="85165"/>
            <a:ext cx="1299883" cy="1299883"/>
          </a:xfrm>
          <a:prstGeom prst="rect">
            <a:avLst/>
          </a:prstGeom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49394" y="6529282"/>
            <a:ext cx="5016500" cy="30777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50000">
                <a:srgbClr val="006600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cs typeface="Arial" pitchFamily="34" charset="0"/>
              </a:rPr>
              <a:t>READINESS AND REGISTRATION</a:t>
            </a:r>
          </a:p>
        </p:txBody>
      </p:sp>
      <p:graphicFrame>
        <p:nvGraphicFramePr>
          <p:cNvPr id="10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229503"/>
              </p:ext>
            </p:extLst>
          </p:nvPr>
        </p:nvGraphicFramePr>
        <p:xfrm>
          <a:off x="54534" y="40290"/>
          <a:ext cx="2159001" cy="1362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CorelDRAW!" r:id="rId15" imgW="2350800" imgH="1407960" progId="">
                  <p:embed/>
                </p:oleObj>
              </mc:Choice>
              <mc:Fallback>
                <p:oleObj name="CorelDRAW!" r:id="rId15" imgW="2350800" imgH="14079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4" y="40290"/>
                        <a:ext cx="2159001" cy="13620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700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Selective Service System</a:t>
            </a:r>
            <a:br>
              <a:rPr lang="en-US" sz="4800" b="1" dirty="0" smtClean="0"/>
            </a:br>
            <a:r>
              <a:rPr lang="en-US" sz="2000" b="1" dirty="0" smtClean="0"/>
              <a:t>Briefing to the Israel Defense Forces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Don Benton</a:t>
            </a:r>
          </a:p>
          <a:p>
            <a:r>
              <a:rPr lang="en-US" sz="2400" dirty="0" smtClean="0"/>
              <a:t>Director, Selective Service System</a:t>
            </a:r>
          </a:p>
          <a:p>
            <a:r>
              <a:rPr lang="en-US" sz="2400" dirty="0" smtClean="0"/>
              <a:t>May 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49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381000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 smtClean="0"/>
              <a:t>Lottery, Call and Deliver</a:t>
            </a:r>
            <a:endParaRPr lang="en-US" sz="3600" b="1" cap="small" dirty="0"/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160168" y="1114427"/>
            <a:ext cx="4267200" cy="27717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200" b="1" dirty="0" smtClean="0">
                <a:cs typeface="Arial" panose="020B0604020202020204" pitchFamily="34" charset="0"/>
              </a:rPr>
              <a:t>Summary</a:t>
            </a:r>
          </a:p>
          <a:p>
            <a:pPr marL="0" indent="0" algn="ctr">
              <a:buNone/>
            </a:pPr>
            <a:endParaRPr lang="en-US" sz="1200" b="1" dirty="0" smtClean="0">
              <a:cs typeface="Arial" panose="020B0604020202020204" pitchFamily="34" charset="0"/>
            </a:endParaRPr>
          </a:p>
          <a:p>
            <a:pPr indent="-182880"/>
            <a:r>
              <a:rPr lang="en-US" sz="1400" dirty="0" smtClean="0">
                <a:cs typeface="Arial" panose="020B0604020202020204" pitchFamily="34" charset="0"/>
              </a:rPr>
              <a:t>Assigns Random Sequence Number, establishes order of call, issues examination or induction notices based on call ratio, manages registrant </a:t>
            </a:r>
            <a:r>
              <a:rPr lang="en-US" sz="1400" dirty="0">
                <a:cs typeface="Arial" panose="020B0604020202020204" pitchFamily="34" charset="0"/>
              </a:rPr>
              <a:t>t</a:t>
            </a:r>
            <a:r>
              <a:rPr lang="en-US" sz="1400" dirty="0" smtClean="0">
                <a:cs typeface="Arial" panose="020B0604020202020204" pitchFamily="34" charset="0"/>
              </a:rPr>
              <a:t>ravel to and from Military Entrance Processing Stations (MEPS) in response to timeframes and quantities determined by Department of Defense (DoD).  </a:t>
            </a:r>
            <a:endParaRPr lang="en-US" sz="1100" dirty="0" smtClean="0">
              <a:cs typeface="Arial" panose="020B0604020202020204" pitchFamily="34" charset="0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648200" y="1114427"/>
            <a:ext cx="4419600" cy="281939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 dirty="0" smtClean="0">
                <a:cs typeface="Arial" panose="020B0604020202020204" pitchFamily="34" charset="0"/>
              </a:rPr>
              <a:t>Key Elements</a:t>
            </a:r>
          </a:p>
          <a:p>
            <a:pPr indent="-182880"/>
            <a:r>
              <a:rPr lang="en-US" sz="1100" b="1" dirty="0" smtClean="0">
                <a:cs typeface="Arial" panose="020B0604020202020204" pitchFamily="34" charset="0"/>
              </a:rPr>
              <a:t>Lottery</a:t>
            </a:r>
          </a:p>
          <a:p>
            <a:pPr lvl="1" indent="-182880"/>
            <a:r>
              <a:rPr lang="en-US" sz="1000" dirty="0" smtClean="0">
                <a:cs typeface="Arial" panose="020B0604020202020204" pitchFamily="34" charset="0"/>
              </a:rPr>
              <a:t>Assigns Random Sequence Number (</a:t>
            </a:r>
            <a:r>
              <a:rPr lang="en-US" sz="1000" dirty="0" err="1" smtClean="0">
                <a:cs typeface="Arial" panose="020B0604020202020204" pitchFamily="34" charset="0"/>
              </a:rPr>
              <a:t>RSN</a:t>
            </a:r>
            <a:r>
              <a:rPr lang="en-US" sz="1000" dirty="0" smtClean="0">
                <a:cs typeface="Arial" panose="020B0604020202020204" pitchFamily="34" charset="0"/>
              </a:rPr>
              <a:t>) to establish “Order of Call”</a:t>
            </a:r>
          </a:p>
          <a:p>
            <a:pPr lvl="1" indent="-182880"/>
            <a:r>
              <a:rPr lang="en-US" sz="1000" dirty="0" smtClean="0">
                <a:cs typeface="Arial" panose="020B0604020202020204" pitchFamily="34" charset="0"/>
              </a:rPr>
              <a:t>Based on “Order of Call” registrants are issued an order to report for examination/induction</a:t>
            </a:r>
          </a:p>
          <a:p>
            <a:pPr indent="-182880"/>
            <a:r>
              <a:rPr lang="en-US" sz="1100" b="1" dirty="0" smtClean="0">
                <a:cs typeface="Arial" panose="020B0604020202020204" pitchFamily="34" charset="0"/>
              </a:rPr>
              <a:t>Transportation</a:t>
            </a:r>
          </a:p>
          <a:p>
            <a:pPr lvl="1" indent="-182880"/>
            <a:r>
              <a:rPr lang="en-US" sz="1000" dirty="0" smtClean="0">
                <a:cs typeface="Arial" panose="020B0604020202020204" pitchFamily="34" charset="0"/>
              </a:rPr>
              <a:t>Various Memorandums of Understanding (MOU) with GSA and others will be activated</a:t>
            </a:r>
            <a:endParaRPr lang="en-US" sz="1100" dirty="0" smtClean="0">
              <a:cs typeface="Arial" panose="020B0604020202020204" pitchFamily="34" charset="0"/>
            </a:endParaRPr>
          </a:p>
          <a:p>
            <a:pPr indent="-182880"/>
            <a:r>
              <a:rPr lang="en-US" sz="1100" b="1" dirty="0" smtClean="0">
                <a:cs typeface="Arial" panose="020B0604020202020204" pitchFamily="34" charset="0"/>
              </a:rPr>
              <a:t>Armed Forces Examinations / </a:t>
            </a:r>
            <a:r>
              <a:rPr lang="en-US" sz="1100" b="1" dirty="0" err="1" smtClean="0">
                <a:cs typeface="Arial" panose="020B0604020202020204" pitchFamily="34" charset="0"/>
              </a:rPr>
              <a:t>MEPS</a:t>
            </a:r>
            <a:endParaRPr lang="en-US" sz="1100" b="1" dirty="0" smtClean="0">
              <a:cs typeface="Arial" panose="020B0604020202020204" pitchFamily="34" charset="0"/>
            </a:endParaRPr>
          </a:p>
          <a:p>
            <a:pPr lvl="1" indent="-182880"/>
            <a:r>
              <a:rPr lang="en-US" sz="1000" dirty="0" smtClean="0">
                <a:cs typeface="Arial" panose="020B0604020202020204" pitchFamily="34" charset="0"/>
              </a:rPr>
              <a:t>MEPS will determine the physical and mental acceptability of each registrant for military service  </a:t>
            </a:r>
          </a:p>
          <a:p>
            <a:pPr lvl="1" indent="-182880"/>
            <a:r>
              <a:rPr lang="en-US" sz="1000" dirty="0" smtClean="0">
                <a:cs typeface="Arial" panose="020B0604020202020204" pitchFamily="34" charset="0"/>
              </a:rPr>
              <a:t>Registrants will be classified by </a:t>
            </a:r>
            <a:r>
              <a:rPr lang="en-US" sz="1000" dirty="0" err="1" smtClean="0">
                <a:cs typeface="Arial" panose="020B0604020202020204" pitchFamily="34" charset="0"/>
              </a:rPr>
              <a:t>MEPS</a:t>
            </a:r>
            <a:r>
              <a:rPr lang="en-US" sz="1000" dirty="0" smtClean="0">
                <a:cs typeface="Arial" panose="020B0604020202020204" pitchFamily="34" charset="0"/>
              </a:rPr>
              <a:t> as either:</a:t>
            </a:r>
          </a:p>
          <a:p>
            <a:pPr lvl="2" indent="-182880"/>
            <a:r>
              <a:rPr lang="en-US" sz="1000" dirty="0" smtClean="0">
                <a:cs typeface="Arial" panose="020B0604020202020204" pitchFamily="34" charset="0"/>
              </a:rPr>
              <a:t>Class 1-A: Available for unrestricted military service</a:t>
            </a:r>
          </a:p>
          <a:p>
            <a:pPr lvl="2" indent="-182880"/>
            <a:r>
              <a:rPr lang="en-US" sz="1000" dirty="0" smtClean="0">
                <a:cs typeface="Arial" panose="020B0604020202020204" pitchFamily="34" charset="0"/>
              </a:rPr>
              <a:t>Class 4-F: Registrant not acceptable for military service</a:t>
            </a:r>
          </a:p>
          <a:p>
            <a:pPr indent="-182880"/>
            <a:r>
              <a:rPr lang="en-US" sz="1100" b="1" dirty="0" smtClean="0">
                <a:cs typeface="Arial" panose="020B0604020202020204" pitchFamily="34" charset="0"/>
              </a:rPr>
              <a:t>Suspected Violators</a:t>
            </a:r>
          </a:p>
          <a:p>
            <a:pPr lvl="1" indent="-182880"/>
            <a:r>
              <a:rPr lang="en-US" sz="1100" dirty="0" smtClean="0">
                <a:cs typeface="Arial" panose="020B0604020202020204" pitchFamily="34" charset="0"/>
              </a:rPr>
              <a:t>Suspected violators and “No-Shows” will be reported to Department of Justice</a:t>
            </a:r>
          </a:p>
          <a:p>
            <a:pPr lvl="2" indent="-182880"/>
            <a:endParaRPr lang="en-US" sz="600" dirty="0" smtClean="0"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559425" y="1295401"/>
            <a:ext cx="9525" cy="2438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52400" y="3733801"/>
            <a:ext cx="8915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5"/>
          <p:cNvSpPr txBox="1">
            <a:spLocks/>
          </p:cNvSpPr>
          <p:nvPr/>
        </p:nvSpPr>
        <p:spPr>
          <a:xfrm>
            <a:off x="292210" y="3733801"/>
            <a:ext cx="8391236" cy="304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 dirty="0" smtClean="0">
                <a:cs typeface="Arial" panose="020B0604020202020204" pitchFamily="34" charset="0"/>
              </a:rPr>
              <a:t>Sequence of Events</a:t>
            </a:r>
          </a:p>
          <a:p>
            <a:pPr marL="160020" indent="0">
              <a:buNone/>
            </a:pPr>
            <a:endParaRPr lang="en-US" sz="1100" dirty="0" smtClean="0"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012" y="4202669"/>
            <a:ext cx="122982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Congress amends </a:t>
            </a:r>
          </a:p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Section 17(c) of MSSA</a:t>
            </a:r>
            <a:endParaRPr lang="en-US" sz="900" b="1" dirty="0"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3268" y="4946612"/>
            <a:ext cx="529312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Lottery</a:t>
            </a:r>
            <a:endParaRPr lang="en-US" sz="900" b="1" dirty="0"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5247" y="4808113"/>
            <a:ext cx="1176925" cy="50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Issue of First</a:t>
            </a:r>
          </a:p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Pre-Induction/Exam </a:t>
            </a:r>
          </a:p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Orders</a:t>
            </a:r>
            <a:endParaRPr lang="en-US" sz="900" b="1" dirty="0"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0945" y="4877362"/>
            <a:ext cx="111601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First Registrants to </a:t>
            </a:r>
          </a:p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MEPS for Exam</a:t>
            </a:r>
            <a:endParaRPr lang="en-US" sz="900" b="1" dirty="0"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>
            <a:off x="927924" y="4572001"/>
            <a:ext cx="0" cy="37461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26373" y="4877362"/>
            <a:ext cx="16722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First registrant returns/reports</a:t>
            </a:r>
          </a:p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To MEPS for Induction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1264" y="4946612"/>
            <a:ext cx="457176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cs typeface="Arial" panose="020B0604020202020204" pitchFamily="34" charset="0"/>
              </a:rPr>
              <a:t>MEPS</a:t>
            </a:r>
            <a:endParaRPr lang="en-US" sz="900" b="1" dirty="0"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1192580" y="5062028"/>
            <a:ext cx="792667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  <a:endCxn id="11" idx="1"/>
          </p:cNvCxnSpPr>
          <p:nvPr/>
        </p:nvCxnSpPr>
        <p:spPr>
          <a:xfrm flipV="1">
            <a:off x="3162172" y="5062028"/>
            <a:ext cx="848773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3"/>
            <a:endCxn id="14" idx="1"/>
          </p:cNvCxnSpPr>
          <p:nvPr/>
        </p:nvCxnSpPr>
        <p:spPr>
          <a:xfrm>
            <a:off x="5126955" y="5062028"/>
            <a:ext cx="814309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3"/>
            <a:endCxn id="13" idx="1"/>
          </p:cNvCxnSpPr>
          <p:nvPr/>
        </p:nvCxnSpPr>
        <p:spPr>
          <a:xfrm>
            <a:off x="6398440" y="5062028"/>
            <a:ext cx="82793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own Arrow Callout 18"/>
          <p:cNvSpPr/>
          <p:nvPr/>
        </p:nvSpPr>
        <p:spPr>
          <a:xfrm>
            <a:off x="2743200" y="4038600"/>
            <a:ext cx="1668587" cy="1022729"/>
          </a:xfrm>
          <a:prstGeom prst="downArrowCallou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Activate transportation network.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Coordinate flow of registrants to MEPS</a:t>
            </a:r>
            <a:endParaRPr lang="en-US" sz="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" name="Down Arrow Callout 19"/>
          <p:cNvSpPr/>
          <p:nvPr/>
        </p:nvSpPr>
        <p:spPr>
          <a:xfrm>
            <a:off x="5943600" y="4038601"/>
            <a:ext cx="1676400" cy="1012498"/>
          </a:xfrm>
          <a:prstGeom prst="downArrowCallou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Coordinate return of  registrants to home and follow-on return of all 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Class 1-As to MEPS</a:t>
            </a:r>
            <a:endParaRPr lang="en-US" sz="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1" name="Up Arrow Callout 20"/>
          <p:cNvSpPr/>
          <p:nvPr/>
        </p:nvSpPr>
        <p:spPr>
          <a:xfrm>
            <a:off x="5569433" y="5183736"/>
            <a:ext cx="1219200" cy="759865"/>
          </a:xfrm>
          <a:prstGeom prst="upArrowCallou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Classified either: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1-A: Qualified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4-F: Not Qualified</a:t>
            </a:r>
          </a:p>
        </p:txBody>
      </p:sp>
      <p:sp>
        <p:nvSpPr>
          <p:cNvPr id="22" name="Up Arrow Callout 21"/>
          <p:cNvSpPr/>
          <p:nvPr/>
        </p:nvSpPr>
        <p:spPr>
          <a:xfrm>
            <a:off x="289769" y="5183736"/>
            <a:ext cx="1219200" cy="683665"/>
          </a:xfrm>
          <a:prstGeom prst="upArrowCallou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Establishes 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“Order of Call”</a:t>
            </a:r>
            <a:endParaRPr lang="en-US" sz="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2400" y="6019800"/>
            <a:ext cx="8915399" cy="53715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100,000 = Current </a:t>
            </a:r>
            <a:r>
              <a:rPr lang="en-US" sz="1100" b="1" dirty="0">
                <a:solidFill>
                  <a:schemeClr val="tx1"/>
                </a:solidFill>
              </a:rPr>
              <a:t>DoD </a:t>
            </a:r>
            <a:r>
              <a:rPr lang="en-US" sz="1100" b="1" dirty="0" smtClean="0">
                <a:solidFill>
                  <a:schemeClr val="tx1"/>
                </a:solidFill>
              </a:rPr>
              <a:t>Planning Factor </a:t>
            </a:r>
          </a:p>
          <a:p>
            <a:r>
              <a:rPr lang="en-US" sz="1100" b="1" dirty="0" smtClean="0">
                <a:solidFill>
                  <a:schemeClr val="tx1"/>
                </a:solidFill>
              </a:rPr>
              <a:t>500,000 = SSS est. the </a:t>
            </a:r>
            <a:r>
              <a:rPr lang="en-US" sz="1100" b="1" dirty="0">
                <a:solidFill>
                  <a:schemeClr val="tx1"/>
                </a:solidFill>
              </a:rPr>
              <a:t>actual number of registrants that will need to be sent for examination to meet DoD’s request for 100,000 Class 1-A </a:t>
            </a:r>
            <a:r>
              <a:rPr lang="en-US" sz="1100" b="1" dirty="0" smtClean="0">
                <a:solidFill>
                  <a:schemeClr val="tx1"/>
                </a:solidFill>
              </a:rPr>
              <a:t>registrants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36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864" y="2438400"/>
            <a:ext cx="8594271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04863" algn="l"/>
              </a:tabLst>
            </a:pPr>
            <a:r>
              <a:rPr lang="en-US" sz="1100" dirty="0">
                <a:solidFill>
                  <a:srgbClr val="00B050"/>
                </a:solidFill>
              </a:rPr>
              <a:t>Class 1-A-O</a:t>
            </a:r>
            <a:r>
              <a:rPr lang="en-US" sz="1100" dirty="0" smtClean="0">
                <a:solidFill>
                  <a:srgbClr val="00B050"/>
                </a:solidFill>
              </a:rPr>
              <a:t>:	Conscientious </a:t>
            </a:r>
            <a:r>
              <a:rPr lang="en-US" sz="1100" dirty="0">
                <a:solidFill>
                  <a:srgbClr val="00B050"/>
                </a:solidFill>
              </a:rPr>
              <a:t>Objector </a:t>
            </a:r>
            <a:r>
              <a:rPr lang="en-US" sz="1100" dirty="0" smtClean="0">
                <a:solidFill>
                  <a:srgbClr val="00B050"/>
                </a:solidFill>
              </a:rPr>
              <a:t>Available for </a:t>
            </a:r>
            <a:r>
              <a:rPr lang="en-US" sz="1100" dirty="0">
                <a:solidFill>
                  <a:srgbClr val="00B050"/>
                </a:solidFill>
              </a:rPr>
              <a:t>Noncombatant Military </a:t>
            </a:r>
            <a:r>
              <a:rPr lang="en-US" sz="1100" dirty="0" smtClean="0">
                <a:solidFill>
                  <a:srgbClr val="00B050"/>
                </a:solidFill>
              </a:rPr>
              <a:t>Service Only</a:t>
            </a:r>
            <a:r>
              <a:rPr lang="en-US" sz="1100" dirty="0">
                <a:solidFill>
                  <a:srgbClr val="00B050"/>
                </a:solidFill>
              </a:rPr>
              <a:t>.</a:t>
            </a:r>
          </a:p>
          <a:p>
            <a:pPr>
              <a:tabLst>
                <a:tab pos="804863" algn="l"/>
              </a:tabLst>
            </a:pPr>
            <a:r>
              <a:rPr lang="en-US" sz="1100" dirty="0">
                <a:solidFill>
                  <a:srgbClr val="00B050"/>
                </a:solidFill>
              </a:rPr>
              <a:t>Class 1-O: </a:t>
            </a:r>
            <a:r>
              <a:rPr lang="en-US" sz="1100" dirty="0" smtClean="0">
                <a:solidFill>
                  <a:srgbClr val="00B050"/>
                </a:solidFill>
              </a:rPr>
              <a:t>	Conscientious </a:t>
            </a:r>
            <a:r>
              <a:rPr lang="en-US" sz="1100" dirty="0">
                <a:solidFill>
                  <a:srgbClr val="00B050"/>
                </a:solidFill>
              </a:rPr>
              <a:t>Objector to </a:t>
            </a:r>
            <a:r>
              <a:rPr lang="en-US" sz="1100" dirty="0" smtClean="0">
                <a:solidFill>
                  <a:srgbClr val="00B050"/>
                </a:solidFill>
              </a:rPr>
              <a:t>all Military </a:t>
            </a:r>
            <a:r>
              <a:rPr lang="en-US" sz="1100" dirty="0">
                <a:solidFill>
                  <a:srgbClr val="00B050"/>
                </a:solidFill>
              </a:rPr>
              <a:t>Service</a:t>
            </a:r>
            <a:r>
              <a:rPr lang="en-US" sz="1100" dirty="0"/>
              <a:t>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1-O-S: </a:t>
            </a:r>
            <a:r>
              <a:rPr lang="en-US" sz="1100" dirty="0" smtClean="0"/>
              <a:t>	Conscientious </a:t>
            </a:r>
            <a:r>
              <a:rPr lang="en-US" sz="1100" dirty="0"/>
              <a:t>Objector to </a:t>
            </a:r>
            <a:r>
              <a:rPr lang="en-US" sz="1100" dirty="0" smtClean="0"/>
              <a:t>all Military </a:t>
            </a:r>
            <a:r>
              <a:rPr lang="en-US" sz="1100" dirty="0"/>
              <a:t>Service (Separated).</a:t>
            </a:r>
          </a:p>
          <a:p>
            <a:pPr>
              <a:tabLst>
                <a:tab pos="804863" algn="l"/>
              </a:tabLst>
            </a:pPr>
            <a:r>
              <a:rPr lang="en-US" sz="1100" dirty="0">
                <a:solidFill>
                  <a:srgbClr val="00B050"/>
                </a:solidFill>
              </a:rPr>
              <a:t>Class 2-D: </a:t>
            </a:r>
            <a:r>
              <a:rPr lang="en-US" sz="1100" dirty="0" smtClean="0">
                <a:solidFill>
                  <a:srgbClr val="00B050"/>
                </a:solidFill>
              </a:rPr>
              <a:t>	Registrant </a:t>
            </a:r>
            <a:r>
              <a:rPr lang="en-US" sz="1100" dirty="0">
                <a:solidFill>
                  <a:srgbClr val="00B050"/>
                </a:solidFill>
              </a:rPr>
              <a:t>Deferred Because </a:t>
            </a:r>
            <a:r>
              <a:rPr lang="en-US" sz="1100" dirty="0" smtClean="0">
                <a:solidFill>
                  <a:srgbClr val="00B050"/>
                </a:solidFill>
              </a:rPr>
              <a:t>of Study </a:t>
            </a:r>
            <a:r>
              <a:rPr lang="en-US" sz="1100" dirty="0">
                <a:solidFill>
                  <a:srgbClr val="00B050"/>
                </a:solidFill>
              </a:rPr>
              <a:t>Preparing for the Ministry.</a:t>
            </a:r>
          </a:p>
          <a:p>
            <a:pPr>
              <a:tabLst>
                <a:tab pos="804863" algn="l"/>
              </a:tabLst>
            </a:pPr>
            <a:r>
              <a:rPr lang="en-US" sz="1100" dirty="0">
                <a:solidFill>
                  <a:srgbClr val="00B050"/>
                </a:solidFill>
              </a:rPr>
              <a:t>Class 3-A: </a:t>
            </a:r>
            <a:r>
              <a:rPr lang="en-US" sz="1100" dirty="0" smtClean="0">
                <a:solidFill>
                  <a:srgbClr val="00B050"/>
                </a:solidFill>
              </a:rPr>
              <a:t>	Registrant </a:t>
            </a:r>
            <a:r>
              <a:rPr lang="en-US" sz="1100" dirty="0">
                <a:solidFill>
                  <a:srgbClr val="00B050"/>
                </a:solidFill>
              </a:rPr>
              <a:t>Deferred Because </a:t>
            </a:r>
            <a:r>
              <a:rPr lang="en-US" sz="1100" dirty="0" smtClean="0">
                <a:solidFill>
                  <a:srgbClr val="00B050"/>
                </a:solidFill>
              </a:rPr>
              <a:t>of Hardship </a:t>
            </a:r>
            <a:r>
              <a:rPr lang="en-US" sz="1100" dirty="0">
                <a:solidFill>
                  <a:srgbClr val="00B050"/>
                </a:solidFill>
              </a:rPr>
              <a:t>to Dependents.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3-A-S: </a:t>
            </a:r>
            <a:r>
              <a:rPr lang="en-US" sz="1100" dirty="0" smtClean="0"/>
              <a:t>	Registrant </a:t>
            </a:r>
            <a:r>
              <a:rPr lang="en-US" sz="1100" dirty="0"/>
              <a:t>Deferred </a:t>
            </a:r>
            <a:r>
              <a:rPr lang="en-US" sz="1100" dirty="0" smtClean="0"/>
              <a:t>Because of </a:t>
            </a:r>
            <a:r>
              <a:rPr lang="en-US" sz="1100" dirty="0"/>
              <a:t>Hardship to Dependents (Separated).</a:t>
            </a:r>
          </a:p>
          <a:p>
            <a:pPr>
              <a:tabLst>
                <a:tab pos="804863" algn="l"/>
              </a:tabLst>
            </a:pPr>
            <a:r>
              <a:rPr lang="en-US" sz="1100" dirty="0">
                <a:solidFill>
                  <a:srgbClr val="00B050"/>
                </a:solidFill>
              </a:rPr>
              <a:t>Class 4-D: </a:t>
            </a:r>
            <a:r>
              <a:rPr lang="en-US" sz="1100" dirty="0" smtClean="0">
                <a:solidFill>
                  <a:srgbClr val="00B050"/>
                </a:solidFill>
              </a:rPr>
              <a:t>	Minister </a:t>
            </a:r>
            <a:r>
              <a:rPr lang="en-US" sz="1100" dirty="0">
                <a:solidFill>
                  <a:srgbClr val="00B050"/>
                </a:solidFill>
              </a:rPr>
              <a:t>of Religion</a:t>
            </a:r>
            <a:r>
              <a:rPr lang="en-US" sz="1100" dirty="0" smtClean="0">
                <a:solidFill>
                  <a:srgbClr val="00B050"/>
                </a:solidFill>
              </a:rPr>
              <a:t>. Class </a:t>
            </a:r>
            <a:r>
              <a:rPr lang="en-US" sz="1100" dirty="0">
                <a:solidFill>
                  <a:srgbClr val="00B050"/>
                </a:solidFill>
              </a:rPr>
              <a:t>1-D-D: Deferment for Certain </a:t>
            </a:r>
            <a:r>
              <a:rPr lang="en-US" sz="1100" dirty="0" smtClean="0">
                <a:solidFill>
                  <a:srgbClr val="00B050"/>
                </a:solidFill>
              </a:rPr>
              <a:t>Members of </a:t>
            </a:r>
            <a:r>
              <a:rPr lang="en-US" sz="1100" dirty="0">
                <a:solidFill>
                  <a:srgbClr val="00B050"/>
                </a:solidFill>
              </a:rPr>
              <a:t>a Reserve Component or </a:t>
            </a:r>
            <a:r>
              <a:rPr lang="en-US" sz="1100" dirty="0" smtClean="0">
                <a:solidFill>
                  <a:srgbClr val="00B050"/>
                </a:solidFill>
              </a:rPr>
              <a:t>Student Taking </a:t>
            </a:r>
            <a:r>
              <a:rPr lang="en-US" sz="1100" dirty="0">
                <a:solidFill>
                  <a:srgbClr val="00B050"/>
                </a:solidFill>
              </a:rPr>
              <a:t>Military Training</a:t>
            </a:r>
            <a:r>
              <a:rPr lang="en-US" sz="1100" dirty="0" smtClean="0">
                <a:solidFill>
                  <a:srgbClr val="00B050"/>
                </a:solidFill>
              </a:rPr>
              <a:t>. </a:t>
            </a:r>
          </a:p>
          <a:p>
            <a:pPr>
              <a:tabLst>
                <a:tab pos="804863" algn="l"/>
              </a:tabLst>
            </a:pPr>
            <a:r>
              <a:rPr lang="en-US" sz="1100" dirty="0" smtClean="0"/>
              <a:t>Class </a:t>
            </a:r>
            <a:r>
              <a:rPr lang="en-US" sz="1100" dirty="0"/>
              <a:t>4-B: </a:t>
            </a:r>
            <a:r>
              <a:rPr lang="en-US" sz="1100" dirty="0" smtClean="0"/>
              <a:t>	Official </a:t>
            </a:r>
            <a:r>
              <a:rPr lang="en-US" sz="1100" dirty="0"/>
              <a:t>Deferred by Law.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4-C: </a:t>
            </a:r>
            <a:r>
              <a:rPr lang="en-US" sz="1100" dirty="0" smtClean="0"/>
              <a:t>	Alien </a:t>
            </a:r>
            <a:r>
              <a:rPr lang="en-US" sz="1100" dirty="0"/>
              <a:t>or Dual National.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4-G: </a:t>
            </a:r>
            <a:r>
              <a:rPr lang="en-US" sz="1100" dirty="0" smtClean="0"/>
              <a:t>	Registrant </a:t>
            </a:r>
            <a:r>
              <a:rPr lang="en-US" sz="1100" dirty="0"/>
              <a:t>Exempted </a:t>
            </a:r>
            <a:r>
              <a:rPr lang="en-US" sz="1100" dirty="0" smtClean="0"/>
              <a:t>From Service </a:t>
            </a:r>
            <a:r>
              <a:rPr lang="en-US" sz="1100" dirty="0"/>
              <a:t>Because of the Death of his </a:t>
            </a:r>
            <a:r>
              <a:rPr lang="en-US" sz="1100" dirty="0" smtClean="0"/>
              <a:t>Parent or </a:t>
            </a:r>
            <a:r>
              <a:rPr lang="en-US" sz="1100" dirty="0"/>
              <a:t>Sibling While Serving in the </a:t>
            </a:r>
            <a:r>
              <a:rPr lang="en-US" sz="1100" dirty="0" smtClean="0"/>
              <a:t>Armed Forces </a:t>
            </a:r>
            <a:r>
              <a:rPr lang="en-US" sz="1100" dirty="0"/>
              <a:t>or Whose </a:t>
            </a:r>
            <a:r>
              <a:rPr lang="en-US" sz="1100" dirty="0" smtClean="0"/>
              <a:t>	Parent </a:t>
            </a:r>
            <a:r>
              <a:rPr lang="en-US" sz="1100" dirty="0"/>
              <a:t>or </a:t>
            </a:r>
            <a:r>
              <a:rPr lang="en-US" sz="1100" dirty="0" smtClean="0"/>
              <a:t>Sibling </a:t>
            </a:r>
            <a:r>
              <a:rPr lang="en-US" sz="1100" dirty="0"/>
              <a:t>is in </a:t>
            </a:r>
            <a:r>
              <a:rPr lang="en-US" sz="1100" dirty="0" smtClean="0"/>
              <a:t>a Captured </a:t>
            </a:r>
            <a:r>
              <a:rPr lang="en-US" sz="1100" dirty="0"/>
              <a:t>or Missing in Action Status</a:t>
            </a:r>
            <a:r>
              <a:rPr lang="en-US" sz="1100" dirty="0" smtClean="0"/>
              <a:t>. </a:t>
            </a:r>
          </a:p>
          <a:p>
            <a:pPr>
              <a:tabLst>
                <a:tab pos="804863" algn="l"/>
              </a:tabLst>
            </a:pPr>
            <a:r>
              <a:rPr lang="en-US" sz="1100" dirty="0" smtClean="0"/>
              <a:t>Class </a:t>
            </a:r>
            <a:r>
              <a:rPr lang="en-US" sz="1100" dirty="0"/>
              <a:t>4-A: </a:t>
            </a:r>
            <a:r>
              <a:rPr lang="en-US" sz="1100" dirty="0" smtClean="0"/>
              <a:t>	Registrant </a:t>
            </a:r>
            <a:r>
              <a:rPr lang="en-US" sz="1100" dirty="0"/>
              <a:t>Who Has </a:t>
            </a:r>
            <a:r>
              <a:rPr lang="en-US" sz="1100" dirty="0" smtClean="0"/>
              <a:t>Completed Military </a:t>
            </a:r>
            <a:r>
              <a:rPr lang="en-US" sz="1100" dirty="0"/>
              <a:t>Service.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4-A-A: </a:t>
            </a:r>
            <a:r>
              <a:rPr lang="en-US" sz="1100" dirty="0" smtClean="0"/>
              <a:t>	Registrant </a:t>
            </a:r>
            <a:r>
              <a:rPr lang="en-US" sz="1100" dirty="0"/>
              <a:t>Who Has </a:t>
            </a:r>
            <a:r>
              <a:rPr lang="en-US" sz="1100" dirty="0" smtClean="0"/>
              <a:t>Performed Military </a:t>
            </a:r>
            <a:r>
              <a:rPr lang="en-US" sz="1100" dirty="0"/>
              <a:t>Service For a Foreign Nation.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4-W: </a:t>
            </a:r>
            <a:r>
              <a:rPr lang="en-US" sz="1100" dirty="0" smtClean="0"/>
              <a:t>	Registrant </a:t>
            </a:r>
            <a:r>
              <a:rPr lang="en-US" sz="1100" dirty="0"/>
              <a:t>Who Has </a:t>
            </a:r>
            <a:r>
              <a:rPr lang="en-US" sz="1100" dirty="0" smtClean="0"/>
              <a:t>Completed Alternative </a:t>
            </a:r>
            <a:r>
              <a:rPr lang="en-US" sz="1100" dirty="0"/>
              <a:t>Service in Lieu of Induction.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1-D-E: </a:t>
            </a:r>
            <a:r>
              <a:rPr lang="en-US" sz="1100" dirty="0" smtClean="0"/>
              <a:t>	Exemption </a:t>
            </a:r>
            <a:r>
              <a:rPr lang="en-US" sz="1100" dirty="0"/>
              <a:t>of Certain </a:t>
            </a:r>
            <a:r>
              <a:rPr lang="en-US" sz="1100" dirty="0" smtClean="0"/>
              <a:t>Members of </a:t>
            </a:r>
            <a:r>
              <a:rPr lang="en-US" sz="1100" dirty="0"/>
              <a:t>a Reserve Component or </a:t>
            </a:r>
            <a:r>
              <a:rPr lang="en-US" sz="1100" dirty="0" smtClean="0"/>
              <a:t>Student Taking </a:t>
            </a:r>
            <a:r>
              <a:rPr lang="en-US" sz="1100" dirty="0"/>
              <a:t>Military Training.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1-C: </a:t>
            </a:r>
            <a:r>
              <a:rPr lang="en-US" sz="1100" dirty="0" smtClean="0"/>
              <a:t>	Member </a:t>
            </a:r>
            <a:r>
              <a:rPr lang="en-US" sz="1100" dirty="0"/>
              <a:t>of the Armed Forces </a:t>
            </a:r>
            <a:r>
              <a:rPr lang="en-US" sz="1100" dirty="0" smtClean="0"/>
              <a:t>of the </a:t>
            </a:r>
            <a:r>
              <a:rPr lang="en-US" sz="1100" dirty="0"/>
              <a:t>United States, the National Oceanic </a:t>
            </a:r>
            <a:r>
              <a:rPr lang="en-US" sz="1100" dirty="0" smtClean="0"/>
              <a:t>and Atmospheric </a:t>
            </a:r>
            <a:r>
              <a:rPr lang="en-US" sz="1100" dirty="0"/>
              <a:t>Administration, or the </a:t>
            </a:r>
            <a:r>
              <a:rPr lang="en-US" sz="1100" dirty="0" smtClean="0"/>
              <a:t>Public Health 	Service</a:t>
            </a:r>
            <a:r>
              <a:rPr lang="en-US" sz="1100" dirty="0"/>
              <a:t>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1-W: </a:t>
            </a:r>
            <a:r>
              <a:rPr lang="en-US" sz="1100" dirty="0" smtClean="0"/>
              <a:t>	Conscientious </a:t>
            </a:r>
            <a:r>
              <a:rPr lang="en-US" sz="1100" dirty="0"/>
              <a:t>Objector </a:t>
            </a:r>
            <a:r>
              <a:rPr lang="en-US" sz="1100" dirty="0" smtClean="0"/>
              <a:t>Ordered to </a:t>
            </a:r>
            <a:r>
              <a:rPr lang="en-US" sz="1100" dirty="0"/>
              <a:t>Perform Alternative Service in Lieu of Induction.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4-T: </a:t>
            </a:r>
            <a:r>
              <a:rPr lang="en-US" sz="1100" dirty="0" smtClean="0"/>
              <a:t>	Treaty </a:t>
            </a:r>
            <a:r>
              <a:rPr lang="en-US" sz="1100" dirty="0"/>
              <a:t>Alien.</a:t>
            </a:r>
          </a:p>
          <a:p>
            <a:pPr>
              <a:tabLst>
                <a:tab pos="804863" algn="l"/>
              </a:tabLst>
            </a:pPr>
            <a:r>
              <a:rPr lang="en-US" sz="1100" dirty="0"/>
              <a:t>Class </a:t>
            </a:r>
            <a:r>
              <a:rPr lang="en-US" sz="1100" dirty="0" smtClean="0"/>
              <a:t>4-F: 	Registrant </a:t>
            </a:r>
            <a:r>
              <a:rPr lang="en-US" sz="1100" dirty="0"/>
              <a:t>Not Acceptable </a:t>
            </a:r>
            <a:r>
              <a:rPr lang="en-US" sz="1100" dirty="0" smtClean="0"/>
              <a:t>for Military </a:t>
            </a:r>
            <a:r>
              <a:rPr lang="en-US" sz="1100" dirty="0"/>
              <a:t>Service.</a:t>
            </a:r>
          </a:p>
          <a:p>
            <a:pPr>
              <a:tabLst>
                <a:tab pos="804863" algn="l"/>
              </a:tabLst>
            </a:pPr>
            <a:r>
              <a:rPr lang="en-US" sz="1100" dirty="0">
                <a:solidFill>
                  <a:srgbClr val="FFC000"/>
                </a:solidFill>
              </a:rPr>
              <a:t>Class 1-H: </a:t>
            </a:r>
            <a:r>
              <a:rPr lang="en-US" sz="1100" dirty="0" smtClean="0">
                <a:solidFill>
                  <a:srgbClr val="FFC000"/>
                </a:solidFill>
              </a:rPr>
              <a:t>	Registrant </a:t>
            </a:r>
            <a:r>
              <a:rPr lang="en-US" sz="1100" dirty="0">
                <a:solidFill>
                  <a:srgbClr val="FFC000"/>
                </a:solidFill>
              </a:rPr>
              <a:t>Not Subject to </a:t>
            </a:r>
            <a:r>
              <a:rPr lang="en-US" sz="1100" dirty="0" smtClean="0">
                <a:solidFill>
                  <a:srgbClr val="FFC000"/>
                </a:solidFill>
              </a:rPr>
              <a:t>Processing for </a:t>
            </a:r>
            <a:r>
              <a:rPr lang="en-US" sz="1100" dirty="0">
                <a:solidFill>
                  <a:srgbClr val="FFC000"/>
                </a:solidFill>
              </a:rPr>
              <a:t>Induction.</a:t>
            </a:r>
          </a:p>
        </p:txBody>
      </p:sp>
      <p:sp>
        <p:nvSpPr>
          <p:cNvPr id="4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8200" y="409654"/>
            <a:ext cx="7620000" cy="733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cap="small" dirty="0" smtClean="0"/>
              <a:t>Reclassification/Postponement</a:t>
            </a:r>
            <a:endParaRPr lang="en-US" sz="3600" b="1" cap="smal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6284" y="1132114"/>
            <a:ext cx="8602832" cy="1295399"/>
          </a:xfrm>
        </p:spPr>
        <p:txBody>
          <a:bodyPr>
            <a:norm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claim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is a request for postponement of induction or classification into a class other than 1–A.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registrant shall be classified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one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21 classes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prescribed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32 CFR 1630.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individual shall be classified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into Class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4-F unless the 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Secretary of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Defense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determined that he is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unacceptable for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military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service.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initial adjudication authority for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Judgmental classifications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is the registrants Local Board.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initial adjudication authority for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Administrative classifications and postponements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registrant’s Area Office.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99514" y="6350169"/>
            <a:ext cx="2144486" cy="5078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Administrative Classification (15) </a:t>
            </a:r>
          </a:p>
          <a:p>
            <a:r>
              <a:rPr lang="en-US" sz="9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Judgmental Classification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(5)</a:t>
            </a:r>
          </a:p>
          <a:p>
            <a:r>
              <a:rPr lang="en-US" sz="9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(1)</a:t>
            </a:r>
            <a:endParaRPr lang="en-US" sz="9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27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8200" y="409654"/>
            <a:ext cx="7620000" cy="733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cap="small" dirty="0" smtClean="0"/>
              <a:t>Alternative Service</a:t>
            </a:r>
            <a:endParaRPr lang="en-US" sz="3600" b="1" cap="small" dirty="0"/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160168" y="1371599"/>
            <a:ext cx="8831432" cy="99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cs typeface="Arial" panose="020B0604020202020204" pitchFamily="34" charset="0"/>
              </a:rPr>
              <a:t>Registrants </a:t>
            </a:r>
            <a:r>
              <a:rPr lang="en-US" sz="1100" dirty="0">
                <a:cs typeface="Arial" panose="020B0604020202020204" pitchFamily="34" charset="0"/>
              </a:rPr>
              <a:t>who have been exempted from military service and training because of conscientious objection to both combatant </a:t>
            </a:r>
            <a:r>
              <a:rPr lang="en-US" sz="1100" dirty="0" smtClean="0">
                <a:cs typeface="Arial" panose="020B0604020202020204" pitchFamily="34" charset="0"/>
              </a:rPr>
              <a:t>and </a:t>
            </a:r>
            <a:r>
              <a:rPr lang="en-US" sz="1100" dirty="0">
                <a:cs typeface="Arial" panose="020B0604020202020204" pitchFamily="34" charset="0"/>
              </a:rPr>
              <a:t>noncombatant military </a:t>
            </a:r>
            <a:r>
              <a:rPr lang="en-US" sz="1100" dirty="0" smtClean="0">
                <a:cs typeface="Arial" panose="020B0604020202020204" pitchFamily="34" charset="0"/>
              </a:rPr>
              <a:t>service (</a:t>
            </a:r>
            <a:r>
              <a:rPr lang="en-US" sz="1100" b="1" dirty="0" smtClean="0">
                <a:cs typeface="Arial" panose="020B0604020202020204" pitchFamily="34" charset="0"/>
              </a:rPr>
              <a:t>Class 1-O</a:t>
            </a:r>
            <a:r>
              <a:rPr lang="en-US" sz="1100" dirty="0" smtClean="0">
                <a:cs typeface="Arial" panose="020B0604020202020204" pitchFamily="34" charset="0"/>
              </a:rPr>
              <a:t>).  </a:t>
            </a:r>
            <a:r>
              <a:rPr lang="en-US" sz="1100" dirty="0">
                <a:cs typeface="Arial" panose="020B0604020202020204" pitchFamily="34" charset="0"/>
              </a:rPr>
              <a:t>The </a:t>
            </a:r>
            <a:r>
              <a:rPr lang="en-US" sz="1100" dirty="0" smtClean="0">
                <a:cs typeface="Arial" panose="020B0604020202020204" pitchFamily="34" charset="0"/>
              </a:rPr>
              <a:t>Agency will </a:t>
            </a:r>
            <a:r>
              <a:rPr lang="en-US" sz="1100" dirty="0">
                <a:cs typeface="Arial" panose="020B0604020202020204" pitchFamily="34" charset="0"/>
              </a:rPr>
              <a:t>place these registrants with members of the Alternative Service Employer </a:t>
            </a:r>
            <a:r>
              <a:rPr lang="en-US" sz="1100" dirty="0" smtClean="0">
                <a:cs typeface="Arial" panose="020B0604020202020204" pitchFamily="34" charset="0"/>
              </a:rPr>
              <a:t>Network, </a:t>
            </a:r>
            <a:r>
              <a:rPr lang="en-US" sz="1100" dirty="0">
                <a:cs typeface="Arial" panose="020B0604020202020204" pitchFamily="34" charset="0"/>
              </a:rPr>
              <a:t>a pool of eligible civilian employers who agree to provide jobs to Alternative Service Workers </a:t>
            </a:r>
            <a:r>
              <a:rPr lang="en-US" sz="1100" dirty="0" smtClean="0">
                <a:cs typeface="Arial" panose="020B0604020202020204" pitchFamily="34" charset="0"/>
              </a:rPr>
              <a:t>in </a:t>
            </a:r>
            <a:r>
              <a:rPr lang="en-US" sz="1100" dirty="0">
                <a:cs typeface="Arial" panose="020B0604020202020204" pitchFamily="34" charset="0"/>
              </a:rPr>
              <a:t>a draft.  The work offered by these employers must contribute to the maintenance of the national health, safety, or interest</a:t>
            </a:r>
            <a:r>
              <a:rPr lang="en-US" sz="1100" dirty="0" smtClean="0">
                <a:cs typeface="Arial" panose="020B0604020202020204" pitchFamily="34" charset="0"/>
              </a:rPr>
              <a:t>.*  </a:t>
            </a:r>
            <a:endParaRPr lang="en-US" sz="1000" dirty="0" smtClean="0">
              <a:cs typeface="Arial" panose="020B060402020202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648200" y="2362200"/>
            <a:ext cx="44196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 dirty="0" smtClean="0">
                <a:cs typeface="Arial" panose="020B0604020202020204" pitchFamily="34" charset="0"/>
              </a:rPr>
              <a:t>Appropriate Employment </a:t>
            </a:r>
          </a:p>
          <a:p>
            <a:pPr marL="342900" lvl="1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b="1" dirty="0">
                <a:cs typeface="Arial" panose="020B0604020202020204" pitchFamily="34" charset="0"/>
              </a:rPr>
              <a:t>Community services</a:t>
            </a:r>
            <a:r>
              <a:rPr lang="en-US" sz="1100" dirty="0">
                <a:cs typeface="Arial" panose="020B0604020202020204" pitchFamily="34" charset="0"/>
              </a:rPr>
              <a:t>, including but not limited to fire protection, public works projects, sanitation services, school or public building maintenance, correctional facility support programs, juvenile rehabilitation </a:t>
            </a:r>
            <a:r>
              <a:rPr lang="en-US" sz="1100" dirty="0" smtClean="0">
                <a:cs typeface="Arial" panose="020B0604020202020204" pitchFamily="34" charset="0"/>
              </a:rPr>
              <a:t>programs; support to the Nation.</a:t>
            </a:r>
            <a:endParaRPr lang="en-US" sz="1100" dirty="0">
              <a:cs typeface="Arial" panose="020B0604020202020204" pitchFamily="34" charset="0"/>
            </a:endParaRPr>
          </a:p>
          <a:p>
            <a:pPr marL="342900" lvl="1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b="1" dirty="0" smtClean="0">
                <a:cs typeface="Arial" panose="020B0604020202020204" pitchFamily="34" charset="0"/>
              </a:rPr>
              <a:t>Health care services</a:t>
            </a:r>
            <a:r>
              <a:rPr lang="en-US" sz="1100" dirty="0" smtClean="0">
                <a:cs typeface="Arial" panose="020B0604020202020204" pitchFamily="34" charset="0"/>
              </a:rPr>
              <a:t>, including but not limited to hospitals, nursing homes, extended care facilities, clinics, mental health programs, hospices, community outreach programs, and hotlines.</a:t>
            </a:r>
          </a:p>
          <a:p>
            <a:pPr marL="342900" lvl="1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b="1" dirty="0" smtClean="0">
                <a:cs typeface="Arial" panose="020B0604020202020204" pitchFamily="34" charset="0"/>
              </a:rPr>
              <a:t>Educational services</a:t>
            </a:r>
            <a:r>
              <a:rPr lang="en-US" sz="1100" dirty="0" smtClean="0">
                <a:cs typeface="Arial" panose="020B0604020202020204" pitchFamily="34" charset="0"/>
              </a:rPr>
              <a:t>, including but not limited to teachers, teacher's aides, counseling, administrative support, parent counseling, recreation, remedial programs, and scientific research.</a:t>
            </a:r>
          </a:p>
          <a:p>
            <a:pPr marL="342900" lvl="1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b="1" dirty="0" smtClean="0">
                <a:cs typeface="Arial" panose="020B0604020202020204" pitchFamily="34" charset="0"/>
              </a:rPr>
              <a:t>Environmental programs</a:t>
            </a:r>
            <a:r>
              <a:rPr lang="en-US" sz="1100" dirty="0" smtClean="0">
                <a:cs typeface="Arial" panose="020B0604020202020204" pitchFamily="34" charset="0"/>
              </a:rPr>
              <a:t>, including but not limited to conservation and firefighting, park and recreational activities, pollution control and monitoring systems, and disaster relief.</a:t>
            </a:r>
          </a:p>
          <a:p>
            <a:pPr marL="342900" lvl="1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b="1" dirty="0" smtClean="0">
                <a:cs typeface="Arial" panose="020B0604020202020204" pitchFamily="34" charset="0"/>
              </a:rPr>
              <a:t>Social services</a:t>
            </a:r>
            <a:r>
              <a:rPr lang="en-US" sz="1100" dirty="0" smtClean="0">
                <a:cs typeface="Arial" panose="020B0604020202020204" pitchFamily="34" charset="0"/>
              </a:rPr>
              <a:t>, including but not limited to sheltered or handicapped workshops, vocational training or retraining programs, senior citizens activities, crisis intervention, and poverty relief.</a:t>
            </a:r>
          </a:p>
          <a:p>
            <a:pPr marL="342900" lvl="1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b="1" dirty="0" smtClean="0">
                <a:cs typeface="Arial" panose="020B0604020202020204" pitchFamily="34" charset="0"/>
              </a:rPr>
              <a:t>Agricultural work</a:t>
            </a:r>
            <a:endParaRPr lang="en-US" sz="11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33900" y="2362200"/>
            <a:ext cx="0" cy="4114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" y="2362200"/>
            <a:ext cx="8915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5"/>
          <p:cNvSpPr txBox="1">
            <a:spLocks/>
          </p:cNvSpPr>
          <p:nvPr/>
        </p:nvSpPr>
        <p:spPr>
          <a:xfrm>
            <a:off x="76200" y="2362200"/>
            <a:ext cx="441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cs typeface="Arial" panose="020B0604020202020204" pitchFamily="34" charset="0"/>
              </a:rPr>
              <a:t>Eligible Employers</a:t>
            </a:r>
            <a:endParaRPr lang="en-US" sz="1400" b="1" dirty="0" smtClean="0">
              <a:cs typeface="Arial" panose="020B0604020202020204" pitchFamily="34" charset="0"/>
            </a:endParaRPr>
          </a:p>
          <a:p>
            <a:pPr marL="160020" lvl="1" indent="0">
              <a:spcBef>
                <a:spcPts val="600"/>
              </a:spcBef>
              <a:buNone/>
            </a:pPr>
            <a:r>
              <a:rPr lang="en-US" sz="1200" dirty="0">
                <a:cs typeface="Arial" panose="020B0604020202020204" pitchFamily="34" charset="0"/>
              </a:rPr>
              <a:t>Organizations, associations, or corporations primarily engaged either in a charitable activity conducted for the benefit of the general public or in carrying out a program for the improvement of the public health, welfare, or environment, including educational and scientific </a:t>
            </a:r>
            <a:r>
              <a:rPr lang="en-US" sz="1200" dirty="0" smtClean="0">
                <a:cs typeface="Arial" panose="020B0604020202020204" pitchFamily="34" charset="0"/>
              </a:rPr>
              <a:t>activities. </a:t>
            </a:r>
            <a:r>
              <a:rPr lang="en-US" sz="800" dirty="0" smtClean="0">
                <a:cs typeface="Arial" panose="020B0604020202020204" pitchFamily="34" charset="0"/>
              </a:rPr>
              <a:t/>
            </a:r>
            <a:br>
              <a:rPr lang="en-US" sz="800" dirty="0" smtClean="0">
                <a:cs typeface="Arial" panose="020B0604020202020204" pitchFamily="34" charset="0"/>
              </a:rPr>
            </a:br>
            <a:endParaRPr lang="en-US" sz="800" dirty="0" smtClean="0">
              <a:cs typeface="Arial" panose="020B0604020202020204" pitchFamily="34" charset="0"/>
            </a:endParaRPr>
          </a:p>
          <a:p>
            <a:pPr marL="342900" lvl="1" indent="-18288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1" dirty="0" smtClean="0">
                <a:cs typeface="Arial" panose="020B0604020202020204" pitchFamily="34" charset="0"/>
              </a:rPr>
              <a:t>Example Federal Members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Department of Housing and Urban Development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Department of Agriculture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Depart of Interior</a:t>
            </a:r>
          </a:p>
          <a:p>
            <a:pPr marL="342900" lvl="1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b="1" dirty="0" smtClean="0">
                <a:cs typeface="Arial" panose="020B0604020202020204" pitchFamily="34" charset="0"/>
              </a:rPr>
              <a:t>Private, Non-Profit Members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Woodcrest Service Committee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United Church Board for Homeland Ministries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Mennonite Voluntary Services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Church of Brethren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Christian Aid Ministries</a:t>
            </a:r>
          </a:p>
          <a:p>
            <a:pPr marL="742950" lvl="2" indent="-182880">
              <a:spcBef>
                <a:spcPts val="0"/>
              </a:spcBef>
            </a:pPr>
            <a:r>
              <a:rPr lang="en-US" sz="1050" dirty="0" smtClean="0">
                <a:cs typeface="Arial" panose="020B0604020202020204" pitchFamily="34" charset="0"/>
              </a:rPr>
              <a:t>The Methuselah Foundation</a:t>
            </a:r>
          </a:p>
          <a:p>
            <a:pPr marL="742950" lvl="2" indent="-182880">
              <a:spcBef>
                <a:spcPts val="600"/>
              </a:spcBef>
            </a:pPr>
            <a:endParaRPr lang="en-US" sz="1000" dirty="0" smtClean="0"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194" y="6200001"/>
            <a:ext cx="426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*Sources: Military Selective Service Act, Section 6j; 32 CFR 1656</a:t>
            </a:r>
            <a:endParaRPr lang="en-US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846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/>
          <p:cNvCxnSpPr/>
          <p:nvPr/>
        </p:nvCxnSpPr>
        <p:spPr>
          <a:xfrm>
            <a:off x="437969" y="4341168"/>
            <a:ext cx="8401231" cy="877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8200" y="409654"/>
            <a:ext cx="7620000" cy="733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cap="small" dirty="0" smtClean="0"/>
              <a:t>Mobilization Timeline</a:t>
            </a:r>
            <a:endParaRPr lang="en-US" sz="3600" b="1" cap="small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49717" y="1140768"/>
            <a:ext cx="7010400" cy="5257800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449717" y="1320226"/>
            <a:ext cx="3192" cy="50783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717" y="6398568"/>
            <a:ext cx="7315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80859" y="560571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30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95889" y="4906593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60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25403" y="421143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90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897163" y="3511383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120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08231" y="2839839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150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74" y="2176710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180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37031" y="1483353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210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18574" y="6017568"/>
            <a:ext cx="47788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Activation of State Directors and Reserve Force Officers</a:t>
            </a:r>
          </a:p>
          <a:p>
            <a:r>
              <a:rPr lang="en-US" sz="1100" b="1" dirty="0" smtClean="0"/>
              <a:t>Expansion of Region Headquarters and establishment of State Headquarters </a:t>
            </a:r>
            <a:endParaRPr lang="en-US" sz="1100" b="1" dirty="0"/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>
            <a:off x="754518" y="6233012"/>
            <a:ext cx="564056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42552" y="5103168"/>
            <a:ext cx="4054315" cy="769441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NATIONAL DRAFT LOTTERY</a:t>
            </a:r>
          </a:p>
          <a:p>
            <a:r>
              <a:rPr lang="en-US" sz="1100" b="1" dirty="0" smtClean="0"/>
              <a:t>Activation of 1,500 retired Army members to support Area Offices</a:t>
            </a:r>
          </a:p>
          <a:p>
            <a:r>
              <a:rPr lang="en-US" sz="1100" b="1" dirty="0" smtClean="0"/>
              <a:t>Emergency hiring authority for 6,500+ FTEs</a:t>
            </a:r>
          </a:p>
          <a:p>
            <a:r>
              <a:rPr lang="en-US" sz="1100" b="1" dirty="0" smtClean="0"/>
              <a:t>Notification of 11,000+ Local Board Members</a:t>
            </a:r>
          </a:p>
        </p:txBody>
      </p:sp>
      <p:cxnSp>
        <p:nvCxnSpPr>
          <p:cNvPr id="19" name="Straight Arrow Connector 18"/>
          <p:cNvCxnSpPr>
            <a:stCxn id="18" idx="1"/>
          </p:cNvCxnSpPr>
          <p:nvPr/>
        </p:nvCxnSpPr>
        <p:spPr>
          <a:xfrm flipH="1">
            <a:off x="1745118" y="5487889"/>
            <a:ext cx="597434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52993" y="4356557"/>
            <a:ext cx="41357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436 Area Offices and </a:t>
            </a:r>
            <a:r>
              <a:rPr lang="en-US" sz="1100" b="1" u="sng" dirty="0" smtClean="0"/>
              <a:t>48 Alternative Offices </a:t>
            </a:r>
            <a:r>
              <a:rPr lang="en-US" sz="1100" b="1" dirty="0" smtClean="0"/>
              <a:t>operational</a:t>
            </a:r>
          </a:p>
          <a:p>
            <a:r>
              <a:rPr lang="en-US" sz="1100" b="1" dirty="0" smtClean="0"/>
              <a:t>Initial/Refresher training for Local Board member and new hires completed</a:t>
            </a:r>
            <a:endParaRPr lang="en-US" sz="11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2972220" y="4614320"/>
            <a:ext cx="532981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6769" y="1140768"/>
            <a:ext cx="4580416" cy="3424616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2909" y="4321068"/>
            <a:ext cx="1418978" cy="457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First Examination </a:t>
            </a:r>
          </a:p>
          <a:p>
            <a:r>
              <a:rPr lang="en-US" sz="1000" b="1" dirty="0" smtClean="0"/>
              <a:t>notifications mailed</a:t>
            </a:r>
          </a:p>
          <a:p>
            <a:r>
              <a:rPr lang="en-US" sz="1000" b="1" dirty="0"/>
              <a:t>t</a:t>
            </a:r>
            <a:r>
              <a:rPr lang="en-US" sz="1000" b="1" dirty="0" smtClean="0"/>
              <a:t>o 500,000+ registrants</a:t>
            </a:r>
            <a:endParaRPr lang="en-US" sz="1000" b="1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1871887" y="4549993"/>
            <a:ext cx="394882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35917" y="3731568"/>
            <a:ext cx="249459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First Local Board meeting</a:t>
            </a:r>
          </a:p>
          <a:p>
            <a:r>
              <a:rPr lang="en-US" sz="1100" b="1" dirty="0" smtClean="0"/>
              <a:t>Activation of 96 District Appeal Boards </a:t>
            </a:r>
            <a:endParaRPr lang="en-US" sz="1100" b="1" dirty="0"/>
          </a:p>
          <a:p>
            <a:r>
              <a:rPr lang="en-US" sz="1100" b="1" dirty="0" smtClean="0"/>
              <a:t>Activation of National Appeal Board </a:t>
            </a:r>
            <a:endParaRPr lang="en-US" sz="1100" b="1" dirty="0"/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>
            <a:off x="3650117" y="4031650"/>
            <a:ext cx="685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9717" y="3633282"/>
            <a:ext cx="19912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First claim received by Area Office</a:t>
            </a:r>
          </a:p>
          <a:p>
            <a:r>
              <a:rPr lang="en-US" sz="1000" b="1" u="sng" dirty="0" smtClean="0"/>
              <a:t>First opportunity to submit a </a:t>
            </a:r>
          </a:p>
          <a:p>
            <a:r>
              <a:rPr lang="en-US" sz="1000" b="1" u="sng" dirty="0" smtClean="0"/>
              <a:t>Conscientious Objector claim</a:t>
            </a:r>
          </a:p>
          <a:p>
            <a:r>
              <a:rPr lang="en-US" sz="1000" b="1" dirty="0" smtClean="0"/>
              <a:t>First registrant reports to MEPS</a:t>
            </a:r>
            <a:endParaRPr lang="en-US" sz="1000" b="1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>
            <a:off x="2440968" y="3987225"/>
            <a:ext cx="53125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35717" y="1658779"/>
            <a:ext cx="18036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First inductee reports to MEPS</a:t>
            </a:r>
            <a:endParaRPr lang="en-US" sz="1000" b="1" dirty="0"/>
          </a:p>
        </p:txBody>
      </p:sp>
      <p:cxnSp>
        <p:nvCxnSpPr>
          <p:cNvPr id="30" name="Straight Arrow Connector 29"/>
          <p:cNvCxnSpPr>
            <a:stCxn id="29" idx="3"/>
          </p:cNvCxnSpPr>
          <p:nvPr/>
        </p:nvCxnSpPr>
        <p:spPr>
          <a:xfrm>
            <a:off x="4539416" y="1781890"/>
            <a:ext cx="13858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735717" y="1991414"/>
            <a:ext cx="20441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First Induction notifications mailed</a:t>
            </a:r>
            <a:endParaRPr lang="en-US" sz="1000" b="1" dirty="0"/>
          </a:p>
        </p:txBody>
      </p:sp>
      <p:cxnSp>
        <p:nvCxnSpPr>
          <p:cNvPr id="32" name="Straight Arrow Connector 31"/>
          <p:cNvCxnSpPr>
            <a:stCxn id="31" idx="3"/>
          </p:cNvCxnSpPr>
          <p:nvPr/>
        </p:nvCxnSpPr>
        <p:spPr>
          <a:xfrm>
            <a:off x="4779866" y="2114525"/>
            <a:ext cx="69905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717613" y="1220197"/>
            <a:ext cx="3079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100,000+ inductees report to military reception center</a:t>
            </a:r>
          </a:p>
          <a:p>
            <a:r>
              <a:rPr lang="en-US" sz="1000" b="1" u="sng" dirty="0" smtClean="0"/>
              <a:t>First Conscientious Objectors placed</a:t>
            </a:r>
            <a:endParaRPr lang="en-US" sz="1000" b="1" u="sng" dirty="0"/>
          </a:p>
        </p:txBody>
      </p:sp>
      <p:cxnSp>
        <p:nvCxnSpPr>
          <p:cNvPr id="34" name="Straight Arrow Connector 33"/>
          <p:cNvCxnSpPr>
            <a:stCxn id="33" idx="3"/>
          </p:cNvCxnSpPr>
          <p:nvPr/>
        </p:nvCxnSpPr>
        <p:spPr>
          <a:xfrm>
            <a:off x="5797302" y="1420252"/>
            <a:ext cx="425511" cy="74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76866" y="3148281"/>
            <a:ext cx="23118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First District Appeal Board meeting</a:t>
            </a:r>
          </a:p>
          <a:p>
            <a:r>
              <a:rPr lang="en-US" sz="1100" b="1" dirty="0" smtClean="0"/>
              <a:t>First National Appeal Board meeting</a:t>
            </a:r>
            <a:endParaRPr lang="en-US" sz="1100" b="1" dirty="0"/>
          </a:p>
        </p:txBody>
      </p:sp>
      <p:cxnSp>
        <p:nvCxnSpPr>
          <p:cNvPr id="36" name="Straight Arrow Connector 35"/>
          <p:cNvCxnSpPr>
            <a:stCxn id="35" idx="1"/>
          </p:cNvCxnSpPr>
          <p:nvPr/>
        </p:nvCxnSpPr>
        <p:spPr>
          <a:xfrm flipH="1">
            <a:off x="4596534" y="3363725"/>
            <a:ext cx="78033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83226" y="5997278"/>
            <a:ext cx="3353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1-5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49496" y="5257056"/>
            <a:ext cx="39305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6-45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01575" y="3119357"/>
            <a:ext cx="56618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101-150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03644" y="3800818"/>
            <a:ext cx="5084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85-100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02229" y="4341168"/>
            <a:ext cx="4507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46-85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49644" y="1883693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183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07434" y="1588707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193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5-Point Star 44"/>
          <p:cNvSpPr/>
          <p:nvPr/>
        </p:nvSpPr>
        <p:spPr>
          <a:xfrm>
            <a:off x="221117" y="6398568"/>
            <a:ext cx="152400" cy="15240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57200" y="6355382"/>
            <a:ext cx="7417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Congress amends Section 17 (c) of the Military Selective Service Act (MSSA) to authorize the President to induct personnel into the Armed Forces.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19380000">
            <a:off x="559037" y="5787146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bg1">
                    <a:lumMod val="75000"/>
                  </a:schemeClr>
                </a:solidFill>
              </a:rPr>
              <a:t>Agency</a:t>
            </a:r>
            <a:endParaRPr lang="en-US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19380000">
            <a:off x="3007631" y="3280703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bg1">
                    <a:lumMod val="75000"/>
                  </a:schemeClr>
                </a:solidFill>
              </a:rPr>
              <a:t>20 YO Registrant</a:t>
            </a:r>
            <a:endParaRPr lang="en-US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75377" y="1150734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270</a:t>
            </a:r>
            <a:endParaRPr lang="en-US" sz="1200" b="1" dirty="0"/>
          </a:p>
        </p:txBody>
      </p:sp>
      <p:sp>
        <p:nvSpPr>
          <p:cNvPr id="55" name="Rectangle 54"/>
          <p:cNvSpPr/>
          <p:nvPr/>
        </p:nvSpPr>
        <p:spPr>
          <a:xfrm>
            <a:off x="2804896" y="1686030"/>
            <a:ext cx="1690903" cy="1427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8109976" y="4466686"/>
            <a:ext cx="7425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One-Step</a:t>
            </a:r>
          </a:p>
          <a:p>
            <a:pPr algn="r"/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Induction</a:t>
            </a: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874334" y="3681802"/>
            <a:ext cx="97815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Two-Step</a:t>
            </a:r>
          </a:p>
          <a:p>
            <a:pPr algn="r"/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Examination/</a:t>
            </a:r>
          </a:p>
          <a:p>
            <a:pPr algn="r"/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Induction</a:t>
            </a: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80786" y="2580748"/>
            <a:ext cx="2486486" cy="76944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TWO-STEP EXAMINATION/INDUCTION </a:t>
            </a:r>
          </a:p>
          <a:p>
            <a:pPr marL="228600" indent="-228600" algn="just">
              <a:buAutoNum type="arabicPeriod"/>
            </a:pPr>
            <a:r>
              <a:rPr lang="en-US" sz="1100" b="1" dirty="0" smtClean="0"/>
              <a:t>DoD/</a:t>
            </a:r>
            <a:r>
              <a:rPr lang="en-US" sz="1100" b="1" dirty="0" err="1" smtClean="0"/>
              <a:t>MEPCOM</a:t>
            </a:r>
            <a:r>
              <a:rPr lang="en-US" sz="1100" b="1" dirty="0" smtClean="0"/>
              <a:t> Prep Time</a:t>
            </a:r>
          </a:p>
          <a:p>
            <a:pPr marL="228600" indent="-228600" algn="just">
              <a:buAutoNum type="arabicPeriod"/>
            </a:pPr>
            <a:r>
              <a:rPr lang="en-US" sz="1100" b="1" dirty="0" smtClean="0"/>
              <a:t>SSS Prep and Expansion Time</a:t>
            </a:r>
          </a:p>
          <a:p>
            <a:pPr marL="228600" indent="-228600" algn="just">
              <a:buAutoNum type="arabicPeriod"/>
            </a:pPr>
            <a:r>
              <a:rPr lang="en-US" sz="1100" b="1" dirty="0" smtClean="0"/>
              <a:t>Inductee Prep Time</a:t>
            </a:r>
            <a:endParaRPr lang="en-US" sz="11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956487" y="1235743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210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760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381000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 smtClean="0"/>
              <a:t>Health Care Personnel</a:t>
            </a:r>
            <a:br>
              <a:rPr lang="en-US" sz="3600" b="1" cap="small" dirty="0" smtClean="0"/>
            </a:br>
            <a:r>
              <a:rPr lang="en-US" sz="3600" b="1" cap="small" dirty="0" smtClean="0"/>
              <a:t>Delivery System (</a:t>
            </a:r>
            <a:r>
              <a:rPr lang="en-US" sz="3600" b="1" cap="small" dirty="0" err="1" smtClean="0"/>
              <a:t>HCPDS</a:t>
            </a:r>
            <a:r>
              <a:rPr lang="en-US" sz="3600" b="1" cap="small" dirty="0" smtClean="0"/>
              <a:t>) </a:t>
            </a:r>
            <a:endParaRPr lang="en-US" sz="3600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28600" y="1524000"/>
            <a:ext cx="8686800" cy="4876800"/>
          </a:xfrm>
        </p:spPr>
        <p:txBody>
          <a:bodyPr>
            <a:normAutofit/>
          </a:bodyPr>
          <a:lstStyle/>
          <a:p>
            <a:pPr marL="54864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On-the-Shelf Plan </a:t>
            </a:r>
          </a:p>
          <a:p>
            <a:pPr marL="948690" lvl="2" indent="-457200">
              <a:spcBef>
                <a:spcPts val="1200"/>
              </a:spcBef>
            </a:pPr>
            <a:r>
              <a:rPr lang="en-US" dirty="0" smtClean="0"/>
              <a:t>73,000 inductees in 222 days</a:t>
            </a:r>
          </a:p>
          <a:p>
            <a:pPr marL="54864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 one-step </a:t>
            </a:r>
            <a:r>
              <a:rPr lang="en-US" dirty="0"/>
              <a:t>p</a:t>
            </a:r>
            <a:r>
              <a:rPr lang="en-US" dirty="0" smtClean="0"/>
              <a:t>rocess</a:t>
            </a:r>
          </a:p>
          <a:p>
            <a:pPr marL="54864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Requires mass </a:t>
            </a:r>
            <a:r>
              <a:rPr lang="en-US" dirty="0"/>
              <a:t>r</a:t>
            </a:r>
            <a:r>
              <a:rPr lang="en-US" dirty="0" smtClean="0"/>
              <a:t>egistration upon notification</a:t>
            </a:r>
          </a:p>
          <a:p>
            <a:pPr marL="948690" lvl="2" indent="-457200">
              <a:spcBef>
                <a:spcPts val="1200"/>
              </a:spcBef>
            </a:pPr>
            <a:r>
              <a:rPr lang="en-US" dirty="0" smtClean="0"/>
              <a:t>Male and female </a:t>
            </a:r>
            <a:r>
              <a:rPr lang="en-US" dirty="0"/>
              <a:t>m</a:t>
            </a:r>
            <a:r>
              <a:rPr lang="en-US" dirty="0" smtClean="0"/>
              <a:t>edical </a:t>
            </a:r>
            <a:r>
              <a:rPr lang="en-US" dirty="0"/>
              <a:t>p</a:t>
            </a:r>
            <a:r>
              <a:rPr lang="en-US" dirty="0" smtClean="0"/>
              <a:t>ersonnel</a:t>
            </a:r>
          </a:p>
          <a:p>
            <a:pPr marL="948690" lvl="2" indent="-457200">
              <a:spcBef>
                <a:spcPts val="1200"/>
              </a:spcBef>
            </a:pPr>
            <a:r>
              <a:rPr lang="en-US" dirty="0"/>
              <a:t>B</a:t>
            </a:r>
            <a:r>
              <a:rPr lang="en-US" dirty="0" smtClean="0"/>
              <a:t>etween ages 20 – 45, can </a:t>
            </a:r>
            <a:r>
              <a:rPr lang="en-US" dirty="0"/>
              <a:t>be extended out to </a:t>
            </a:r>
            <a:r>
              <a:rPr lang="en-US" dirty="0" smtClean="0"/>
              <a:t>55  </a:t>
            </a:r>
          </a:p>
          <a:p>
            <a:pPr marL="54864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Covers over 60 medical specialties</a:t>
            </a:r>
            <a:r>
              <a:rPr lang="en-US" dirty="0"/>
              <a:t> </a:t>
            </a:r>
            <a:r>
              <a:rPr lang="en-US" dirty="0" smtClean="0"/>
              <a:t>to include dental, veterinarian, PA</a:t>
            </a:r>
          </a:p>
          <a:p>
            <a:pPr marL="948690" lvl="2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638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381000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/>
              <a:t>Key </a:t>
            </a:r>
            <a:r>
              <a:rPr lang="en-US" sz="3600" b="1" cap="small" dirty="0" smtClean="0"/>
              <a:t>Assumptions/Limiting Factors</a:t>
            </a:r>
            <a:endParaRPr lang="en-US" sz="3600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28600" y="1524000"/>
            <a:ext cx="8686800" cy="4876800"/>
          </a:xfrm>
        </p:spPr>
        <p:txBody>
          <a:bodyPr>
            <a:normAutofit fontScale="92500" lnSpcReduction="10000"/>
          </a:bodyPr>
          <a:lstStyle/>
          <a:p>
            <a:pPr marL="365760" lvl="1" indent="-27432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(</a:t>
            </a:r>
            <a:r>
              <a:rPr lang="en-US" sz="1900" i="1" dirty="0" smtClean="0"/>
              <a:t>KA</a:t>
            </a:r>
            <a:r>
              <a:rPr lang="en-US" sz="2000" dirty="0" smtClean="0"/>
              <a:t>) </a:t>
            </a:r>
            <a:r>
              <a:rPr lang="en-US" dirty="0" smtClean="0"/>
              <a:t>SSS will receive a warning order from DoD at least 60 days in advance</a:t>
            </a:r>
          </a:p>
          <a:p>
            <a:pPr marL="365760" lvl="1" indent="-27432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(</a:t>
            </a:r>
            <a:r>
              <a:rPr lang="en-US" sz="1900" i="1" dirty="0" smtClean="0"/>
              <a:t>KA</a:t>
            </a:r>
            <a:r>
              <a:rPr lang="en-US" sz="2000" dirty="0" smtClean="0"/>
              <a:t>) </a:t>
            </a:r>
            <a:r>
              <a:rPr lang="en-US" dirty="0" smtClean="0"/>
              <a:t>DoD has a one-time requirement of 100,000 inductees</a:t>
            </a:r>
          </a:p>
          <a:p>
            <a:pPr marL="365760" lvl="1" indent="-27432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(</a:t>
            </a:r>
            <a:r>
              <a:rPr lang="en-US" sz="1900" i="1" dirty="0" smtClean="0"/>
              <a:t>KA</a:t>
            </a:r>
            <a:r>
              <a:rPr lang="en-US" sz="2000" dirty="0" smtClean="0"/>
              <a:t>) </a:t>
            </a:r>
            <a:r>
              <a:rPr lang="en-US" dirty="0" smtClean="0"/>
              <a:t>First inductee ships from MEPS on D+193 (allowing for a two-step process)</a:t>
            </a:r>
          </a:p>
          <a:p>
            <a:pPr marL="365760" lvl="1" indent="-274320">
              <a:spcBef>
                <a:spcPts val="1200"/>
              </a:spcBef>
              <a:buFont typeface="+mj-lt"/>
              <a:buAutoNum type="arabicPeriod"/>
            </a:pPr>
            <a:r>
              <a:rPr lang="en-US" sz="2200" dirty="0"/>
              <a:t>(</a:t>
            </a:r>
            <a:r>
              <a:rPr lang="en-US" sz="1900" i="1" dirty="0"/>
              <a:t>KA</a:t>
            </a:r>
            <a:r>
              <a:rPr lang="en-US" sz="2200" dirty="0"/>
              <a:t>) </a:t>
            </a:r>
            <a:r>
              <a:rPr lang="en-US" dirty="0"/>
              <a:t>US Army halts recruiting efforts after </a:t>
            </a:r>
            <a:r>
              <a:rPr lang="en-US" dirty="0" smtClean="0"/>
              <a:t>13 </a:t>
            </a:r>
            <a:r>
              <a:rPr lang="en-US" dirty="0"/>
              <a:t>days and hands over mission to </a:t>
            </a:r>
            <a:r>
              <a:rPr lang="en-US" dirty="0" smtClean="0"/>
              <a:t>SSS</a:t>
            </a:r>
          </a:p>
          <a:p>
            <a:pPr marL="365760" lvl="1" indent="-27432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 (LF) </a:t>
            </a:r>
            <a:r>
              <a:rPr lang="en-US" dirty="0"/>
              <a:t>MEPS </a:t>
            </a:r>
            <a:r>
              <a:rPr lang="en-US" dirty="0" smtClean="0"/>
              <a:t>has ability to handle </a:t>
            </a:r>
            <a:r>
              <a:rPr lang="en-US" dirty="0"/>
              <a:t>an influx of 500,000 examinees </a:t>
            </a:r>
            <a:r>
              <a:rPr lang="en-US" dirty="0" smtClean="0"/>
              <a:t>starting </a:t>
            </a:r>
            <a:r>
              <a:rPr lang="en-US" dirty="0"/>
              <a:t>Day 86</a:t>
            </a:r>
          </a:p>
          <a:p>
            <a:pPr marL="365760" lvl="1" indent="-27432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(LF) </a:t>
            </a:r>
            <a:r>
              <a:rPr lang="en-US" dirty="0"/>
              <a:t>DoD recruit depots ability to handle an influx of 100,000 examinees starting Day 193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3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28800" y="1600200"/>
            <a:ext cx="5486400" cy="9144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5800" y="3124200"/>
            <a:ext cx="7772400" cy="3276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cap="small" dirty="0" smtClean="0">
                <a:solidFill>
                  <a:srgbClr val="18205E"/>
                </a:solidFill>
              </a:rPr>
              <a:t>Contact Information</a:t>
            </a:r>
            <a:r>
              <a:rPr lang="en-US" cap="small" dirty="0" smtClean="0"/>
              <a:t>: </a:t>
            </a:r>
          </a:p>
          <a:p>
            <a:pPr marL="0" indent="0" algn="ctr">
              <a:buNone/>
            </a:pPr>
            <a:r>
              <a:rPr lang="en-US" sz="2800" cap="small" dirty="0">
                <a:solidFill>
                  <a:srgbClr val="18205E"/>
                </a:solidFill>
              </a:rPr>
              <a:t>Selective Service System</a:t>
            </a:r>
          </a:p>
          <a:p>
            <a:pPr marL="0" indent="0" algn="ctr">
              <a:buNone/>
            </a:pPr>
            <a:r>
              <a:rPr lang="en-US" sz="2800" cap="small" dirty="0">
                <a:solidFill>
                  <a:srgbClr val="18205E"/>
                </a:solidFill>
              </a:rPr>
              <a:t>1515 Wilson Blvd, 5th Floor</a:t>
            </a:r>
          </a:p>
          <a:p>
            <a:pPr marL="0" indent="0" algn="ctr">
              <a:buNone/>
            </a:pPr>
            <a:r>
              <a:rPr lang="en-US" sz="2800" cap="small" dirty="0">
                <a:solidFill>
                  <a:srgbClr val="18205E"/>
                </a:solidFill>
              </a:rPr>
              <a:t>Arlington, VA 22209-2425</a:t>
            </a:r>
          </a:p>
          <a:p>
            <a:pPr marL="0" indent="0" algn="ctr">
              <a:buNone/>
            </a:pPr>
            <a:r>
              <a:rPr lang="en-US" sz="2800" cap="small" dirty="0" smtClean="0">
                <a:solidFill>
                  <a:srgbClr val="18205E"/>
                </a:solidFill>
              </a:rPr>
              <a:t>703-605-4100</a:t>
            </a:r>
            <a:endParaRPr lang="en-US" sz="2400" cap="small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645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409654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 smtClean="0"/>
              <a:t>Agenda</a:t>
            </a:r>
            <a:endParaRPr lang="en-US" sz="3600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81000" y="1600200"/>
            <a:ext cx="8382000" cy="45720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800" b="1" dirty="0" smtClean="0"/>
              <a:t>Selective Service </a:t>
            </a:r>
            <a:r>
              <a:rPr lang="en-US" sz="2800" b="1" dirty="0"/>
              <a:t>System Overview</a:t>
            </a:r>
          </a:p>
          <a:p>
            <a:pPr marL="731520" lvl="1" indent="-274320">
              <a:spcBef>
                <a:spcPts val="600"/>
              </a:spcBef>
              <a:buSzPct val="60000"/>
              <a:buFont typeface="Wingdings" panose="05000000000000000000" pitchFamily="2" charset="2"/>
              <a:buChar char="§"/>
            </a:pPr>
            <a:r>
              <a:rPr lang="en-US" sz="2400" dirty="0" smtClean="0"/>
              <a:t>History</a:t>
            </a:r>
            <a:endParaRPr lang="en-US" sz="2400" dirty="0"/>
          </a:p>
          <a:p>
            <a:pPr lvl="1">
              <a:spcBef>
                <a:spcPts val="1200"/>
              </a:spcBef>
              <a:buSzPct val="60000"/>
              <a:buFont typeface="Wingdings" panose="05000000000000000000" pitchFamily="2" charset="2"/>
              <a:buChar char="§"/>
            </a:pPr>
            <a:r>
              <a:rPr lang="en-US" sz="2400" dirty="0" smtClean="0"/>
              <a:t>Organization and Structure</a:t>
            </a:r>
            <a:endParaRPr lang="en-US" sz="24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smtClean="0"/>
              <a:t>Operations</a:t>
            </a:r>
          </a:p>
          <a:p>
            <a:pPr marL="731520" lvl="1" indent="-274320">
              <a:spcBef>
                <a:spcPts val="600"/>
              </a:spcBef>
              <a:buSzPct val="60000"/>
              <a:buFont typeface="Wingdings" panose="05000000000000000000" pitchFamily="2" charset="2"/>
              <a:buChar char="§"/>
            </a:pPr>
            <a:r>
              <a:rPr lang="en-US" sz="2400" dirty="0" smtClean="0"/>
              <a:t>Steady State (Peacetime)</a:t>
            </a:r>
          </a:p>
          <a:p>
            <a:pPr lvl="1">
              <a:spcBef>
                <a:spcPts val="1200"/>
              </a:spcBef>
              <a:buSzPct val="60000"/>
              <a:buFont typeface="Wingdings" panose="05000000000000000000" pitchFamily="2" charset="2"/>
              <a:buChar char="§"/>
            </a:pPr>
            <a:r>
              <a:rPr lang="en-US" sz="2400" dirty="0" smtClean="0"/>
              <a:t>Mobilization (Conscription/Draft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63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409654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 smtClean="0"/>
              <a:t>The Selective Service System</a:t>
            </a:r>
            <a:endParaRPr lang="en-US" sz="3600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81000" y="1371600"/>
            <a:ext cx="8534400" cy="4724400"/>
          </a:xfrm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  <a:buNone/>
            </a:pPr>
            <a:r>
              <a:rPr lang="en-US" dirty="0"/>
              <a:t>Independent Agency in the Executive Branch</a:t>
            </a:r>
          </a:p>
          <a:p>
            <a:pPr lvl="1">
              <a:spcBef>
                <a:spcPts val="600"/>
              </a:spcBef>
              <a:buSzPct val="60000"/>
              <a:buFont typeface="Wingdings" panose="05000000000000000000" pitchFamily="2" charset="2"/>
              <a:buChar char="§"/>
            </a:pPr>
            <a:r>
              <a:rPr lang="en-US" sz="2000" dirty="0" smtClean="0"/>
              <a:t>Authorization under the Military Selective Service Act (MSSA)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 smtClean="0"/>
              <a:t>Today</a:t>
            </a:r>
            <a:endParaRPr lang="en-US" sz="2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/>
              <a:t>A system that is fair, just and equitable, and able to respond in a timely fashion </a:t>
            </a:r>
          </a:p>
          <a:p>
            <a:pPr marL="85725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/>
              <a:t>Register the </a:t>
            </a:r>
            <a:r>
              <a:rPr lang="en-US" sz="2000" dirty="0"/>
              <a:t>N</a:t>
            </a:r>
            <a:r>
              <a:rPr lang="en-US" sz="2000" dirty="0" smtClean="0"/>
              <a:t>ation’s </a:t>
            </a:r>
            <a:r>
              <a:rPr lang="en-US" sz="2000" dirty="0"/>
              <a:t>draft eligible population</a:t>
            </a:r>
          </a:p>
          <a:p>
            <a:pPr marL="85725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/>
              <a:t>A structure to deliver inductees to Military Entrance Processing Facilities</a:t>
            </a:r>
          </a:p>
          <a:p>
            <a:pPr marL="85725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/>
              <a:t>An </a:t>
            </a:r>
            <a:r>
              <a:rPr lang="en-US" sz="2000" dirty="0"/>
              <a:t>organized Alternative Service program for conscientious </a:t>
            </a:r>
            <a:r>
              <a:rPr lang="en-US" sz="2000" dirty="0" smtClean="0"/>
              <a:t>objectors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099674" y="5791200"/>
            <a:ext cx="294465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FAIR AND EQUITABLE 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03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381000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 smtClean="0"/>
              <a:t>History</a:t>
            </a:r>
            <a:endParaRPr lang="en-US" sz="3600" b="1" cap="small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47800" y="1219200"/>
            <a:ext cx="0" cy="5203195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26868" y="5834390"/>
            <a:ext cx="4437433" cy="26161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1972 Last draft; 1973 Last inductee; 1975 Registration Requirement Ends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26868" y="6291590"/>
            <a:ext cx="2574744" cy="26161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1980 Registration Requirement Resumes</a:t>
            </a:r>
            <a:endParaRPr lang="en-US" sz="1100" b="1" dirty="0">
              <a:solidFill>
                <a:schemeClr val="bg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626868" y="1088395"/>
            <a:ext cx="4642618" cy="523220"/>
            <a:chOff x="1663737" y="1088395"/>
            <a:chExt cx="4642618" cy="523220"/>
          </a:xfrm>
        </p:grpSpPr>
        <p:sp>
          <p:nvSpPr>
            <p:cNvPr id="15" name="TextBox 14"/>
            <p:cNvSpPr txBox="1"/>
            <p:nvPr/>
          </p:nvSpPr>
          <p:spPr>
            <a:xfrm>
              <a:off x="1676401" y="1088395"/>
              <a:ext cx="1858201" cy="26161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1776 The Revolutionary War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63737" y="1350005"/>
              <a:ext cx="4642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State militias prove insufficient to supply manpower for Continental Congress.</a:t>
              </a:r>
              <a:endParaRPr lang="en-US" sz="11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626868" y="1600200"/>
            <a:ext cx="7391399" cy="692497"/>
            <a:chOff x="1676399" y="1600200"/>
            <a:chExt cx="7391399" cy="692497"/>
          </a:xfrm>
        </p:grpSpPr>
        <p:sp>
          <p:nvSpPr>
            <p:cNvPr id="17" name="TextBox 16"/>
            <p:cNvSpPr txBox="1"/>
            <p:nvPr/>
          </p:nvSpPr>
          <p:spPr>
            <a:xfrm>
              <a:off x="1676401" y="1600200"/>
              <a:ext cx="1281120" cy="26161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1861 The Civil War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76399" y="1861810"/>
              <a:ext cx="73913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The North and South turn to conscription.  The greatest failure of the draft is the provision for substitutes. If a man does not want to serve he can buy his way out, by hiring another to take his place. </a:t>
              </a:r>
              <a:endParaRPr lang="en-US" sz="11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626868" y="2286000"/>
            <a:ext cx="7391399" cy="523220"/>
            <a:chOff x="1676400" y="2286000"/>
            <a:chExt cx="7391399" cy="523220"/>
          </a:xfrm>
        </p:grpSpPr>
        <p:sp>
          <p:nvSpPr>
            <p:cNvPr id="18" name="TextBox 17"/>
            <p:cNvSpPr txBox="1"/>
            <p:nvPr/>
          </p:nvSpPr>
          <p:spPr>
            <a:xfrm>
              <a:off x="1676401" y="2286000"/>
              <a:ext cx="1545616" cy="26161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1866 The Oakes Report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76400" y="2547610"/>
              <a:ext cx="73913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Report outlines the mistakes of the draft and make recommendations for future conscription system; basis of future draft laws.</a:t>
              </a:r>
              <a:endParaRPr lang="en-US" sz="11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26869" y="2819400"/>
            <a:ext cx="6145531" cy="692497"/>
            <a:chOff x="1676400" y="2978497"/>
            <a:chExt cx="6145531" cy="692497"/>
          </a:xfrm>
        </p:grpSpPr>
        <p:sp>
          <p:nvSpPr>
            <p:cNvPr id="19" name="TextBox 18"/>
            <p:cNvSpPr txBox="1"/>
            <p:nvPr/>
          </p:nvSpPr>
          <p:spPr>
            <a:xfrm>
              <a:off x="1676401" y="2978497"/>
              <a:ext cx="1217000" cy="26161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1917 World War I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676400" y="3240107"/>
              <a:ext cx="614553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 indent="0">
                <a:spcBef>
                  <a:spcPts val="0"/>
                </a:spcBef>
                <a:buNone/>
              </a:pPr>
              <a:r>
                <a:rPr lang="en-US" sz="1100" dirty="0">
                  <a:cs typeface="Arial" panose="020B0604020202020204" pitchFamily="34" charset="0"/>
                </a:rPr>
                <a:t>The first national conscription system comes into being on May 18, 1917. It authorizes a draft of men between 21 and 31 years of age </a:t>
              </a:r>
              <a:r>
                <a:rPr lang="en-US" sz="1100" dirty="0" smtClean="0">
                  <a:cs typeface="Arial" panose="020B0604020202020204" pitchFamily="34" charset="0"/>
                </a:rPr>
                <a:t>and </a:t>
              </a:r>
              <a:r>
                <a:rPr lang="en-US" sz="1100" u="sng" dirty="0" smtClean="0">
                  <a:cs typeface="Arial" panose="020B0604020202020204" pitchFamily="34" charset="0"/>
                </a:rPr>
                <a:t>addresses conscientious objection</a:t>
              </a:r>
              <a:r>
                <a:rPr lang="en-US" sz="1100" dirty="0" smtClean="0">
                  <a:cs typeface="Arial" panose="020B0604020202020204" pitchFamily="34" charset="0"/>
                </a:rPr>
                <a:t>.  </a:t>
              </a:r>
              <a:endParaRPr lang="en-US" sz="11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26869" y="3693349"/>
            <a:ext cx="6145531" cy="692497"/>
            <a:chOff x="1626869" y="4234190"/>
            <a:chExt cx="6145531" cy="692497"/>
          </a:xfrm>
        </p:grpSpPr>
        <p:sp>
          <p:nvSpPr>
            <p:cNvPr id="20" name="TextBox 19"/>
            <p:cNvSpPr txBox="1"/>
            <p:nvPr/>
          </p:nvSpPr>
          <p:spPr>
            <a:xfrm>
              <a:off x="1639532" y="4234190"/>
              <a:ext cx="1253869" cy="26161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1940 World War II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626869" y="4495800"/>
              <a:ext cx="614553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 indent="0">
                <a:spcBef>
                  <a:spcPts val="0"/>
                </a:spcBef>
                <a:buNone/>
              </a:pPr>
              <a:r>
                <a:rPr lang="en-US" sz="1100" dirty="0" smtClean="0">
                  <a:cs typeface="Arial" panose="020B0604020202020204" pitchFamily="34" charset="0"/>
                </a:rPr>
                <a:t>The </a:t>
              </a:r>
              <a:r>
                <a:rPr lang="en-US" sz="1100" dirty="0">
                  <a:cs typeface="Arial" panose="020B0604020202020204" pitchFamily="34" charset="0"/>
                </a:rPr>
                <a:t>Nation’s first peacetime draft law - the Selective Training and Service Act - is signed on September 16, 1940</a:t>
              </a:r>
              <a:r>
                <a:rPr lang="en-US" sz="1100" dirty="0" smtClean="0">
                  <a:cs typeface="Arial" panose="020B0604020202020204" pitchFamily="34" charset="0"/>
                </a:rPr>
                <a:t>.  After </a:t>
              </a:r>
              <a:r>
                <a:rPr lang="en-US" sz="1100" dirty="0">
                  <a:cs typeface="Arial" panose="020B0604020202020204" pitchFamily="34" charset="0"/>
                </a:rPr>
                <a:t>January 1, 1943, a man had to be drafted into the Armed Forces.  </a:t>
              </a:r>
              <a:endParaRPr lang="en-US" sz="1100" b="1" i="1" dirty="0"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626868" y="4565303"/>
            <a:ext cx="6831332" cy="523220"/>
            <a:chOff x="1676401" y="4991917"/>
            <a:chExt cx="6831332" cy="523220"/>
          </a:xfrm>
        </p:grpSpPr>
        <p:sp>
          <p:nvSpPr>
            <p:cNvPr id="21" name="TextBox 20"/>
            <p:cNvSpPr txBox="1"/>
            <p:nvPr/>
          </p:nvSpPr>
          <p:spPr>
            <a:xfrm>
              <a:off x="1676401" y="4991917"/>
              <a:ext cx="1781257" cy="26161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1950-1953 The Korean War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676401" y="5253527"/>
              <a:ext cx="68313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 indent="0">
                <a:spcBef>
                  <a:spcPts val="0"/>
                </a:spcBef>
                <a:buNone/>
              </a:pPr>
              <a:r>
                <a:rPr lang="en-US" sz="1100" dirty="0" smtClean="0">
                  <a:cs typeface="Arial" panose="020B0604020202020204" pitchFamily="34" charset="0"/>
                </a:rPr>
                <a:t>SSS also delivers </a:t>
              </a:r>
              <a:r>
                <a:rPr lang="en-US" sz="1100" u="sng" dirty="0" smtClean="0">
                  <a:cs typeface="Arial" panose="020B0604020202020204" pitchFamily="34" charset="0"/>
                </a:rPr>
                <a:t>7,054 physicians and 3,799 dentists </a:t>
              </a:r>
              <a:r>
                <a:rPr lang="en-US" sz="1100" dirty="0" smtClean="0">
                  <a:cs typeface="Arial" panose="020B0604020202020204" pitchFamily="34" charset="0"/>
                </a:rPr>
                <a:t>(Physicians </a:t>
              </a:r>
              <a:r>
                <a:rPr lang="en-US" sz="1100" dirty="0">
                  <a:cs typeface="Arial" panose="020B0604020202020204" pitchFamily="34" charset="0"/>
                </a:rPr>
                <a:t>and Dentists Draft </a:t>
              </a:r>
              <a:r>
                <a:rPr lang="en-US" sz="1100" dirty="0" smtClean="0">
                  <a:cs typeface="Arial" panose="020B0604020202020204" pitchFamily="34" charset="0"/>
                </a:rPr>
                <a:t>Act) to the armed forces.</a:t>
              </a:r>
              <a:endParaRPr lang="en-US" sz="1100" b="1" i="1" dirty="0"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626868" y="5098703"/>
            <a:ext cx="7376441" cy="692497"/>
            <a:chOff x="1683878" y="5410200"/>
            <a:chExt cx="7376441" cy="692497"/>
          </a:xfrm>
        </p:grpSpPr>
        <p:sp>
          <p:nvSpPr>
            <p:cNvPr id="22" name="TextBox 21"/>
            <p:cNvSpPr txBox="1"/>
            <p:nvPr/>
          </p:nvSpPr>
          <p:spPr>
            <a:xfrm>
              <a:off x="1683878" y="5410200"/>
              <a:ext cx="2005677" cy="26161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1950-1973 The War in Vietnam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83878" y="5671810"/>
              <a:ext cx="737644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 indent="0">
                <a:spcBef>
                  <a:spcPts val="0"/>
                </a:spcBef>
                <a:buNone/>
              </a:pPr>
              <a:r>
                <a:rPr lang="en-US" sz="1100" dirty="0" smtClean="0">
                  <a:cs typeface="Arial" panose="020B0604020202020204" pitchFamily="34" charset="0"/>
                </a:rPr>
                <a:t>As U.S. presences in Vietnam expands with increasing intensity.  SSS </a:t>
              </a:r>
              <a:r>
                <a:rPr lang="en-US" sz="1100" u="sng" dirty="0" smtClean="0">
                  <a:cs typeface="Arial" panose="020B0604020202020204" pitchFamily="34" charset="0"/>
                </a:rPr>
                <a:t>encounters protests </a:t>
              </a:r>
              <a:r>
                <a:rPr lang="en-US" sz="1100" dirty="0" smtClean="0">
                  <a:cs typeface="Arial" panose="020B0604020202020204" pitchFamily="34" charset="0"/>
                </a:rPr>
                <a:t>about unfair deferments fueled by general anti-war sentiment. Possibility of being drafted leads many to volunteer for Navy, Air Force and Coast Guard.   </a:t>
              </a:r>
              <a:endParaRPr lang="en-US" sz="1100" b="1" i="1" dirty="0">
                <a:cs typeface="Arial" panose="020B0604020202020204" pitchFamily="34" charset="0"/>
              </a:endParaRPr>
            </a:p>
          </p:txBody>
        </p:sp>
      </p:grpSp>
      <p:cxnSp>
        <p:nvCxnSpPr>
          <p:cNvPr id="41" name="Straight Connector 40"/>
          <p:cNvCxnSpPr>
            <a:stCxn id="15" idx="1"/>
          </p:cNvCxnSpPr>
          <p:nvPr/>
        </p:nvCxnSpPr>
        <p:spPr>
          <a:xfrm flipH="1">
            <a:off x="1447800" y="1219200"/>
            <a:ext cx="1917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7" idx="1"/>
          </p:cNvCxnSpPr>
          <p:nvPr/>
        </p:nvCxnSpPr>
        <p:spPr>
          <a:xfrm flipH="1">
            <a:off x="1447800" y="1731005"/>
            <a:ext cx="179070" cy="0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8" idx="1"/>
          </p:cNvCxnSpPr>
          <p:nvPr/>
        </p:nvCxnSpPr>
        <p:spPr>
          <a:xfrm flipH="1">
            <a:off x="1447800" y="2416805"/>
            <a:ext cx="179069" cy="0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9" idx="1"/>
          </p:cNvCxnSpPr>
          <p:nvPr/>
        </p:nvCxnSpPr>
        <p:spPr>
          <a:xfrm flipH="1">
            <a:off x="1447800" y="2950205"/>
            <a:ext cx="179070" cy="0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0" idx="1"/>
          </p:cNvCxnSpPr>
          <p:nvPr/>
        </p:nvCxnSpPr>
        <p:spPr>
          <a:xfrm flipH="1">
            <a:off x="1447800" y="3824154"/>
            <a:ext cx="191732" cy="0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4" idx="1"/>
          </p:cNvCxnSpPr>
          <p:nvPr/>
        </p:nvCxnSpPr>
        <p:spPr>
          <a:xfrm flipH="1">
            <a:off x="1447800" y="6422395"/>
            <a:ext cx="1790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3" idx="1"/>
          </p:cNvCxnSpPr>
          <p:nvPr/>
        </p:nvCxnSpPr>
        <p:spPr>
          <a:xfrm flipH="1">
            <a:off x="1447800" y="5965195"/>
            <a:ext cx="179068" cy="0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2" idx="1"/>
          </p:cNvCxnSpPr>
          <p:nvPr/>
        </p:nvCxnSpPr>
        <p:spPr>
          <a:xfrm flipH="1">
            <a:off x="1447800" y="5229508"/>
            <a:ext cx="179068" cy="0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1" idx="1"/>
          </p:cNvCxnSpPr>
          <p:nvPr/>
        </p:nvCxnSpPr>
        <p:spPr>
          <a:xfrm flipH="1">
            <a:off x="1447800" y="4696108"/>
            <a:ext cx="179068" cy="0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15986" y="2675885"/>
            <a:ext cx="1188720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 smtClean="0"/>
              <a:t>World War I</a:t>
            </a:r>
          </a:p>
          <a:p>
            <a:pPr algn="ctr"/>
            <a:r>
              <a:rPr lang="en-US" sz="1400" b="1" dirty="0" smtClean="0"/>
              <a:t>2,666,867</a:t>
            </a:r>
            <a:endParaRPr lang="en-US" sz="1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15986" y="3506043"/>
            <a:ext cx="1188720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 smtClean="0"/>
              <a:t>World War II</a:t>
            </a:r>
          </a:p>
          <a:p>
            <a:pPr algn="ctr"/>
            <a:r>
              <a:rPr lang="en-US" sz="1400" b="1" dirty="0" smtClean="0"/>
              <a:t>10,021,279</a:t>
            </a:r>
            <a:endParaRPr lang="en-US" sz="1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115986" y="4336201"/>
            <a:ext cx="1188720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 smtClean="0"/>
              <a:t>Korean War</a:t>
            </a:r>
          </a:p>
          <a:p>
            <a:pPr algn="ctr"/>
            <a:r>
              <a:rPr lang="en-US" sz="1400" b="1" dirty="0" smtClean="0"/>
              <a:t>1,681,820</a:t>
            </a:r>
            <a:endParaRPr lang="en-US" sz="1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15986" y="5166360"/>
            <a:ext cx="1188720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 smtClean="0"/>
              <a:t>Vietnam War</a:t>
            </a:r>
          </a:p>
          <a:p>
            <a:pPr algn="ctr"/>
            <a:r>
              <a:rPr lang="en-US" sz="1400" b="1" dirty="0" smtClean="0"/>
              <a:t>1,766,910</a:t>
            </a:r>
            <a:endParaRPr lang="en-US" sz="14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2893401" y="3677960"/>
            <a:ext cx="2472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SSS delivers 66% of total manpower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20468" y="4555123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27%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632545" y="5092499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20%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386" y="2232139"/>
            <a:ext cx="118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Inductees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46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56539" y="4475018"/>
            <a:ext cx="1167661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 smtClean="0"/>
              <a:t>Denver</a:t>
            </a:r>
            <a:endParaRPr lang="en-US" sz="1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381000"/>
            <a:ext cx="7620000" cy="733346"/>
          </a:xfrm>
        </p:spPr>
        <p:txBody>
          <a:bodyPr>
            <a:noAutofit/>
          </a:bodyPr>
          <a:lstStyle/>
          <a:p>
            <a:r>
              <a:rPr lang="en-US" sz="2800" b="1" cap="small" dirty="0" smtClean="0"/>
              <a:t>Leadership and Major Lines of Operations</a:t>
            </a:r>
            <a:endParaRPr lang="en-US" sz="2800" b="1" cap="small" dirty="0"/>
          </a:p>
        </p:txBody>
      </p:sp>
      <p:sp>
        <p:nvSpPr>
          <p:cNvPr id="5" name="Rectangle 4"/>
          <p:cNvSpPr/>
          <p:nvPr/>
        </p:nvSpPr>
        <p:spPr>
          <a:xfrm>
            <a:off x="2373976" y="1371600"/>
            <a:ext cx="1167661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National HQ</a:t>
            </a:r>
          </a:p>
          <a:p>
            <a:pPr algn="ctr"/>
            <a:r>
              <a:rPr lang="en-US" sz="1400" b="1" dirty="0" smtClean="0"/>
              <a:t>Arlington VA</a:t>
            </a:r>
            <a:endParaRPr lang="en-US" sz="1400" b="1" dirty="0"/>
          </a:p>
        </p:txBody>
      </p:sp>
      <p:sp>
        <p:nvSpPr>
          <p:cNvPr id="6" name="Rectangle 5"/>
          <p:cNvSpPr/>
          <p:nvPr/>
        </p:nvSpPr>
        <p:spPr>
          <a:xfrm>
            <a:off x="812430" y="2587337"/>
            <a:ext cx="1269631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Operations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3818965"/>
            <a:ext cx="1167661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Data Management Center</a:t>
            </a:r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Chicago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2373976" y="2587337"/>
            <a:ext cx="1167661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Support Services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768583" y="4170218"/>
            <a:ext cx="1167661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Regional HQ</a:t>
            </a:r>
          </a:p>
          <a:p>
            <a:pPr algn="ctr"/>
            <a:r>
              <a:rPr lang="en-US" sz="1200" b="1" dirty="0" smtClean="0"/>
              <a:t>(GS15)</a:t>
            </a:r>
          </a:p>
          <a:p>
            <a:pPr algn="ctr"/>
            <a:endParaRPr lang="en-US" sz="1200" b="1" dirty="0"/>
          </a:p>
          <a:p>
            <a:pPr algn="ctr"/>
            <a:r>
              <a:rPr lang="en-US" sz="1200" b="1" dirty="0" smtClean="0"/>
              <a:t>Atlanta</a:t>
            </a: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1600200" y="3816927"/>
            <a:ext cx="1167661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Regional HQ</a:t>
            </a:r>
          </a:p>
          <a:p>
            <a:pPr algn="ctr"/>
            <a:endParaRPr lang="en-US" sz="1200" b="1" dirty="0"/>
          </a:p>
          <a:p>
            <a:pPr algn="ctr"/>
            <a:r>
              <a:rPr lang="en-US" sz="1200" b="1" dirty="0" smtClean="0"/>
              <a:t>Chicago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3810000" y="2590800"/>
            <a:ext cx="1371600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Public and Intergovernmental Affairs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0" y="3962400"/>
            <a:ext cx="4572983" cy="246221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$22.9M annual operating budget (pre-mobilization)</a:t>
            </a:r>
          </a:p>
          <a:p>
            <a:pPr lvl="1" indent="-182880">
              <a:buFont typeface="Arial" panose="020B0604020202020204" pitchFamily="34" charset="0"/>
              <a:buChar char="•"/>
            </a:pPr>
            <a:r>
              <a:rPr lang="en-US" sz="1400" dirty="0" smtClean="0"/>
              <a:t>Flat-lined since 1983</a:t>
            </a:r>
          </a:p>
          <a:p>
            <a:pPr lvl="1" indent="-182880">
              <a:buFont typeface="Arial" panose="020B0604020202020204" pitchFamily="34" charset="0"/>
              <a:buChar char="•"/>
            </a:pPr>
            <a:r>
              <a:rPr lang="en-US" sz="1400" dirty="0" smtClean="0"/>
              <a:t>FY 2019 – First increase in over 30 years</a:t>
            </a:r>
          </a:p>
          <a:p>
            <a:r>
              <a:rPr lang="en-US" sz="1400" dirty="0" smtClean="0"/>
              <a:t>124 Full-time equivalent employees (FTE)</a:t>
            </a:r>
            <a:endParaRPr lang="en-US" sz="1400" dirty="0"/>
          </a:p>
          <a:p>
            <a:pPr lvl="1" indent="-182880">
              <a:buFont typeface="Arial" panose="020B0604020202020204" pitchFamily="34" charset="0"/>
              <a:buChar char="•"/>
            </a:pPr>
            <a:r>
              <a:rPr lang="en-US" sz="1400" dirty="0"/>
              <a:t>48 FTE National Headquarters</a:t>
            </a:r>
          </a:p>
          <a:p>
            <a:pPr lvl="1" indent="-182880">
              <a:buFont typeface="Arial" panose="020B0604020202020204" pitchFamily="34" charset="0"/>
              <a:buChar char="•"/>
            </a:pPr>
            <a:r>
              <a:rPr lang="en-US" sz="1400" dirty="0"/>
              <a:t>46 FTE Data Management Center</a:t>
            </a:r>
          </a:p>
          <a:p>
            <a:pPr lvl="1" indent="-182880">
              <a:buFont typeface="Arial" panose="020B0604020202020204" pitchFamily="34" charset="0"/>
              <a:buChar char="•"/>
            </a:pPr>
            <a:r>
              <a:rPr lang="en-US" sz="1400" dirty="0"/>
              <a:t>3 x 9 FTE Regional Headquarters</a:t>
            </a:r>
          </a:p>
          <a:p>
            <a:pPr lvl="1" indent="-182880">
              <a:buFont typeface="Arial" panose="020B0604020202020204" pitchFamily="34" charset="0"/>
              <a:buChar char="•"/>
            </a:pPr>
            <a:r>
              <a:rPr lang="en-US" sz="1400" dirty="0"/>
              <a:t>56 part-time State Directors (3 X GS15 FTEs)</a:t>
            </a:r>
          </a:p>
          <a:p>
            <a:r>
              <a:rPr lang="en-US" sz="1400" dirty="0"/>
              <a:t>175 </a:t>
            </a:r>
            <a:r>
              <a:rPr lang="en-US" sz="1400" dirty="0" smtClean="0"/>
              <a:t>Reserve </a:t>
            </a:r>
            <a:r>
              <a:rPr lang="en-US" sz="1400" dirty="0"/>
              <a:t>Force </a:t>
            </a:r>
            <a:r>
              <a:rPr lang="en-US" sz="1400" dirty="0" smtClean="0"/>
              <a:t>Officers (6 Services)</a:t>
            </a:r>
            <a:endParaRPr lang="en-US" sz="1400" dirty="0"/>
          </a:p>
          <a:p>
            <a:r>
              <a:rPr lang="en-US" sz="1400" dirty="0" smtClean="0"/>
              <a:t>11,000 </a:t>
            </a:r>
            <a:r>
              <a:rPr lang="en-US" sz="1400" dirty="0"/>
              <a:t>Local, District and National Board </a:t>
            </a:r>
            <a:r>
              <a:rPr lang="en-US" sz="1400" dirty="0" smtClean="0"/>
              <a:t>members</a:t>
            </a:r>
          </a:p>
          <a:p>
            <a:pPr lvl="1" indent="-182880">
              <a:buFont typeface="Arial" panose="020B0604020202020204" pitchFamily="34" charset="0"/>
              <a:buChar char="•"/>
            </a:pPr>
            <a:r>
              <a:rPr lang="en-US" sz="1400" dirty="0" smtClean="0"/>
              <a:t>POTUS </a:t>
            </a:r>
            <a:r>
              <a:rPr lang="en-US" sz="1400" dirty="0"/>
              <a:t>appointed, uncompensated federal </a:t>
            </a:r>
            <a:r>
              <a:rPr lang="en-US" sz="1400" dirty="0" smtClean="0"/>
              <a:t>employees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5334000" y="2587337"/>
            <a:ext cx="1167661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0346" y="1459468"/>
            <a:ext cx="29288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400" b="1" dirty="0" smtClean="0"/>
              <a:t>Director</a:t>
            </a:r>
            <a:r>
              <a:rPr lang="en-US" sz="1400" b="1" dirty="0"/>
              <a:t>	</a:t>
            </a:r>
            <a:r>
              <a:rPr lang="en-US" sz="1400" b="1" dirty="0" smtClean="0"/>
              <a:t>	Donald M. Benton</a:t>
            </a:r>
          </a:p>
          <a:p>
            <a:pPr defTabSz="457200"/>
            <a:r>
              <a:rPr lang="en-US" sz="1400" b="1" dirty="0" smtClean="0"/>
              <a:t>Deputy Director	John Prigmore</a:t>
            </a:r>
          </a:p>
          <a:p>
            <a:pPr defTabSz="457200"/>
            <a:r>
              <a:rPr lang="en-US" sz="1400" b="1" dirty="0" smtClean="0"/>
              <a:t>Chief of Staff	Wadi Yakhour</a:t>
            </a:r>
            <a:endParaRPr lang="en-US" sz="1400" b="1" dirty="0"/>
          </a:p>
        </p:txBody>
      </p:sp>
      <p:cxnSp>
        <p:nvCxnSpPr>
          <p:cNvPr id="24" name="Elbow Connector 23"/>
          <p:cNvCxnSpPr>
            <a:stCxn id="5" idx="2"/>
            <a:endCxn id="6" idx="0"/>
          </p:cNvCxnSpPr>
          <p:nvPr/>
        </p:nvCxnSpPr>
        <p:spPr>
          <a:xfrm rot="5400000">
            <a:off x="2051859" y="1681388"/>
            <a:ext cx="301337" cy="151056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5" idx="2"/>
            <a:endCxn id="21" idx="0"/>
          </p:cNvCxnSpPr>
          <p:nvPr/>
        </p:nvCxnSpPr>
        <p:spPr>
          <a:xfrm rot="16200000" flipH="1">
            <a:off x="4287151" y="956656"/>
            <a:ext cx="301337" cy="2960024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5" idx="2"/>
            <a:endCxn id="12" idx="0"/>
          </p:cNvCxnSpPr>
          <p:nvPr/>
        </p:nvCxnSpPr>
        <p:spPr>
          <a:xfrm rot="16200000" flipH="1">
            <a:off x="3574403" y="1669403"/>
            <a:ext cx="304800" cy="153799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2"/>
            <a:endCxn id="8" idx="0"/>
          </p:cNvCxnSpPr>
          <p:nvPr/>
        </p:nvCxnSpPr>
        <p:spPr>
          <a:xfrm>
            <a:off x="2957807" y="2286000"/>
            <a:ext cx="0" cy="301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6" idx="2"/>
            <a:endCxn id="7" idx="0"/>
          </p:cNvCxnSpPr>
          <p:nvPr/>
        </p:nvCxnSpPr>
        <p:spPr>
          <a:xfrm rot="5400000">
            <a:off x="971225" y="3342944"/>
            <a:ext cx="317228" cy="63481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6" idx="2"/>
            <a:endCxn id="11" idx="0"/>
          </p:cNvCxnSpPr>
          <p:nvPr/>
        </p:nvCxnSpPr>
        <p:spPr>
          <a:xfrm rot="16200000" flipH="1">
            <a:off x="1658043" y="3290939"/>
            <a:ext cx="315190" cy="73678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297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5370" y="1371600"/>
            <a:ext cx="8493261" cy="512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381000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 smtClean="0"/>
              <a:t>Locations</a:t>
            </a:r>
            <a:endParaRPr lang="en-US" sz="3600" b="1" cap="small" dirty="0"/>
          </a:p>
        </p:txBody>
      </p:sp>
      <p:sp>
        <p:nvSpPr>
          <p:cNvPr id="3" name="Rectangle 2"/>
          <p:cNvSpPr/>
          <p:nvPr/>
        </p:nvSpPr>
        <p:spPr>
          <a:xfrm>
            <a:off x="5909735" y="1761067"/>
            <a:ext cx="960120" cy="46634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Management Center</a:t>
            </a:r>
          </a:p>
          <a:p>
            <a:pPr algn="ctr"/>
            <a:r>
              <a:rPr lang="en-US" sz="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Chicago. IL</a:t>
            </a:r>
            <a:endParaRPr lang="en-US" sz="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428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381000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 smtClean="0"/>
              <a:t>What We Do</a:t>
            </a:r>
            <a:br>
              <a:rPr lang="en-US" sz="3600" b="1" cap="small" dirty="0" smtClean="0"/>
            </a:br>
            <a:r>
              <a:rPr lang="en-US" sz="2400" b="1" cap="small" dirty="0" smtClean="0"/>
              <a:t>Roles and Functions</a:t>
            </a:r>
            <a:endParaRPr lang="en-US" sz="3600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191000" cy="480060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4200" b="1" u="sng" dirty="0" smtClean="0"/>
              <a:t>Steady State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/>
              <a:t>Registration operations 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Compliance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Verification 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3000" dirty="0"/>
              <a:t>PII Database management/network security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/>
              <a:t>Readiness plans and policy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3000" dirty="0"/>
              <a:t>Build and sustain </a:t>
            </a:r>
            <a:r>
              <a:rPr lang="en-US" sz="3000" dirty="0" smtClean="0"/>
              <a:t>agreements </a:t>
            </a:r>
            <a:r>
              <a:rPr lang="en-US" sz="3000" dirty="0"/>
              <a:t>with Federal and State agencies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3000" dirty="0"/>
              <a:t>Alternative Servic</a:t>
            </a:r>
            <a:r>
              <a:rPr lang="en-US" dirty="0"/>
              <a:t>e 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2500" dirty="0"/>
              <a:t>Program Management  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2500" dirty="0"/>
              <a:t>Employment Network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/>
              <a:t>Recruit, appoint, and train military and civilian personnel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Reserve Force Officer management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Civilian board members, State Directors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/>
              <a:t>Liaison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Congress, OMB, OPM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OSD Accessions, MEPCOM, Services</a:t>
            </a:r>
          </a:p>
          <a:p>
            <a:pPr marL="731520" lvl="1" indent="-274320"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Alt Svc organizations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800600" y="1600200"/>
            <a:ext cx="4038600" cy="4876800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000" b="1" u="sng" dirty="0" smtClean="0"/>
              <a:t>Mobilization</a:t>
            </a:r>
          </a:p>
          <a:p>
            <a:pPr marL="0" indent="0" algn="ctr">
              <a:buNone/>
            </a:pPr>
            <a:r>
              <a:rPr lang="en-US" sz="29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29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 directed by Congress and </a:t>
            </a:r>
            <a:r>
              <a:rPr lang="en-US" sz="29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POTUS</a:t>
            </a:r>
            <a:r>
              <a:rPr lang="en-US" sz="29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4000" dirty="0" smtClean="0"/>
              <a:t>Activate field struc</a:t>
            </a:r>
            <a:r>
              <a:rPr lang="en-US" sz="3400" dirty="0" smtClean="0"/>
              <a:t>ture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500" dirty="0" smtClean="0"/>
              <a:t>Expand NHQ &amp; RHQ; establish 450+ Area Offices; 6,500+ new hires; 175+ Reservists mobilized; 1,500 USAR Retirees 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4000" dirty="0" smtClean="0"/>
              <a:t>Lottery operations / Call and Deliver 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4000" dirty="0"/>
              <a:t>Activate </a:t>
            </a:r>
            <a:r>
              <a:rPr lang="en-US" sz="4000" dirty="0" smtClean="0"/>
              <a:t>&amp; train</a:t>
            </a:r>
            <a:endParaRPr lang="en-US" sz="4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500" dirty="0"/>
              <a:t>New personnel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500" dirty="0" smtClean="0"/>
              <a:t>Local</a:t>
            </a:r>
            <a:r>
              <a:rPr lang="en-US" sz="3500" dirty="0"/>
              <a:t>, District, National Boards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4000" dirty="0" smtClean="0"/>
              <a:t>Respond to DoD manpower requirements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500" dirty="0" smtClean="0"/>
              <a:t>Pre-induction examination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500" dirty="0" smtClean="0"/>
              <a:t>Time phased induction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500" dirty="0" smtClean="0"/>
              <a:t>Movement to/from </a:t>
            </a:r>
            <a:r>
              <a:rPr lang="en-US" sz="3500" dirty="0" err="1" smtClean="0"/>
              <a:t>MEPS</a:t>
            </a:r>
            <a:endParaRPr lang="en-US" sz="3500" dirty="0" smtClean="0"/>
          </a:p>
          <a:p>
            <a:pPr marL="274320" indent="-182880">
              <a:lnSpc>
                <a:spcPct val="120000"/>
              </a:lnSpc>
              <a:spcBef>
                <a:spcPts val="0"/>
              </a:spcBef>
            </a:pPr>
            <a:r>
              <a:rPr lang="en-US" sz="4000" dirty="0" smtClean="0"/>
              <a:t>Implement Alternative Service plans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500" dirty="0" smtClean="0"/>
              <a:t>Engage Alternative Service Employment Network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500" dirty="0" smtClean="0"/>
              <a:t>Alternative Service Worker management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3100" dirty="0" smtClean="0"/>
              <a:t>2-year commitments; administration and logistics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533900" y="1447800"/>
            <a:ext cx="0" cy="4953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297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381000"/>
            <a:ext cx="7620000" cy="733346"/>
          </a:xfrm>
        </p:spPr>
        <p:txBody>
          <a:bodyPr>
            <a:noAutofit/>
          </a:bodyPr>
          <a:lstStyle/>
          <a:p>
            <a:r>
              <a:rPr lang="en-US" sz="3600" b="1" cap="small" dirty="0" smtClean="0"/>
              <a:t>Mobilization Expansion</a:t>
            </a:r>
            <a:endParaRPr lang="en-US" sz="3600" b="1" cap="small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2008048"/>
            <a:ext cx="9144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Nat’l HQ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074316" y="2882062"/>
            <a:ext cx="9144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Reg</a:t>
            </a:r>
            <a:r>
              <a:rPr lang="en-US" sz="1200" dirty="0" smtClean="0"/>
              <a:t> I HQ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061158" y="2882062"/>
            <a:ext cx="9144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Reg</a:t>
            </a:r>
            <a:r>
              <a:rPr lang="en-US" sz="1200" dirty="0" smtClean="0"/>
              <a:t> II HQ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2882062"/>
            <a:ext cx="9144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Reg</a:t>
            </a:r>
            <a:r>
              <a:rPr lang="en-US" sz="1200" dirty="0" smtClean="0"/>
              <a:t> III HQ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87474" y="2882062"/>
            <a:ext cx="9144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DMC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074316" y="6014381"/>
            <a:ext cx="9144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Local Boards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87474" y="1823381"/>
            <a:ext cx="9144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National</a:t>
            </a:r>
          </a:p>
          <a:p>
            <a:pPr algn="ctr"/>
            <a:r>
              <a:rPr lang="en-US" sz="1200" dirty="0" smtClean="0"/>
              <a:t>Appeal Board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2061158" y="6014381"/>
            <a:ext cx="9144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Local Boards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3048000" y="6015335"/>
            <a:ext cx="9144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Local Boards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6553200" y="2008048"/>
            <a:ext cx="9144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Nat’l HQ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6023558" y="2859680"/>
            <a:ext cx="9144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Reg</a:t>
            </a:r>
            <a:r>
              <a:rPr lang="en-US" sz="1200" dirty="0" smtClean="0"/>
              <a:t> I HQ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7010400" y="2859680"/>
            <a:ext cx="9144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Reg</a:t>
            </a:r>
            <a:r>
              <a:rPr lang="en-US" sz="1200" dirty="0" smtClean="0"/>
              <a:t> II HQ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7997242" y="2859680"/>
            <a:ext cx="9144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Reg</a:t>
            </a:r>
            <a:r>
              <a:rPr lang="en-US" sz="1200" dirty="0" smtClean="0"/>
              <a:t> III HQ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5040474" y="2859680"/>
            <a:ext cx="9144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DMC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6023558" y="3271181"/>
            <a:ext cx="9144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State</a:t>
            </a:r>
            <a:r>
              <a:rPr lang="en-US" sz="1200" dirty="0"/>
              <a:t> </a:t>
            </a:r>
            <a:r>
              <a:rPr lang="en-US" sz="1200" dirty="0" smtClean="0"/>
              <a:t>HQ</a:t>
            </a:r>
          </a:p>
          <a:p>
            <a:pPr algn="ctr"/>
            <a:r>
              <a:rPr lang="en-US" sz="1200" dirty="0" smtClean="0"/>
              <a:t>(18)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040474" y="1823381"/>
            <a:ext cx="9144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National</a:t>
            </a:r>
          </a:p>
          <a:p>
            <a:pPr algn="ctr"/>
            <a:r>
              <a:rPr lang="en-US" sz="1200" dirty="0" smtClean="0"/>
              <a:t>Appeal Board</a:t>
            </a:r>
            <a:endParaRPr lang="en-US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7010400" y="3271181"/>
            <a:ext cx="9144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State HQ</a:t>
            </a:r>
          </a:p>
          <a:p>
            <a:pPr algn="ctr"/>
            <a:r>
              <a:rPr lang="en-US" sz="1200" dirty="0" smtClean="0"/>
              <a:t>(15)</a:t>
            </a:r>
            <a:endParaRPr 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7997242" y="3272135"/>
            <a:ext cx="9144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State HQ</a:t>
            </a:r>
          </a:p>
          <a:p>
            <a:pPr algn="ctr"/>
            <a:r>
              <a:rPr lang="en-US" sz="1200" dirty="0" smtClean="0"/>
              <a:t>(23)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6023558" y="3880781"/>
            <a:ext cx="9144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Area Offices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7010400" y="3880781"/>
            <a:ext cx="9144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Area Offices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7997242" y="3881735"/>
            <a:ext cx="9144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Area Offices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6023558" y="6014381"/>
            <a:ext cx="9144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Local Boards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7010400" y="6014381"/>
            <a:ext cx="9144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Local Boards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7997242" y="6015335"/>
            <a:ext cx="9144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Local Boards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6023558" y="4490381"/>
            <a:ext cx="914400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Alternative</a:t>
            </a:r>
          </a:p>
          <a:p>
            <a:pPr algn="ctr"/>
            <a:r>
              <a:rPr lang="en-US" sz="1200" dirty="0" smtClean="0"/>
              <a:t>Service Offices</a:t>
            </a:r>
            <a:endParaRPr lang="en-US" sz="1200" dirty="0"/>
          </a:p>
        </p:txBody>
      </p:sp>
      <p:sp>
        <p:nvSpPr>
          <p:cNvPr id="72" name="TextBox 71"/>
          <p:cNvSpPr txBox="1"/>
          <p:nvPr/>
        </p:nvSpPr>
        <p:spPr>
          <a:xfrm>
            <a:off x="7010400" y="4490381"/>
            <a:ext cx="914400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Alternative</a:t>
            </a:r>
          </a:p>
          <a:p>
            <a:pPr algn="ctr"/>
            <a:r>
              <a:rPr lang="en-US" sz="1200" dirty="0"/>
              <a:t>Service Offices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997242" y="4491335"/>
            <a:ext cx="914400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Alternative</a:t>
            </a:r>
          </a:p>
          <a:p>
            <a:pPr algn="ctr"/>
            <a:r>
              <a:rPr lang="en-US" sz="1200" dirty="0"/>
              <a:t>Service Offices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023558" y="5252381"/>
            <a:ext cx="91440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District </a:t>
            </a:r>
          </a:p>
          <a:p>
            <a:pPr algn="ctr"/>
            <a:r>
              <a:rPr lang="en-US" sz="1200" dirty="0" smtClean="0"/>
              <a:t>Appeal</a:t>
            </a:r>
          </a:p>
          <a:p>
            <a:pPr algn="ctr"/>
            <a:r>
              <a:rPr lang="en-US" sz="1200" dirty="0" smtClean="0"/>
              <a:t>Boards</a:t>
            </a:r>
            <a:endParaRPr lang="en-US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7010400" y="5252381"/>
            <a:ext cx="91440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District </a:t>
            </a:r>
          </a:p>
          <a:p>
            <a:pPr algn="ctr"/>
            <a:r>
              <a:rPr lang="en-US" sz="1200" dirty="0"/>
              <a:t>Appeal</a:t>
            </a:r>
          </a:p>
          <a:p>
            <a:pPr algn="ctr"/>
            <a:r>
              <a:rPr lang="en-US" sz="1200" dirty="0"/>
              <a:t>Boards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997242" y="5253335"/>
            <a:ext cx="91440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District </a:t>
            </a:r>
          </a:p>
          <a:p>
            <a:pPr algn="ctr"/>
            <a:r>
              <a:rPr lang="en-US" sz="1200" dirty="0"/>
              <a:t>Appeal</a:t>
            </a:r>
          </a:p>
          <a:p>
            <a:pPr algn="ctr"/>
            <a:r>
              <a:rPr lang="en-US" sz="1200" dirty="0"/>
              <a:t>Boards</a:t>
            </a:r>
          </a:p>
        </p:txBody>
      </p:sp>
      <p:cxnSp>
        <p:nvCxnSpPr>
          <p:cNvPr id="79" name="Elbow Connector 78"/>
          <p:cNvCxnSpPr>
            <a:stCxn id="4" idx="2"/>
            <a:endCxn id="46" idx="0"/>
          </p:cNvCxnSpPr>
          <p:nvPr/>
        </p:nvCxnSpPr>
        <p:spPr>
          <a:xfrm rot="5400000">
            <a:off x="1002530" y="1827191"/>
            <a:ext cx="597015" cy="151272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" idx="2"/>
            <a:endCxn id="7" idx="0"/>
          </p:cNvCxnSpPr>
          <p:nvPr/>
        </p:nvCxnSpPr>
        <p:spPr>
          <a:xfrm rot="16200000" flipH="1">
            <a:off x="2482793" y="1859654"/>
            <a:ext cx="597015" cy="144780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4" idx="2"/>
            <a:endCxn id="6" idx="0"/>
          </p:cNvCxnSpPr>
          <p:nvPr/>
        </p:nvCxnSpPr>
        <p:spPr>
          <a:xfrm rot="16200000" flipH="1">
            <a:off x="1989372" y="2353075"/>
            <a:ext cx="597015" cy="46095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4" idx="2"/>
            <a:endCxn id="5" idx="0"/>
          </p:cNvCxnSpPr>
          <p:nvPr/>
        </p:nvCxnSpPr>
        <p:spPr>
          <a:xfrm rot="5400000">
            <a:off x="1495951" y="2320612"/>
            <a:ext cx="597015" cy="525884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4" idx="1"/>
            <a:endCxn id="53" idx="3"/>
          </p:cNvCxnSpPr>
          <p:nvPr/>
        </p:nvCxnSpPr>
        <p:spPr>
          <a:xfrm flipH="1" flipV="1">
            <a:off x="1001874" y="2146547"/>
            <a:ext cx="598326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5" idx="2"/>
            <a:endCxn id="52" idx="0"/>
          </p:cNvCxnSpPr>
          <p:nvPr/>
        </p:nvCxnSpPr>
        <p:spPr>
          <a:xfrm>
            <a:off x="1531516" y="3159061"/>
            <a:ext cx="0" cy="2855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6" idx="2"/>
            <a:endCxn id="54" idx="0"/>
          </p:cNvCxnSpPr>
          <p:nvPr/>
        </p:nvCxnSpPr>
        <p:spPr>
          <a:xfrm>
            <a:off x="2518358" y="3159061"/>
            <a:ext cx="0" cy="2855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7" idx="2"/>
            <a:endCxn id="55" idx="0"/>
          </p:cNvCxnSpPr>
          <p:nvPr/>
        </p:nvCxnSpPr>
        <p:spPr>
          <a:xfrm>
            <a:off x="3505200" y="3159061"/>
            <a:ext cx="0" cy="2856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68" idx="0"/>
          </p:cNvCxnSpPr>
          <p:nvPr/>
        </p:nvCxnSpPr>
        <p:spPr>
          <a:xfrm>
            <a:off x="6480758" y="5898712"/>
            <a:ext cx="0" cy="115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endCxn id="69" idx="0"/>
          </p:cNvCxnSpPr>
          <p:nvPr/>
        </p:nvCxnSpPr>
        <p:spPr>
          <a:xfrm>
            <a:off x="7467600" y="5898712"/>
            <a:ext cx="0" cy="115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70" idx="0"/>
          </p:cNvCxnSpPr>
          <p:nvPr/>
        </p:nvCxnSpPr>
        <p:spPr>
          <a:xfrm>
            <a:off x="8454442" y="5899666"/>
            <a:ext cx="0" cy="115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endCxn id="75" idx="0"/>
          </p:cNvCxnSpPr>
          <p:nvPr/>
        </p:nvCxnSpPr>
        <p:spPr>
          <a:xfrm>
            <a:off x="6480758" y="5136712"/>
            <a:ext cx="0" cy="115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endCxn id="76" idx="0"/>
          </p:cNvCxnSpPr>
          <p:nvPr/>
        </p:nvCxnSpPr>
        <p:spPr>
          <a:xfrm>
            <a:off x="7467600" y="5136712"/>
            <a:ext cx="0" cy="115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77" idx="0"/>
          </p:cNvCxnSpPr>
          <p:nvPr/>
        </p:nvCxnSpPr>
        <p:spPr>
          <a:xfrm>
            <a:off x="8454442" y="5137666"/>
            <a:ext cx="0" cy="115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480758" y="4342446"/>
            <a:ext cx="0" cy="147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467600" y="4342446"/>
            <a:ext cx="0" cy="147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8454442" y="3733800"/>
            <a:ext cx="0" cy="1846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67" idx="2"/>
            <a:endCxn id="73" idx="0"/>
          </p:cNvCxnSpPr>
          <p:nvPr/>
        </p:nvCxnSpPr>
        <p:spPr>
          <a:xfrm>
            <a:off x="8454442" y="4343400"/>
            <a:ext cx="0" cy="147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467600" y="3732846"/>
            <a:ext cx="0" cy="1846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61" idx="2"/>
            <a:endCxn id="65" idx="0"/>
          </p:cNvCxnSpPr>
          <p:nvPr/>
        </p:nvCxnSpPr>
        <p:spPr>
          <a:xfrm>
            <a:off x="6480758" y="3732846"/>
            <a:ext cx="0" cy="147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59" idx="2"/>
            <a:endCxn id="64" idx="0"/>
          </p:cNvCxnSpPr>
          <p:nvPr/>
        </p:nvCxnSpPr>
        <p:spPr>
          <a:xfrm>
            <a:off x="8454442" y="3136679"/>
            <a:ext cx="0" cy="135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58" idx="2"/>
            <a:endCxn id="63" idx="0"/>
          </p:cNvCxnSpPr>
          <p:nvPr/>
        </p:nvCxnSpPr>
        <p:spPr>
          <a:xfrm>
            <a:off x="7467600" y="3136679"/>
            <a:ext cx="0" cy="1345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57" idx="2"/>
            <a:endCxn id="61" idx="0"/>
          </p:cNvCxnSpPr>
          <p:nvPr/>
        </p:nvCxnSpPr>
        <p:spPr>
          <a:xfrm>
            <a:off x="6480758" y="3136679"/>
            <a:ext cx="0" cy="1345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56" idx="2"/>
            <a:endCxn id="60" idx="0"/>
          </p:cNvCxnSpPr>
          <p:nvPr/>
        </p:nvCxnSpPr>
        <p:spPr>
          <a:xfrm rot="5400000">
            <a:off x="5966721" y="1816000"/>
            <a:ext cx="574633" cy="151272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stCxn id="56" idx="2"/>
            <a:endCxn id="59" idx="0"/>
          </p:cNvCxnSpPr>
          <p:nvPr/>
        </p:nvCxnSpPr>
        <p:spPr>
          <a:xfrm rot="16200000" flipH="1">
            <a:off x="7445105" y="1850342"/>
            <a:ext cx="574633" cy="1444042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endCxn id="57" idx="0"/>
          </p:cNvCxnSpPr>
          <p:nvPr/>
        </p:nvCxnSpPr>
        <p:spPr>
          <a:xfrm rot="5400000">
            <a:off x="6458263" y="2307542"/>
            <a:ext cx="574633" cy="529642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stCxn id="56" idx="2"/>
            <a:endCxn id="58" idx="0"/>
          </p:cNvCxnSpPr>
          <p:nvPr/>
        </p:nvCxnSpPr>
        <p:spPr>
          <a:xfrm rot="16200000" flipH="1">
            <a:off x="6951684" y="2343763"/>
            <a:ext cx="574633" cy="45720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62" idx="3"/>
            <a:endCxn id="56" idx="1"/>
          </p:cNvCxnSpPr>
          <p:nvPr/>
        </p:nvCxnSpPr>
        <p:spPr>
          <a:xfrm>
            <a:off x="5954874" y="2146547"/>
            <a:ext cx="598326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75" idx="1"/>
            <a:endCxn id="62" idx="1"/>
          </p:cNvCxnSpPr>
          <p:nvPr/>
        </p:nvCxnSpPr>
        <p:spPr>
          <a:xfrm rot="10800000">
            <a:off x="5040474" y="2146547"/>
            <a:ext cx="983084" cy="3429000"/>
          </a:xfrm>
          <a:prstGeom prst="bentConnector3">
            <a:avLst>
              <a:gd name="adj1" fmla="val 123253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75" idx="3"/>
            <a:endCxn id="76" idx="1"/>
          </p:cNvCxnSpPr>
          <p:nvPr/>
        </p:nvCxnSpPr>
        <p:spPr>
          <a:xfrm>
            <a:off x="6937958" y="5575547"/>
            <a:ext cx="724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76" idx="3"/>
            <a:endCxn id="77" idx="1"/>
          </p:cNvCxnSpPr>
          <p:nvPr/>
        </p:nvCxnSpPr>
        <p:spPr>
          <a:xfrm>
            <a:off x="7924800" y="5575547"/>
            <a:ext cx="72442" cy="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ight Arrow 143"/>
          <p:cNvSpPr/>
          <p:nvPr/>
        </p:nvSpPr>
        <p:spPr>
          <a:xfrm>
            <a:off x="3657600" y="3221520"/>
            <a:ext cx="1295400" cy="2030862"/>
          </a:xfrm>
          <a:prstGeom prst="rightArrow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6,500+ </a:t>
            </a:r>
            <a:r>
              <a:rPr lang="en-US" sz="1200" b="1" dirty="0" err="1" smtClean="0"/>
              <a:t>Civ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1,600+ Mil</a:t>
            </a:r>
            <a:endParaRPr lang="en-US" sz="1200" b="1" dirty="0"/>
          </a:p>
        </p:txBody>
      </p:sp>
      <p:sp>
        <p:nvSpPr>
          <p:cNvPr id="145" name="TextBox 144"/>
          <p:cNvSpPr txBox="1"/>
          <p:nvPr/>
        </p:nvSpPr>
        <p:spPr>
          <a:xfrm>
            <a:off x="1407716" y="1371600"/>
            <a:ext cx="137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Steady State </a:t>
            </a:r>
            <a:r>
              <a:rPr lang="en-US" sz="1200" b="1" dirty="0" smtClean="0"/>
              <a:t>(</a:t>
            </a:r>
            <a:r>
              <a:rPr lang="en-US" sz="1200" b="1" i="1" dirty="0" smtClean="0"/>
              <a:t>Peacetime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6321451" y="1371600"/>
            <a:ext cx="1377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Mobilization</a:t>
            </a:r>
            <a:endParaRPr lang="en-US" sz="1400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5226595" y="3773059"/>
            <a:ext cx="78258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rgbClr val="FF0000"/>
                </a:solidFill>
              </a:rPr>
              <a:t>436</a:t>
            </a:r>
          </a:p>
          <a:p>
            <a:pPr algn="r"/>
            <a:r>
              <a:rPr lang="en-US" sz="1050" b="1" i="1" dirty="0" smtClean="0">
                <a:solidFill>
                  <a:srgbClr val="FF0000"/>
                </a:solidFill>
              </a:rPr>
              <a:t>Recruiting</a:t>
            </a:r>
          </a:p>
          <a:p>
            <a:pPr algn="r"/>
            <a:r>
              <a:rPr lang="en-US" sz="1050" b="1" i="1" dirty="0" smtClean="0">
                <a:solidFill>
                  <a:srgbClr val="FF0000"/>
                </a:solidFill>
              </a:rPr>
              <a:t>Stations</a:t>
            </a:r>
            <a:endParaRPr lang="en-US" sz="1100" b="1" i="1" dirty="0">
              <a:solidFill>
                <a:srgbClr val="FF0000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5401059" y="4512144"/>
            <a:ext cx="56297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rgbClr val="FF0000"/>
                </a:solidFill>
              </a:rPr>
              <a:t>48</a:t>
            </a:r>
          </a:p>
          <a:p>
            <a:pPr algn="r"/>
            <a:r>
              <a:rPr lang="en-US" sz="1050" b="1" i="1" dirty="0" smtClean="0">
                <a:solidFill>
                  <a:srgbClr val="FF0000"/>
                </a:solidFill>
              </a:rPr>
              <a:t>GSA </a:t>
            </a:r>
          </a:p>
          <a:p>
            <a:pPr algn="r"/>
            <a:r>
              <a:rPr lang="en-US" sz="1050" b="1" i="1" dirty="0" smtClean="0">
                <a:solidFill>
                  <a:srgbClr val="FF0000"/>
                </a:solidFill>
              </a:rPr>
              <a:t>Spaces</a:t>
            </a:r>
            <a:endParaRPr lang="en-US" sz="1050" b="1" i="1" dirty="0">
              <a:solidFill>
                <a:srgbClr val="FF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4923627" y="3164413"/>
            <a:ext cx="108555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rgbClr val="FF0000"/>
                </a:solidFill>
              </a:rPr>
              <a:t>56</a:t>
            </a:r>
          </a:p>
          <a:p>
            <a:pPr algn="r"/>
            <a:r>
              <a:rPr lang="en-US" sz="1050" b="1" i="1" dirty="0" smtClean="0">
                <a:solidFill>
                  <a:srgbClr val="FF0000"/>
                </a:solidFill>
              </a:rPr>
              <a:t>National Guard</a:t>
            </a:r>
          </a:p>
          <a:p>
            <a:pPr algn="r"/>
            <a:r>
              <a:rPr lang="en-US" sz="1050" b="1" i="1" dirty="0" smtClean="0">
                <a:solidFill>
                  <a:srgbClr val="FF0000"/>
                </a:solidFill>
              </a:rPr>
              <a:t>State Armories</a:t>
            </a:r>
            <a:endParaRPr lang="en-US" sz="1000" b="1" i="1" dirty="0">
              <a:solidFill>
                <a:srgbClr val="FF00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004732" y="6076890"/>
            <a:ext cx="654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2,069</a:t>
            </a:r>
            <a:endParaRPr lang="en-US" sz="1600" b="1" i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74316" y="5254937"/>
            <a:ext cx="91440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District </a:t>
            </a:r>
          </a:p>
          <a:p>
            <a:pPr algn="ctr"/>
            <a:r>
              <a:rPr lang="en-US" sz="1200" dirty="0" smtClean="0"/>
              <a:t>Appeal</a:t>
            </a:r>
          </a:p>
          <a:p>
            <a:pPr algn="ctr"/>
            <a:r>
              <a:rPr lang="en-US" sz="1200" dirty="0" smtClean="0"/>
              <a:t>Boards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2061158" y="5254937"/>
            <a:ext cx="91440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District </a:t>
            </a:r>
          </a:p>
          <a:p>
            <a:pPr algn="ctr"/>
            <a:r>
              <a:rPr lang="en-US" sz="1200" dirty="0"/>
              <a:t>Appeal</a:t>
            </a:r>
          </a:p>
          <a:p>
            <a:pPr algn="ctr"/>
            <a:r>
              <a:rPr lang="en-US" sz="1200" dirty="0"/>
              <a:t>Boards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048000" y="5255891"/>
            <a:ext cx="91440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District </a:t>
            </a:r>
          </a:p>
          <a:p>
            <a:pPr algn="ctr"/>
            <a:r>
              <a:rPr lang="en-US" sz="1200" dirty="0"/>
              <a:t>Appeal</a:t>
            </a:r>
          </a:p>
          <a:p>
            <a:pPr algn="ctr"/>
            <a:r>
              <a:rPr lang="en-US" sz="1200" dirty="0"/>
              <a:t>Boards</a:t>
            </a:r>
          </a:p>
        </p:txBody>
      </p:sp>
      <p:cxnSp>
        <p:nvCxnSpPr>
          <p:cNvPr id="88" name="Straight Connector 87"/>
          <p:cNvCxnSpPr>
            <a:stCxn id="74" idx="3"/>
            <a:endCxn id="78" idx="1"/>
          </p:cNvCxnSpPr>
          <p:nvPr/>
        </p:nvCxnSpPr>
        <p:spPr>
          <a:xfrm>
            <a:off x="1988716" y="5578103"/>
            <a:ext cx="724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78" idx="3"/>
            <a:endCxn id="80" idx="1"/>
          </p:cNvCxnSpPr>
          <p:nvPr/>
        </p:nvCxnSpPr>
        <p:spPr>
          <a:xfrm>
            <a:off x="2975558" y="5578103"/>
            <a:ext cx="72442" cy="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004732" y="5406269"/>
            <a:ext cx="39305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96</a:t>
            </a:r>
            <a:endParaRPr lang="en-US" sz="1600" b="1" i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6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4868333" y="3429000"/>
            <a:ext cx="4055534" cy="2429933"/>
          </a:xfrm>
          <a:custGeom>
            <a:avLst/>
            <a:gdLst>
              <a:gd name="connsiteX0" fmla="*/ 0 w 4055534"/>
              <a:gd name="connsiteY0" fmla="*/ 2429933 h 2429933"/>
              <a:gd name="connsiteX1" fmla="*/ 16934 w 4055534"/>
              <a:gd name="connsiteY1" fmla="*/ 0 h 2429933"/>
              <a:gd name="connsiteX2" fmla="*/ 2590800 w 4055534"/>
              <a:gd name="connsiteY2" fmla="*/ 8467 h 2429933"/>
              <a:gd name="connsiteX3" fmla="*/ 2590800 w 4055534"/>
              <a:gd name="connsiteY3" fmla="*/ 922867 h 2429933"/>
              <a:gd name="connsiteX4" fmla="*/ 4047067 w 4055534"/>
              <a:gd name="connsiteY4" fmla="*/ 914400 h 2429933"/>
              <a:gd name="connsiteX5" fmla="*/ 4055534 w 4055534"/>
              <a:gd name="connsiteY5" fmla="*/ 2404533 h 2429933"/>
              <a:gd name="connsiteX6" fmla="*/ 0 w 4055534"/>
              <a:gd name="connsiteY6" fmla="*/ 2429933 h 2429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55534" h="2429933">
                <a:moveTo>
                  <a:pt x="0" y="2429933"/>
                </a:moveTo>
                <a:lnTo>
                  <a:pt x="16934" y="0"/>
                </a:lnTo>
                <a:lnTo>
                  <a:pt x="2590800" y="8467"/>
                </a:lnTo>
                <a:lnTo>
                  <a:pt x="2590800" y="922867"/>
                </a:lnTo>
                <a:lnTo>
                  <a:pt x="4047067" y="914400"/>
                </a:lnTo>
                <a:cubicBezTo>
                  <a:pt x="4049889" y="1411111"/>
                  <a:pt x="4052712" y="1907822"/>
                  <a:pt x="4055534" y="2404533"/>
                </a:cubicBezTo>
                <a:lnTo>
                  <a:pt x="0" y="2429933"/>
                </a:lnTo>
                <a:close/>
              </a:path>
            </a:pathLst>
          </a:custGeom>
          <a:solidFill>
            <a:srgbClr val="00B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28600"/>
            <a:ext cx="7620000" cy="733346"/>
          </a:xfrm>
        </p:spPr>
        <p:txBody>
          <a:bodyPr>
            <a:noAutofit/>
          </a:bodyPr>
          <a:lstStyle/>
          <a:p>
            <a:r>
              <a:rPr lang="en-US" sz="2400" b="1" cap="small" dirty="0" smtClean="0"/>
              <a:t>Conventional Registrant Examination/Induction </a:t>
            </a:r>
            <a:endParaRPr lang="en-US" sz="2400" b="1" cap="small" dirty="0"/>
          </a:p>
        </p:txBody>
      </p:sp>
      <p:sp>
        <p:nvSpPr>
          <p:cNvPr id="4" name="Rectangle 3"/>
          <p:cNvSpPr/>
          <p:nvPr/>
        </p:nvSpPr>
        <p:spPr>
          <a:xfrm>
            <a:off x="2286000" y="1274800"/>
            <a:ext cx="6781800" cy="52784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28480" y="3867362"/>
            <a:ext cx="2141000" cy="184423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5200" y="1803132"/>
            <a:ext cx="1600201" cy="13108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1797786"/>
            <a:ext cx="3176421" cy="13108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" y="4027446"/>
            <a:ext cx="1600200" cy="1524000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" y="4027446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Paper</a:t>
            </a:r>
            <a:endParaRPr lang="en-US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67552" y="4027446"/>
            <a:ext cx="7088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Electronic</a:t>
            </a:r>
            <a:endParaRPr lang="en-US" sz="1000" b="1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647700" y="4560846"/>
            <a:ext cx="457200" cy="45720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chemeClr val="tx1"/>
                </a:solidFill>
              </a:rPr>
              <a:t>RCV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26080" y="3875046"/>
            <a:ext cx="16002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0" idx="2"/>
            <a:endCxn id="12" idx="1"/>
          </p:cNvCxnSpPr>
          <p:nvPr/>
        </p:nvCxnSpPr>
        <p:spPr>
          <a:xfrm>
            <a:off x="323223" y="4273667"/>
            <a:ext cx="553077" cy="28717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  <a:endCxn id="12" idx="1"/>
          </p:cNvCxnSpPr>
          <p:nvPr/>
        </p:nvCxnSpPr>
        <p:spPr>
          <a:xfrm flipH="1">
            <a:off x="876300" y="4273667"/>
            <a:ext cx="445676" cy="28717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edefined Process 15"/>
          <p:cNvSpPr/>
          <p:nvPr/>
        </p:nvSpPr>
        <p:spPr>
          <a:xfrm>
            <a:off x="3326130" y="4446546"/>
            <a:ext cx="800100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Lottery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26080" y="3889851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Conventional</a:t>
            </a:r>
            <a:endParaRPr lang="en-US" sz="1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984144" y="3889851"/>
            <a:ext cx="542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HCPDS</a:t>
            </a:r>
            <a:endParaRPr lang="en-US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Flowchart: Document 18"/>
          <p:cNvSpPr/>
          <p:nvPr/>
        </p:nvSpPr>
        <p:spPr>
          <a:xfrm>
            <a:off x="3430905" y="5155332"/>
            <a:ext cx="590550" cy="381000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err="1" smtClean="0">
                <a:solidFill>
                  <a:schemeClr val="tx1"/>
                </a:solidFill>
              </a:rPr>
              <a:t>RSN</a:t>
            </a:r>
            <a:r>
              <a:rPr lang="en-US" sz="1000" b="1" dirty="0" smtClean="0">
                <a:solidFill>
                  <a:schemeClr val="tx1"/>
                </a:solidFill>
              </a:rPr>
              <a:t> List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7" idx="2"/>
            <a:endCxn id="16" idx="0"/>
          </p:cNvCxnSpPr>
          <p:nvPr/>
        </p:nvCxnSpPr>
        <p:spPr>
          <a:xfrm>
            <a:off x="3372677" y="4136072"/>
            <a:ext cx="353503" cy="310474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2"/>
            <a:endCxn id="16" idx="0"/>
          </p:cNvCxnSpPr>
          <p:nvPr/>
        </p:nvCxnSpPr>
        <p:spPr>
          <a:xfrm flipH="1">
            <a:off x="3726180" y="4136072"/>
            <a:ext cx="529032" cy="31047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2"/>
            <a:endCxn id="19" idx="0"/>
          </p:cNvCxnSpPr>
          <p:nvPr/>
        </p:nvCxnSpPr>
        <p:spPr>
          <a:xfrm>
            <a:off x="3726180" y="4827546"/>
            <a:ext cx="0" cy="32778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Predefined Process 22"/>
          <p:cNvSpPr/>
          <p:nvPr/>
        </p:nvSpPr>
        <p:spPr>
          <a:xfrm>
            <a:off x="5179414" y="4438862"/>
            <a:ext cx="954906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EXAMINE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4" name="Flowchart: Predefined Process 23"/>
          <p:cNvSpPr/>
          <p:nvPr/>
        </p:nvSpPr>
        <p:spPr>
          <a:xfrm>
            <a:off x="6355080" y="4438862"/>
            <a:ext cx="800100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INDUCT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5" name="Flowchart: Document 24"/>
          <p:cNvSpPr/>
          <p:nvPr/>
        </p:nvSpPr>
        <p:spPr>
          <a:xfrm>
            <a:off x="5266017" y="5909522"/>
            <a:ext cx="822960" cy="548640"/>
          </a:xfrm>
          <a:prstGeom prst="flowChartDocumen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Report for Induction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6" name="Flowchart: Predefined Process 25"/>
          <p:cNvSpPr/>
          <p:nvPr/>
        </p:nvSpPr>
        <p:spPr>
          <a:xfrm>
            <a:off x="4444476" y="1958340"/>
            <a:ext cx="1097280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Judgmental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7" name="Flowchart: Predefined Process 26"/>
          <p:cNvSpPr/>
          <p:nvPr/>
        </p:nvSpPr>
        <p:spPr>
          <a:xfrm>
            <a:off x="2829633" y="1950186"/>
            <a:ext cx="1371600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Administrative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8" name="Flowchart: Document 27"/>
          <p:cNvSpPr/>
          <p:nvPr/>
        </p:nvSpPr>
        <p:spPr>
          <a:xfrm>
            <a:off x="5219920" y="5063828"/>
            <a:ext cx="914400" cy="548640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Classification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1-A/4-F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3" idx="2"/>
            <a:endCxn id="28" idx="0"/>
          </p:cNvCxnSpPr>
          <p:nvPr/>
        </p:nvCxnSpPr>
        <p:spPr>
          <a:xfrm>
            <a:off x="5656867" y="4819862"/>
            <a:ext cx="20253" cy="2439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2"/>
            <a:endCxn id="25" idx="0"/>
          </p:cNvCxnSpPr>
          <p:nvPr/>
        </p:nvCxnSpPr>
        <p:spPr>
          <a:xfrm>
            <a:off x="5677120" y="5576197"/>
            <a:ext cx="377" cy="3333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5" idx="3"/>
            <a:endCxn id="24" idx="1"/>
          </p:cNvCxnSpPr>
          <p:nvPr/>
        </p:nvCxnSpPr>
        <p:spPr>
          <a:xfrm flipV="1">
            <a:off x="6088977" y="4629362"/>
            <a:ext cx="266103" cy="1554480"/>
          </a:xfrm>
          <a:prstGeom prst="bentConnector3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Predefined Process 31"/>
          <p:cNvSpPr/>
          <p:nvPr/>
        </p:nvSpPr>
        <p:spPr>
          <a:xfrm>
            <a:off x="4444476" y="2559786"/>
            <a:ext cx="1371600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Postponement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" name="Flowchart: Predefined Process 32"/>
          <p:cNvSpPr/>
          <p:nvPr/>
        </p:nvSpPr>
        <p:spPr>
          <a:xfrm>
            <a:off x="2829633" y="2559786"/>
            <a:ext cx="1371600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Reclassification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27" idx="2"/>
            <a:endCxn id="33" idx="0"/>
          </p:cNvCxnSpPr>
          <p:nvPr/>
        </p:nvCxnSpPr>
        <p:spPr>
          <a:xfrm>
            <a:off x="3515433" y="2331186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27" idx="2"/>
            <a:endCxn id="32" idx="0"/>
          </p:cNvCxnSpPr>
          <p:nvPr/>
        </p:nvCxnSpPr>
        <p:spPr>
          <a:xfrm rot="16200000" flipH="1">
            <a:off x="4208554" y="1638064"/>
            <a:ext cx="228600" cy="1614843"/>
          </a:xfrm>
          <a:prstGeom prst="bentConnector3">
            <a:avLst>
              <a:gd name="adj1" fmla="val 40082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486400" y="3113967"/>
            <a:ext cx="0" cy="768763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5257800" y="3113967"/>
            <a:ext cx="0" cy="753396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Predefined Process 37"/>
          <p:cNvSpPr/>
          <p:nvPr/>
        </p:nvSpPr>
        <p:spPr>
          <a:xfrm>
            <a:off x="7482840" y="1958340"/>
            <a:ext cx="1280160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Conscientious Objector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9" name="Flowchart: Predefined Process 38"/>
          <p:cNvSpPr/>
          <p:nvPr/>
        </p:nvSpPr>
        <p:spPr>
          <a:xfrm>
            <a:off x="7528560" y="2559786"/>
            <a:ext cx="1188720" cy="381000"/>
          </a:xfrm>
          <a:prstGeom prst="flowChartPredefinedProcess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Alternative Service Work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stCxn id="13" idx="3"/>
            <a:endCxn id="6" idx="1"/>
          </p:cNvCxnSpPr>
          <p:nvPr/>
        </p:nvCxnSpPr>
        <p:spPr>
          <a:xfrm>
            <a:off x="4526280" y="4789446"/>
            <a:ext cx="602200" cy="3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6" idx="3"/>
            <a:endCxn id="57" idx="1"/>
          </p:cNvCxnSpPr>
          <p:nvPr/>
        </p:nvCxnSpPr>
        <p:spPr>
          <a:xfrm>
            <a:off x="5541756" y="2148840"/>
            <a:ext cx="645684" cy="1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2"/>
            <a:endCxn id="39" idx="0"/>
          </p:cNvCxnSpPr>
          <p:nvPr/>
        </p:nvCxnSpPr>
        <p:spPr>
          <a:xfrm>
            <a:off x="8122920" y="2339340"/>
            <a:ext cx="0" cy="22044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Process 42"/>
          <p:cNvSpPr/>
          <p:nvPr/>
        </p:nvSpPr>
        <p:spPr>
          <a:xfrm>
            <a:off x="7665720" y="4485369"/>
            <a:ext cx="914400" cy="612648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Report for Military Service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6" idx="3"/>
            <a:endCxn id="43" idx="1"/>
          </p:cNvCxnSpPr>
          <p:nvPr/>
        </p:nvCxnSpPr>
        <p:spPr>
          <a:xfrm>
            <a:off x="7269480" y="4789480"/>
            <a:ext cx="396240" cy="22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6200" y="3751351"/>
            <a:ext cx="1122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REGISTRATION</a:t>
            </a:r>
            <a:endParaRPr lang="en-US" sz="1200" b="1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3422438" y="3443400"/>
            <a:ext cx="743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LOTTERY</a:t>
            </a:r>
            <a:endParaRPr lang="en-US" sz="1200" b="1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3810000" y="1512848"/>
            <a:ext cx="13694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RECLASSIFICATION</a:t>
            </a:r>
            <a:endParaRPr lang="en-US" sz="1200" b="1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3116541" y="3612851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CALL AND DELIVER</a:t>
            </a:r>
            <a:endParaRPr lang="en-US" sz="1200" b="1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7391400" y="1512846"/>
            <a:ext cx="1595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ALTERNATIVE SERVICE</a:t>
            </a:r>
            <a:endParaRPr lang="en-US" sz="1200" b="1" i="1" dirty="0"/>
          </a:p>
        </p:txBody>
      </p:sp>
      <p:cxnSp>
        <p:nvCxnSpPr>
          <p:cNvPr id="50" name="Straight Arrow Connector 49"/>
          <p:cNvCxnSpPr>
            <a:stCxn id="9" idx="3"/>
            <a:endCxn id="52" idx="1"/>
          </p:cNvCxnSpPr>
          <p:nvPr/>
        </p:nvCxnSpPr>
        <p:spPr>
          <a:xfrm>
            <a:off x="1676400" y="4789446"/>
            <a:ext cx="152400" cy="224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2" idx="3"/>
            <a:endCxn id="13" idx="1"/>
          </p:cNvCxnSpPr>
          <p:nvPr/>
        </p:nvCxnSpPr>
        <p:spPr>
          <a:xfrm flipV="1">
            <a:off x="2743200" y="4789446"/>
            <a:ext cx="182880" cy="224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Terminator 51"/>
          <p:cNvSpPr/>
          <p:nvPr/>
        </p:nvSpPr>
        <p:spPr>
          <a:xfrm>
            <a:off x="1828800" y="4629362"/>
            <a:ext cx="914400" cy="324661"/>
          </a:xfrm>
          <a:prstGeom prst="flowChartTermina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Authorization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286000" y="1274800"/>
            <a:ext cx="14496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MOBILIZATION</a:t>
            </a:r>
            <a:endParaRPr lang="en-US" sz="1600" b="1" dirty="0"/>
          </a:p>
        </p:txBody>
      </p:sp>
      <p:sp>
        <p:nvSpPr>
          <p:cNvPr id="54" name="Flowchart: Terminator 53"/>
          <p:cNvSpPr/>
          <p:nvPr/>
        </p:nvSpPr>
        <p:spPr>
          <a:xfrm>
            <a:off x="7657780" y="3558069"/>
            <a:ext cx="914400" cy="324661"/>
          </a:xfrm>
          <a:prstGeom prst="flowChartTermina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Services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Completed</a:t>
            </a:r>
            <a:endParaRPr lang="en-US" sz="900" b="1" dirty="0">
              <a:solidFill>
                <a:schemeClr val="bg1"/>
              </a:solidFill>
            </a:endParaRPr>
          </a:p>
        </p:txBody>
      </p:sp>
      <p:cxnSp>
        <p:nvCxnSpPr>
          <p:cNvPr id="55" name="Straight Arrow Connector 54"/>
          <p:cNvCxnSpPr>
            <a:stCxn id="7" idx="2"/>
            <a:endCxn id="54" idx="0"/>
          </p:cNvCxnSpPr>
          <p:nvPr/>
        </p:nvCxnSpPr>
        <p:spPr>
          <a:xfrm flipH="1">
            <a:off x="8114980" y="3113967"/>
            <a:ext cx="321" cy="44410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3" idx="0"/>
            <a:endCxn id="54" idx="2"/>
          </p:cNvCxnSpPr>
          <p:nvPr/>
        </p:nvCxnSpPr>
        <p:spPr>
          <a:xfrm flipH="1" flipV="1">
            <a:off x="8114980" y="3882730"/>
            <a:ext cx="7940" cy="60263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Document 56"/>
          <p:cNvSpPr/>
          <p:nvPr/>
        </p:nvSpPr>
        <p:spPr>
          <a:xfrm>
            <a:off x="6187440" y="1737486"/>
            <a:ext cx="822960" cy="822960"/>
          </a:xfrm>
          <a:prstGeom prst="flowChartDocumen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Report for Alternative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Service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>
            <a:stCxn id="57" idx="3"/>
            <a:endCxn id="38" idx="1"/>
          </p:cNvCxnSpPr>
          <p:nvPr/>
        </p:nvCxnSpPr>
        <p:spPr>
          <a:xfrm flipV="1">
            <a:off x="7010400" y="2148840"/>
            <a:ext cx="472440" cy="1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95400" y="5597199"/>
            <a:ext cx="14573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AVAILABILITY</a:t>
            </a:r>
            <a:endParaRPr lang="en-US" b="1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7288185" y="5101507"/>
            <a:ext cx="1615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ACCEPTABILITY</a:t>
            </a:r>
            <a:endParaRPr lang="en-US" b="1" i="1" dirty="0"/>
          </a:p>
        </p:txBody>
      </p:sp>
      <p:pic>
        <p:nvPicPr>
          <p:cNvPr id="61" name="Picture 9" descr="\\nhq_netfilesvr\nhq_netfilesvr\MDS\TDevine\Documents\My Pictures\Project\dod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7780" y="5424900"/>
            <a:ext cx="823500" cy="82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4363" y="5882403"/>
            <a:ext cx="899397" cy="899397"/>
          </a:xfrm>
          <a:prstGeom prst="rect">
            <a:avLst/>
          </a:prstGeom>
        </p:spPr>
      </p:pic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0B92-30B7-47C4-B874-7EBBBE4DD1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65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lo50edptaoCpkvqgPb8M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lo50edptaoCpkvqgPb8Md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lo50edptaoCpkvqgPb8Md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ymeuNbncvex8HdOSu2n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ymeuNbncvex8HdOSu2np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ymeuNbncvex8HdOSu2np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xQPontjrmiLefCQNREfWH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bZkZi8SWDyds5kYlWTHz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1zwHwDXy0bjbQYva24B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ymeuNbncvex8HdOSu2np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LHwbUgv1rGqTdcBc1lQ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Uq60RfdwEAQPxHsQsZrxJ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1880</Words>
  <Application>Microsoft Office PowerPoint</Application>
  <PresentationFormat>On-screen Show (4:3)</PresentationFormat>
  <Paragraphs>417</Paragraphs>
  <Slides>16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1_Office Theme</vt:lpstr>
      <vt:lpstr>CorelDRAW!</vt:lpstr>
      <vt:lpstr>Selective Service System Briefing to the Israel Defense Forces</vt:lpstr>
      <vt:lpstr>Agenda</vt:lpstr>
      <vt:lpstr>The Selective Service System</vt:lpstr>
      <vt:lpstr>History</vt:lpstr>
      <vt:lpstr>Leadership and Major Lines of Operations</vt:lpstr>
      <vt:lpstr>Locations</vt:lpstr>
      <vt:lpstr>What We Do Roles and Functions</vt:lpstr>
      <vt:lpstr>Mobilization Expansion</vt:lpstr>
      <vt:lpstr>Conventional Registrant Examination/Induction </vt:lpstr>
      <vt:lpstr>Lottery, Call and Deliver</vt:lpstr>
      <vt:lpstr>PowerPoint Presentation</vt:lpstr>
      <vt:lpstr>PowerPoint Presentation</vt:lpstr>
      <vt:lpstr>PowerPoint Presentation</vt:lpstr>
      <vt:lpstr>Health Care Personnel Delivery System (HCPDS) </vt:lpstr>
      <vt:lpstr>Key Assumptions/Limiting Factors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2018-11-06T18:49:00Z</dcterms:created>
  <dcterms:modified xsi:type="dcterms:W3CDTF">2019-04-15T16:53:42Z</dcterms:modified>
</cp:coreProperties>
</file>