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5"/>
  </p:notesMasterIdLst>
  <p:sldIdLst>
    <p:sldId id="256" r:id="rId2"/>
    <p:sldId id="257" r:id="rId3"/>
    <p:sldId id="312" r:id="rId4"/>
    <p:sldId id="334" r:id="rId5"/>
    <p:sldId id="258" r:id="rId6"/>
    <p:sldId id="332" r:id="rId7"/>
    <p:sldId id="260" r:id="rId8"/>
    <p:sldId id="335" r:id="rId9"/>
    <p:sldId id="336" r:id="rId10"/>
    <p:sldId id="385" r:id="rId11"/>
    <p:sldId id="383" r:id="rId12"/>
    <p:sldId id="351" r:id="rId13"/>
    <p:sldId id="352" r:id="rId14"/>
    <p:sldId id="353" r:id="rId15"/>
    <p:sldId id="384" r:id="rId16"/>
    <p:sldId id="354" r:id="rId17"/>
    <p:sldId id="355" r:id="rId18"/>
    <p:sldId id="356" r:id="rId19"/>
    <p:sldId id="357" r:id="rId20"/>
    <p:sldId id="358" r:id="rId21"/>
    <p:sldId id="359" r:id="rId22"/>
    <p:sldId id="360" r:id="rId23"/>
    <p:sldId id="361" r:id="rId24"/>
    <p:sldId id="362" r:id="rId25"/>
    <p:sldId id="364" r:id="rId26"/>
    <p:sldId id="365" r:id="rId27"/>
    <p:sldId id="363" r:id="rId28"/>
    <p:sldId id="366" r:id="rId29"/>
    <p:sldId id="367" r:id="rId30"/>
    <p:sldId id="368" r:id="rId31"/>
    <p:sldId id="386" r:id="rId32"/>
    <p:sldId id="369" r:id="rId33"/>
    <p:sldId id="370" r:id="rId34"/>
    <p:sldId id="371" r:id="rId35"/>
    <p:sldId id="372" r:id="rId36"/>
    <p:sldId id="382" r:id="rId37"/>
    <p:sldId id="373" r:id="rId38"/>
    <p:sldId id="339" r:id="rId39"/>
    <p:sldId id="325" r:id="rId40"/>
    <p:sldId id="390" r:id="rId41"/>
    <p:sldId id="391" r:id="rId42"/>
    <p:sldId id="392" r:id="rId43"/>
    <p:sldId id="395" r:id="rId44"/>
    <p:sldId id="396" r:id="rId45"/>
    <p:sldId id="397" r:id="rId46"/>
    <p:sldId id="398" r:id="rId47"/>
    <p:sldId id="399" r:id="rId48"/>
    <p:sldId id="400" r:id="rId49"/>
    <p:sldId id="393" r:id="rId50"/>
    <p:sldId id="401" r:id="rId51"/>
    <p:sldId id="394" r:id="rId52"/>
    <p:sldId id="344" r:id="rId53"/>
    <p:sldId id="310"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Montserrat" panose="020B0604020202020204" charset="0"/>
      <p:regular r:id="rId60"/>
      <p:bold r:id="rId61"/>
      <p:italic r:id="rId62"/>
      <p:boldItalic r:id="rId63"/>
    </p:embeddedFont>
    <p:embeddedFont>
      <p:font typeface="Roboto" panose="020B060402020202020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FA8DC"/>
    <a:srgbClr val="41586A"/>
    <a:srgbClr val="9FC5E8"/>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5F199-4B04-4C8F-A93D-DB2A3F12425C}" v="81" dt="2020-02-19T20:50:52.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IR RICHMAN" userId="88e14b5cfca46370" providerId="LiveId" clId="{E0AB3956-17D5-4A8C-9920-8FF74BB36478}"/>
    <pc:docChg chg="custSel modSld">
      <pc:chgData name="OFIR RICHMAN" userId="88e14b5cfca46370" providerId="LiveId" clId="{E0AB3956-17D5-4A8C-9920-8FF74BB36478}" dt="2020-02-19T21:57:29.295" v="1" actId="27309"/>
      <pc:docMkLst>
        <pc:docMk/>
      </pc:docMkLst>
      <pc:sldChg chg="delSp delAnim">
        <pc:chgData name="OFIR RICHMAN" userId="88e14b5cfca46370" providerId="LiveId" clId="{E0AB3956-17D5-4A8C-9920-8FF74BB36478}" dt="2020-02-19T21:57:16.375" v="0" actId="478"/>
        <pc:sldMkLst>
          <pc:docMk/>
          <pc:sldMk cId="0" sldId="258"/>
        </pc:sldMkLst>
        <pc:picChg chg="del">
          <ac:chgData name="OFIR RICHMAN" userId="88e14b5cfca46370" providerId="LiveId" clId="{E0AB3956-17D5-4A8C-9920-8FF74BB36478}" dt="2020-02-19T21:57:16.375" v="0" actId="478"/>
          <ac:picMkLst>
            <pc:docMk/>
            <pc:sldMk cId="0" sldId="258"/>
            <ac:picMk id="2" creationId="{00000000-0000-0000-0000-000000000000}"/>
          </ac:picMkLst>
        </pc:picChg>
      </pc:sldChg>
      <pc:sldChg chg="addSp modSp">
        <pc:chgData name="OFIR RICHMAN" userId="88e14b5cfca46370" providerId="LiveId" clId="{E0AB3956-17D5-4A8C-9920-8FF74BB36478}" dt="2020-02-19T21:57:29.295" v="1" actId="27309"/>
        <pc:sldMkLst>
          <pc:docMk/>
          <pc:sldMk cId="273109105" sldId="362"/>
        </pc:sldMkLst>
        <pc:graphicFrameChg chg="add modGraphic">
          <ac:chgData name="OFIR RICHMAN" userId="88e14b5cfca46370" providerId="LiveId" clId="{E0AB3956-17D5-4A8C-9920-8FF74BB36478}" dt="2020-02-19T21:57:29.295" v="1" actId="27309"/>
          <ac:graphicFrameMkLst>
            <pc:docMk/>
            <pc:sldMk cId="273109105" sldId="362"/>
            <ac:graphicFrameMk id="5" creationId="{8855D930-54E7-45C3-93EA-067405F9C5E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541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6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92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22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561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434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361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4689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701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949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23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5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85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474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761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697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331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957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6FA8DC"/>
        </a:solidFill>
        <a:effectLst/>
      </p:bgPr>
    </p:bg>
    <p:spTree>
      <p:nvGrpSpPr>
        <p:cNvPr id="1" name="Shape 9"/>
        <p:cNvGrpSpPr/>
        <p:nvPr/>
      </p:nvGrpSpPr>
      <p:grpSpPr>
        <a:xfrm>
          <a:off x="0" y="0"/>
          <a:ext cx="0" cy="0"/>
          <a:chOff x="0" y="0"/>
          <a:chExt cx="0" cy="0"/>
        </a:xfrm>
      </p:grpSpPr>
      <p:pic>
        <p:nvPicPr>
          <p:cNvPr id="10" name="Shape 10" descr="aemelia_icons.png"/>
          <p:cNvPicPr preferRelativeResize="0"/>
          <p:nvPr/>
        </p:nvPicPr>
        <p:blipFill rotWithShape="1">
          <a:blip r:embed="rId2" cstate="email">
            <a:alphaModFix amt="40000"/>
            <a:extLst>
              <a:ext uri="{28A0092B-C50C-407E-A947-70E740481C1C}">
                <a14:useLocalDpi xmlns:a14="http://schemas.microsoft.com/office/drawing/2010/main"/>
              </a:ext>
            </a:extLst>
          </a:blip>
          <a:srcRect/>
          <a:stretch/>
        </p:blipFill>
        <p:spPr>
          <a:xfrm>
            <a:off x="0" y="-1"/>
            <a:ext cx="9070848" cy="1960998"/>
          </a:xfrm>
          <a:prstGeom prst="rect">
            <a:avLst/>
          </a:prstGeom>
          <a:noFill/>
          <a:ln>
            <a:noFill/>
          </a:ln>
        </p:spPr>
      </p:pic>
      <p:sp>
        <p:nvSpPr>
          <p:cNvPr id="11" name="Shape 11"/>
          <p:cNvSpPr txBox="1">
            <a:spLocks noGrp="1"/>
          </p:cNvSpPr>
          <p:nvPr>
            <p:ph type="ctrTitle"/>
          </p:nvPr>
        </p:nvSpPr>
        <p:spPr>
          <a:xfrm>
            <a:off x="2786525" y="1968875"/>
            <a:ext cx="5859599" cy="2766300"/>
          </a:xfrm>
          <a:prstGeom prst="rect">
            <a:avLst/>
          </a:prstGeom>
          <a:noFill/>
          <a:ln>
            <a:noFill/>
          </a:ln>
        </p:spPr>
        <p:txBody>
          <a:bodyPr wrap="square" lIns="91425" tIns="91425" rIns="91425" bIns="91425" anchor="b" anchorCtr="0"/>
          <a:lstStyle>
            <a:lvl1pPr marL="0" marR="0" lvl="0" indent="0" algn="r" rtl="0">
              <a:lnSpc>
                <a:spcPct val="100000"/>
              </a:lnSpc>
              <a:spcBef>
                <a:spcPts val="0"/>
              </a:spcBef>
              <a:spcAft>
                <a:spcPts val="0"/>
              </a:spcAft>
              <a:buClr>
                <a:srgbClr val="FFFFFF"/>
              </a:buClr>
              <a:buFont typeface="Montserrat"/>
              <a:buNone/>
              <a:defRPr sz="4800" b="1" i="0" u="none" strike="noStrike" cap="none">
                <a:solidFill>
                  <a:srgbClr val="FFFFFF"/>
                </a:solidFill>
                <a:latin typeface="Montserrat"/>
                <a:ea typeface="Montserrat"/>
                <a:cs typeface="Montserrat"/>
                <a:sym typeface="Montserrat"/>
              </a:defRPr>
            </a:lvl1pPr>
            <a:lvl2pPr lvl="1"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2pPr>
            <a:lvl3pPr lvl="2"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3pPr>
            <a:lvl4pPr lvl="3"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4pPr>
            <a:lvl5pPr lvl="4"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5pPr>
            <a:lvl6pPr lvl="5"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6pPr>
            <a:lvl7pPr lvl="6"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7pPr>
            <a:lvl8pPr lvl="7"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8pPr>
            <a:lvl9pPr lvl="8"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9FC5E8"/>
              </a:buClr>
              <a:buSzPct val="25000"/>
              <a:buFont typeface="Arial"/>
              <a:buNone/>
            </a:pPr>
            <a:fld id="{00000000-1234-1234-1234-123412341234}" type="slidenum">
              <a:rPr lang="en-US" sz="1400" b="0" i="0" u="none" strike="noStrike" cap="none">
                <a:solidFill>
                  <a:srgbClr val="9FC5E8"/>
                </a:solidFill>
                <a:latin typeface="Arial"/>
                <a:ea typeface="Arial"/>
                <a:cs typeface="Arial"/>
                <a:sym typeface="Arial"/>
              </a:rPr>
              <a:t>‹#›</a:t>
            </a:fld>
            <a:endParaRPr lang="en-US" sz="1400" b="0" i="0" u="none" strike="noStrike" cap="none">
              <a:solidFill>
                <a:srgbClr val="9FC5E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solidFill>
          <a:srgbClr val="6FA8DC"/>
        </a:solidFill>
        <a:effectLst/>
      </p:bgPr>
    </p:bg>
    <p:spTree>
      <p:nvGrpSpPr>
        <p:cNvPr id="1" name="Shape 14"/>
        <p:cNvGrpSpPr/>
        <p:nvPr/>
      </p:nvGrpSpPr>
      <p:grpSpPr>
        <a:xfrm>
          <a:off x="0" y="0"/>
          <a:ext cx="0" cy="0"/>
          <a:chOff x="0" y="0"/>
          <a:chExt cx="0" cy="0"/>
        </a:xfrm>
      </p:grpSpPr>
      <p:pic>
        <p:nvPicPr>
          <p:cNvPr id="15" name="Shape 15"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16" name="Shape 16"/>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7" name="Shape 17"/>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18" name="Shape 18"/>
          <p:cNvSpPr txBox="1">
            <a:spLocks noGrp="1"/>
          </p:cNvSpPr>
          <p:nvPr>
            <p:ph type="body" idx="1"/>
          </p:nvPr>
        </p:nvSpPr>
        <p:spPr>
          <a:xfrm>
            <a:off x="2874625" y="275338"/>
            <a:ext cx="5561999" cy="4428299"/>
          </a:xfrm>
          <a:prstGeom prst="rect">
            <a:avLst/>
          </a:prstGeom>
          <a:noFill/>
          <a:ln>
            <a:noFill/>
          </a:ln>
        </p:spPr>
        <p:txBody>
          <a:bodyPr wrap="square" lIns="91425" tIns="91425" rIns="91425" bIns="91425" anchor="t" anchorCtr="0"/>
          <a:lstStyle>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p:spTree>
      <p:nvGrpSpPr>
        <p:cNvPr id="1" name="Shape 20"/>
        <p:cNvGrpSpPr/>
        <p:nvPr/>
      </p:nvGrpSpPr>
      <p:grpSpPr>
        <a:xfrm>
          <a:off x="0" y="0"/>
          <a:ext cx="0" cy="0"/>
          <a:chOff x="0" y="0"/>
          <a:chExt cx="0" cy="0"/>
        </a:xfrm>
      </p:grpSpPr>
      <p:pic>
        <p:nvPicPr>
          <p:cNvPr id="21" name="Shape 21"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070848" cy="5122926"/>
          </a:xfrm>
          <a:prstGeom prst="rect">
            <a:avLst/>
          </a:prstGeom>
          <a:noFill/>
          <a:ln>
            <a:noFill/>
          </a:ln>
        </p:spPr>
      </p:pic>
      <p:sp>
        <p:nvSpPr>
          <p:cNvPr id="22" name="Shape 22"/>
          <p:cNvSpPr txBox="1">
            <a:spLocks noGrp="1"/>
          </p:cNvSpPr>
          <p:nvPr>
            <p:ph type="body" idx="1"/>
          </p:nvPr>
        </p:nvSpPr>
        <p:spPr>
          <a:xfrm>
            <a:off x="1784250" y="222075"/>
            <a:ext cx="6549299" cy="2607299"/>
          </a:xfrm>
          <a:prstGeom prst="rect">
            <a:avLst/>
          </a:prstGeom>
          <a:noFill/>
          <a:ln>
            <a:noFill/>
          </a:ln>
        </p:spPr>
        <p:txBody>
          <a:bodyPr wrap="square" lIns="91425" tIns="91425" rIns="91425" bIns="91425" anchor="t" anchorCtr="0"/>
          <a:lstStyle>
            <a:lvl1pPr marL="0" marR="0" lvl="0" indent="254000" algn="l" rtl="0">
              <a:lnSpc>
                <a:spcPct val="100000"/>
              </a:lnSpc>
              <a:spcBef>
                <a:spcPts val="0"/>
              </a:spcBef>
              <a:spcAft>
                <a:spcPts val="0"/>
              </a:spcAft>
              <a:buClr>
                <a:srgbClr val="6FA8DC"/>
              </a:buClr>
              <a:buSzPct val="100000"/>
              <a:buFont typeface="Roboto"/>
              <a:buChar char="▸"/>
              <a:defRPr sz="4000" b="1" i="1" u="none" strike="noStrike" cap="none">
                <a:solidFill>
                  <a:srgbClr val="073763"/>
                </a:solidFill>
                <a:latin typeface="Roboto"/>
                <a:ea typeface="Roboto"/>
                <a:cs typeface="Roboto"/>
                <a:sym typeface="Roboto"/>
              </a:defRPr>
            </a:lvl1pPr>
            <a:lvl2pPr marL="0" marR="0" lvl="1" indent="254000" algn="l" rtl="0">
              <a:lnSpc>
                <a:spcPct val="100000"/>
              </a:lnSpc>
              <a:spcBef>
                <a:spcPts val="0"/>
              </a:spcBef>
              <a:spcAft>
                <a:spcPts val="0"/>
              </a:spcAft>
              <a:buClr>
                <a:srgbClr val="6FA8DC"/>
              </a:buClr>
              <a:buSzPct val="100000"/>
              <a:buFont typeface="Roboto"/>
              <a:buChar char="▹"/>
              <a:defRPr sz="4000" b="1" i="1"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4000" b="1" i="1"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4000" b="1" i="1"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4000" b="1" i="1"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4000" b="1" i="1"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4000" b="1" i="1"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4000" b="1" i="1"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4000" b="1" i="1" u="none" strike="noStrike" cap="none">
                <a:solidFill>
                  <a:srgbClr val="073763"/>
                </a:solidFill>
                <a:latin typeface="Roboto"/>
                <a:ea typeface="Roboto"/>
                <a:cs typeface="Roboto"/>
                <a:sym typeface="Roboto"/>
              </a:defRPr>
            </a:lvl9pPr>
          </a:lstStyle>
          <a:p>
            <a:endParaRPr/>
          </a:p>
        </p:txBody>
      </p:sp>
      <p:sp>
        <p:nvSpPr>
          <p:cNvPr id="23" name="Shape 23"/>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color">
    <p:bg>
      <p:bgPr>
        <a:solidFill>
          <a:srgbClr val="6FA8DC"/>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44" name="Shape 44"/>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5" name="Shape 45"/>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46" name="Shape 46"/>
          <p:cNvSpPr txBox="1">
            <a:spLocks noGrp="1"/>
          </p:cNvSpPr>
          <p:nvPr>
            <p:ph type="body" idx="1"/>
          </p:nvPr>
        </p:nvSpPr>
        <p:spPr>
          <a:xfrm>
            <a:off x="254422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570527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74"/>
        <p:cNvGrpSpPr/>
        <p:nvPr/>
      </p:nvGrpSpPr>
      <p:grpSpPr>
        <a:xfrm>
          <a:off x="0" y="0"/>
          <a:ext cx="0" cy="0"/>
          <a:chOff x="0" y="0"/>
          <a:chExt cx="0" cy="0"/>
        </a:xfrm>
      </p:grpSpPr>
      <p:sp>
        <p:nvSpPr>
          <p:cNvPr id="75" name="Google Shape;75;p11"/>
          <p:cNvSpPr/>
          <p:nvPr/>
        </p:nvSpPr>
        <p:spPr>
          <a:xfrm>
            <a:off x="1271101"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11"/>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434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874625" y="484600"/>
            <a:ext cx="5561999" cy="4207800"/>
          </a:xfrm>
          <a:prstGeom prst="rect">
            <a:avLst/>
          </a:prstGeom>
          <a:noFill/>
          <a:ln>
            <a:noFill/>
          </a:ln>
        </p:spPr>
        <p:txBody>
          <a:bodyPr wrap="square" lIns="91425" tIns="91425" rIns="91425" bIns="91425" anchor="t" anchorCtr="0"/>
          <a:lstStyle>
            <a:lvl1pPr marL="0" marR="0" lvl="0" indent="190500" algn="l" rtl="0">
              <a:lnSpc>
                <a:spcPct val="100000"/>
              </a:lnSpc>
              <a:spcBef>
                <a:spcPts val="60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48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480"/>
              </a:spcBef>
              <a:spcAft>
                <a:spcPts val="0"/>
              </a:spcAft>
              <a:buClr>
                <a:srgbClr val="6FA8DC"/>
              </a:buClr>
              <a:buFont typeface="Roboto"/>
              <a:buChar char="■"/>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360"/>
              </a:spcBef>
              <a:spcAft>
                <a:spcPts val="0"/>
              </a:spcAft>
              <a:buClr>
                <a:srgbClr val="6FA8DC"/>
              </a:buClr>
              <a:buFont typeface="Roboto"/>
              <a:buChar char="●"/>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B5394"/>
              </a:buClr>
              <a:buSzPct val="25000"/>
              <a:buFont typeface="Montserrat"/>
              <a:buNone/>
            </a:pPr>
            <a:fld id="{00000000-1234-1234-1234-123412341234}" type="slidenum">
              <a:rPr lang="en-US" sz="9600" b="1" i="0" u="none" strike="noStrike" cap="none">
                <a:solidFill>
                  <a:srgbClr val="0B5394"/>
                </a:solidFill>
                <a:latin typeface="Montserrat"/>
                <a:ea typeface="Montserrat"/>
                <a:cs typeface="Montserrat"/>
                <a:sym typeface="Montserrat"/>
              </a:rPr>
              <a:t>‹#›</a:t>
            </a:fld>
            <a:endParaRPr lang="en-US" sz="9600" b="1" i="0" u="none" strike="noStrike" cap="none">
              <a:solidFill>
                <a:srgbClr val="0B5394"/>
              </a:solidFill>
              <a:latin typeface="Montserrat"/>
              <a:ea typeface="Montserrat"/>
              <a:cs typeface="Montserrat"/>
              <a:sym typeface="Montserrat"/>
            </a:endParaRPr>
          </a:p>
        </p:txBody>
      </p:sp>
      <p:sp>
        <p:nvSpPr>
          <p:cNvPr id="8" name="Shape 8"/>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15.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gif"/><Relationship Id="rId24" Type="http://schemas.openxmlformats.org/officeDocument/2006/relationships/image" Target="../media/image64.jpe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gif"/><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s70OsXlDD94?t=219"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www.youtube.com/watch?v=d68yRIE9Ov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3" name="TextBox 2">
            <a:extLst>
              <a:ext uri="{FF2B5EF4-FFF2-40B4-BE49-F238E27FC236}">
                <a16:creationId xmlns:a16="http://schemas.microsoft.com/office/drawing/2014/main" id="{11B3E51D-F055-4D57-B824-BAA36A7E570C}"/>
              </a:ext>
            </a:extLst>
          </p:cNvPr>
          <p:cNvSpPr txBox="1"/>
          <p:nvPr/>
        </p:nvSpPr>
        <p:spPr>
          <a:xfrm>
            <a:off x="0" y="2849766"/>
            <a:ext cx="9144000" cy="923330"/>
          </a:xfrm>
          <a:prstGeom prst="rect">
            <a:avLst/>
          </a:prstGeom>
          <a:noFill/>
        </p:spPr>
        <p:txBody>
          <a:bodyPr wrap="square" rtlCol="0">
            <a:spAutoFit/>
          </a:bodyPr>
          <a:lstStyle/>
          <a:p>
            <a:pPr algn="ctr" rtl="1"/>
            <a:r>
              <a:rPr lang="en-US" sz="4000" b="1" dirty="0">
                <a:solidFill>
                  <a:schemeClr val="bg1"/>
                </a:solidFill>
                <a:latin typeface="Calibri" panose="020F0502020204030204" pitchFamily="34" charset="0"/>
                <a:cs typeface="Calibri" panose="020F0502020204030204" pitchFamily="34" charset="0"/>
              </a:rPr>
              <a:t>Content and Communication Strategies</a:t>
            </a:r>
            <a:endParaRPr lang="he-IL" sz="2000" b="1" dirty="0">
              <a:solidFill>
                <a:schemeClr val="bg1"/>
              </a:solidFill>
              <a:latin typeface="Calibri" panose="020F0502020204030204" pitchFamily="34" charset="0"/>
              <a:cs typeface="Calibri" panose="020F0502020204030204" pitchFamily="34" charset="0"/>
            </a:endParaRPr>
          </a:p>
          <a:p>
            <a:pPr algn="ctr" rtl="1"/>
            <a:r>
              <a:rPr lang="en-US" b="1" dirty="0">
                <a:solidFill>
                  <a:schemeClr val="bg1"/>
                </a:solidFill>
                <a:latin typeface="Calibri" panose="020F0502020204030204" pitchFamily="34" charset="0"/>
                <a:cs typeface="Calibri" panose="020F0502020204030204" pitchFamily="34" charset="0"/>
              </a:rPr>
              <a:t>Ofir Richman | University of Haifa | School of Communication | National Security College | 2020</a:t>
            </a:r>
            <a:endParaRPr lang="en-US" sz="28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2F01AF-338F-4546-9F45-43CA06E58002}"/>
              </a:ext>
            </a:extLst>
          </p:cNvPr>
          <p:cNvSpPr txBox="1"/>
          <p:nvPr/>
        </p:nvSpPr>
        <p:spPr>
          <a:xfrm>
            <a:off x="0" y="1649437"/>
            <a:ext cx="9144000" cy="1200329"/>
          </a:xfrm>
          <a:prstGeom prst="rect">
            <a:avLst/>
          </a:prstGeom>
          <a:noFill/>
        </p:spPr>
        <p:txBody>
          <a:bodyPr wrap="square" rtlCol="0">
            <a:spAutoFit/>
          </a:bodyPr>
          <a:lstStyle/>
          <a:p>
            <a:pPr algn="ctr" rtl="1"/>
            <a:r>
              <a:rPr lang="he-IL" sz="7200" b="1" dirty="0">
                <a:solidFill>
                  <a:schemeClr val="bg1"/>
                </a:solidFill>
                <a:latin typeface="Calibri" panose="020F0502020204030204" pitchFamily="34" charset="0"/>
                <a:cs typeface="Calibri" panose="020F0502020204030204" pitchFamily="34" charset="0"/>
              </a:rPr>
              <a:t>1#</a:t>
            </a:r>
            <a:endParaRPr lang="en-US" sz="7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sldNum" idx="12"/>
          </p:nvPr>
        </p:nvSpPr>
        <p:spPr>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DDFF71B2-D5A1-4BC9-B74C-0D9CB88B29E4}"/>
              </a:ext>
            </a:extLst>
          </p:cNvPr>
          <p:cNvSpPr/>
          <p:nvPr/>
        </p:nvSpPr>
        <p:spPr>
          <a:xfrm>
            <a:off x="586740" y="186481"/>
            <a:ext cx="4907280" cy="477053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When there is a change in the pace of change in so many realms at once, as we’re now experiencing, it is easy to get overwhelmed by it all. As John E. Kelly III, IBM’s senior vice president for cognitive solutions and IBM Research, once observed to me: </a:t>
            </a:r>
            <a:r>
              <a:rPr lang="en-US" sz="1600" dirty="0">
                <a:highlight>
                  <a:srgbClr val="FFFF00"/>
                </a:highlight>
                <a:latin typeface="Times New Roman" panose="02020603050405020304" pitchFamily="18" charset="0"/>
                <a:cs typeface="Times New Roman" panose="02020603050405020304" pitchFamily="18" charset="0"/>
              </a:rPr>
              <a:t>“We live as human beings in a linear world—where distance, time, and velocity are linear.” But the growth of technology today is on “an exponential curve. </a:t>
            </a:r>
            <a:r>
              <a:rPr lang="en-US" sz="1600" dirty="0">
                <a:latin typeface="Times New Roman" panose="02020603050405020304" pitchFamily="18" charset="0"/>
                <a:cs typeface="Times New Roman" panose="02020603050405020304" pitchFamily="18" charset="0"/>
              </a:rPr>
              <a:t>The only exponential we ever experience is when something is accelerating, like a car, or decelerating really suddenly with a hard braking. And when that happens you feel very uncertain and uncomfortable for a short period of time.” Such an experience can also be exhilarating. You might think, “Wow, I just went from zero to sixty miles per hour in five seconds.” But you wouldn’t want to take a long trip like that. Yet that is exactly the trip we’re on, argued Kelly: </a:t>
            </a:r>
            <a:r>
              <a:rPr lang="en-US" sz="1600" dirty="0">
                <a:highlight>
                  <a:srgbClr val="FFFF00"/>
                </a:highlight>
                <a:latin typeface="Times New Roman" panose="02020603050405020304" pitchFamily="18" charset="0"/>
                <a:cs typeface="Times New Roman" panose="02020603050405020304" pitchFamily="18" charset="0"/>
              </a:rPr>
              <a:t>“The feeling being engendered now among a lot of people is that of always being in this state of acceleration.”</a:t>
            </a:r>
          </a:p>
        </p:txBody>
      </p:sp>
      <p:pic>
        <p:nvPicPr>
          <p:cNvPr id="2050" name="Picture 2" descr="תוצאת תמונה עבור thomas l friedman thank you for being late cover">
            <a:extLst>
              <a:ext uri="{FF2B5EF4-FFF2-40B4-BE49-F238E27FC236}">
                <a16:creationId xmlns:a16="http://schemas.microsoft.com/office/drawing/2014/main" id="{DA74CBA9-118B-403F-A589-881C59522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8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idx="4294967295"/>
          </p:nvPr>
        </p:nvSpPr>
        <p:spPr>
          <a:xfrm>
            <a:off x="0" y="301625"/>
            <a:ext cx="1852613" cy="858838"/>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Montserrat"/>
              <a:buNone/>
            </a:pPr>
            <a:r>
              <a:rPr lang="en-US" sz="28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t>timeline</a:t>
            </a:r>
            <a:endParaRPr lang="en-US" sz="16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6522" y="2035055"/>
            <a:ext cx="2775888" cy="1788408"/>
          </a:xfrm>
          <a:prstGeom prst="rect">
            <a:avLst/>
          </a:prstGeom>
        </p:spPr>
      </p:pic>
      <p:pic>
        <p:nvPicPr>
          <p:cNvPr id="6" name="Picture 2">
            <a:extLst>
              <a:ext uri="{FF2B5EF4-FFF2-40B4-BE49-F238E27FC236}">
                <a16:creationId xmlns:a16="http://schemas.microsoft.com/office/drawing/2014/main" id="{00123981-1957-4D72-9394-43356DC8554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819" r="1639"/>
          <a:stretch>
            <a:fillRect/>
          </a:stretch>
        </p:blipFill>
        <p:spPr>
          <a:xfrm>
            <a:off x="197728" y="477610"/>
            <a:ext cx="8748543" cy="4188279"/>
          </a:xfrm>
          <a:prstGeom prst="rect">
            <a:avLst/>
          </a:prstGeom>
          <a:noFill/>
          <a:ln>
            <a:noFill/>
          </a:ln>
        </p:spPr>
      </p:pic>
      <p:sp>
        <p:nvSpPr>
          <p:cNvPr id="4" name="Rectangle 3">
            <a:extLst>
              <a:ext uri="{FF2B5EF4-FFF2-40B4-BE49-F238E27FC236}">
                <a16:creationId xmlns:a16="http://schemas.microsoft.com/office/drawing/2014/main" id="{0DFF73E1-EE4F-4E2B-B0A0-A674BBF7BF02}"/>
              </a:ext>
            </a:extLst>
          </p:cNvPr>
          <p:cNvSpPr/>
          <p:nvPr/>
        </p:nvSpPr>
        <p:spPr>
          <a:xfrm>
            <a:off x="197728" y="4286250"/>
            <a:ext cx="1557593" cy="47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38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229275" y="302398"/>
            <a:ext cx="1851168" cy="857400"/>
          </a:xfrm>
          <a:prstGeom prst="rect">
            <a:avLst/>
          </a:prstGeom>
          <a:noFill/>
          <a:ln>
            <a:noFill/>
          </a:ln>
        </p:spPr>
        <p:txBody>
          <a:bodyPr wrap="square" lIns="91425" tIns="91425" rIns="91425" bIns="91425" anchor="t" anchorCtr="0">
            <a:noAutofit/>
          </a:bodyPr>
          <a:lstStyle/>
          <a:p>
            <a:pPr lvl="0">
              <a:buSzPct val="25000"/>
            </a:pPr>
            <a:r>
              <a:rPr lang="en-US" sz="2800" dirty="0">
                <a:latin typeface="Calibri" panose="020F0502020204030204" pitchFamily="34" charset="0"/>
                <a:ea typeface="Verdana" panose="020B0604030504040204" pitchFamily="34" charset="0"/>
                <a:cs typeface="Calibri" panose="020F0502020204030204" pitchFamily="34" charset="0"/>
              </a:rPr>
              <a:t>Pre- Industrial Age</a:t>
            </a:r>
            <a:endPar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endParaRPr>
          </a:p>
        </p:txBody>
      </p:sp>
      <p:sp>
        <p:nvSpPr>
          <p:cNvPr id="6" name="Content Placeholder 2">
            <a:extLst>
              <a:ext uri="{FF2B5EF4-FFF2-40B4-BE49-F238E27FC236}">
                <a16:creationId xmlns:a16="http://schemas.microsoft.com/office/drawing/2014/main" id="{04293BD7-2D9E-4278-82FE-9788CDBB62E4}"/>
              </a:ext>
            </a:extLst>
          </p:cNvPr>
          <p:cNvSpPr txBox="1">
            <a:spLocks/>
          </p:cNvSpPr>
          <p:nvPr/>
        </p:nvSpPr>
        <p:spPr>
          <a:xfrm>
            <a:off x="5659048" y="592582"/>
            <a:ext cx="3255677" cy="2336677"/>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indent="0" algn="l">
              <a:buNone/>
            </a:pPr>
            <a:r>
              <a:rPr lang="en-US" altLang="he-IL" sz="2800" b="1" dirty="0">
                <a:latin typeface="Calibri" panose="020F0502020204030204" pitchFamily="34" charset="0"/>
                <a:cs typeface="Calibri" panose="020F0502020204030204" pitchFamily="34" charset="0"/>
              </a:rPr>
              <a:t>Acta </a:t>
            </a:r>
            <a:r>
              <a:rPr lang="en-US" altLang="he-IL" sz="2800" b="1" dirty="0" err="1">
                <a:latin typeface="Calibri" panose="020F0502020204030204" pitchFamily="34" charset="0"/>
                <a:cs typeface="Calibri" panose="020F0502020204030204" pitchFamily="34" charset="0"/>
              </a:rPr>
              <a:t>Diurna</a:t>
            </a:r>
            <a:endParaRPr lang="en-US" altLang="he-IL" sz="2800" b="1" dirty="0">
              <a:latin typeface="Calibri" panose="020F0502020204030204" pitchFamily="34" charset="0"/>
              <a:cs typeface="Calibri" panose="020F0502020204030204" pitchFamily="34" charset="0"/>
            </a:endParaRPr>
          </a:p>
          <a:p>
            <a:pPr marL="227013" indent="-227013"/>
            <a:r>
              <a:rPr lang="en-US" altLang="he-IL" sz="2000" b="1" dirty="0">
                <a:latin typeface="Calibri" panose="020F0502020204030204" pitchFamily="34" charset="0"/>
                <a:cs typeface="Calibri" panose="020F0502020204030204" pitchFamily="34" charset="0"/>
              </a:rPr>
              <a:t>Rome, 2nd century BC</a:t>
            </a:r>
          </a:p>
          <a:p>
            <a:pPr marL="227013" indent="-227013"/>
            <a:r>
              <a:rPr lang="en-US" altLang="he-IL" sz="2000" b="1" dirty="0">
                <a:latin typeface="Calibri" panose="020F0502020204030204" pitchFamily="34" charset="0"/>
                <a:cs typeface="Calibri" panose="020F0502020204030204" pitchFamily="34" charset="0"/>
              </a:rPr>
              <a:t>Wall newspaper, made of stone or metal</a:t>
            </a:r>
          </a:p>
          <a:p>
            <a:pPr marL="227013" indent="-227013"/>
            <a:r>
              <a:rPr lang="en-US" altLang="he-IL" sz="2000" b="1" dirty="0">
                <a:latin typeface="Calibri" panose="020F0502020204030204" pitchFamily="34" charset="0"/>
                <a:cs typeface="Calibri" panose="020F0502020204030204" pitchFamily="34" charset="0"/>
              </a:rPr>
              <a:t>Ruler’s updates for subjects of the realm </a:t>
            </a:r>
          </a:p>
          <a:p>
            <a:pPr marL="227013" indent="-227013"/>
            <a:r>
              <a:rPr lang="en-US" altLang="he-IL" sz="2000" b="1" dirty="0">
                <a:latin typeface="Calibri" panose="020F0502020204030204" pitchFamily="34" charset="0"/>
                <a:cs typeface="Calibri" panose="020F0502020204030204" pitchFamily="34" charset="0"/>
              </a:rPr>
              <a:t>Marriage updates, deaths</a:t>
            </a:r>
          </a:p>
          <a:p>
            <a:pPr marL="227013" indent="-227013"/>
            <a:r>
              <a:rPr lang="en-US" altLang="he-IL" sz="2000" b="1" dirty="0">
                <a:latin typeface="Calibri" panose="020F0502020204030204" pitchFamily="34" charset="0"/>
                <a:cs typeface="Calibri" panose="020F0502020204030204" pitchFamily="34" charset="0"/>
              </a:rPr>
              <a:t>Creating an archive</a:t>
            </a:r>
            <a:endParaRPr lang="en-US" altLang="he-IL" sz="1600" dirty="0">
              <a:latin typeface="Calibri" panose="020F0502020204030204" pitchFamily="34" charset="0"/>
              <a:cs typeface="Calibri" panose="020F0502020204030204" pitchFamily="34" charset="0"/>
            </a:endParaRPr>
          </a:p>
        </p:txBody>
      </p:sp>
      <p:pic>
        <p:nvPicPr>
          <p:cNvPr id="7" name="Picture 4" descr="http://kylepoperome.weebly.com/uploads/2/9/2/9/29290609/6215891.jpg">
            <a:extLst>
              <a:ext uri="{FF2B5EF4-FFF2-40B4-BE49-F238E27FC236}">
                <a16:creationId xmlns:a16="http://schemas.microsoft.com/office/drawing/2014/main" id="{56CD9DE9-37E0-484D-9DB0-4FC145075D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7993" y="302398"/>
            <a:ext cx="3375781" cy="4506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5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DB305B0-A9FC-4BA0-BAE8-30E96F04E008}"/>
              </a:ext>
            </a:extLst>
          </p:cNvPr>
          <p:cNvSpPr txBox="1">
            <a:spLocks/>
          </p:cNvSpPr>
          <p:nvPr/>
        </p:nvSpPr>
        <p:spPr>
          <a:xfrm>
            <a:off x="4356316" y="315140"/>
            <a:ext cx="4311513" cy="4525962"/>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RPr/>
            </a:defPPr>
            <a:lvl1pPr marL="0" indent="0" algn="r" rtl="1">
              <a:buClr>
                <a:srgbClr val="6FA8DC"/>
              </a:buClr>
              <a:buSzPct val="100000"/>
              <a:buFont typeface="Roboto"/>
              <a:defRPr sz="2800" b="1">
                <a:solidFill>
                  <a:srgbClr val="073763"/>
                </a:solidFill>
                <a:latin typeface="Calibri" panose="020F0502020204030204" pitchFamily="34" charset="0"/>
                <a:ea typeface="Roboto"/>
                <a:cs typeface="Calibri" panose="020F0502020204030204" pitchFamily="34" charset="0"/>
              </a:defRPr>
            </a:lvl1pPr>
            <a:lvl2pPr marL="0" indent="152400">
              <a:buClr>
                <a:srgbClr val="6FA8DC"/>
              </a:buClr>
              <a:buSzPct val="100000"/>
              <a:buFont typeface="Roboto"/>
              <a:buChar char="▹"/>
              <a:defRPr sz="2400">
                <a:solidFill>
                  <a:srgbClr val="073763"/>
                </a:solidFill>
                <a:latin typeface="Roboto"/>
                <a:ea typeface="Roboto"/>
                <a:cs typeface="Roboto"/>
              </a:defRPr>
            </a:lvl2pPr>
            <a:lvl3pPr marL="0" indent="0">
              <a:buClr>
                <a:srgbClr val="6FA8DC"/>
              </a:buClr>
              <a:buFont typeface="Roboto"/>
              <a:defRPr sz="2400">
                <a:solidFill>
                  <a:srgbClr val="073763"/>
                </a:solidFill>
                <a:latin typeface="Roboto"/>
                <a:ea typeface="Roboto"/>
                <a:cs typeface="Roboto"/>
              </a:defRPr>
            </a:lvl3pPr>
            <a:lvl4pPr marL="0" indent="0">
              <a:buClr>
                <a:srgbClr val="6FA8DC"/>
              </a:buClr>
              <a:buFont typeface="Roboto"/>
              <a:defRPr sz="1800">
                <a:solidFill>
                  <a:srgbClr val="073763"/>
                </a:solidFill>
                <a:latin typeface="Roboto"/>
                <a:ea typeface="Roboto"/>
                <a:cs typeface="Roboto"/>
              </a:defRPr>
            </a:lvl4pPr>
            <a:lvl5pPr marL="0" indent="0">
              <a:buClr>
                <a:srgbClr val="073763"/>
              </a:buClr>
              <a:buFont typeface="Roboto"/>
              <a:defRPr sz="1800">
                <a:solidFill>
                  <a:srgbClr val="073763"/>
                </a:solidFill>
                <a:latin typeface="Roboto"/>
                <a:ea typeface="Roboto"/>
                <a:cs typeface="Roboto"/>
              </a:defRPr>
            </a:lvl5pPr>
            <a:lvl6pPr marL="0" indent="0">
              <a:buClr>
                <a:srgbClr val="073763"/>
              </a:buClr>
              <a:buFont typeface="Roboto"/>
              <a:defRPr sz="1800">
                <a:solidFill>
                  <a:srgbClr val="073763"/>
                </a:solidFill>
                <a:latin typeface="Roboto"/>
                <a:ea typeface="Roboto"/>
                <a:cs typeface="Roboto"/>
              </a:defRPr>
            </a:lvl6pPr>
            <a:lvl7pPr marL="0" indent="0">
              <a:buClr>
                <a:srgbClr val="073763"/>
              </a:buClr>
              <a:buFont typeface="Roboto"/>
              <a:defRPr sz="1800">
                <a:solidFill>
                  <a:srgbClr val="073763"/>
                </a:solidFill>
                <a:latin typeface="Roboto"/>
                <a:ea typeface="Roboto"/>
                <a:cs typeface="Roboto"/>
              </a:defRPr>
            </a:lvl7pPr>
            <a:lvl8pPr marL="0" indent="0">
              <a:buClr>
                <a:srgbClr val="073763"/>
              </a:buClr>
              <a:buFont typeface="Roboto"/>
              <a:defRPr sz="1800">
                <a:solidFill>
                  <a:srgbClr val="073763"/>
                </a:solidFill>
                <a:latin typeface="Roboto"/>
                <a:ea typeface="Roboto"/>
                <a:cs typeface="Roboto"/>
              </a:defRPr>
            </a:lvl8pPr>
            <a:lvl9pPr marL="0" indent="0">
              <a:buClr>
                <a:srgbClr val="073763"/>
              </a:buClr>
              <a:buFont typeface="Roboto"/>
              <a:defRPr sz="1800">
                <a:solidFill>
                  <a:srgbClr val="073763"/>
                </a:solidFill>
                <a:latin typeface="Roboto"/>
                <a:ea typeface="Roboto"/>
                <a:cs typeface="Roboto"/>
              </a:defRPr>
            </a:lvl9pPr>
          </a:lstStyle>
          <a:p>
            <a:pPr algn="l" rtl="0"/>
            <a:r>
              <a:rPr lang="en-US" sz="2400" dirty="0" err="1"/>
              <a:t>Relatio</a:t>
            </a:r>
            <a:r>
              <a:rPr lang="en-US" sz="2400" dirty="0"/>
              <a:t> </a:t>
            </a:r>
            <a:endParaRPr lang="he-IL" sz="2400" dirty="0"/>
          </a:p>
          <a:p>
            <a:endParaRPr lang="he-IL" sz="2400" dirty="0"/>
          </a:p>
          <a:p>
            <a:endParaRPr lang="he-IL" sz="2400" dirty="0"/>
          </a:p>
          <a:p>
            <a:endParaRPr lang="he-IL" sz="2400" dirty="0"/>
          </a:p>
          <a:p>
            <a:pPr marL="342900" indent="-342900">
              <a:buFont typeface="Arial" panose="020B0604020202020204" pitchFamily="34" charset="0"/>
              <a:buChar char="•"/>
            </a:pPr>
            <a:endParaRPr lang="en-US" sz="2400" dirty="0"/>
          </a:p>
          <a:p>
            <a:endParaRPr lang="he-IL" altLang="he-IL" sz="2400" dirty="0"/>
          </a:p>
          <a:p>
            <a:pPr algn="l" rtl="0"/>
            <a:r>
              <a:rPr lang="en-US" sz="2400" dirty="0" err="1"/>
              <a:t>Diurnall</a:t>
            </a:r>
            <a:r>
              <a:rPr lang="en-US" sz="2400" dirty="0"/>
              <a:t> </a:t>
            </a:r>
            <a:endParaRPr lang="he-IL" sz="2400" dirty="0"/>
          </a:p>
          <a:p>
            <a:pPr marL="403225" indent="-285750" algn="l" rtl="0">
              <a:buFont typeface="Wingdings" panose="05000000000000000000" pitchFamily="2" charset="2"/>
              <a:buChar char="§"/>
            </a:pPr>
            <a:r>
              <a:rPr lang="en-US" sz="2000" b="0" dirty="0">
                <a:sym typeface="Roboto"/>
              </a:rPr>
              <a:t>Weekly event recap. The first to survey events in chronological order.</a:t>
            </a:r>
            <a:endParaRPr lang="en-US" altLang="he-IL" sz="2000" b="0" dirty="0">
              <a:sym typeface="Roboto"/>
            </a:endParaRPr>
          </a:p>
        </p:txBody>
      </p:sp>
      <p:sp>
        <p:nvSpPr>
          <p:cNvPr id="11" name="TextBox 10">
            <a:extLst>
              <a:ext uri="{FF2B5EF4-FFF2-40B4-BE49-F238E27FC236}">
                <a16:creationId xmlns:a16="http://schemas.microsoft.com/office/drawing/2014/main" id="{9EBF1F42-E7DA-4D25-9536-9250347D74EC}"/>
              </a:ext>
            </a:extLst>
          </p:cNvPr>
          <p:cNvSpPr txBox="1"/>
          <p:nvPr/>
        </p:nvSpPr>
        <p:spPr>
          <a:xfrm>
            <a:off x="64542" y="6272409"/>
            <a:ext cx="4275446" cy="369332"/>
          </a:xfrm>
          <a:prstGeom prst="rect">
            <a:avLst/>
          </a:prstGeom>
          <a:noFill/>
        </p:spPr>
        <p:txBody>
          <a:bodyPr wrap="square" rtlCol="1">
            <a:spAutoFit/>
          </a:bodyPr>
          <a:lstStyle/>
          <a:p>
            <a:r>
              <a:rPr lang="en-US" dirty="0"/>
              <a:t>Anthony Smith, 17</a:t>
            </a:r>
            <a:r>
              <a:rPr lang="en-US" baseline="30000" dirty="0"/>
              <a:t>th</a:t>
            </a:r>
            <a:r>
              <a:rPr lang="en-US" dirty="0"/>
              <a:t> century newspapers</a:t>
            </a:r>
            <a:endParaRPr lang="he-IL" dirty="0"/>
          </a:p>
        </p:txBody>
      </p:sp>
      <p:sp>
        <p:nvSpPr>
          <p:cNvPr id="4" name="Rectangle 3"/>
          <p:cNvSpPr/>
          <p:nvPr/>
        </p:nvSpPr>
        <p:spPr>
          <a:xfrm>
            <a:off x="4432523" y="790483"/>
            <a:ext cx="4235306" cy="1938992"/>
          </a:xfrm>
          <a:prstGeom prst="rect">
            <a:avLst/>
          </a:prstGeom>
        </p:spPr>
        <p:txBody>
          <a:bodyPr wrap="square">
            <a:spAutoFit/>
          </a:bodyPr>
          <a:lstStyle/>
          <a:p>
            <a:pPr marL="342900" indent="-342900" algn="l">
              <a:buFont typeface="Wingdings" panose="05000000000000000000" pitchFamily="2" charset="2"/>
              <a:buChar char="§"/>
            </a:pPr>
            <a:r>
              <a:rPr lang="en-US" sz="2000" dirty="0">
                <a:solidFill>
                  <a:srgbClr val="073763"/>
                </a:solidFill>
                <a:latin typeface="Calibri" panose="020F0502020204030204" pitchFamily="34" charset="0"/>
                <a:ea typeface="Roboto"/>
                <a:cs typeface="Calibri" panose="020F0502020204030204" pitchFamily="34" charset="0"/>
                <a:sym typeface="Roboto"/>
              </a:rPr>
              <a:t>Leaflets usually issued only for special events such as markets, fairs, economics, society, gossip and local politics, without any name or affiliation and did not include independent features.</a:t>
            </a:r>
            <a:endParaRPr lang="en-US" dirty="0"/>
          </a:p>
        </p:txBody>
      </p:sp>
      <p:sp>
        <p:nvSpPr>
          <p:cNvPr id="9" name="Shape 494"/>
          <p:cNvSpPr txBox="1">
            <a:spLocks/>
          </p:cNvSpPr>
          <p:nvPr/>
        </p:nvSpPr>
        <p:spPr>
          <a:xfrm>
            <a:off x="229275" y="302398"/>
            <a:ext cx="1851168" cy="85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pPr>
              <a:buSzPct val="25000"/>
            </a:pPr>
            <a:r>
              <a:rPr lang="en-US" sz="2800" dirty="0">
                <a:latin typeface="Calibri" panose="020F0502020204030204" pitchFamily="34" charset="0"/>
                <a:ea typeface="Verdana" panose="020B0604030504040204" pitchFamily="34" charset="0"/>
                <a:cs typeface="Calibri" panose="020F0502020204030204" pitchFamily="34" charset="0"/>
              </a:rPr>
              <a:t>Pre- Industrial Age</a:t>
            </a:r>
            <a:endParaRPr lang="en-US" sz="1600" dirty="0">
              <a:latin typeface="Calibri" panose="020F0502020204030204" pitchFamily="34" charset="0"/>
              <a:ea typeface="Verdana" panose="020B0604030504040204" pitchFamily="34" charset="0"/>
              <a:cs typeface="Calibri" panose="020F0502020204030204" pitchFamily="34" charset="0"/>
            </a:endParaRPr>
          </a:p>
        </p:txBody>
      </p:sp>
      <p:pic>
        <p:nvPicPr>
          <p:cNvPr id="1026" name="Picture 2" descr="Image result for relati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240" y="1330728"/>
            <a:ext cx="2544374" cy="3510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8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6B46EF66-99B1-4A06-BDFF-A8F5A75306DB}"/>
              </a:ext>
            </a:extLst>
          </p:cNvPr>
          <p:cNvSpPr>
            <a:spLocks noGrp="1"/>
          </p:cNvSpPr>
          <p:nvPr>
            <p:ph type="sldNum" sz="quarter" idx="12"/>
          </p:nvPr>
        </p:nvSpPr>
        <p:spPr>
          <a:xfrm>
            <a:off x="6994398" y="5055880"/>
            <a:ext cx="2057400" cy="365125"/>
          </a:xfrm>
        </p:spPr>
        <p:txBody>
          <a:bodyPr/>
          <a:lstStyle/>
          <a:p>
            <a:pPr>
              <a:defRPr/>
            </a:pPr>
            <a:fld id="{B2D18C39-7293-42E3-926C-09935FD3BBE5}" type="slidenum">
              <a:rPr lang="en-US"/>
              <a:pPr>
                <a:defRPr/>
              </a:pPr>
              <a:t>14</a:t>
            </a:fld>
            <a:endParaRPr lang="en-US" dirty="0"/>
          </a:p>
        </p:txBody>
      </p:sp>
      <p:sp>
        <p:nvSpPr>
          <p:cNvPr id="8" name="Content Placeholder 2">
            <a:extLst>
              <a:ext uri="{FF2B5EF4-FFF2-40B4-BE49-F238E27FC236}">
                <a16:creationId xmlns:a16="http://schemas.microsoft.com/office/drawing/2014/main" id="{B792FABF-666F-47AB-AC3C-E2BB7CE32828}"/>
              </a:ext>
            </a:extLst>
          </p:cNvPr>
          <p:cNvSpPr txBox="1">
            <a:spLocks/>
          </p:cNvSpPr>
          <p:nvPr/>
        </p:nvSpPr>
        <p:spPr>
          <a:xfrm>
            <a:off x="4794245" y="434336"/>
            <a:ext cx="4120480" cy="4525962"/>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indent="0" algn="l">
              <a:buFont typeface="Roboto"/>
              <a:buNone/>
            </a:pPr>
            <a:r>
              <a:rPr lang="he-IL"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Mercurius</a:t>
            </a:r>
            <a:endParaRPr lang="he-IL" sz="2800" b="1" dirty="0">
              <a:latin typeface="Calibri" panose="020F0502020204030204" pitchFamily="34" charset="0"/>
              <a:cs typeface="Calibri" panose="020F0502020204030204" pitchFamily="34" charset="0"/>
            </a:endParaRPr>
          </a:p>
          <a:p>
            <a:pPr marL="227013" indent="-227013" algn="l"/>
            <a:r>
              <a:rPr lang="en-US" sz="2000" dirty="0">
                <a:latin typeface="Calibri" panose="020F0502020204030204" pitchFamily="34" charset="0"/>
                <a:cs typeface="Calibri" panose="020F0502020204030204" pitchFamily="34" charset="0"/>
              </a:rPr>
              <a:t>The Mercurius appeared in the form of a book and was mainly used in trading concentrations.</a:t>
            </a:r>
          </a:p>
          <a:p>
            <a:pPr marL="227013" indent="-227013" algn="l"/>
            <a:endParaRPr lang="en-US" sz="2000" dirty="0">
              <a:latin typeface="Calibri" panose="020F0502020204030204" pitchFamily="34" charset="0"/>
              <a:cs typeface="Calibri" panose="020F0502020204030204" pitchFamily="34" charset="0"/>
            </a:endParaRPr>
          </a:p>
          <a:p>
            <a:pPr marL="227013" indent="-227013" algn="l"/>
            <a:r>
              <a:rPr lang="en-US" sz="2000" dirty="0">
                <a:latin typeface="Calibri" panose="020F0502020204030204" pitchFamily="34" charset="0"/>
                <a:cs typeface="Calibri" panose="020F0502020204030204" pitchFamily="34" charset="0"/>
              </a:rPr>
              <a:t>Appeared in dense and fast - usually a new edition each day.</a:t>
            </a:r>
          </a:p>
          <a:p>
            <a:pPr marL="227013" indent="-227013" algn="l"/>
            <a:endParaRPr lang="en-US" sz="2000" dirty="0">
              <a:latin typeface="Calibri" panose="020F0502020204030204" pitchFamily="34" charset="0"/>
              <a:cs typeface="Calibri" panose="020F0502020204030204" pitchFamily="34" charset="0"/>
            </a:endParaRPr>
          </a:p>
          <a:p>
            <a:pPr marL="227013" indent="-227013" algn="l"/>
            <a:r>
              <a:rPr lang="en-US" sz="2000" dirty="0">
                <a:latin typeface="Calibri" panose="020F0502020204030204" pitchFamily="34" charset="0"/>
                <a:cs typeface="Calibri" panose="020F0502020204030204" pitchFamily="34" charset="0"/>
              </a:rPr>
              <a:t>Modern newspaper features: page numbering and publishing author identity. </a:t>
            </a:r>
            <a:endParaRPr lang="he-IL" altLang="he-IL"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F106F2-6FB8-43A6-8810-5D750023466E}"/>
              </a:ext>
            </a:extLst>
          </p:cNvPr>
          <p:cNvSpPr txBox="1"/>
          <p:nvPr/>
        </p:nvSpPr>
        <p:spPr>
          <a:xfrm>
            <a:off x="2159460" y="4734689"/>
            <a:ext cx="4275446" cy="261610"/>
          </a:xfrm>
          <a:prstGeom prst="rect">
            <a:avLst/>
          </a:prstGeom>
          <a:noFill/>
        </p:spPr>
        <p:txBody>
          <a:bodyPr wrap="square" rtlCol="1">
            <a:spAutoFit/>
          </a:bodyPr>
          <a:lstStyle/>
          <a:p>
            <a:r>
              <a:rPr lang="en-US" sz="1100" dirty="0"/>
              <a:t>Anthony Smith, 17</a:t>
            </a:r>
            <a:r>
              <a:rPr lang="en-US" sz="1100" baseline="30000" dirty="0"/>
              <a:t>th</a:t>
            </a:r>
            <a:r>
              <a:rPr lang="en-US" sz="1100" dirty="0"/>
              <a:t> century newspapers</a:t>
            </a:r>
            <a:endParaRPr lang="he-IL" sz="1100" dirty="0"/>
          </a:p>
        </p:txBody>
      </p:sp>
      <p:pic>
        <p:nvPicPr>
          <p:cNvPr id="10" name="Picture 2" descr="https://s-media-cache-ak0.pinimg.com/236x/4d/18/08/4d18084b2fafec77464e531ce37e5735.jpg">
            <a:extLst>
              <a:ext uri="{FF2B5EF4-FFF2-40B4-BE49-F238E27FC236}">
                <a16:creationId xmlns:a16="http://schemas.microsoft.com/office/drawing/2014/main" id="{5F245F66-E4A8-4AC0-8383-177629A14E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844150" y="884986"/>
            <a:ext cx="2648360" cy="3624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Shape 494"/>
          <p:cNvSpPr txBox="1">
            <a:spLocks noGrp="1"/>
          </p:cNvSpPr>
          <p:nvPr>
            <p:ph type="title"/>
          </p:nvPr>
        </p:nvSpPr>
        <p:spPr>
          <a:xfrm>
            <a:off x="229275" y="302398"/>
            <a:ext cx="1851168" cy="857400"/>
          </a:xfrm>
          <a:prstGeom prst="rect">
            <a:avLst/>
          </a:prstGeom>
          <a:noFill/>
          <a:ln>
            <a:noFill/>
          </a:ln>
        </p:spPr>
        <p:txBody>
          <a:bodyPr wrap="square" lIns="91425" tIns="91425" rIns="91425" bIns="91425" anchor="t" anchorCtr="0">
            <a:noAutofit/>
          </a:bodyPr>
          <a:lstStyle/>
          <a:p>
            <a:pPr>
              <a:buSzPct val="25000"/>
            </a:pPr>
            <a:r>
              <a:rPr lang="en-US" sz="2800" dirty="0">
                <a:latin typeface="Calibri" panose="020F0502020204030204" pitchFamily="34" charset="0"/>
                <a:ea typeface="Verdana" panose="020B0604030504040204" pitchFamily="34" charset="0"/>
                <a:cs typeface="Calibri" panose="020F0502020204030204" pitchFamily="34" charset="0"/>
              </a:rPr>
              <a:t>Pre- Industrial Age</a:t>
            </a:r>
            <a:endParaRPr lang="en-US" sz="16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9307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ctrTitle" idx="4294967295"/>
          </p:nvPr>
        </p:nvSpPr>
        <p:spPr>
          <a:xfrm>
            <a:off x="102338" y="3127413"/>
            <a:ext cx="8547223" cy="1159799"/>
          </a:xfrm>
          <a:prstGeom prst="rect">
            <a:avLst/>
          </a:prstGeom>
          <a:noFill/>
          <a:ln>
            <a:noFill/>
          </a:ln>
        </p:spPr>
        <p:txBody>
          <a:bodyPr wrap="square" lIns="91425" tIns="91425" rIns="91425" bIns="91425" anchor="t" anchorCtr="0">
            <a:noAutofit/>
          </a:bodyPr>
          <a:lstStyle/>
          <a:p>
            <a:pPr marL="0" marR="0" lvl="0" indent="0" algn="r" rtl="1">
              <a:lnSpc>
                <a:spcPct val="100000"/>
              </a:lnSpc>
              <a:spcBef>
                <a:spcPts val="0"/>
              </a:spcBef>
              <a:spcAft>
                <a:spcPts val="0"/>
              </a:spcAft>
              <a:buClr>
                <a:srgbClr val="FFFFFF"/>
              </a:buClr>
              <a:buSzPct val="25000"/>
              <a:buFont typeface="Montserrat"/>
              <a:buNone/>
            </a:pPr>
            <a:r>
              <a:rPr lang="en-US" sz="7200" dirty="0">
                <a:latin typeface="Calibri" panose="020F0502020204030204" pitchFamily="34" charset="0"/>
                <a:ea typeface="Verdana" panose="020B0604030504040204" pitchFamily="34" charset="0"/>
                <a:cs typeface="Calibri" panose="020F0502020204030204" pitchFamily="34" charset="0"/>
              </a:rPr>
              <a:t>Birth of the NEWS</a:t>
            </a:r>
            <a:endParaRPr lang="en-US" sz="72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endParaRPr>
          </a:p>
        </p:txBody>
      </p:sp>
      <p:grpSp>
        <p:nvGrpSpPr>
          <p:cNvPr id="11" name="Google Shape;9235;p73">
            <a:extLst>
              <a:ext uri="{FF2B5EF4-FFF2-40B4-BE49-F238E27FC236}">
                <a16:creationId xmlns:a16="http://schemas.microsoft.com/office/drawing/2014/main" id="{A959A717-9A1C-43C3-BC36-665339B3F3FA}"/>
              </a:ext>
            </a:extLst>
          </p:cNvPr>
          <p:cNvGrpSpPr/>
          <p:nvPr/>
        </p:nvGrpSpPr>
        <p:grpSpPr>
          <a:xfrm>
            <a:off x="2725986" y="889907"/>
            <a:ext cx="2156257" cy="1945872"/>
            <a:chOff x="2139425" y="2682250"/>
            <a:chExt cx="298550" cy="296150"/>
          </a:xfrm>
          <a:solidFill>
            <a:schemeClr val="bg1"/>
          </a:solidFill>
        </p:grpSpPr>
        <p:sp>
          <p:nvSpPr>
            <p:cNvPr id="12" name="Google Shape;9236;p73">
              <a:extLst>
                <a:ext uri="{FF2B5EF4-FFF2-40B4-BE49-F238E27FC236}">
                  <a16:creationId xmlns:a16="http://schemas.microsoft.com/office/drawing/2014/main" id="{A4C33AA2-B37D-4899-A1D0-D30174357B77}"/>
                </a:ext>
              </a:extLst>
            </p:cNvPr>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37;p73">
              <a:extLst>
                <a:ext uri="{FF2B5EF4-FFF2-40B4-BE49-F238E27FC236}">
                  <a16:creationId xmlns:a16="http://schemas.microsoft.com/office/drawing/2014/main" id="{ADA7EE7C-4C76-44ED-9BE2-D64432553ECF}"/>
                </a:ext>
              </a:extLst>
            </p:cNvPr>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38;p73">
              <a:extLst>
                <a:ext uri="{FF2B5EF4-FFF2-40B4-BE49-F238E27FC236}">
                  <a16:creationId xmlns:a16="http://schemas.microsoft.com/office/drawing/2014/main" id="{ECFDD965-565F-4797-83B9-72A3E6B99C96}"/>
                </a:ext>
              </a:extLst>
            </p:cNvPr>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39;p73">
              <a:extLst>
                <a:ext uri="{FF2B5EF4-FFF2-40B4-BE49-F238E27FC236}">
                  <a16:creationId xmlns:a16="http://schemas.microsoft.com/office/drawing/2014/main" id="{8064030E-D65B-48A7-B863-B012EA702C32}"/>
                </a:ext>
              </a:extLst>
            </p:cNvPr>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757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050F7A-6D6F-44AB-8DAF-B924AB25109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C7613C4A-69C3-4C07-BC91-66AE132E5AF2}"/>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Title 1">
            <a:extLst>
              <a:ext uri="{FF2B5EF4-FFF2-40B4-BE49-F238E27FC236}">
                <a16:creationId xmlns:a16="http://schemas.microsoft.com/office/drawing/2014/main" id="{54870F1B-B700-446D-83EE-5E3DF32D6003}"/>
              </a:ext>
            </a:extLst>
          </p:cNvPr>
          <p:cNvSpPr txBox="1">
            <a:spLocks/>
          </p:cNvSpPr>
          <p:nvPr/>
        </p:nvSpPr>
        <p:spPr>
          <a:xfrm>
            <a:off x="0" y="217488"/>
            <a:ext cx="7734650" cy="432051"/>
          </a:xfrm>
          <a:prstGeom prst="rect">
            <a:avLst/>
          </a:prstGeom>
          <a:solidFill>
            <a:srgbClr val="41586A"/>
          </a:solidFill>
        </p:spPr>
        <p:txBody>
          <a:bodyPr anchor="ctr">
            <a:noAutofit/>
          </a:bodyPr>
          <a:lstStyle/>
          <a:p>
            <a:pPr algn="l" eaLnBrk="1" fontAlgn="auto" hangingPunct="1">
              <a:spcBef>
                <a:spcPts val="0"/>
              </a:spcBef>
              <a:spcAft>
                <a:spcPts val="0"/>
              </a:spcAft>
              <a:defRPr/>
            </a:pPr>
            <a:r>
              <a:rPr lang="en-US" sz="2800" b="1" dirty="0">
                <a:solidFill>
                  <a:schemeClr val="bg1"/>
                </a:solidFill>
                <a:latin typeface="Calibri" panose="020F0502020204030204" pitchFamily="34" charset="0"/>
                <a:ea typeface="+mj-ea"/>
                <a:cs typeface="Calibri" panose="020F0502020204030204" pitchFamily="34" charset="0"/>
              </a:rPr>
              <a:t>Causes for the Appearance of the Newspaper</a:t>
            </a:r>
          </a:p>
        </p:txBody>
      </p:sp>
      <p:sp>
        <p:nvSpPr>
          <p:cNvPr id="7" name="Slide Number Placeholder 8">
            <a:extLst>
              <a:ext uri="{FF2B5EF4-FFF2-40B4-BE49-F238E27FC236}">
                <a16:creationId xmlns:a16="http://schemas.microsoft.com/office/drawing/2014/main" id="{0C9983E3-E5DA-4D50-BA9C-934BC59F1367}"/>
              </a:ext>
            </a:extLst>
          </p:cNvPr>
          <p:cNvSpPr txBox="1">
            <a:spLocks/>
          </p:cNvSpPr>
          <p:nvPr/>
        </p:nvSpPr>
        <p:spPr>
          <a:xfrm>
            <a:off x="6457950" y="6356350"/>
            <a:ext cx="2057400" cy="3651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B2D18C39-7293-42E3-926C-09935FD3BBE5}" type="slidenum">
              <a:rPr lang="en-US" smtClean="0"/>
              <a:pPr>
                <a:defRPr/>
              </a:pPr>
              <a:t>16</a:t>
            </a:fld>
            <a:endParaRPr lang="en-US" dirty="0"/>
          </a:p>
        </p:txBody>
      </p:sp>
      <p:sp>
        <p:nvSpPr>
          <p:cNvPr id="9" name="Content Placeholder 2">
            <a:extLst>
              <a:ext uri="{FF2B5EF4-FFF2-40B4-BE49-F238E27FC236}">
                <a16:creationId xmlns:a16="http://schemas.microsoft.com/office/drawing/2014/main" id="{EE8B1DDD-C6C9-4EE3-8A55-62CACCB419C3}"/>
              </a:ext>
            </a:extLst>
          </p:cNvPr>
          <p:cNvSpPr txBox="1">
            <a:spLocks/>
          </p:cNvSpPr>
          <p:nvPr/>
        </p:nvSpPr>
        <p:spPr>
          <a:xfrm>
            <a:off x="2139192" y="721003"/>
            <a:ext cx="6786675" cy="118329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algn="l"/>
            <a:r>
              <a:rPr lang="en-US" altLang="he-IL" sz="2000" b="1" dirty="0">
                <a:latin typeface="Calibri" panose="020F0502020204030204" pitchFamily="34" charset="0"/>
                <a:cs typeface="Calibri" panose="020F0502020204030204" pitchFamily="34" charset="0"/>
              </a:rPr>
              <a:t>Transport, roads and postal services</a:t>
            </a:r>
          </a:p>
          <a:p>
            <a:pPr algn="l"/>
            <a:r>
              <a:rPr lang="en-US" altLang="he-IL" sz="2000" b="1" dirty="0">
                <a:latin typeface="Calibri" panose="020F0502020204030204" pitchFamily="34" charset="0"/>
                <a:cs typeface="Calibri" panose="020F0502020204030204" pitchFamily="34" charset="0"/>
              </a:rPr>
              <a:t>Information transmission networks between trading centers</a:t>
            </a:r>
          </a:p>
          <a:p>
            <a:pPr algn="l"/>
            <a:r>
              <a:rPr lang="en-US" altLang="he-IL" sz="2000" b="1" dirty="0">
                <a:latin typeface="Calibri" panose="020F0502020204030204" pitchFamily="34" charset="0"/>
                <a:cs typeface="Calibri" panose="020F0502020204030204" pitchFamily="34" charset="0"/>
              </a:rPr>
              <a:t>Connection between sender and recipient</a:t>
            </a:r>
            <a:endParaRPr lang="he-IL" altLang="he-IL" sz="2000" b="1" dirty="0">
              <a:latin typeface="Calibri" panose="020F0502020204030204" pitchFamily="34" charset="0"/>
              <a:cs typeface="Calibri" panose="020F0502020204030204" pitchFamily="34" charset="0"/>
            </a:endParaRPr>
          </a:p>
        </p:txBody>
      </p:sp>
      <p:pic>
        <p:nvPicPr>
          <p:cNvPr id="10" name="Picture 2" descr="https://earlymodernnewsnetworks.files.wordpress.com/2012/10/sanson-french-post-roads-16321.png?w=500&amp;h=353">
            <a:extLst>
              <a:ext uri="{FF2B5EF4-FFF2-40B4-BE49-F238E27FC236}">
                <a16:creationId xmlns:a16="http://schemas.microsoft.com/office/drawing/2014/main" id="{E69E87D6-96C3-44D2-9704-719BB35D0C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985" y="2040909"/>
            <a:ext cx="3735980" cy="2906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media-cache-ak0.pinimg.com/236x/9d/3e/33/9d3e3353c731702df48942cf058f7c21.jpg">
            <a:extLst>
              <a:ext uri="{FF2B5EF4-FFF2-40B4-BE49-F238E27FC236}">
                <a16:creationId xmlns:a16="http://schemas.microsoft.com/office/drawing/2014/main" id="{C9AA24EC-8ECD-4D46-9385-FC5E131439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993" y="2113551"/>
            <a:ext cx="4038317" cy="27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934A73-3F5A-4C15-84DC-4F4FAAC82459}"/>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Slide Number Placeholder 8">
            <a:extLst>
              <a:ext uri="{FF2B5EF4-FFF2-40B4-BE49-F238E27FC236}">
                <a16:creationId xmlns:a16="http://schemas.microsoft.com/office/drawing/2014/main" id="{FDF056F3-BB55-4D51-BC46-8BB6DFBBDD13}"/>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17</a:t>
            </a:fld>
            <a:endParaRPr lang="en-US" dirty="0"/>
          </a:p>
        </p:txBody>
      </p:sp>
      <p:sp>
        <p:nvSpPr>
          <p:cNvPr id="9" name="Content Placeholder 2">
            <a:extLst>
              <a:ext uri="{FF2B5EF4-FFF2-40B4-BE49-F238E27FC236}">
                <a16:creationId xmlns:a16="http://schemas.microsoft.com/office/drawing/2014/main" id="{D7D059E4-FF49-4037-ADE4-52D210944E5F}"/>
              </a:ext>
            </a:extLst>
          </p:cNvPr>
          <p:cNvSpPr txBox="1">
            <a:spLocks/>
          </p:cNvSpPr>
          <p:nvPr/>
        </p:nvSpPr>
        <p:spPr>
          <a:xfrm>
            <a:off x="2038525" y="733898"/>
            <a:ext cx="6770916" cy="172893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569913" indent="-401638" algn="l"/>
            <a:r>
              <a:rPr lang="en-US" altLang="he-IL" sz="2400" b="1" dirty="0">
                <a:latin typeface="Calibri" panose="020F0502020204030204" pitchFamily="34" charset="0"/>
                <a:cs typeface="Calibri" panose="020F0502020204030204" pitchFamily="34" charset="0"/>
              </a:rPr>
              <a:t>Knowledge = Power = Money: Willingness to pay for information</a:t>
            </a:r>
          </a:p>
          <a:p>
            <a:pPr marL="569913" indent="-401638" algn="l"/>
            <a:r>
              <a:rPr lang="en-US" altLang="he-IL" sz="2400" b="1" dirty="0">
                <a:latin typeface="Calibri" panose="020F0502020204030204" pitchFamily="34" charset="0"/>
                <a:cs typeface="Calibri" panose="020F0502020204030204" pitchFamily="34" charset="0"/>
              </a:rPr>
              <a:t>Establishment of Post Offices &gt;&gt; Private Press</a:t>
            </a:r>
            <a:endParaRPr lang="he-IL" altLang="he-IL" sz="2400" b="1" dirty="0">
              <a:latin typeface="Calibri" panose="020F0502020204030204" pitchFamily="34" charset="0"/>
              <a:cs typeface="Calibri" panose="020F0502020204030204" pitchFamily="34" charset="0"/>
            </a:endParaRPr>
          </a:p>
        </p:txBody>
      </p:sp>
      <p:pic>
        <p:nvPicPr>
          <p:cNvPr id="10" name="Picture 2" descr="https://upload.wikimedia.org/wikipedia/commons/b/b7/The_Post_Office_Microcosm_edited.jpg">
            <a:extLst>
              <a:ext uri="{FF2B5EF4-FFF2-40B4-BE49-F238E27FC236}">
                <a16:creationId xmlns:a16="http://schemas.microsoft.com/office/drawing/2014/main" id="{69DA02A6-653D-4B4D-8516-F8303D6EC1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741" y="1961055"/>
            <a:ext cx="8140700" cy="28174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5B45DD3-4D45-49B2-97C8-169E04382EAF}"/>
              </a:ext>
            </a:extLst>
          </p:cNvPr>
          <p:cNvSpPr txBox="1">
            <a:spLocks/>
          </p:cNvSpPr>
          <p:nvPr/>
        </p:nvSpPr>
        <p:spPr>
          <a:xfrm>
            <a:off x="0" y="217488"/>
            <a:ext cx="7734650" cy="432051"/>
          </a:xfrm>
          <a:prstGeom prst="rect">
            <a:avLst/>
          </a:prstGeom>
          <a:solidFill>
            <a:srgbClr val="41586A"/>
          </a:solidFill>
        </p:spPr>
        <p:txBody>
          <a:bodyPr anchor="ctr">
            <a:noAutofit/>
          </a:bodyPr>
          <a:lstStyle/>
          <a:p>
            <a:pPr algn="l" eaLnBrk="1" fontAlgn="auto" hangingPunct="1">
              <a:spcBef>
                <a:spcPts val="0"/>
              </a:spcBef>
              <a:spcAft>
                <a:spcPts val="0"/>
              </a:spcAft>
              <a:defRPr/>
            </a:pPr>
            <a:r>
              <a:rPr lang="en-US" sz="2800" b="1" dirty="0">
                <a:solidFill>
                  <a:schemeClr val="bg1"/>
                </a:solidFill>
                <a:latin typeface="Calibri" panose="020F0502020204030204" pitchFamily="34" charset="0"/>
                <a:ea typeface="+mj-ea"/>
                <a:cs typeface="Calibri" panose="020F0502020204030204" pitchFamily="34" charset="0"/>
              </a:rPr>
              <a:t>Causes for the Appearance of the Newspaper</a:t>
            </a:r>
          </a:p>
        </p:txBody>
      </p:sp>
    </p:spTree>
    <p:extLst>
      <p:ext uri="{BB962C8B-B14F-4D97-AF65-F5344CB8AC3E}">
        <p14:creationId xmlns:p14="http://schemas.microsoft.com/office/powerpoint/2010/main" val="314294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712A42-3A90-4E11-ADCB-E161B4DF013E}"/>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Slide Number Placeholder 8">
            <a:extLst>
              <a:ext uri="{FF2B5EF4-FFF2-40B4-BE49-F238E27FC236}">
                <a16:creationId xmlns:a16="http://schemas.microsoft.com/office/drawing/2014/main" id="{D2DB25F4-8F56-459C-8DF3-4E6F00245D66}"/>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18</a:t>
            </a:fld>
            <a:endParaRPr lang="en-US" dirty="0"/>
          </a:p>
        </p:txBody>
      </p:sp>
      <p:sp>
        <p:nvSpPr>
          <p:cNvPr id="6" name="Content Placeholder 2">
            <a:extLst>
              <a:ext uri="{FF2B5EF4-FFF2-40B4-BE49-F238E27FC236}">
                <a16:creationId xmlns:a16="http://schemas.microsoft.com/office/drawing/2014/main" id="{BAD5AE85-7E48-4700-B0CB-4177E697E37A}"/>
              </a:ext>
            </a:extLst>
          </p:cNvPr>
          <p:cNvSpPr txBox="1">
            <a:spLocks/>
          </p:cNvSpPr>
          <p:nvPr/>
        </p:nvSpPr>
        <p:spPr>
          <a:xfrm>
            <a:off x="2147582" y="795775"/>
            <a:ext cx="6876154" cy="1016247"/>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285750" indent="-285750" algn="l"/>
            <a:r>
              <a:rPr lang="en-US" altLang="he-IL" sz="2400" b="1" dirty="0">
                <a:latin typeface="Calibri" panose="020F0502020204030204" pitchFamily="34" charset="0"/>
                <a:cs typeface="Calibri" panose="020F0502020204030204" pitchFamily="34" charset="0"/>
              </a:rPr>
              <a:t>Development of printing technology (Gutenberg and later developments)</a:t>
            </a:r>
            <a:endParaRPr lang="he-IL" altLang="he-IL" sz="2400" b="1" dirty="0">
              <a:latin typeface="Calibri" panose="020F0502020204030204" pitchFamily="34" charset="0"/>
              <a:cs typeface="Calibri" panose="020F0502020204030204" pitchFamily="34" charset="0"/>
            </a:endParaRPr>
          </a:p>
        </p:txBody>
      </p:sp>
      <p:pic>
        <p:nvPicPr>
          <p:cNvPr id="7" name="Picture 2" descr="http://www.officemuseum.com/IMagesWWW/Letter_copying_press_de.jpg">
            <a:extLst>
              <a:ext uri="{FF2B5EF4-FFF2-40B4-BE49-F238E27FC236}">
                <a16:creationId xmlns:a16="http://schemas.microsoft.com/office/drawing/2014/main" id="{66256226-7591-484F-8714-33F6E43C34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6668" y="2026861"/>
            <a:ext cx="3228975" cy="2886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s.123rf.com/450wm/simonekesh/simonekesh1412/simonekesh141200007/34898311-old-typography-printing-machine-with-font-characters-for-craftman-typography.jpg?ver=6">
            <a:extLst>
              <a:ext uri="{FF2B5EF4-FFF2-40B4-BE49-F238E27FC236}">
                <a16:creationId xmlns:a16="http://schemas.microsoft.com/office/drawing/2014/main" id="{012E9F0A-264F-4362-B64F-2BBF199D59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4632" y="2026861"/>
            <a:ext cx="4217159" cy="280742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F84AC9E-6050-418A-B23E-5FA9734DF58C}"/>
              </a:ext>
            </a:extLst>
          </p:cNvPr>
          <p:cNvSpPr txBox="1">
            <a:spLocks/>
          </p:cNvSpPr>
          <p:nvPr/>
        </p:nvSpPr>
        <p:spPr>
          <a:xfrm>
            <a:off x="0" y="217488"/>
            <a:ext cx="7734650" cy="432051"/>
          </a:xfrm>
          <a:prstGeom prst="rect">
            <a:avLst/>
          </a:prstGeom>
          <a:solidFill>
            <a:srgbClr val="41586A"/>
          </a:solidFill>
        </p:spPr>
        <p:txBody>
          <a:bodyPr anchor="ctr">
            <a:noAutofit/>
          </a:bodyPr>
          <a:lstStyle/>
          <a:p>
            <a:pPr algn="l" eaLnBrk="1" fontAlgn="auto" hangingPunct="1">
              <a:spcBef>
                <a:spcPts val="0"/>
              </a:spcBef>
              <a:spcAft>
                <a:spcPts val="0"/>
              </a:spcAft>
              <a:defRPr/>
            </a:pPr>
            <a:r>
              <a:rPr lang="en-US" sz="2800" b="1" dirty="0">
                <a:solidFill>
                  <a:schemeClr val="bg1"/>
                </a:solidFill>
                <a:latin typeface="Calibri" panose="020F0502020204030204" pitchFamily="34" charset="0"/>
                <a:ea typeface="+mj-ea"/>
                <a:cs typeface="Calibri" panose="020F0502020204030204" pitchFamily="34" charset="0"/>
              </a:rPr>
              <a:t>Causes for the Appearance of the Newspaper</a:t>
            </a:r>
          </a:p>
        </p:txBody>
      </p:sp>
    </p:spTree>
    <p:extLst>
      <p:ext uri="{BB962C8B-B14F-4D97-AF65-F5344CB8AC3E}">
        <p14:creationId xmlns:p14="http://schemas.microsoft.com/office/powerpoint/2010/main" val="137466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7D8F5-59EA-4447-B86D-3D0952484039}"/>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Slide Number Placeholder 8">
            <a:extLst>
              <a:ext uri="{FF2B5EF4-FFF2-40B4-BE49-F238E27FC236}">
                <a16:creationId xmlns:a16="http://schemas.microsoft.com/office/drawing/2014/main" id="{EED8FC3E-8755-4113-B82D-FD9AE359C6BC}"/>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19</a:t>
            </a:fld>
            <a:endParaRPr lang="en-US" dirty="0"/>
          </a:p>
        </p:txBody>
      </p:sp>
      <p:sp>
        <p:nvSpPr>
          <p:cNvPr id="6" name="Content Placeholder 2">
            <a:extLst>
              <a:ext uri="{FF2B5EF4-FFF2-40B4-BE49-F238E27FC236}">
                <a16:creationId xmlns:a16="http://schemas.microsoft.com/office/drawing/2014/main" id="{CFFFA667-A4C7-4A27-8A2F-E3F6AB43D807}"/>
              </a:ext>
            </a:extLst>
          </p:cNvPr>
          <p:cNvSpPr txBox="1">
            <a:spLocks/>
          </p:cNvSpPr>
          <p:nvPr/>
        </p:nvSpPr>
        <p:spPr>
          <a:xfrm>
            <a:off x="2205770" y="795774"/>
            <a:ext cx="6603670" cy="172893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285750" indent="-285750"/>
            <a:r>
              <a:rPr lang="en-US" altLang="he-IL" sz="2400" dirty="0">
                <a:latin typeface="Calibri" panose="020F0502020204030204" pitchFamily="34" charset="0"/>
                <a:cs typeface="Calibri" panose="020F0502020204030204" pitchFamily="34" charset="0"/>
              </a:rPr>
              <a:t>First </a:t>
            </a:r>
            <a:r>
              <a:rPr lang="en-US" altLang="he-IL" sz="2400" b="1" dirty="0">
                <a:latin typeface="Calibri" panose="020F0502020204030204" pitchFamily="34" charset="0"/>
                <a:cs typeface="Calibri" panose="020F0502020204030204" pitchFamily="34" charset="0"/>
              </a:rPr>
              <a:t>‘Newspapers’ </a:t>
            </a:r>
            <a:r>
              <a:rPr lang="en-US" altLang="he-IL" sz="2400" dirty="0">
                <a:latin typeface="Calibri" panose="020F0502020204030204" pitchFamily="34" charset="0"/>
                <a:cs typeface="Calibri" panose="020F0502020204030204" pitchFamily="34" charset="0"/>
              </a:rPr>
              <a:t>in trade centers:</a:t>
            </a:r>
            <a:r>
              <a:rPr lang="en-US" altLang="he-IL" sz="2400" b="1" dirty="0">
                <a:latin typeface="Calibri" panose="020F0502020204030204" pitchFamily="34" charset="0"/>
                <a:cs typeface="Calibri" panose="020F0502020204030204" pitchFamily="34" charset="0"/>
              </a:rPr>
              <a:t> London </a:t>
            </a:r>
            <a:r>
              <a:rPr lang="en-US" altLang="he-IL" sz="2400" dirty="0">
                <a:latin typeface="Calibri" panose="020F0502020204030204" pitchFamily="34" charset="0"/>
                <a:cs typeface="Calibri" panose="020F0502020204030204" pitchFamily="34" charset="0"/>
              </a:rPr>
              <a:t>Information Collection Offices; Manual copying and selling to nobility and merchants.</a:t>
            </a:r>
            <a:endParaRPr lang="he-IL" altLang="he-IL" sz="2400" dirty="0">
              <a:latin typeface="Calibri" panose="020F0502020204030204" pitchFamily="34" charset="0"/>
              <a:cs typeface="Calibri" panose="020F0502020204030204" pitchFamily="34" charset="0"/>
            </a:endParaRPr>
          </a:p>
        </p:txBody>
      </p:sp>
      <p:sp>
        <p:nvSpPr>
          <p:cNvPr id="7" name="AutoShape 4" descr="data:image/jpeg;base64,/9j/4AAQSkZJRgABAQAAAQABAAD/2wCEAAkGBxQTEhUUExQWFhUVFx0aGBcYGB0YHBocHB0aGh0aGhcgHiggGh8lHBgcIjEhJSkrLi4uGh8zODMsNygtLisBCgoKDg0OGhAQGywkHyQsLCwsLCwsLCwsLCwsLCwsLCwsLCwsLCwsLCwsLCwsLCwsLCwsLCwsLCwsLCwsLCwsLP/AABEIAK4BIQMBIgACEQEDEQH/xAAcAAABBQEBAQAAAAAAAAAAAAAEAAECAwUGBwj/xAA/EAACAQMCAwYEBQMCBQMFAAABAhEAAyESMQRBUQUTImFxgQaRofAUMrHR4SNCwWLxFVKCktJDcqIWM1Njsv/EABgBAQEBAQEAAAAAAAAAAAAAAAABAgME/8QAIhEBAQEAAwACAwADAQAAAAAAAAERAhIhEzEDQVFCYZEi/9oADAMBAAIRAxEAPwAp2OoyZMmo6/Si7vDOTOM8pH71F+CYbwPcfvXSTw0CSegqOujPwOPzJ8waYcIT/cvzq4igN5VemqMTSbgW5R7EfvUPwlzz+f7VcDsWNPbtsdgT7Vbw/CXeRPzNEp2fc/uc+maGhlsXOh+cU1yyw3BrRt8Go3Jn5UQGjANEtYXdnpT/AIVzyNbuo8z+tM8dB7gfrQ2sj8A/T5kfvV47NMbifvnRqr5D5/xVgT1obWbb7PbmQPQz/ip3wiYOsn2oxlH3H71EqOg+QphtZBM9atWy3JTFaqgeQ9Mf4qzR7/fpQ1itwr9KiEadvbNbBA5x8hUdSj7H70NZZ4Z94b79qgGjcmfUVrll+yP3pBB0BpAJb43lv5mKJt8Rq5H2qwCOQ+VPJ+/9qqVaE+8VLu/IVWI6D9P8UzMPualom6qN1FRDpyEUwuD7/wB6cNP3/NTVWqw5H6/xVgJPM/P+KpA8voKXt9/KrqCPF9xTH0+lUah0H37U4f7igskdPpS7wdaYN9/ZpwfP6/zTRWbvp/3RTG6Ty/8AkKtK/f2agU+4FZ5LC78+f/cP2pVLux9gftSrOLrm/SpC3VrYJAGx6VZbsMTtFdJEClfKosOlab8Jjc1WvAf6vpVAdpScD61cOEuDY/I1o2rMdT7fxUiPI/fvVw1mizc6n51JbN3rR0etPUxNV2Q4/NH1q0Glppwn3mmBiQfv+KrK+X0/mrSPv7NMbZqCC+9ELwjHYe5/2qS2RG+aLHE1jlc+lkCXeFdcmKpKn7NaNy8DNDXFB5/p+1Sc7+1vFVZtrzzRtq0vpQiQNvnVmrNTltIIucGhzmhuI7OgSp9qtW9FN+IxWZeUXIF/BuBuPrVPiG/60criOc1TxZkgD3rrx52/bNmKBPlSjy/SkUqKg9Plmt7EPHkPpThPP6VOPsj+KiJ6VKJrNSM1EelIr5/SoH0j7/2qS2hUI9flUw1T0S0enypwD1H1qPvUh9/cU2qQB+zS+fzpFPv7FOuOtaRLT6/OpC360p9Pl/FPbYzWNq5Fn4Y9D8qVLX5GlTty/iZGcEicc6efv7NXsmSf8CmNutzl4tUT6/fvSDeZq0oKgR5VdQw9qeKkBG1IU0RilBqcfc/zTH2+/epqoxT1LR9/Zpwn3n96miJFMBVmn7+zS01BATP8VKnilpoIs8VAt61YUqLLU0VgmpBjT00+tUMxPSlJqS1Lf/ap4aiTjaoGelTApUNVhalpqQNPVxNRanC08U008DgUtApavKnLHpTxSFupaaiD5VOniEBTgUxHnTxV2GFmpBaZaninYRAqaUwAqxLdZthizu/vFKn/AA5p6mz+mBaqdOY9Yo28kSYHPzrzx/ia65mQsjUQMAQAce9cPlx2n49dvFMQaC7D4l7ilmiCAw/6gT0HSjrt0AkHkAfmdI+tWfm2aX8eGC0+mre764pafMVfkOikpTBPSrylMB95q/InRUBTx9zVvtUfnU7r1Q00tNWD0P0qen7xTvTrFBWkfI1e1sdfv0pBKnyL0gQikF9KI7qpi1Vn5Gb+MHpPSo6TR7cOeopl4c0v5D4wqW6k1ui+5NLuqnyr8YPSaY2/Kje68qfuavyHSM9rZ9KS2vOtHuBS7laX8tJ+OBFt+VIp5UWUFTUeVZ+SnQB3R86cWTWkKiRTvV6QD3JpdyaOIPSnCmp3p1gAWD0qY4c9KOCGn7qr3p1gEWTUu6NGd1Ti3U71ekAiyelEWuHai1WKcVO1OsQ/DnrSoiPuaVNpjyrie3O0FBhlYdQFO/QVyIDCVJIjEZG/t0rtOF7cV7l22bKg22IBBP5pAGAPOZ8qvt/hr1029LhgGIIYQdMDKzqG/Mc64z8t/cbnD+VzfZ3xDetKFVsAACVnAHptmj0+JLjFiWEnuwREAaWzGcAn9ayuDVmvXFghUcgHIJXbfnitr4Z4VbhvFgY7y2NzzcT5V1lkjF41s/8A1YgkMhDaSy8gY5A9Zj51p9nds2HRP6oBIGGlSTE++9c9xHD/ANRrWlcoSrEDMAbhY5nz2qvjOCth7dppDsZTTJgiTvpwcTuKk5yr1rsOzrwuqWGRqYA74DED6RjepcPxKtPkY5dSP8Vx/AJetadFwoz/ANrZW5sTKgkz4t8HIq/snt/ufDcUkuRtnCgM0BoOzY9OdXYZXXlh9xUT9/cU9vjVeybqzpAJzjaflkb1ZauoTAZSRuNQke01ExVH39inFs8v80YtsH2xT9zQB90fv/eloj7FHLZFP3I8vlRWeJ8/pVq2j9xRQsjpUtNAMtuOZqYWrtNOBQ1TFNpq+KZVoapAqQWrIpwKIr7unFoVZTigr0CnCipkUxFAqVMwpRQPFKKeaU0CinpqU0CqUUBxnBtcaGuFbY/tSVZj5uDIHkI8zU+z+HW3qVCxAbOpi5yBuWJNDBgFSAqFIGqLqVV/fKnqGvJuD4a5b4jiC5GkklfECR/UHKZXfnFW9icCy8fcOiFKvBgQRIrftcOovBgJkXAZzzTryn9Kp4Xh1/Fa/wC5u9k+4I9683ff+O3Vw/HW27y5B/ubkek9POjvhu5cAYTbUYJ1BhkExJExnOQM0InEF718H+xzEEjBbSRv0ra+DrbePQxQ94qat5BZv0j613n0xaKXjHJJi2xjJW4hMf8AUFIx/ir7nEksrtZeUMghdUHY/lJ6mlxXGv31yyLhbRbZoYK2VUNDShwQes+dT422Uu27ZWyWuT/6YEGDtpZSRjes9Wu/+gfFcTbc2TclWssGEgpJGk/3DbAqrjyt0Bg6yvLUI/Ii45jKn1oy7fNsWtSw12NIV33MEEksQJkQIO9C9o25ZCAykKTNzRzA2OkE4Oc8xVks9iWyq7HE8QbZtAxbKk6Tnzkcxnn1oa1xBFw3I8RfWQRiZkjP5ZE0YLlxlOVwOSrAPJjDzMj3ip3eFZxlJPJk14O+RoII9TywQc1rt4k4tbs74wC6zdtnLlvDynYZ6AR94of4yYKiokmASSc6skrA3BwPesPiS0oHEEGZDKDzMTINRuwSvgIACyABuM6pAJ5UnKHWx33AfElp5LOqwimDjxHUSATvgAe1MfiJPw/eymr/AJNQneNvSvOOLurbQk/mYgEEEYPOAMn1rJQ2ycuB+XSYzkmfSMfOr5Wcr1DsH4yTiGIfTaAX+5tzIiDjlNH9m9vrc70ypW3JBHMAfwa8avXcFtQk77EZP7Cdq3uzLCNbnVMkjeIwc/xFB6re7TRFLOdIVVYk8tW36U/Z/adu8CbThwsTHKa83u8K4m2txodgDJ6YHznAo/slrvC6u6YFSczByDp3x1oY9Ep4rzftHtDiWui5qZAIlFYgHSYMZIzXbcP2qjoWUiQJ0tgyBtHqKDQQyJpyY3rN7EvzaG3P9efzq7ikXDaRq1JmBOWUb0QbNNNC982oDSApMTJJ2naPKiJoJTSJqOqkKCVNND8bf0KDBMsBjzP8ViWuHv275v37w0lmFu1GFUyBkc4pfrVk10dSFAdl8UHRmMAB226A0Twl4Oit/wAwmgumoNeGrTmT5GPc8qDt3yLumdSnctvOcAaYAwKs7QBOkYgsNyR13jlVRbxfFpbALsqzgFjAn1rIucfLnu71pV3Z5DMcA+EbDzJnljFc78RNcu3BbCnQigooE6pUeIdTII9qyuxOzdbu7rCITMiCSFkATz8qmrmPVLZkA9RNWAVndl8ajKoDA+FSPQ8vpWgKES96enpVR5T2R8UB7pe4Cq5BAAJWSMzAMDO81rcFcLcQreFkIuFSBncYJ5ggztXnHZdzS4HJhH7ffnXV8Hc7oa9YQgSTgAyOYO8/4ryWf+neTzQfFi33t02yJ1Nq9QQcjlz+VbvwqoDGD/66Y6Zb9a5bgxbNy8yuG1kzGMmWx5Zif1ra+Hrz6nIDSLgYgIWOCeYFenjPMcb46XjOAtr3jCNehicyYKn3AyaJ4/sxGurdJOpdttucSJ51zPGMU4i7chgXtvKkbSqDaTyMxRXanE6+I4Z4IYP5iRDggA5zjcVnrWu0ag7ODrZck/00QxGJCo3UdPPlVHaDEaWgE923/wDNrafWsnjeNLjhNwVZSIBAMd2Oe+D9aL43iNdsQQJQgRJjUEAJx5Uy4m+s63xblXYqjsgIBjBnSRPpJpcLxamzcumwhfwjTEKTLDVHLA+lU8HwT2rbW3LMxyGhjuVA3WeQ+Yqzh0hXtkNLMIJDZ3PToTv0NasmpOVxcONVbNt9Nz+ox/K7DQs9PKdqs/GIWt221FmUMzMFKwVJOCMEAih7IBtrbKsDb1cj1M8uW3vTMYdLkMQoC7HHgH+KnVdZ/a3F23tgLgPcCrqVQRAyTEfTrWObRLMhjSokHxZ1Anr9KP7UtkKikNh5MgjfpPkaptX/ABMsTBEHrgjJ57/rW5PGbQTcY2iSgGQCMzufPyFdVwFmLSQqmSdxO+rPtpHLnXNPx7MO8YAEsFwuI9J8/pXUcJxb2bEBY1EgyJxDnBnByPlU5RZUEUFwgQCWZZBAiMdNs1o2rQInX4Z0f3b6gux1cyMx51Qnajm6AyiCxmFMgA4gem/nRF68ugnuxHeaYEjBYCZHOPOufJuUltZEOJnGd4cjYD/mpldwulWQ6oXUfFuAFjOCTp+dBrxqEibUQRkO3O6yyPQLqq7sm+GXUJTxW9yW/MEMCRjeKl8ieCOy+PvWVYk2yMAEKZn+4Tq5HHtWlxPbrIF1wZuJlcDDLq5nasvjgO7VsE6jDKIO5wu3pQ/GIGGCN22ELMpv7msznS8Y3F+KkAWUclCQYjlKg5PpRnD/ABXw5HjJtGYh9z6RNcL2iJ0k5DITAxkxj5Y9qEvgMvNYHMnb2+VbnNbwmePVR2pbKllYHEjz6fOm7I40PaQkjURkc59N6844HtjZCiwFOdIJ2Mf710aX7b2hdCQAMnbaOjVvtHPrW58T3Ctif9S/5rhH4lzk7nHnvWne4mTp1B7RgaC3MkCcGZq89mp35sqIgFzJOnlEZJ5zvyrF5fxcLgONdLSgKpDKSZ6kwRyMV1/ZtxRbVQRKoDE7D9q5CxZVUQQTIGxJGI8v4qHeMtwFSw1FZ5wNjy6xUnNrq6u6V70AwfEnn/8AkqfE3B4M47xefKCP1+grj+M409+Nv7M535bciWNG9p9rQvhVC6OmdMySC0ZzgCa6az1ZfaPb9y3eCjIQrhAoDDUTpuOZJ5mAB+aKCTtzina9odbQuOC8Cf7QMEzHhEe1Z3avHhSywS27RG/5t+X81X2fxUs5OARMcyVG2OtS0db8Mdo8PYHeXr5uXjhQ2pigHJRyJgTtyrvbNzUoIBAIBg4OeoryT4bQG4jMoOkznnGf1ivRrHbSEAaWB8oI/X/FO0n2db+mzppUD/xZP9XypVe/H+nXl/Hz4iw3OQJ+X+1T45Spkt3m0ajIIiSY6A4jrNJWg+3+D5Ubx3ZxklR4QBpz/wC3A6mTsaTFoTheJdYAgB2EgDcAxMdPLnXa/CvHtbRlW3eJmP6aqRAJ38QjJO9cW1lkuWwRpyI9m3rqOyLNwIXWAGuqNRyTquMphSD58xVrLZ4q+zav6VwMREkWgwHQf1atu8czNray5YcybWD1zdic0H2jxNsG/bAuB7dpmFyfDqVNW3lI9c0RxN9UuW7TKzG4BL6ysFgQPDz25VjWrE+/1Kg7onuwAhNyzKwBBEOY/KPlV13i2ZVQghQBvcDwBAiFP18q57gONbUwZnJFlDJOPEoOM/P1rSv254cM5ZiZ3MxhIjeMmtT24l8mjuI4tQjXmdNKiSYJ2M48W88vSo8J2ijr3yMNMyWYadJjTmXxgx71zrWtPBMDI8QMSMeIb1PsgM3ClVVdTaIDEjZVM48hVxnXSC+ohjcQK8Qc51knfUZkgVTxF9FPd6sjLL4vy6SJ/N0EVn3eEc2rSKv5IkGIgA7HnvUO17RF12JxpMDE/lbJjMb1z/ydP0A7Y7Rt37KXLZZS1yIbBwszuRFYjcUCxAuHUFkkDkBJ9eX1qfAg9wvldHr+Xy9Kpt8NlsT/AEjGDvpI+c108Zi1eIQjVrJBcTC5mCdq3OH4pFt20e60szaQqgj82mZ0HNYfD8MdIw2oMMRBGCOmPWtNLB02DpJGqJ04/wDumc88ZqVW89hQQDcJzyZJzvELJ6HOKN4XjeHuDVphAwWCvMnSMetZ/CdmMrqdBIV2OByY94Z6DMHzqzgOEP4ZEYMrB1J8JJw4IkGMc/SufKNSjk4vhDHhBkiPB1ZlH1U/Sg+0O007vXw66QCnIDcKw5dGFRTgUUAtKAaQNRUEGWaOeRNU/wBIqEk5IwsydIXmQMwMDpU6rrJt9pXDuzQGECZ3DmYgf8tF2eKctDkkGCOX9wP1wfLFK5atWyrm2wUgYJMncbHIMHz3oe1eGkMBBBUE5Mfl9Y/g1ep3hcQzEspxoUjMHGD84K1OwAsGNUrkHEHl4qLs8D3l4kjUrIHxicgeYj8tWt2e0i2iSSPEdW22DU6HeM9bg7wAJAYZWZ8seea1ew71tbLC42qVP9MHxHxEwBM9NulHcD2Cd7oXB8IBJ+Y2ojh+wlQ6lLT6yB7H0HyrXVntphw1kZCrjOrWx2iB61H8WDc7zUgLLpeY1DyxM/Or7nZoYEEtBMlTG/UH8w9jSfsjSALQROuoNcxjABJC7ZrfjB04ckHTEhgB+XSAOq9f4qFy33bGfCCR4i5/UYJBE+WPWi0sOFCg6GBkm2igH2afLnSbhzoKNruEgw5VZX5DlWci7WNxXZoFwNq1CFyOemIE85k561ldrODeusJK2yLaxuT4dXsWgf8ASKv/AOH8WGGklh5QoGc+EgUBxNsrcuKbilpD3LcSQwAMAgxLQPDHnWvD7Z3aVpQ9wSdSgEnqTM/qKM4GwFcLHhYdMSQP1oftjh8sfUloPuY3j9qsucbaAKm4w0wAe7kj8pMSZ5t7qDUwtxo/C9jTfFt5gggHO8GGHXliuws9mnQDbcnMQUQzEDHigARzNcPw3EWWtoZbvIUkm0SA3P8AugiZ5V6HwdkXbaF0a2Y/KGKD5KRE+eaZDaF/4Ze6p/2r/wCVPWr+AX/V/wB7/wDlSqdYnrwF1OcffsK6fh+x7rgutsspK6cgcgTIkc6BHBAG3cEiL9tcbQ7AT5e1aN3imV9Ktc8DAGTKkRmPFMwaTl+2+U8S/wCA3UWXt24R/wA7MCQNciN+R2rR7IcHhlyDHFJIHL+tcisTtlZ7uJM8QuT07yM5M7fKuh7A4AtbZWYoA6uACpMglgcgnflV3Wfpm9o2GF3i2IOk2rsNGD/TIidt8R1oztKy34m039ttF1ZiCCW23MA10HGdlpctlIA1fmYLkyc5gb5n1q9+CBRrcHSylSNXI4jmefWpvvjX+nLcFJthRbnRZQhokN4BImIER15VpcKuu0oXJ3zI3Fs4xmm7Ta1a0LAliLaAacYMSfao2e2GJlLBeJGJneDsMbH6dan19FuxV2gmvVbclRiTB5EkRMDlNB2rYsLCszaRqJK6DpjRO5MEjetjtjt5bYBtjWVY6x00/mX1np0NZnapa8+tGKJc4dcEHJV9cQBvj0zPOtdqzkrVudhG6tvW5RlIYgZkiefv9KA4nh7Oq5dALkP3dyWUCIABAnYliu4zNazdr27YVWuWyQoBJuKuYg4OTWNY4W13dxO8txeeQqkscNqEBehn5VnL9rvmJ3eB4e04tm34QnewGYwxOnLA4ACxncnzq5+zeHBs6ELK+rZmYkDp4urb9BQ/HcOnEOjeMs2AyKLc92TzLE7k/wBvKn4V2CWio8Jtu6ajJEAEgwBE9ZxSypLgjg3spfu23Rk0xobUw1LpUmSW6nnjIq21x4CaU4ZzpLCMaYnOTO8zXLfEXaDWX/pgd46gloJiRq5yT/aJnkKB4L4icqymGwROkAnUOZ/zWsLXXcRxLF3bUwlrcA5KqNGuAJ54+zNPE2yWZ2e5cXLBTpRQNJaOZ3U8h+/Icb8VX3c/+mrHYbrhcA8xKg+tFWO2Li2yiOpMzrMEgdIOOf1NXqk5OmucAsDwGFMwNbtgnMCJyOlV21xptpcDkAqSpAHhjffNU/B3em4z3HLIVjU0wzTIA9BO2M12aRyPyqfQ8zfguJYaWuEMp2YMx3EeHSdt8dKuXsXjShA0uCZYRp22xjb/ADXpNyFUsSABkk7Cn1eY9v3q7R5/Z+HOJgAgKQIwSMfOP9q3/hnsQ2GZ3ILMAPT35nzrogoPOfrViWh5VjGt0w8pqxXj7+/uafABJOAJPtTWbyOqspBVgCD1B50xGdx3B3Ljqy3dEYgKDjfrzIHy+bcP2MVJY3rhkyQCFByTy5STjzrULif4oXiyzKVRyhOAwA1DbIzE+tAQW86YGefvXO3/AIeLiH4m5kzgKM5Pzk0VZtjhwLas7asyxmBtty/TFWC74m4x7PC3rlrLqkg9P9UeW/sK8s+F7V+6X7tHdmmWgnxNgMzc4yc16Jx138Sl2zq8LKVnzzn2xWb2jdTguEWxZlWYgG4uGMZYnzOBjrW5cWXIxO0LWjvEdtliTM7cid5nHWaBuIJcxsQcj/SJPyk0xvhgSQTIwSTM4j78jUuHI0szMAklTMzMRy5H/IrMqbrU+EFBupq2DAnpsWHtNekXkZmUrcKqMkADxe5rzv4WvWu+UC6si2uApfxfMQVBPuRXonD2ysgsTnHl5AevmaIM777xSqnvD0+n8UqGPIbXEFjbQZ8auABMhDqxFW907XH0gzqkcs4YrI3xt5TQnZ9hgbRjToJJ1eewGPrHzrfbtiyAzRbWNBnIkrhiVVcyBG1bmSpy2sTiBd0J3ltkXv7cEqRu2I6j3+dGdjca51nWw0kqPEcAIJHrM5oy7xfDG2ZBugQ2iWkMI5gYAjmBuTT9pNatpNvhUkw2plwScYBkk5OTG1Z+6u+BeH7ZuWTd7vXeZXCqBOxGosSBmD161u8R2pdWwC3eW2Zg2orBVQBIYsvMmNuu8TWX2t2k1u0ZdbQnSFtiCR0kHIgxWF2j8UC7OsOwklRqA0j0jOMeXKDS8Na48v67e32tw5g31tjU3haFddzCgxJIAyds0R2h2rbP9NEukeLNslPykDcHY9ZrhG7TW4gEM6i2VUHHiJETB8vLeq/+ISLShHQKSz6DHiJ3UGRtWM98N1rW+CQ3He3aKsGMi5dd2BYA5H9xJJ57xRRv3G0q1xioDQowPPznlzrAfjnm5m4VY6pYgHUOp6f+2K2fhu072g0aiGZRkxGCTqOd5+W9dJYxQfG9l6rBcElhODmRJA85rZ7Atzw/DHl3j6jvAhwJHT960jwgRQNxzH6mN/nU7FtcaRHkBHP0PnS1A3D2dD2pYKtvvJ6ks0qB7Heqk4fQttPEwS2bcxEhhDGJxR9mScTPmCvyPnU8MCMnPME9MZqDNawCcKFPWJOMZ25YyadOFC7acHI0iD7RRgSJhZ9/Lz2NWWvQs3nGPSqrMvWFZTKWmYCVDICojYY2xz8/KsV/idLa6F4XurkwSFUgCZJDAeLG0gfTPZLEeIA+RmPoKoNlcyoE7mQMdMxAxyomOaX44UEkiVUCBp/OQrTyhJYjaYAEDJijjfjB3s6EYq5GWUaDy2MSJgmusHCWyR/TWJ6AgnruTPrNWpbTlaB5mAOXXG9ZXcef8DcusG13WdSDILs0yCIgf5613Hw5eZk7y4SCcKkFQqgwvhjBxv51oNcAGVA/ig7nbFtdyM8xJH09at9N0Z2l2zZ4cTeuKk7CZY+g3PyrN4L4z4VyFFyCeTKR7dPeud+N7NniVV0c96ggAj846DGGHnvXHWeEuq4OhobbG/1xWpxS16T2t8aWBqRZIIgsDBPIgE5HPO/lzrD7G+JbltNKhTbD6gob+2PyBjOJjO+BWHaQs2nQ2ofT1Owq38C7HThTMGWyOuJzHlUw16lwfFpcCsrfmEgHDQQP7Tk+2KKS2ef6Vj2L6BEtqkooCwQCcDB3gHz5VRe45kGJWJw2p19mwR86zi63wscx6Tmsb4jvpZi6zquox4mCzAMaQfqB1qI7SdkwQJ2KwD8jPzisntDhw6kXtTAEnSxZhOwPTHtVkNQs8ctoKy3bWhtiLik7cgDJMdKj2u/4jhWvW3BKSQpwTGGAzO3KgLvBcPAOkKeWoYP0NTvcJa1DwW4MflZYGIwuM+layJrkj2s8DC4EbHz5zVi9pyhUqIaJYZ22gfzziugvdjWwx8EA7TGDI2zt50x4NQAVCST+UnJHkJxWekanOMjsUgcRaZJMXFJ9JBx0r1i32kigA6pHUSzcp8PrXDngdiiLvkEyeU+KZim7/S39RHUbDYjaDV6py5a7v/jCf6/+1qVef97a6v8AIfvSp1OzH1EshYyNQOMcj71TxCCGxyMTv+U4z8+lXumUHVv8NRPEdlMELEjxf5BXOK2wL4K5p7y3/pMeoX5Vqds3y1gHmbS++xHtNCN2UEZmksdpPpBwBt6zS4niCNSwABCgDYBYOOZn96lgx+2i166YkCIAIjJHTqSaxDwNzbQxIPTzrshcmIABkt13Ec6rZtTgp4SSQOQk55bCtGsXg+CvRBWNPUgbCY36Vfa4W6yscDTAOTn0xWpwis5IUweYbI9PSCY2qy3f8XSOeDPtt7Vm8Yu0JwnZBYr3tzE5QT4hzzsPfzrqeD4hF8CKAB+UKJOOUDJ9+s1nG2rZIhhvGB1nMnahH49ZiMxEx0OIMzy51Os/Sa6ZeL8W28ahkET1yfnUl49QCNOZgBiR5TJGTJrnbXE6mUS3vgct85+lEfiCY0eFkk+XsSSeVTq1rV/FkyVUmDGxJGJmN9oqt+KkTJkxszSPVZnltA3rEucaHIIBVhzBHMxtGefONqtLTIO0bjDT1gEA7U6prYTiFJjUCcHzGBJIncH1ohuNgT3fTmD6GdjXOXOIOgaoOJBAz7yTPL5Urt0JBZdgPEhKk88j+aYa2X41ZhUUEbcpnfPKp8Rf1soJbygA/vWLfe4q6tetZIhxB+Y9d6HF9QNS6lKgSBtty+VMNb7XH/KxCwcGAQfPnBqdniSRBzgghDpODvpmCPlvWLwvEd6wT8rHEjYyDuOXtVT8QASjqDBI1Lg/KmLGzxHGgNpn1MZ5HceU1Vd40NB1KyjdentvIxWYTcQBpDrpkBs4yI2xsfpULt1WBIXQ8CGU5GqMzHlTFFcdw5jCl7U6hyKz0Mk/tWdxIDQwchl5FYXfH2OlWozxoLnWR+YYBH+odfnQv4wpK3AGWJ8+u+KqVJuHuDOFOCRMq051H5/SnF9SCHUjqRgGNsb5qviQbLMQxMg+eBIgzVfB9pTOoEgbDaDO81pGjw9tSp0XNPLJ09I8M/frU04plXTdGuFgDOoc5Lzn+Kzu1WVIYAnV4hO+TGfeh0411LAHVgN48n0kQRvQatviLVyd7ZG2omCOZB5fPFXa7y+It3isIC4IIj6fvQFnRfWdJVg2kmeo3HuKE4jiHtDRbYqFhtzk8t/U4qYDbnaGSBaQrzEkkeWszHyqgNb8X9K5pxBGkeWeXLyoZO39bQ9sbHKkiY5nlMnlUOHNtyANYZt5MiMyBnGx671UbXDpJUIyXgB+VgCw5xO/I4/ehu0L1uTFlsHPigj/AOJmKybViDqVipUasY9h0FEHtV48QV9/zAEnzJEUCtcRaYlVW4h1fmJ1Z28v05UaqX0aNYcbQxDA4geE+XptQXE3VeLqSnIgAbgf828fuaE75YDeKfKNxjHP60Gp33/6V+Q/8qVAeHq/zpVFf//Z">
            <a:extLst>
              <a:ext uri="{FF2B5EF4-FFF2-40B4-BE49-F238E27FC236}">
                <a16:creationId xmlns:a16="http://schemas.microsoft.com/office/drawing/2014/main" id="{84E10D49-3EB6-4616-AC3C-5CAC9F70C8B3}"/>
              </a:ext>
            </a:extLst>
          </p:cNvPr>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Picture 7">
            <a:extLst>
              <a:ext uri="{FF2B5EF4-FFF2-40B4-BE49-F238E27FC236}">
                <a16:creationId xmlns:a16="http://schemas.microsoft.com/office/drawing/2014/main" id="{CC561627-FB67-4320-A125-0BB3971F17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6355" y="2327572"/>
            <a:ext cx="6382499" cy="239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a:extLst>
              <a:ext uri="{FF2B5EF4-FFF2-40B4-BE49-F238E27FC236}">
                <a16:creationId xmlns:a16="http://schemas.microsoft.com/office/drawing/2014/main" id="{E3321BD4-BFEB-4664-B98F-A74E11D097D9}"/>
              </a:ext>
            </a:extLst>
          </p:cNvPr>
          <p:cNvSpPr txBox="1">
            <a:spLocks/>
          </p:cNvSpPr>
          <p:nvPr/>
        </p:nvSpPr>
        <p:spPr>
          <a:xfrm>
            <a:off x="0" y="217488"/>
            <a:ext cx="7734650" cy="432051"/>
          </a:xfrm>
          <a:prstGeom prst="rect">
            <a:avLst/>
          </a:prstGeom>
          <a:solidFill>
            <a:srgbClr val="41586A"/>
          </a:solidFill>
        </p:spPr>
        <p:txBody>
          <a:bodyPr anchor="ctr">
            <a:noAutofit/>
          </a:bodyPr>
          <a:lstStyle/>
          <a:p>
            <a:pPr algn="l" eaLnBrk="1" fontAlgn="auto" hangingPunct="1">
              <a:spcBef>
                <a:spcPts val="0"/>
              </a:spcBef>
              <a:spcAft>
                <a:spcPts val="0"/>
              </a:spcAft>
              <a:defRPr/>
            </a:pPr>
            <a:r>
              <a:rPr lang="en-US" sz="2800" b="1" dirty="0">
                <a:solidFill>
                  <a:schemeClr val="bg1"/>
                </a:solidFill>
                <a:latin typeface="Calibri" panose="020F0502020204030204" pitchFamily="34" charset="0"/>
                <a:ea typeface="+mj-ea"/>
                <a:cs typeface="Calibri" panose="020F0502020204030204" pitchFamily="34" charset="0"/>
              </a:rPr>
              <a:t>Causes for the Appearance of the Newspaper</a:t>
            </a:r>
          </a:p>
        </p:txBody>
      </p:sp>
    </p:spTree>
    <p:extLst>
      <p:ext uri="{BB962C8B-B14F-4D97-AF65-F5344CB8AC3E}">
        <p14:creationId xmlns:p14="http://schemas.microsoft.com/office/powerpoint/2010/main" val="11622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Shape 59"/>
          <p:cNvSpPr/>
          <p:nvPr/>
        </p:nvSpPr>
        <p:spPr>
          <a:xfrm>
            <a:off x="2788919" y="2263140"/>
            <a:ext cx="4512833" cy="472440"/>
          </a:xfrm>
          <a:prstGeom prst="rect">
            <a:avLst/>
          </a:prstGeom>
          <a:solidFill>
            <a:srgbClr val="FFFF0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0" name="Shape 60"/>
          <p:cNvSpPr txBox="1">
            <a:spLocks noGrp="1"/>
          </p:cNvSpPr>
          <p:nvPr>
            <p:ph type="ctrTitle" idx="4294967295"/>
          </p:nvPr>
        </p:nvSpPr>
        <p:spPr>
          <a:xfrm>
            <a:off x="2411053" y="239025"/>
            <a:ext cx="6609193" cy="11597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Montserrat"/>
              <a:buNone/>
            </a:pPr>
            <a:r>
              <a:rPr lang="en-US" sz="8800" b="1" i="0" u="none" strike="noStrike" cap="none" dirty="0">
                <a:solidFill>
                  <a:srgbClr val="9FC5E8"/>
                </a:solidFill>
                <a:latin typeface="Verdana" panose="020B0604030504040204" pitchFamily="34" charset="0"/>
                <a:ea typeface="Verdana" panose="020B0604030504040204" pitchFamily="34" charset="0"/>
                <a:cs typeface="Verdana" panose="020B0604030504040204" pitchFamily="34" charset="0"/>
                <a:sym typeface="Montserrat"/>
              </a:rPr>
              <a:t>WELCOME</a:t>
            </a:r>
          </a:p>
        </p:txBody>
      </p:sp>
      <p:pic>
        <p:nvPicPr>
          <p:cNvPr id="61" name="Shape 61" descr="photo-1434030216411-0b793f4b417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86624" cy="5143500"/>
          </a:xfrm>
          <a:prstGeom prst="rect">
            <a:avLst/>
          </a:prstGeom>
          <a:noFill/>
          <a:ln>
            <a:noFill/>
          </a:ln>
        </p:spPr>
      </p:pic>
      <p:sp>
        <p:nvSpPr>
          <p:cNvPr id="62" name="Shape 62"/>
          <p:cNvSpPr txBox="1"/>
          <p:nvPr/>
        </p:nvSpPr>
        <p:spPr>
          <a:xfrm>
            <a:off x="2788919" y="2133504"/>
            <a:ext cx="4809463" cy="1770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6FA8DC"/>
              </a:buClr>
              <a:buSzPct val="25000"/>
              <a:buFont typeface="Roboto"/>
              <a:buNone/>
            </a:pPr>
            <a:r>
              <a:rPr lang="en-US" sz="3200" b="1" i="0" u="none" strike="noStrike" cap="none" dirty="0" err="1">
                <a:solidFill>
                  <a:srgbClr val="002060"/>
                </a:solidFill>
                <a:latin typeface="Calibri" panose="020F0502020204030204" pitchFamily="34" charset="0"/>
                <a:ea typeface="Roboto"/>
                <a:cs typeface="Calibri" panose="020F0502020204030204" pitchFamily="34" charset="0"/>
                <a:sym typeface="Roboto"/>
              </a:rPr>
              <a:t>Ofir</a:t>
            </a:r>
            <a:r>
              <a:rPr lang="en-US" sz="3200" b="1" i="0" u="none" strike="noStrike" cap="none" dirty="0">
                <a:solidFill>
                  <a:srgbClr val="002060"/>
                </a:solidFill>
                <a:latin typeface="Calibri" panose="020F0502020204030204" pitchFamily="34" charset="0"/>
                <a:ea typeface="Roboto"/>
                <a:cs typeface="Calibri" panose="020F0502020204030204" pitchFamily="34" charset="0"/>
                <a:sym typeface="Roboto"/>
              </a:rPr>
              <a:t> Richman</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rgbClr val="002060"/>
                </a:solidFill>
                <a:latin typeface="Calibri" panose="020F0502020204030204" pitchFamily="34" charset="0"/>
                <a:ea typeface="Roboto"/>
                <a:cs typeface="Calibri" panose="020F0502020204030204" pitchFamily="34" charset="0"/>
                <a:sym typeface="Roboto"/>
              </a:rPr>
              <a:t>orichman@com.haifa.ac.il</a:t>
            </a: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rgbClr val="002060"/>
                </a:solidFill>
                <a:latin typeface="Calibri" panose="020F0502020204030204" pitchFamily="34" charset="0"/>
                <a:ea typeface="Roboto"/>
                <a:cs typeface="Calibri" panose="020F0502020204030204" pitchFamily="34" charset="0"/>
                <a:sym typeface="Roboto"/>
              </a:rPr>
              <a:t>054-3044844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879E0CB7-37D6-4810-BDF1-6B07BA746D78}"/>
              </a:ext>
            </a:extLst>
          </p:cNvPr>
          <p:cNvSpPr>
            <a:spLocks noGrp="1"/>
          </p:cNvSpPr>
          <p:nvPr>
            <p:ph type="sldNum" sz="quarter" idx="12"/>
          </p:nvPr>
        </p:nvSpPr>
        <p:spPr>
          <a:xfrm>
            <a:off x="6564275" y="4618306"/>
            <a:ext cx="1542406" cy="306267"/>
          </a:xfrm>
        </p:spPr>
        <p:txBody>
          <a:bodyPr/>
          <a:lstStyle/>
          <a:p>
            <a:pPr>
              <a:defRPr/>
            </a:pPr>
            <a:fld id="{B2D18C39-7293-42E3-926C-09935FD3BBE5}" type="slidenum">
              <a:rPr lang="en-US"/>
              <a:pPr>
                <a:defRPr/>
              </a:pPr>
              <a:t>20</a:t>
            </a:fld>
            <a:endParaRPr lang="en-US" dirty="0"/>
          </a:p>
        </p:txBody>
      </p:sp>
      <p:sp>
        <p:nvSpPr>
          <p:cNvPr id="6" name="Content Placeholder 2">
            <a:extLst>
              <a:ext uri="{FF2B5EF4-FFF2-40B4-BE49-F238E27FC236}">
                <a16:creationId xmlns:a16="http://schemas.microsoft.com/office/drawing/2014/main" id="{C3467A4B-5617-4D47-AEBD-49C0244EC1DB}"/>
              </a:ext>
            </a:extLst>
          </p:cNvPr>
          <p:cNvSpPr txBox="1">
            <a:spLocks/>
          </p:cNvSpPr>
          <p:nvPr/>
        </p:nvSpPr>
        <p:spPr>
          <a:xfrm>
            <a:off x="2490387" y="869978"/>
            <a:ext cx="6332562" cy="172893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227013" indent="-227013"/>
            <a:r>
              <a:rPr lang="en-US" altLang="he-IL" sz="2400" dirty="0">
                <a:latin typeface="Calibri" panose="020F0502020204030204" pitchFamily="34" charset="0"/>
                <a:cs typeface="Calibri" panose="020F0502020204030204" pitchFamily="34" charset="0"/>
              </a:rPr>
              <a:t>First </a:t>
            </a:r>
            <a:r>
              <a:rPr lang="en-US" altLang="he-IL" sz="2400" b="1" dirty="0">
                <a:latin typeface="Calibri" panose="020F0502020204030204" pitchFamily="34" charset="0"/>
                <a:cs typeface="Calibri" panose="020F0502020204030204" pitchFamily="34" charset="0"/>
              </a:rPr>
              <a:t>Newspapers</a:t>
            </a:r>
            <a:r>
              <a:rPr lang="en-US" altLang="he-IL" sz="2400" dirty="0">
                <a:latin typeface="Calibri" panose="020F0502020204030204" pitchFamily="34" charset="0"/>
                <a:cs typeface="Calibri" panose="020F0502020204030204" pitchFamily="34" charset="0"/>
              </a:rPr>
              <a:t> in trade centers:</a:t>
            </a:r>
            <a:r>
              <a:rPr lang="en-US" altLang="he-IL" sz="2400" b="1" dirty="0">
                <a:latin typeface="Calibri" panose="020F0502020204030204" pitchFamily="34" charset="0"/>
                <a:cs typeface="Calibri" panose="020F0502020204030204" pitchFamily="34" charset="0"/>
              </a:rPr>
              <a:t> Venice </a:t>
            </a:r>
            <a:r>
              <a:rPr lang="en-US" altLang="he-IL" sz="2400" dirty="0">
                <a:latin typeface="Calibri" panose="020F0502020204030204" pitchFamily="34" charset="0"/>
                <a:cs typeface="Calibri" panose="020F0502020204030204" pitchFamily="34" charset="0"/>
              </a:rPr>
              <a:t>The Gazette </a:t>
            </a:r>
            <a:endParaRPr lang="he-IL" altLang="he-IL" sz="2400" b="1" dirty="0">
              <a:latin typeface="Calibri" panose="020F0502020204030204" pitchFamily="34" charset="0"/>
              <a:cs typeface="Calibri" panose="020F0502020204030204" pitchFamily="34" charset="0"/>
            </a:endParaRPr>
          </a:p>
        </p:txBody>
      </p:sp>
      <p:sp>
        <p:nvSpPr>
          <p:cNvPr id="7" name="AutoShape 6" descr="data:image/jpeg;base64,/9j/4AAQSkZJRgABAQAAAQABAAD/2wCEAAkGBxQTEhUUExQWFhUVFx0aGBcYGB0YHBocHB0aGh0aGhcgHiggGh8lHBgcIjEhJSkrLi4uGh8zODMsNygtLisBCgoKDg0OGhAQGywkHyQsLCwsLCwsLCwsLCwsLCwsLCwsLCwsLCwsLCwsLCwsLCwsLCwsLCwsLCwsLCwsLCwsLP/AABEIAK4BIQMBIgACEQEDEQH/xAAcAAABBQEBAQAAAAAAAAAAAAAEAAECAwUGBwj/xAA/EAACAQMCAwYEBQMCBQMFAAABAhEAAyESMQRBUQUTImFxgQaRofAUMrHR4SNCwWLxFVKCktJDcqIWM1Njsv/EABgBAQEBAQEAAAAAAAAAAAAAAAABAgME/8QAIhEBAQEAAwACAwADAQAAAAAAAAERAhIhEzEDQVFCYZEi/9oADAMBAAIRAxEAPwAp2OoyZMmo6/Si7vDOTOM8pH71F+CYbwPcfvXSTw0CSegqOujPwOPzJ8waYcIT/cvzq4igN5VemqMTSbgW5R7EfvUPwlzz+f7VcDsWNPbtsdgT7Vbw/CXeRPzNEp2fc/uc+maGhlsXOh+cU1yyw3BrRt8Go3Jn5UQGjANEtYXdnpT/AIVzyNbuo8z+tM8dB7gfrQ2sj8A/T5kfvV47NMbifvnRqr5D5/xVgT1obWbb7PbmQPQz/ip3wiYOsn2oxlH3H71EqOg+QphtZBM9atWy3JTFaqgeQ9Mf4qzR7/fpQ1itwr9KiEadvbNbBA5x8hUdSj7H70NZZ4Z94b79qgGjcmfUVrll+yP3pBB0BpAJb43lv5mKJt8Rq5H2qwCOQ+VPJ+/9qqVaE+8VLu/IVWI6D9P8UzMPualom6qN1FRDpyEUwuD7/wB6cNP3/NTVWqw5H6/xVgJPM/P+KpA8voKXt9/KrqCPF9xTH0+lUah0H37U4f7igskdPpS7wdaYN9/ZpwfP6/zTRWbvp/3RTG6Ty/8AkKtK/f2agU+4FZ5LC78+f/cP2pVLux9gftSrOLrm/SpC3VrYJAGx6VZbsMTtFdJEClfKosOlab8Jjc1WvAf6vpVAdpScD61cOEuDY/I1o2rMdT7fxUiPI/fvVw1mizc6n51JbN3rR0etPUxNV2Q4/NH1q0Glppwn3mmBiQfv+KrK+X0/mrSPv7NMbZqCC+9ELwjHYe5/2qS2RG+aLHE1jlc+lkCXeFdcmKpKn7NaNy8DNDXFB5/p+1Sc7+1vFVZtrzzRtq0vpQiQNvnVmrNTltIIucGhzmhuI7OgSp9qtW9FN+IxWZeUXIF/BuBuPrVPiG/60criOc1TxZkgD3rrx52/bNmKBPlSjy/SkUqKg9Plmt7EPHkPpThPP6VOPsj+KiJ6VKJrNSM1EelIr5/SoH0j7/2qS2hUI9flUw1T0S0enypwD1H1qPvUh9/cU2qQB+zS+fzpFPv7FOuOtaRLT6/OpC360p9Pl/FPbYzWNq5Fn4Y9D8qVLX5GlTty/iZGcEicc6efv7NXsmSf8CmNutzl4tUT6/fvSDeZq0oKgR5VdQw9qeKkBG1IU0RilBqcfc/zTH2+/epqoxT1LR9/Zpwn3n96miJFMBVmn7+zS01BATP8VKnilpoIs8VAt61YUqLLU0VgmpBjT00+tUMxPSlJqS1Lf/ap4aiTjaoGelTApUNVhalpqQNPVxNRanC08U008DgUtApavKnLHpTxSFupaaiD5VOniEBTgUxHnTxV2GFmpBaZaninYRAqaUwAqxLdZthizu/vFKn/AA5p6mz+mBaqdOY9Yo28kSYHPzrzx/ia65mQsjUQMAQAce9cPlx2n49dvFMQaC7D4l7ilmiCAw/6gT0HSjrt0AkHkAfmdI+tWfm2aX8eGC0+mre764pafMVfkOikpTBPSrylMB95q/InRUBTx9zVvtUfnU7r1Q00tNWD0P0qen7xTvTrFBWkfI1e1sdfv0pBKnyL0gQikF9KI7qpi1Vn5Gb+MHpPSo6TR7cOeopl4c0v5D4wqW6k1ui+5NLuqnyr8YPSaY2/Kje68qfuavyHSM9rZ9KS2vOtHuBS7laX8tJ+OBFt+VIp5UWUFTUeVZ+SnQB3R86cWTWkKiRTvV6QD3JpdyaOIPSnCmp3p1gAWD0qY4c9KOCGn7qr3p1gEWTUu6NGd1Ti3U71ekAiyelEWuHai1WKcVO1OsQ/DnrSoiPuaVNpjyrie3O0FBhlYdQFO/QVyIDCVJIjEZG/t0rtOF7cV7l22bKg22IBBP5pAGAPOZ8qvt/hr1029LhgGIIYQdMDKzqG/Mc64z8t/cbnD+VzfZ3xDetKFVsAACVnAHptmj0+JLjFiWEnuwREAaWzGcAn9ayuDVmvXFghUcgHIJXbfnitr4Z4VbhvFgY7y2NzzcT5V1lkjF41s/8A1YgkMhDaSy8gY5A9Zj51p9nds2HRP6oBIGGlSTE++9c9xHD/ANRrWlcoSrEDMAbhY5nz2qvjOCth7dppDsZTTJgiTvpwcTuKk5yr1rsOzrwuqWGRqYA74DED6RjepcPxKtPkY5dSP8Vx/AJetadFwoz/ANrZW5sTKgkz4t8HIq/snt/ufDcUkuRtnCgM0BoOzY9OdXYZXXlh9xUT9/cU9vjVeybqzpAJzjaflkb1ZauoTAZSRuNQke01ExVH39inFs8v80YtsH2xT9zQB90fv/eloj7FHLZFP3I8vlRWeJ8/pVq2j9xRQsjpUtNAMtuOZqYWrtNOBQ1TFNpq+KZVoapAqQWrIpwKIr7unFoVZTigr0CnCipkUxFAqVMwpRQPFKKeaU0CinpqU0CqUUBxnBtcaGuFbY/tSVZj5uDIHkI8zU+z+HW3qVCxAbOpi5yBuWJNDBgFSAqFIGqLqVV/fKnqGvJuD4a5b4jiC5GkklfECR/UHKZXfnFW9icCy8fcOiFKvBgQRIrftcOovBgJkXAZzzTryn9Kp4Xh1/Fa/wC5u9k+4I9683ff+O3Vw/HW27y5B/ubkek9POjvhu5cAYTbUYJ1BhkExJExnOQM0InEF718H+xzEEjBbSRv0ra+DrbePQxQ94qat5BZv0j613n0xaKXjHJJi2xjJW4hMf8AUFIx/ir7nEksrtZeUMghdUHY/lJ6mlxXGv31yyLhbRbZoYK2VUNDShwQes+dT422Uu27ZWyWuT/6YEGDtpZSRjes9Wu/+gfFcTbc2TclWssGEgpJGk/3DbAqrjyt0Bg6yvLUI/Ii45jKn1oy7fNsWtSw12NIV33MEEksQJkQIO9C9o25ZCAykKTNzRzA2OkE4Oc8xVks9iWyq7HE8QbZtAxbKk6Tnzkcxnn1oa1xBFw3I8RfWQRiZkjP5ZE0YLlxlOVwOSrAPJjDzMj3ip3eFZxlJPJk14O+RoII9TywQc1rt4k4tbs74wC6zdtnLlvDynYZ6AR94of4yYKiokmASSc6skrA3BwPesPiS0oHEEGZDKDzMTINRuwSvgIACyABuM6pAJ5UnKHWx33AfElp5LOqwimDjxHUSATvgAe1MfiJPw/eymr/AJNQneNvSvOOLurbQk/mYgEEEYPOAMn1rJQ2ycuB+XSYzkmfSMfOr5Wcr1DsH4yTiGIfTaAX+5tzIiDjlNH9m9vrc70ypW3JBHMAfwa8avXcFtQk77EZP7Cdq3uzLCNbnVMkjeIwc/xFB6re7TRFLOdIVVYk8tW36U/Z/adu8CbThwsTHKa83u8K4m2txodgDJ6YHznAo/slrvC6u6YFSczByDp3x1oY9Ep4rzftHtDiWui5qZAIlFYgHSYMZIzXbcP2qjoWUiQJ0tgyBtHqKDQQyJpyY3rN7EvzaG3P9efzq7ikXDaRq1JmBOWUb0QbNNNC982oDSApMTJJ2naPKiJoJTSJqOqkKCVNND8bf0KDBMsBjzP8ViWuHv275v37w0lmFu1GFUyBkc4pfrVk10dSFAdl8UHRmMAB226A0Twl4Oit/wAwmgumoNeGrTmT5GPc8qDt3yLumdSnctvOcAaYAwKs7QBOkYgsNyR13jlVRbxfFpbALsqzgFjAn1rIucfLnu71pV3Z5DMcA+EbDzJnljFc78RNcu3BbCnQigooE6pUeIdTII9qyuxOzdbu7rCITMiCSFkATz8qmrmPVLZkA9RNWAVndl8ajKoDA+FSPQ8vpWgKES96enpVR5T2R8UB7pe4Cq5BAAJWSMzAMDO81rcFcLcQreFkIuFSBncYJ5ggztXnHZdzS4HJhH7ffnXV8Hc7oa9YQgSTgAyOYO8/4ryWf+neTzQfFi33t02yJ1Nq9QQcjlz+VbvwqoDGD/66Y6Zb9a5bgxbNy8yuG1kzGMmWx5Zif1ra+Hrz6nIDSLgYgIWOCeYFenjPMcb46XjOAtr3jCNehicyYKn3AyaJ4/sxGurdJOpdttucSJ51zPGMU4i7chgXtvKkbSqDaTyMxRXanE6+I4Z4IYP5iRDggA5zjcVnrWu0ag7ODrZck/00QxGJCo3UdPPlVHaDEaWgE923/wDNrafWsnjeNLjhNwVZSIBAMd2Oe+D9aL43iNdsQQJQgRJjUEAJx5Uy4m+s63xblXYqjsgIBjBnSRPpJpcLxamzcumwhfwjTEKTLDVHLA+lU8HwT2rbW3LMxyGhjuVA3WeQ+Yqzh0hXtkNLMIJDZ3PToTv0NasmpOVxcONVbNt9Nz+ox/K7DQs9PKdqs/GIWt221FmUMzMFKwVJOCMEAih7IBtrbKsDb1cj1M8uW3vTMYdLkMQoC7HHgH+KnVdZ/a3F23tgLgPcCrqVQRAyTEfTrWObRLMhjSokHxZ1Anr9KP7UtkKikNh5MgjfpPkaptX/ABMsTBEHrgjJ57/rW5PGbQTcY2iSgGQCMzufPyFdVwFmLSQqmSdxO+rPtpHLnXNPx7MO8YAEsFwuI9J8/pXUcJxb2bEBY1EgyJxDnBnByPlU5RZUEUFwgQCWZZBAiMdNs1o2rQInX4Z0f3b6gux1cyMx51Qnajm6AyiCxmFMgA4gem/nRF68ugnuxHeaYEjBYCZHOPOufJuUltZEOJnGd4cjYD/mpldwulWQ6oXUfFuAFjOCTp+dBrxqEibUQRkO3O6yyPQLqq7sm+GXUJTxW9yW/MEMCRjeKl8ieCOy+PvWVYk2yMAEKZn+4Tq5HHtWlxPbrIF1wZuJlcDDLq5nasvjgO7VsE6jDKIO5wu3pQ/GIGGCN22ELMpv7msznS8Y3F+KkAWUclCQYjlKg5PpRnD/ABXw5HjJtGYh9z6RNcL2iJ0k5DITAxkxj5Y9qEvgMvNYHMnb2+VbnNbwmePVR2pbKllYHEjz6fOm7I40PaQkjURkc59N6844HtjZCiwFOdIJ2Mf710aX7b2hdCQAMnbaOjVvtHPrW58T3Ctif9S/5rhH4lzk7nHnvWne4mTp1B7RgaC3MkCcGZq89mp35sqIgFzJOnlEZJ5zvyrF5fxcLgONdLSgKpDKSZ6kwRyMV1/ZtxRbVQRKoDE7D9q5CxZVUQQTIGxJGI8v4qHeMtwFSw1FZ5wNjy6xUnNrq6u6V70AwfEnn/8AkqfE3B4M47xefKCP1+grj+M409+Nv7M535bciWNG9p9rQvhVC6OmdMySC0ZzgCa6az1ZfaPb9y3eCjIQrhAoDDUTpuOZJ5mAB+aKCTtzina9odbQuOC8Cf7QMEzHhEe1Z3avHhSywS27RG/5t+X81X2fxUs5OARMcyVG2OtS0db8Mdo8PYHeXr5uXjhQ2pigHJRyJgTtyrvbNzUoIBAIBg4OeoryT4bQG4jMoOkznnGf1ivRrHbSEAaWB8oI/X/FO0n2db+mzppUD/xZP9XypVe/H+nXl/Hz4iw3OQJ+X+1T45Spkt3m0ajIIiSY6A4jrNJWg+3+D5Ubx3ZxklR4QBpz/wC3A6mTsaTFoTheJdYAgB2EgDcAxMdPLnXa/CvHtbRlW3eJmP6aqRAJ38QjJO9cW1lkuWwRpyI9m3rqOyLNwIXWAGuqNRyTquMphSD58xVrLZ4q+zav6VwMREkWgwHQf1atu8czNray5YcybWD1zdic0H2jxNsG/bAuB7dpmFyfDqVNW3lI9c0RxN9UuW7TKzG4BL6ysFgQPDz25VjWrE+/1Kg7onuwAhNyzKwBBEOY/KPlV13i2ZVQghQBvcDwBAiFP18q57gONbUwZnJFlDJOPEoOM/P1rSv254cM5ZiZ3MxhIjeMmtT24l8mjuI4tQjXmdNKiSYJ2M48W88vSo8J2ijr3yMNMyWYadJjTmXxgx71zrWtPBMDI8QMSMeIb1PsgM3ClVVdTaIDEjZVM48hVxnXSC+ohjcQK8Qc51knfUZkgVTxF9FPd6sjLL4vy6SJ/N0EVn3eEc2rSKv5IkGIgA7HnvUO17RF12JxpMDE/lbJjMb1z/ydP0A7Y7Rt37KXLZZS1yIbBwszuRFYjcUCxAuHUFkkDkBJ9eX1qfAg9wvldHr+Xy9Kpt8NlsT/AEjGDvpI+c108Zi1eIQjVrJBcTC5mCdq3OH4pFt20e60szaQqgj82mZ0HNYfD8MdIw2oMMRBGCOmPWtNLB02DpJGqJ04/wDumc88ZqVW89hQQDcJzyZJzvELJ6HOKN4XjeHuDVphAwWCvMnSMetZ/CdmMrqdBIV2OByY94Z6DMHzqzgOEP4ZEYMrB1J8JJw4IkGMc/SufKNSjk4vhDHhBkiPB1ZlH1U/Sg+0O007vXw66QCnIDcKw5dGFRTgUUAtKAaQNRUEGWaOeRNU/wBIqEk5IwsydIXmQMwMDpU6rrJt9pXDuzQGECZ3DmYgf8tF2eKctDkkGCOX9wP1wfLFK5atWyrm2wUgYJMncbHIMHz3oe1eGkMBBBUE5Mfl9Y/g1ep3hcQzEspxoUjMHGD84K1OwAsGNUrkHEHl4qLs8D3l4kjUrIHxicgeYj8tWt2e0i2iSSPEdW22DU6HeM9bg7wAJAYZWZ8seea1ew71tbLC42qVP9MHxHxEwBM9NulHcD2Cd7oXB8IBJ+Y2ojh+wlQ6lLT6yB7H0HyrXVntphw1kZCrjOrWx2iB61H8WDc7zUgLLpeY1DyxM/Or7nZoYEEtBMlTG/UH8w9jSfsjSALQROuoNcxjABJC7ZrfjB04ckHTEhgB+XSAOq9f4qFy33bGfCCR4i5/UYJBE+WPWi0sOFCg6GBkm2igH2afLnSbhzoKNruEgw5VZX5DlWci7WNxXZoFwNq1CFyOemIE85k561ldrODeusJK2yLaxuT4dXsWgf8ASKv/AOH8WGGklh5QoGc+EgUBxNsrcuKbilpD3LcSQwAMAgxLQPDHnWvD7Z3aVpQ9wSdSgEnqTM/qKM4GwFcLHhYdMSQP1oftjh8sfUloPuY3j9qsucbaAKm4w0wAe7kj8pMSZ5t7qDUwtxo/C9jTfFt5gggHO8GGHXliuws9mnQDbcnMQUQzEDHigARzNcPw3EWWtoZbvIUkm0SA3P8AugiZ5V6HwdkXbaF0a2Y/KGKD5KRE+eaZDaF/4Ze6p/2r/wCVPWr+AX/V/wB7/wDlSqdYnrwF1OcffsK6fh+x7rgutsspK6cgcgTIkc6BHBAG3cEiL9tcbQ7AT5e1aN3imV9Ktc8DAGTKkRmPFMwaTl+2+U8S/wCA3UWXt24R/wA7MCQNciN+R2rR7IcHhlyDHFJIHL+tcisTtlZ7uJM8QuT07yM5M7fKuh7A4AtbZWYoA6uACpMglgcgnflV3Wfpm9o2GF3i2IOk2rsNGD/TIidt8R1oztKy34m039ttF1ZiCCW23MA10HGdlpctlIA1fmYLkyc5gb5n1q9+CBRrcHSylSNXI4jmefWpvvjX+nLcFJthRbnRZQhokN4BImIER15VpcKuu0oXJ3zI3Fs4xmm7Ta1a0LAliLaAacYMSfao2e2GJlLBeJGJneDsMbH6dan19FuxV2gmvVbclRiTB5EkRMDlNB2rYsLCszaRqJK6DpjRO5MEjetjtjt5bYBtjWVY6x00/mX1np0NZnapa8+tGKJc4dcEHJV9cQBvj0zPOtdqzkrVudhG6tvW5RlIYgZkiefv9KA4nh7Oq5dALkP3dyWUCIABAnYliu4zNazdr27YVWuWyQoBJuKuYg4OTWNY4W13dxO8txeeQqkscNqEBehn5VnL9rvmJ3eB4e04tm34QnewGYwxOnLA4ACxncnzq5+zeHBs6ELK+rZmYkDp4urb9BQ/HcOnEOjeMs2AyKLc92TzLE7k/wBvKn4V2CWio8Jtu6ajJEAEgwBE9ZxSypLgjg3spfu23Rk0xobUw1LpUmSW6nnjIq21x4CaU4ZzpLCMaYnOTO8zXLfEXaDWX/pgd46gloJiRq5yT/aJnkKB4L4icqymGwROkAnUOZ/zWsLXXcRxLF3bUwlrcA5KqNGuAJ54+zNPE2yWZ2e5cXLBTpRQNJaOZ3U8h+/Icb8VX3c/+mrHYbrhcA8xKg+tFWO2Li2yiOpMzrMEgdIOOf1NXqk5OmucAsDwGFMwNbtgnMCJyOlV21xptpcDkAqSpAHhjffNU/B3em4z3HLIVjU0wzTIA9BO2M12aRyPyqfQ8zfguJYaWuEMp2YMx3EeHSdt8dKuXsXjShA0uCZYRp22xjb/ADXpNyFUsSABkk7Cn1eY9v3q7R5/Z+HOJgAgKQIwSMfOP9q3/hnsQ2GZ3ILMAPT35nzrogoPOfrViWh5VjGt0w8pqxXj7+/uafABJOAJPtTWbyOqspBVgCD1B50xGdx3B3Ljqy3dEYgKDjfrzIHy+bcP2MVJY3rhkyQCFByTy5STjzrULif4oXiyzKVRyhOAwA1DbIzE+tAQW86YGefvXO3/AIeLiH4m5kzgKM5Pzk0VZtjhwLas7asyxmBtty/TFWC74m4x7PC3rlrLqkg9P9UeW/sK8s+F7V+6X7tHdmmWgnxNgMzc4yc16Jx138Sl2zq8LKVnzzn2xWb2jdTguEWxZlWYgG4uGMZYnzOBjrW5cWXIxO0LWjvEdtliTM7cid5nHWaBuIJcxsQcj/SJPyk0xvhgSQTIwSTM4j78jUuHI0szMAklTMzMRy5H/IrMqbrU+EFBupq2DAnpsWHtNekXkZmUrcKqMkADxe5rzv4WvWu+UC6si2uApfxfMQVBPuRXonD2ysgsTnHl5AevmaIM777xSqnvD0+n8UqGPIbXEFjbQZ8auABMhDqxFW907XH0gzqkcs4YrI3xt5TQnZ9hgbRjToJJ1eewGPrHzrfbtiyAzRbWNBnIkrhiVVcyBG1bmSpy2sTiBd0J3ltkXv7cEqRu2I6j3+dGdjca51nWw0kqPEcAIJHrM5oy7xfDG2ZBugQ2iWkMI5gYAjmBuTT9pNatpNvhUkw2plwScYBkk5OTG1Z+6u+BeH7ZuWTd7vXeZXCqBOxGosSBmD161u8R2pdWwC3eW2Zg2orBVQBIYsvMmNuu8TWX2t2k1u0ZdbQnSFtiCR0kHIgxWF2j8UC7OsOwklRqA0j0jOMeXKDS8Na48v67e32tw5g31tjU3haFddzCgxJIAyds0R2h2rbP9NEukeLNslPykDcHY9ZrhG7TW4gEM6i2VUHHiJETB8vLeq/+ISLShHQKSz6DHiJ3UGRtWM98N1rW+CQ3He3aKsGMi5dd2BYA5H9xJJ57xRRv3G0q1xioDQowPPznlzrAfjnm5m4VY6pYgHUOp6f+2K2fhu072g0aiGZRkxGCTqOd5+W9dJYxQfG9l6rBcElhODmRJA85rZ7Atzw/DHl3j6jvAhwJHT960jwgRQNxzH6mN/nU7FtcaRHkBHP0PnS1A3D2dD2pYKtvvJ6ks0qB7Heqk4fQttPEwS2bcxEhhDGJxR9mScTPmCvyPnU8MCMnPME9MZqDNawCcKFPWJOMZ25YyadOFC7acHI0iD7RRgSJhZ9/Lz2NWWvQs3nGPSqrMvWFZTKWmYCVDICojYY2xz8/KsV/idLa6F4XurkwSFUgCZJDAeLG0gfTPZLEeIA+RmPoKoNlcyoE7mQMdMxAxyomOaX44UEkiVUCBp/OQrTyhJYjaYAEDJijjfjB3s6EYq5GWUaDy2MSJgmusHCWyR/TWJ6AgnruTPrNWpbTlaB5mAOXXG9ZXcef8DcusG13WdSDILs0yCIgf5613Hw5eZk7y4SCcKkFQqgwvhjBxv51oNcAGVA/ig7nbFtdyM8xJH09at9N0Z2l2zZ4cTeuKk7CZY+g3PyrN4L4z4VyFFyCeTKR7dPeud+N7NniVV0c96ggAj846DGGHnvXHWeEuq4OhobbG/1xWpxS16T2t8aWBqRZIIgsDBPIgE5HPO/lzrD7G+JbltNKhTbD6gob+2PyBjOJjO+BWHaQs2nQ2ofT1Owq38C7HThTMGWyOuJzHlUw16lwfFpcCsrfmEgHDQQP7Tk+2KKS2ef6Vj2L6BEtqkooCwQCcDB3gHz5VRe45kGJWJw2p19mwR86zi63wscx6Tmsb4jvpZi6zquox4mCzAMaQfqB1qI7SdkwQJ2KwD8jPzisntDhw6kXtTAEnSxZhOwPTHtVkNQs8ctoKy3bWhtiLik7cgDJMdKj2u/4jhWvW3BKSQpwTGGAzO3KgLvBcPAOkKeWoYP0NTvcJa1DwW4MflZYGIwuM+layJrkj2s8DC4EbHz5zVi9pyhUqIaJYZ22gfzziugvdjWwx8EA7TGDI2zt50x4NQAVCST+UnJHkJxWekanOMjsUgcRaZJMXFJ9JBx0r1i32kigA6pHUSzcp8PrXDngdiiLvkEyeU+KZim7/S39RHUbDYjaDV6py5a7v/jCf6/+1qVef97a6v8AIfvSp1OzH1EshYyNQOMcj71TxCCGxyMTv+U4z8+lXumUHVv8NRPEdlMELEjxf5BXOK2wL4K5p7y3/pMeoX5Vqds3y1gHmbS++xHtNCN2UEZmksdpPpBwBt6zS4niCNSwABCgDYBYOOZn96lgx+2i166YkCIAIjJHTqSaxDwNzbQxIPTzrshcmIABkt13Ec6rZtTgp4SSQOQk55bCtGsXg+CvRBWNPUgbCY36Vfa4W6yscDTAOTn0xWpwis5IUweYbI9PSCY2qy3f8XSOeDPtt7Vm8Yu0JwnZBYr3tzE5QT4hzzsPfzrqeD4hF8CKAB+UKJOOUDJ9+s1nG2rZIhhvGB1nMnahH49ZiMxEx0OIMzy51Os/Sa6ZeL8W28ahkET1yfnUl49QCNOZgBiR5TJGTJrnbXE6mUS3vgct85+lEfiCY0eFkk+XsSSeVTq1rV/FkyVUmDGxJGJmN9oqt+KkTJkxszSPVZnltA3rEucaHIIBVhzBHMxtGefONqtLTIO0bjDT1gEA7U6prYTiFJjUCcHzGBJIncH1ohuNgT3fTmD6GdjXOXOIOgaoOJBAz7yTPL5Urt0JBZdgPEhKk88j+aYa2X41ZhUUEbcpnfPKp8Rf1soJbygA/vWLfe4q6tetZIhxB+Y9d6HF9QNS6lKgSBtty+VMNb7XH/KxCwcGAQfPnBqdniSRBzgghDpODvpmCPlvWLwvEd6wT8rHEjYyDuOXtVT8QASjqDBI1Lg/KmLGzxHGgNpn1MZ5HceU1Vd40NB1KyjdentvIxWYTcQBpDrpkBs4yI2xsfpULt1WBIXQ8CGU5GqMzHlTFFcdw5jCl7U6hyKz0Mk/tWdxIDQwchl5FYXfH2OlWozxoLnWR+YYBH+odfnQv4wpK3AGWJ8+u+KqVJuHuDOFOCRMq051H5/SnF9SCHUjqRgGNsb5qviQbLMQxMg+eBIgzVfB9pTOoEgbDaDO81pGjw9tSp0XNPLJ09I8M/frU04plXTdGuFgDOoc5Lzn+Kzu1WVIYAnV4hO+TGfeh0411LAHVgN48n0kQRvQatviLVyd7ZG2omCOZB5fPFXa7y+It3isIC4IIj6fvQFnRfWdJVg2kmeo3HuKE4jiHtDRbYqFhtzk8t/U4qYDbnaGSBaQrzEkkeWszHyqgNb8X9K5pxBGkeWeXLyoZO39bQ9sbHKkiY5nlMnlUOHNtyANYZt5MiMyBnGx671UbXDpJUIyXgB+VgCw5xO/I4/ehu0L1uTFlsHPigj/AOJmKybViDqVipUasY9h0FEHtV48QV9/zAEnzJEUCtcRaYlVW4h1fmJ1Z28v05UaqX0aNYcbQxDA4geE+XptQXE3VeLqSnIgAbgf828fuaE75YDeKfKNxjHP60Gp33/6V+Q/8qVAeHq/zpVFf//Z">
            <a:extLst>
              <a:ext uri="{FF2B5EF4-FFF2-40B4-BE49-F238E27FC236}">
                <a16:creationId xmlns:a16="http://schemas.microsoft.com/office/drawing/2014/main" id="{94DCF343-595E-4674-A6CA-C885F8B48A8E}"/>
              </a:ext>
            </a:extLst>
          </p:cNvPr>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Picture 2" descr="http://etc.usf.edu/clipart/64700/64769/64769_gazzetta_lg.gif">
            <a:extLst>
              <a:ext uri="{FF2B5EF4-FFF2-40B4-BE49-F238E27FC236}">
                <a16:creationId xmlns:a16="http://schemas.microsoft.com/office/drawing/2014/main" id="{66661B31-428D-41A3-B4B1-E2D9DFEF81BB}"/>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50000"/>
          <a:stretch/>
        </p:blipFill>
        <p:spPr bwMode="auto">
          <a:xfrm>
            <a:off x="224120" y="707950"/>
            <a:ext cx="1704409" cy="1790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newscorpaustralia.com/sites/default/files/styles/brand_header_newspaper/public/The-Gazette.jpg?itok=wxRsnAd_">
            <a:extLst>
              <a:ext uri="{FF2B5EF4-FFF2-40B4-BE49-F238E27FC236}">
                <a16:creationId xmlns:a16="http://schemas.microsoft.com/office/drawing/2014/main" id="{7F3FF0A5-6901-4BCA-9469-927DD5F8EC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33286">
            <a:off x="1450754" y="2236587"/>
            <a:ext cx="3211804" cy="2644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bushywood.com/media/media_images/eastbourne-gazette-retired-priests-sex-abuse-trial-begins-newspaper-front-page.jpg">
            <a:extLst>
              <a:ext uri="{FF2B5EF4-FFF2-40B4-BE49-F238E27FC236}">
                <a16:creationId xmlns:a16="http://schemas.microsoft.com/office/drawing/2014/main" id="{E9027725-61C0-423B-ACC9-8F04592B757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262451">
            <a:off x="2456411" y="2377912"/>
            <a:ext cx="3667210" cy="2881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dalailamafilm.com/articles_reviews/article_DLR_Mont_Gazette_2_v2.jpg">
            <a:extLst>
              <a:ext uri="{FF2B5EF4-FFF2-40B4-BE49-F238E27FC236}">
                <a16:creationId xmlns:a16="http://schemas.microsoft.com/office/drawing/2014/main" id="{5B3B965E-89C0-4314-9D44-FEDEECA7515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0210611">
            <a:off x="3824952" y="2896985"/>
            <a:ext cx="4060156" cy="27395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A3450C-F887-4B47-9DBF-3975267BF12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20148141">
            <a:off x="5290026" y="3268539"/>
            <a:ext cx="3966988" cy="23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7489AE12-5445-4515-A5D6-B3E201E80513}"/>
              </a:ext>
            </a:extLst>
          </p:cNvPr>
          <p:cNvSpPr txBox="1">
            <a:spLocks/>
          </p:cNvSpPr>
          <p:nvPr/>
        </p:nvSpPr>
        <p:spPr>
          <a:xfrm>
            <a:off x="0" y="217488"/>
            <a:ext cx="7734650" cy="432051"/>
          </a:xfrm>
          <a:prstGeom prst="rect">
            <a:avLst/>
          </a:prstGeom>
          <a:solidFill>
            <a:srgbClr val="41586A"/>
          </a:solidFill>
        </p:spPr>
        <p:txBody>
          <a:bodyPr anchor="ctr">
            <a:noAutofit/>
          </a:bodyPr>
          <a:lstStyle/>
          <a:p>
            <a:pPr algn="l" eaLnBrk="1" fontAlgn="auto" hangingPunct="1">
              <a:spcBef>
                <a:spcPts val="0"/>
              </a:spcBef>
              <a:spcAft>
                <a:spcPts val="0"/>
              </a:spcAft>
              <a:defRPr/>
            </a:pPr>
            <a:r>
              <a:rPr lang="en-US" sz="2800" b="1" dirty="0">
                <a:solidFill>
                  <a:schemeClr val="bg1"/>
                </a:solidFill>
                <a:latin typeface="Calibri" panose="020F0502020204030204" pitchFamily="34" charset="0"/>
                <a:ea typeface="+mj-ea"/>
                <a:cs typeface="Calibri" panose="020F0502020204030204" pitchFamily="34" charset="0"/>
              </a:rPr>
              <a:t>Causes for the Appearance of the Newspaper</a:t>
            </a:r>
          </a:p>
        </p:txBody>
      </p:sp>
    </p:spTree>
    <p:extLst>
      <p:ext uri="{BB962C8B-B14F-4D97-AF65-F5344CB8AC3E}">
        <p14:creationId xmlns:p14="http://schemas.microsoft.com/office/powerpoint/2010/main" val="263887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wisegeek.com/steam.jpg">
            <a:extLst>
              <a:ext uri="{FF2B5EF4-FFF2-40B4-BE49-F238E27FC236}">
                <a16:creationId xmlns:a16="http://schemas.microsoft.com/office/drawing/2014/main" id="{897C1315-5BE3-4E1C-A356-2284F75895C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098996"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7233059-C656-4ACD-A9C9-38BB897194F4}"/>
              </a:ext>
            </a:extLst>
          </p:cNvPr>
          <p:cNvSpPr txBox="1">
            <a:spLocks/>
          </p:cNvSpPr>
          <p:nvPr/>
        </p:nvSpPr>
        <p:spPr>
          <a:xfrm>
            <a:off x="6931152" y="327216"/>
            <a:ext cx="2167844" cy="776287"/>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3200" b="1">
                <a:solidFill>
                  <a:schemeClr val="bg1"/>
                </a:solidFill>
                <a:latin typeface="Calibri" panose="020F0502020204030204" pitchFamily="34" charset="0"/>
                <a:ea typeface="+mj-ea"/>
                <a:cs typeface="Calibri" panose="020F0502020204030204" pitchFamily="34" charset="0"/>
              </a:defRPr>
            </a:lvl1pPr>
          </a:lstStyle>
          <a:p>
            <a:pPr algn="l"/>
            <a:r>
              <a:rPr lang="en-US" dirty="0"/>
              <a:t>And then…</a:t>
            </a:r>
          </a:p>
        </p:txBody>
      </p:sp>
    </p:spTree>
    <p:extLst>
      <p:ext uri="{BB962C8B-B14F-4D97-AF65-F5344CB8AC3E}">
        <p14:creationId xmlns:p14="http://schemas.microsoft.com/office/powerpoint/2010/main" val="235354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608193C-82BA-4474-BD77-115AC18565BC}"/>
              </a:ext>
            </a:extLst>
          </p:cNvPr>
          <p:cNvSpPr txBox="1">
            <a:spLocks noChangeArrowheads="1"/>
          </p:cNvSpPr>
          <p:nvPr/>
        </p:nvSpPr>
        <p:spPr bwMode="auto">
          <a:xfrm>
            <a:off x="479301" y="3160565"/>
            <a:ext cx="8163145" cy="1754326"/>
          </a:xfrm>
          <a:prstGeom prst="rect">
            <a:avLst/>
          </a:prstGeom>
          <a:noFill/>
          <a:ln>
            <a:noFill/>
          </a:ln>
        </p:spPr>
        <p:txBody>
          <a:bodyPr wrap="square">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he-IL" sz="5400" b="1" dirty="0">
                <a:solidFill>
                  <a:schemeClr val="bg1"/>
                </a:solidFill>
                <a:cs typeface="Calibri" panose="020F0502020204030204" pitchFamily="34" charset="0"/>
              </a:rPr>
              <a:t>The Industrial Revolution</a:t>
            </a:r>
            <a:endParaRPr lang="he-IL" altLang="he-IL" sz="5400" b="1" dirty="0">
              <a:solidFill>
                <a:schemeClr val="bg1"/>
              </a:solidFill>
              <a:cs typeface="Calibri" panose="020F0502020204030204" pitchFamily="34" charset="0"/>
            </a:endParaRPr>
          </a:p>
          <a:p>
            <a:pPr algn="ctr" eaLnBrk="1" hangingPunct="1"/>
            <a:r>
              <a:rPr lang="en-US" altLang="he-IL" sz="5400" b="1" dirty="0">
                <a:solidFill>
                  <a:schemeClr val="bg1"/>
                </a:solidFill>
                <a:cs typeface="Calibri" panose="020F0502020204030204" pitchFamily="34" charset="0"/>
              </a:rPr>
              <a:t>Formation of Modern Press</a:t>
            </a:r>
            <a:endParaRPr lang="he-IL" altLang="he-IL" sz="5400" b="1" dirty="0">
              <a:solidFill>
                <a:schemeClr val="bg1"/>
              </a:solidFill>
              <a:cs typeface="Calibri" panose="020F0502020204030204" pitchFamily="34" charset="0"/>
            </a:endParaRPr>
          </a:p>
        </p:txBody>
      </p:sp>
      <p:grpSp>
        <p:nvGrpSpPr>
          <p:cNvPr id="4" name="Google Shape;5189;p64">
            <a:extLst>
              <a:ext uri="{FF2B5EF4-FFF2-40B4-BE49-F238E27FC236}">
                <a16:creationId xmlns:a16="http://schemas.microsoft.com/office/drawing/2014/main" id="{6CE4567C-7F4E-4804-B323-2DAF680B936D}"/>
              </a:ext>
            </a:extLst>
          </p:cNvPr>
          <p:cNvGrpSpPr/>
          <p:nvPr/>
        </p:nvGrpSpPr>
        <p:grpSpPr>
          <a:xfrm flipH="1">
            <a:off x="3445328" y="390158"/>
            <a:ext cx="2253344" cy="2499999"/>
            <a:chOff x="-59502375" y="1904375"/>
            <a:chExt cx="319000" cy="319500"/>
          </a:xfrm>
          <a:solidFill>
            <a:schemeClr val="bg1"/>
          </a:solidFill>
        </p:grpSpPr>
        <p:sp>
          <p:nvSpPr>
            <p:cNvPr id="5" name="Google Shape;5190;p64">
              <a:extLst>
                <a:ext uri="{FF2B5EF4-FFF2-40B4-BE49-F238E27FC236}">
                  <a16:creationId xmlns:a16="http://schemas.microsoft.com/office/drawing/2014/main" id="{371841BC-0CA9-4524-A4EE-4E2CED411753}"/>
                </a:ext>
              </a:extLst>
            </p:cNvPr>
            <p:cNvSpPr/>
            <p:nvPr/>
          </p:nvSpPr>
          <p:spPr>
            <a:xfrm>
              <a:off x="-59455125" y="2097050"/>
              <a:ext cx="227650" cy="62225"/>
            </a:xfrm>
            <a:custGeom>
              <a:avLst/>
              <a:gdLst/>
              <a:ahLst/>
              <a:cxnLst/>
              <a:rect l="l" t="t" r="r" b="b"/>
              <a:pathLst>
                <a:path w="9106" h="2489" extrusionOk="0">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91;p64">
              <a:extLst>
                <a:ext uri="{FF2B5EF4-FFF2-40B4-BE49-F238E27FC236}">
                  <a16:creationId xmlns:a16="http://schemas.microsoft.com/office/drawing/2014/main" id="{2CAE2836-A3F6-4BBC-8E7E-9B1792A625B8}"/>
                </a:ext>
              </a:extLst>
            </p:cNvPr>
            <p:cNvSpPr/>
            <p:nvPr/>
          </p:nvSpPr>
          <p:spPr>
            <a:xfrm>
              <a:off x="-59502375" y="1966300"/>
              <a:ext cx="319000" cy="257575"/>
            </a:xfrm>
            <a:custGeom>
              <a:avLst/>
              <a:gdLst/>
              <a:ahLst/>
              <a:cxnLst/>
              <a:rect l="l" t="t" r="r" b="b"/>
              <a:pathLst>
                <a:path w="12760" h="10303" extrusionOk="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92;p64">
              <a:extLst>
                <a:ext uri="{FF2B5EF4-FFF2-40B4-BE49-F238E27FC236}">
                  <a16:creationId xmlns:a16="http://schemas.microsoft.com/office/drawing/2014/main" id="{6CDFDE3A-E3C9-472E-B79B-8351AB1DDD91}"/>
                </a:ext>
              </a:extLst>
            </p:cNvPr>
            <p:cNvSpPr/>
            <p:nvPr/>
          </p:nvSpPr>
          <p:spPr>
            <a:xfrm>
              <a:off x="-59322800" y="1904375"/>
              <a:ext cx="106350" cy="41175"/>
            </a:xfrm>
            <a:custGeom>
              <a:avLst/>
              <a:gdLst/>
              <a:ahLst/>
              <a:cxnLst/>
              <a:rect l="l" t="t" r="r" b="b"/>
              <a:pathLst>
                <a:path w="4254" h="1647" extrusionOk="0">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6664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TEhUUExQWFhUVFx0aGBcYGB0YHBocHB0aGh0aGhcgHiggGh8lHBgcIjEhJSkrLi4uGh8zODMsNygtLisBCgoKDg0OGhAQGywkHyQsLCwsLCwsLCwsLCwsLCwsLCwsLCwsLCwsLCwsLCwsLCwsLCwsLCwsLCwsLCwsLCwsLP/AABEIAK4BIQMBIgACEQEDEQH/xAAcAAABBQEBAQAAAAAAAAAAAAAEAAECAwUGBwj/xAA/EAACAQMCAwYEBQMCBQMFAAABAhEAAyESMQRBUQUTImFxgQaRofAUMrHR4SNCwWLxFVKCktJDcqIWM1Njsv/EABgBAQEBAQEAAAAAAAAAAAAAAAABAgME/8QAIhEBAQEAAwACAwADAQAAAAAAAAERAhIhEzEDQVFCYZEi/9oADAMBAAIRAxEAPwAp2OoyZMmo6/Si7vDOTOM8pH71F+CYbwPcfvXSTw0CSegqOujPwOPzJ8waYcIT/cvzq4igN5VemqMTSbgW5R7EfvUPwlzz+f7VcDsWNPbtsdgT7Vbw/CXeRPzNEp2fc/uc+maGhlsXOh+cU1yyw3BrRt8Go3Jn5UQGjANEtYXdnpT/AIVzyNbuo8z+tM8dB7gfrQ2sj8A/T5kfvV47NMbifvnRqr5D5/xVgT1obWbb7PbmQPQz/ip3wiYOsn2oxlH3H71EqOg+QphtZBM9atWy3JTFaqgeQ9Mf4qzR7/fpQ1itwr9KiEadvbNbBA5x8hUdSj7H70NZZ4Z94b79qgGjcmfUVrll+yP3pBB0BpAJb43lv5mKJt8Rq5H2qwCOQ+VPJ+/9qqVaE+8VLu/IVWI6D9P8UzMPualom6qN1FRDpyEUwuD7/wB6cNP3/NTVWqw5H6/xVgJPM/P+KpA8voKXt9/KrqCPF9xTH0+lUah0H37U4f7igskdPpS7wdaYN9/ZpwfP6/zTRWbvp/3RTG6Ty/8AkKtK/f2agU+4FZ5LC78+f/cP2pVLux9gftSrOLrm/SpC3VrYJAGx6VZbsMTtFdJEClfKosOlab8Jjc1WvAf6vpVAdpScD61cOEuDY/I1o2rMdT7fxUiPI/fvVw1mizc6n51JbN3rR0etPUxNV2Q4/NH1q0Glppwn3mmBiQfv+KrK+X0/mrSPv7NMbZqCC+9ELwjHYe5/2qS2RG+aLHE1jlc+lkCXeFdcmKpKn7NaNy8DNDXFB5/p+1Sc7+1vFVZtrzzRtq0vpQiQNvnVmrNTltIIucGhzmhuI7OgSp9qtW9FN+IxWZeUXIF/BuBuPrVPiG/60criOc1TxZkgD3rrx52/bNmKBPlSjy/SkUqKg9Plmt7EPHkPpThPP6VOPsj+KiJ6VKJrNSM1EelIr5/SoH0j7/2qS2hUI9flUw1T0S0enypwD1H1qPvUh9/cU2qQB+zS+fzpFPv7FOuOtaRLT6/OpC360p9Pl/FPbYzWNq5Fn4Y9D8qVLX5GlTty/iZGcEicc6efv7NXsmSf8CmNutzl4tUT6/fvSDeZq0oKgR5VdQw9qeKkBG1IU0RilBqcfc/zTH2+/epqoxT1LR9/Zpwn3n96miJFMBVmn7+zS01BATP8VKnilpoIs8VAt61YUqLLU0VgmpBjT00+tUMxPSlJqS1Lf/ap4aiTjaoGelTApUNVhalpqQNPVxNRanC08U008DgUtApavKnLHpTxSFupaaiD5VOniEBTgUxHnTxV2GFmpBaZaninYRAqaUwAqxLdZthizu/vFKn/AA5p6mz+mBaqdOY9Yo28kSYHPzrzx/ia65mQsjUQMAQAce9cPlx2n49dvFMQaC7D4l7ilmiCAw/6gT0HSjrt0AkHkAfmdI+tWfm2aX8eGC0+mre764pafMVfkOikpTBPSrylMB95q/InRUBTx9zVvtUfnU7r1Q00tNWD0P0qen7xTvTrFBWkfI1e1sdfv0pBKnyL0gQikF9KI7qpi1Vn5Gb+MHpPSo6TR7cOeopl4c0v5D4wqW6k1ui+5NLuqnyr8YPSaY2/Kje68qfuavyHSM9rZ9KS2vOtHuBS7laX8tJ+OBFt+VIp5UWUFTUeVZ+SnQB3R86cWTWkKiRTvV6QD3JpdyaOIPSnCmp3p1gAWD0qY4c9KOCGn7qr3p1gEWTUu6NGd1Ti3U71ekAiyelEWuHai1WKcVO1OsQ/DnrSoiPuaVNpjyrie3O0FBhlYdQFO/QVyIDCVJIjEZG/t0rtOF7cV7l22bKg22IBBP5pAGAPOZ8qvt/hr1029LhgGIIYQdMDKzqG/Mc64z8t/cbnD+VzfZ3xDetKFVsAACVnAHptmj0+JLjFiWEnuwREAaWzGcAn9ayuDVmvXFghUcgHIJXbfnitr4Z4VbhvFgY7y2NzzcT5V1lkjF41s/8A1YgkMhDaSy8gY5A9Zj51p9nds2HRP6oBIGGlSTE++9c9xHD/ANRrWlcoSrEDMAbhY5nz2qvjOCth7dppDsZTTJgiTvpwcTuKk5yr1rsOzrwuqWGRqYA74DED6RjepcPxKtPkY5dSP8Vx/AJetadFwoz/ANrZW5sTKgkz4t8HIq/snt/ufDcUkuRtnCgM0BoOzY9OdXYZXXlh9xUT9/cU9vjVeybqzpAJzjaflkb1ZauoTAZSRuNQke01ExVH39inFs8v80YtsH2xT9zQB90fv/eloj7FHLZFP3I8vlRWeJ8/pVq2j9xRQsjpUtNAMtuOZqYWrtNOBQ1TFNpq+KZVoapAqQWrIpwKIr7unFoVZTigr0CnCipkUxFAqVMwpRQPFKKeaU0CinpqU0CqUUBxnBtcaGuFbY/tSVZj5uDIHkI8zU+z+HW3qVCxAbOpi5yBuWJNDBgFSAqFIGqLqVV/fKnqGvJuD4a5b4jiC5GkklfECR/UHKZXfnFW9icCy8fcOiFKvBgQRIrftcOovBgJkXAZzzTryn9Kp4Xh1/Fa/wC5u9k+4I9683ff+O3Vw/HW27y5B/ubkek9POjvhu5cAYTbUYJ1BhkExJExnOQM0InEF718H+xzEEjBbSRv0ra+DrbePQxQ94qat5BZv0j613n0xaKXjHJJi2xjJW4hMf8AUFIx/ir7nEksrtZeUMghdUHY/lJ6mlxXGv31yyLhbRbZoYK2VUNDShwQes+dT422Uu27ZWyWuT/6YEGDtpZSRjes9Wu/+gfFcTbc2TclWssGEgpJGk/3DbAqrjyt0Bg6yvLUI/Ii45jKn1oy7fNsWtSw12NIV33MEEksQJkQIO9C9o25ZCAykKTNzRzA2OkE4Oc8xVks9iWyq7HE8QbZtAxbKk6Tnzkcxnn1oa1xBFw3I8RfWQRiZkjP5ZE0YLlxlOVwOSrAPJjDzMj3ip3eFZxlJPJk14O+RoII9TywQc1rt4k4tbs74wC6zdtnLlvDynYZ6AR94of4yYKiokmASSc6skrA3BwPesPiS0oHEEGZDKDzMTINRuwSvgIACyABuM6pAJ5UnKHWx33AfElp5LOqwimDjxHUSATvgAe1MfiJPw/eymr/AJNQneNvSvOOLurbQk/mYgEEEYPOAMn1rJQ2ycuB+XSYzkmfSMfOr5Wcr1DsH4yTiGIfTaAX+5tzIiDjlNH9m9vrc70ypW3JBHMAfwa8avXcFtQk77EZP7Cdq3uzLCNbnVMkjeIwc/xFB6re7TRFLOdIVVYk8tW36U/Z/adu8CbThwsTHKa83u8K4m2txodgDJ6YHznAo/slrvC6u6YFSczByDp3x1oY9Ep4rzftHtDiWui5qZAIlFYgHSYMZIzXbcP2qjoWUiQJ0tgyBtHqKDQQyJpyY3rN7EvzaG3P9efzq7ikXDaRq1JmBOWUb0QbNNNC982oDSApMTJJ2naPKiJoJTSJqOqkKCVNND8bf0KDBMsBjzP8ViWuHv275v37w0lmFu1GFUyBkc4pfrVk10dSFAdl8UHRmMAB226A0Twl4Oit/wAwmgumoNeGrTmT5GPc8qDt3yLumdSnctvOcAaYAwKs7QBOkYgsNyR13jlVRbxfFpbALsqzgFjAn1rIucfLnu71pV3Z5DMcA+EbDzJnljFc78RNcu3BbCnQigooE6pUeIdTII9qyuxOzdbu7rCITMiCSFkATz8qmrmPVLZkA9RNWAVndl8ajKoDA+FSPQ8vpWgKES96enpVR5T2R8UB7pe4Cq5BAAJWSMzAMDO81rcFcLcQreFkIuFSBncYJ5ggztXnHZdzS4HJhH7ffnXV8Hc7oa9YQgSTgAyOYO8/4ryWf+neTzQfFi33t02yJ1Nq9QQcjlz+VbvwqoDGD/66Y6Zb9a5bgxbNy8yuG1kzGMmWx5Zif1ra+Hrz6nIDSLgYgIWOCeYFenjPMcb46XjOAtr3jCNehicyYKn3AyaJ4/sxGurdJOpdttucSJ51zPGMU4i7chgXtvKkbSqDaTyMxRXanE6+I4Z4IYP5iRDggA5zjcVnrWu0ag7ODrZck/00QxGJCo3UdPPlVHaDEaWgE923/wDNrafWsnjeNLjhNwVZSIBAMd2Oe+D9aL43iNdsQQJQgRJjUEAJx5Uy4m+s63xblXYqjsgIBjBnSRPpJpcLxamzcumwhfwjTEKTLDVHLA+lU8HwT2rbW3LMxyGhjuVA3WeQ+Yqzh0hXtkNLMIJDZ3PToTv0NasmpOVxcONVbNt9Nz+ox/K7DQs9PKdqs/GIWt221FmUMzMFKwVJOCMEAih7IBtrbKsDb1cj1M8uW3vTMYdLkMQoC7HHgH+KnVdZ/a3F23tgLgPcCrqVQRAyTEfTrWObRLMhjSokHxZ1Anr9KP7UtkKikNh5MgjfpPkaptX/ABMsTBEHrgjJ57/rW5PGbQTcY2iSgGQCMzufPyFdVwFmLSQqmSdxO+rPtpHLnXNPx7MO8YAEsFwuI9J8/pXUcJxb2bEBY1EgyJxDnBnByPlU5RZUEUFwgQCWZZBAiMdNs1o2rQInX4Z0f3b6gux1cyMx51Qnajm6AyiCxmFMgA4gem/nRF68ugnuxHeaYEjBYCZHOPOufJuUltZEOJnGd4cjYD/mpldwulWQ6oXUfFuAFjOCTp+dBrxqEibUQRkO3O6yyPQLqq7sm+GXUJTxW9yW/MEMCRjeKl8ieCOy+PvWVYk2yMAEKZn+4Tq5HHtWlxPbrIF1wZuJlcDDLq5nasvjgO7VsE6jDKIO5wu3pQ/GIGGCN22ELMpv7msznS8Y3F+KkAWUclCQYjlKg5PpRnD/ABXw5HjJtGYh9z6RNcL2iJ0k5DITAxkxj5Y9qEvgMvNYHMnb2+VbnNbwmePVR2pbKllYHEjz6fOm7I40PaQkjURkc59N6844HtjZCiwFOdIJ2Mf710aX7b2hdCQAMnbaOjVvtHPrW58T3Ctif9S/5rhH4lzk7nHnvWne4mTp1B7RgaC3MkCcGZq89mp35sqIgFzJOnlEZJ5zvyrF5fxcLgONdLSgKpDKSZ6kwRyMV1/ZtxRbVQRKoDE7D9q5CxZVUQQTIGxJGI8v4qHeMtwFSw1FZ5wNjy6xUnNrq6u6V70AwfEnn/8AkqfE3B4M47xefKCP1+grj+M409+Nv7M535bciWNG9p9rQvhVC6OmdMySC0ZzgCa6az1ZfaPb9y3eCjIQrhAoDDUTpuOZJ5mAB+aKCTtzina9odbQuOC8Cf7QMEzHhEe1Z3avHhSywS27RG/5t+X81X2fxUs5OARMcyVG2OtS0db8Mdo8PYHeXr5uXjhQ2pigHJRyJgTtyrvbNzUoIBAIBg4OeoryT4bQG4jMoOkznnGf1ivRrHbSEAaWB8oI/X/FO0n2db+mzppUD/xZP9XypVe/H+nXl/Hz4iw3OQJ+X+1T45Spkt3m0ajIIiSY6A4jrNJWg+3+D5Ubx3ZxklR4QBpz/wC3A6mTsaTFoTheJdYAgB2EgDcAxMdPLnXa/CvHtbRlW3eJmP6aqRAJ38QjJO9cW1lkuWwRpyI9m3rqOyLNwIXWAGuqNRyTquMphSD58xVrLZ4q+zav6VwMREkWgwHQf1atu8czNray5YcybWD1zdic0H2jxNsG/bAuB7dpmFyfDqVNW3lI9c0RxN9UuW7TKzG4BL6ysFgQPDz25VjWrE+/1Kg7onuwAhNyzKwBBEOY/KPlV13i2ZVQghQBvcDwBAiFP18q57gONbUwZnJFlDJOPEoOM/P1rSv254cM5ZiZ3MxhIjeMmtT24l8mjuI4tQjXmdNKiSYJ2M48W88vSo8J2ijr3yMNMyWYadJjTmXxgx71zrWtPBMDI8QMSMeIb1PsgM3ClVVdTaIDEjZVM48hVxnXSC+ohjcQK8Qc51knfUZkgVTxF9FPd6sjLL4vy6SJ/N0EVn3eEc2rSKv5IkGIgA7HnvUO17RF12JxpMDE/lbJjMb1z/ydP0A7Y7Rt37KXLZZS1yIbBwszuRFYjcUCxAuHUFkkDkBJ9eX1qfAg9wvldHr+Xy9Kpt8NlsT/AEjGDvpI+c108Zi1eIQjVrJBcTC5mCdq3OH4pFt20e60szaQqgj82mZ0HNYfD8MdIw2oMMRBGCOmPWtNLB02DpJGqJ04/wDumc88ZqVW89hQQDcJzyZJzvELJ6HOKN4XjeHuDVphAwWCvMnSMetZ/CdmMrqdBIV2OByY94Z6DMHzqzgOEP4ZEYMrB1J8JJw4IkGMc/SufKNSjk4vhDHhBkiPB1ZlH1U/Sg+0O007vXw66QCnIDcKw5dGFRTgUUAtKAaQNRUEGWaOeRNU/wBIqEk5IwsydIXmQMwMDpU6rrJt9pXDuzQGECZ3DmYgf8tF2eKctDkkGCOX9wP1wfLFK5atWyrm2wUgYJMncbHIMHz3oe1eGkMBBBUE5Mfl9Y/g1ep3hcQzEspxoUjMHGD84K1OwAsGNUrkHEHl4qLs8D3l4kjUrIHxicgeYj8tWt2e0i2iSSPEdW22DU6HeM9bg7wAJAYZWZ8seea1ew71tbLC42qVP9MHxHxEwBM9NulHcD2Cd7oXB8IBJ+Y2ojh+wlQ6lLT6yB7H0HyrXVntphw1kZCrjOrWx2iB61H8WDc7zUgLLpeY1DyxM/Or7nZoYEEtBMlTG/UH8w9jSfsjSALQROuoNcxjABJC7ZrfjB04ckHTEhgB+XSAOq9f4qFy33bGfCCR4i5/UYJBE+WPWi0sOFCg6GBkm2igH2afLnSbhzoKNruEgw5VZX5DlWci7WNxXZoFwNq1CFyOemIE85k561ldrODeusJK2yLaxuT4dXsWgf8ASKv/AOH8WGGklh5QoGc+EgUBxNsrcuKbilpD3LcSQwAMAgxLQPDHnWvD7Z3aVpQ9wSdSgEnqTM/qKM4GwFcLHhYdMSQP1oftjh8sfUloPuY3j9qsucbaAKm4w0wAe7kj8pMSZ5t7qDUwtxo/C9jTfFt5gggHO8GGHXliuws9mnQDbcnMQUQzEDHigARzNcPw3EWWtoZbvIUkm0SA3P8AugiZ5V6HwdkXbaF0a2Y/KGKD5KRE+eaZDaF/4Ze6p/2r/wCVPWr+AX/V/wB7/wDlSqdYnrwF1OcffsK6fh+x7rgutsspK6cgcgTIkc6BHBAG3cEiL9tcbQ7AT5e1aN3imV9Ktc8DAGTKkRmPFMwaTl+2+U8S/wCA3UWXt24R/wA7MCQNciN+R2rR7IcHhlyDHFJIHL+tcisTtlZ7uJM8QuT07yM5M7fKuh7A4AtbZWYoA6uACpMglgcgnflV3Wfpm9o2GF3i2IOk2rsNGD/TIidt8R1oztKy34m039ttF1ZiCCW23MA10HGdlpctlIA1fmYLkyc5gb5n1q9+CBRrcHSylSNXI4jmefWpvvjX+nLcFJthRbnRZQhokN4BImIER15VpcKuu0oXJ3zI3Fs4xmm7Ta1a0LAliLaAacYMSfao2e2GJlLBeJGJneDsMbH6dan19FuxV2gmvVbclRiTB5EkRMDlNB2rYsLCszaRqJK6DpjRO5MEjetjtjt5bYBtjWVY6x00/mX1np0NZnapa8+tGKJc4dcEHJV9cQBvj0zPOtdqzkrVudhG6tvW5RlIYgZkiefv9KA4nh7Oq5dALkP3dyWUCIABAnYliu4zNazdr27YVWuWyQoBJuKuYg4OTWNY4W13dxO8txeeQqkscNqEBehn5VnL9rvmJ3eB4e04tm34QnewGYwxOnLA4ACxncnzq5+zeHBs6ELK+rZmYkDp4urb9BQ/HcOnEOjeMs2AyKLc92TzLE7k/wBvKn4V2CWio8Jtu6ajJEAEgwBE9ZxSypLgjg3spfu23Rk0xobUw1LpUmSW6nnjIq21x4CaU4ZzpLCMaYnOTO8zXLfEXaDWX/pgd46gloJiRq5yT/aJnkKB4L4icqymGwROkAnUOZ/zWsLXXcRxLF3bUwlrcA5KqNGuAJ54+zNPE2yWZ2e5cXLBTpRQNJaOZ3U8h+/Icb8VX3c/+mrHYbrhcA8xKg+tFWO2Li2yiOpMzrMEgdIOOf1NXqk5OmucAsDwGFMwNbtgnMCJyOlV21xptpcDkAqSpAHhjffNU/B3em4z3HLIVjU0wzTIA9BO2M12aRyPyqfQ8zfguJYaWuEMp2YMx3EeHSdt8dKuXsXjShA0uCZYRp22xjb/ADXpNyFUsSABkk7Cn1eY9v3q7R5/Z+HOJgAgKQIwSMfOP9q3/hnsQ2GZ3ILMAPT35nzrogoPOfrViWh5VjGt0w8pqxXj7+/uafABJOAJPtTWbyOqspBVgCD1B50xGdx3B3Ljqy3dEYgKDjfrzIHy+bcP2MVJY3rhkyQCFByTy5STjzrULif4oXiyzKVRyhOAwA1DbIzE+tAQW86YGefvXO3/AIeLiH4m5kzgKM5Pzk0VZtjhwLas7asyxmBtty/TFWC74m4x7PC3rlrLqkg9P9UeW/sK8s+F7V+6X7tHdmmWgnxNgMzc4yc16Jx138Sl2zq8LKVnzzn2xWb2jdTguEWxZlWYgG4uGMZYnzOBjrW5cWXIxO0LWjvEdtliTM7cid5nHWaBuIJcxsQcj/SJPyk0xvhgSQTIwSTM4j78jUuHI0szMAklTMzMRy5H/IrMqbrU+EFBupq2DAnpsWHtNekXkZmUrcKqMkADxe5rzv4WvWu+UC6si2uApfxfMQVBPuRXonD2ysgsTnHl5AevmaIM777xSqnvD0+n8UqGPIbXEFjbQZ8auABMhDqxFW907XH0gzqkcs4YrI3xt5TQnZ9hgbRjToJJ1eewGPrHzrfbtiyAzRbWNBnIkrhiVVcyBG1bmSpy2sTiBd0J3ltkXv7cEqRu2I6j3+dGdjca51nWw0kqPEcAIJHrM5oy7xfDG2ZBugQ2iWkMI5gYAjmBuTT9pNatpNvhUkw2plwScYBkk5OTG1Z+6u+BeH7ZuWTd7vXeZXCqBOxGosSBmD161u8R2pdWwC3eW2Zg2orBVQBIYsvMmNuu8TWX2t2k1u0ZdbQnSFtiCR0kHIgxWF2j8UC7OsOwklRqA0j0jOMeXKDS8Na48v67e32tw5g31tjU3haFddzCgxJIAyds0R2h2rbP9NEukeLNslPykDcHY9ZrhG7TW4gEM6i2VUHHiJETB8vLeq/+ISLShHQKSz6DHiJ3UGRtWM98N1rW+CQ3He3aKsGMi5dd2BYA5H9xJJ57xRRv3G0q1xioDQowPPznlzrAfjnm5m4VY6pYgHUOp6f+2K2fhu072g0aiGZRkxGCTqOd5+W9dJYxQfG9l6rBcElhODmRJA85rZ7Atzw/DHl3j6jvAhwJHT960jwgRQNxzH6mN/nU7FtcaRHkBHP0PnS1A3D2dD2pYKtvvJ6ks0qB7Heqk4fQttPEwS2bcxEhhDGJxR9mScTPmCvyPnU8MCMnPME9MZqDNawCcKFPWJOMZ25YyadOFC7acHI0iD7RRgSJhZ9/Lz2NWWvQs3nGPSqrMvWFZTKWmYCVDICojYY2xz8/KsV/idLa6F4XurkwSFUgCZJDAeLG0gfTPZLEeIA+RmPoKoNlcyoE7mQMdMxAxyomOaX44UEkiVUCBp/OQrTyhJYjaYAEDJijjfjB3s6EYq5GWUaDy2MSJgmusHCWyR/TWJ6AgnruTPrNWpbTlaB5mAOXXG9ZXcef8DcusG13WdSDILs0yCIgf5613Hw5eZk7y4SCcKkFQqgwvhjBxv51oNcAGVA/ig7nbFtdyM8xJH09at9N0Z2l2zZ4cTeuKk7CZY+g3PyrN4L4z4VyFFyCeTKR7dPeud+N7NniVV0c96ggAj846DGGHnvXHWeEuq4OhobbG/1xWpxS16T2t8aWBqRZIIgsDBPIgE5HPO/lzrD7G+JbltNKhTbD6gob+2PyBjOJjO+BWHaQs2nQ2ofT1Owq38C7HThTMGWyOuJzHlUw16lwfFpcCsrfmEgHDQQP7Tk+2KKS2ef6Vj2L6BEtqkooCwQCcDB3gHz5VRe45kGJWJw2p19mwR86zi63wscx6Tmsb4jvpZi6zquox4mCzAMaQfqB1qI7SdkwQJ2KwD8jPzisntDhw6kXtTAEnSxZhOwPTHtVkNQs8ctoKy3bWhtiLik7cgDJMdKj2u/4jhWvW3BKSQpwTGGAzO3KgLvBcPAOkKeWoYP0NTvcJa1DwW4MflZYGIwuM+layJrkj2s8DC4EbHz5zVi9pyhUqIaJYZ22gfzziugvdjWwx8EA7TGDI2zt50x4NQAVCST+UnJHkJxWekanOMjsUgcRaZJMXFJ9JBx0r1i32kigA6pHUSzcp8PrXDngdiiLvkEyeU+KZim7/S39RHUbDYjaDV6py5a7v/jCf6/+1qVef97a6v8AIfvSp1OzH1EshYyNQOMcj71TxCCGxyMTv+U4z8+lXumUHVv8NRPEdlMELEjxf5BXOK2wL4K5p7y3/pMeoX5Vqds3y1gHmbS++xHtNCN2UEZmksdpPpBwBt6zS4niCNSwABCgDYBYOOZn96lgx+2i166YkCIAIjJHTqSaxDwNzbQxIPTzrshcmIABkt13Ec6rZtTgp4SSQOQk55bCtGsXg+CvRBWNPUgbCY36Vfa4W6yscDTAOTn0xWpwis5IUweYbI9PSCY2qy3f8XSOeDPtt7Vm8Yu0JwnZBYr3tzE5QT4hzzsPfzrqeD4hF8CKAB+UKJOOUDJ9+s1nG2rZIhhvGB1nMnahH49ZiMxEx0OIMzy51Os/Sa6ZeL8W28ahkET1yfnUl49QCNOZgBiR5TJGTJrnbXE6mUS3vgct85+lEfiCY0eFkk+XsSSeVTq1rV/FkyVUmDGxJGJmN9oqt+KkTJkxszSPVZnltA3rEucaHIIBVhzBHMxtGefONqtLTIO0bjDT1gEA7U6prYTiFJjUCcHzGBJIncH1ohuNgT3fTmD6GdjXOXOIOgaoOJBAz7yTPL5Urt0JBZdgPEhKk88j+aYa2X41ZhUUEbcpnfPKp8Rf1soJbygA/vWLfe4q6tetZIhxB+Y9d6HF9QNS6lKgSBtty+VMNb7XH/KxCwcGAQfPnBqdniSRBzgghDpODvpmCPlvWLwvEd6wT8rHEjYyDuOXtVT8QASjqDBI1Lg/KmLGzxHGgNpn1MZ5HceU1Vd40NB1KyjdentvIxWYTcQBpDrpkBs4yI2xsfpULt1WBIXQ8CGU5GqMzHlTFFcdw5jCl7U6hyKz0Mk/tWdxIDQwchl5FYXfH2OlWozxoLnWR+YYBH+odfnQv4wpK3AGWJ8+u+KqVJuHuDOFOCRMq051H5/SnF9SCHUjqRgGNsb5qviQbLMQxMg+eBIgzVfB9pTOoEgbDaDO81pGjw9tSp0XNPLJ09I8M/frU04plXTdGuFgDOoc5Lzn+Kzu1WVIYAnV4hO+TGfeh0411LAHVgN48n0kQRvQatviLVyd7ZG2omCOZB5fPFXa7y+It3isIC4IIj6fvQFnRfWdJVg2kmeo3HuKE4jiHtDRbYqFhtzk8t/U4qYDbnaGSBaQrzEkkeWszHyqgNb8X9K5pxBGkeWeXLyoZO39bQ9sbHKkiY5nlMnlUOHNtyANYZt5MiMyBnGx671UbXDpJUIyXgB+VgCw5xO/I4/ehu0L1uTFlsHPigj/AOJmKybViDqVipUasY9h0FEHtV48QV9/zAEnzJEUCtcRaYlVW4h1fmJ1Z28v05UaqX0aNYcbQxDA4geE+XptQXE3VeLqSnIgAbgf828fuaE75YDeKfKNxjHP60Gp33/6V+Q/8qVAeHq/zpVFf//Z">
            <a:extLst>
              <a:ext uri="{FF2B5EF4-FFF2-40B4-BE49-F238E27FC236}">
                <a16:creationId xmlns:a16="http://schemas.microsoft.com/office/drawing/2014/main" id="{361B4720-2B28-4CFB-A9A1-17257DE0E74C}"/>
              </a:ext>
            </a:extLst>
          </p:cNvPr>
          <p:cNvSpPr>
            <a:spLocks noChangeAspect="1" noChangeArrowheads="1"/>
          </p:cNvSpPr>
          <p:nvPr/>
        </p:nvSpPr>
        <p:spPr bwMode="auto">
          <a:xfrm>
            <a:off x="8843754" y="-144463"/>
            <a:ext cx="38438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Picture 2" descr="http://historyconflicts.com/wp-content/uploads/2014/08/industrial-revolution.jpg">
            <a:extLst>
              <a:ext uri="{FF2B5EF4-FFF2-40B4-BE49-F238E27FC236}">
                <a16:creationId xmlns:a16="http://schemas.microsoft.com/office/drawing/2014/main" id="{68D1026C-2825-4861-9B8F-19C119A360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5917" y="1152771"/>
            <a:ext cx="4003524" cy="1775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nglotopia.net/wp-content/uploads/2015/03/ludd1-1024x650.jpg">
            <a:extLst>
              <a:ext uri="{FF2B5EF4-FFF2-40B4-BE49-F238E27FC236}">
                <a16:creationId xmlns:a16="http://schemas.microsoft.com/office/drawing/2014/main" id="{585E4E04-3146-4B7F-827A-72E3F42631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158" y="1152771"/>
            <a:ext cx="4076516" cy="180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historytoday.com/sites/default/files/lavenderhill.jpg">
            <a:extLst>
              <a:ext uri="{FF2B5EF4-FFF2-40B4-BE49-F238E27FC236}">
                <a16:creationId xmlns:a16="http://schemas.microsoft.com/office/drawing/2014/main" id="{6649DC6A-57BE-49E5-8A99-493D60CDD1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5916" y="3094224"/>
            <a:ext cx="4003525" cy="1879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reeassociationdesign.files.wordpress.com/2010/08/new-york-city.jpg">
            <a:extLst>
              <a:ext uri="{FF2B5EF4-FFF2-40B4-BE49-F238E27FC236}">
                <a16:creationId xmlns:a16="http://schemas.microsoft.com/office/drawing/2014/main" id="{D1084DC9-BEE7-4430-8210-14A3A00F31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158" y="3089163"/>
            <a:ext cx="4076516" cy="19007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Industrial age</a:t>
            </a:r>
          </a:p>
        </p:txBody>
      </p:sp>
    </p:spTree>
    <p:extLst>
      <p:ext uri="{BB962C8B-B14F-4D97-AF65-F5344CB8AC3E}">
        <p14:creationId xmlns:p14="http://schemas.microsoft.com/office/powerpoint/2010/main" val="427804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1EB3F7-5218-45E5-86B3-4F084B8ABBE3}"/>
              </a:ext>
            </a:extLst>
          </p:cNvPr>
          <p:cNvSpPr/>
          <p:nvPr/>
        </p:nvSpPr>
        <p:spPr>
          <a:xfrm>
            <a:off x="2120415" y="925603"/>
            <a:ext cx="6797084" cy="3117891"/>
          </a:xfrm>
          <a:prstGeom prst="rect">
            <a:avLst/>
          </a:prstGeom>
          <a:noFill/>
          <a:ln>
            <a:noFill/>
          </a:ln>
        </p:spPr>
        <p:txBody>
          <a:bodyPr wrap="square" lIns="91425" tIns="91425" rIns="91425" bIns="91425" anchor="t" anchorCtr="0"/>
          <a:lstStyle/>
          <a:p>
            <a:pPr marL="511175" indent="-320675" algn="l">
              <a:buClr>
                <a:srgbClr val="6FA8DC"/>
              </a:buClr>
              <a:buSzPct val="100000"/>
              <a:buFont typeface="Roboto"/>
              <a:buChar char="▸"/>
            </a:pPr>
            <a:r>
              <a:rPr lang="en-US" sz="3200" b="1" dirty="0">
                <a:solidFill>
                  <a:srgbClr val="073763"/>
                </a:solidFill>
                <a:latin typeface="Calibri" panose="020F0502020204030204" pitchFamily="34" charset="0"/>
                <a:ea typeface="Roboto"/>
                <a:cs typeface="Calibri" panose="020F0502020204030204" pitchFamily="34" charset="0"/>
              </a:rPr>
              <a:t>Fast transport and distribution</a:t>
            </a:r>
          </a:p>
          <a:p>
            <a:pPr marL="511175" indent="-320675" algn="l">
              <a:buClr>
                <a:srgbClr val="6FA8DC"/>
              </a:buClr>
              <a:buSzPct val="100000"/>
              <a:buFont typeface="Roboto"/>
              <a:buChar char="▸"/>
            </a:pPr>
            <a:r>
              <a:rPr lang="en-US" sz="3200" b="1" dirty="0">
                <a:solidFill>
                  <a:srgbClr val="073763"/>
                </a:solidFill>
                <a:latin typeface="Calibri" panose="020F0502020204030204" pitchFamily="34" charset="0"/>
                <a:ea typeface="Roboto"/>
                <a:cs typeface="Calibri" panose="020F0502020204030204" pitchFamily="34" charset="0"/>
              </a:rPr>
              <a:t>Education &gt;&gt; Literacy</a:t>
            </a:r>
          </a:p>
          <a:p>
            <a:pPr marL="511175" indent="-320675" algn="l">
              <a:buClr>
                <a:srgbClr val="6FA8DC"/>
              </a:buClr>
              <a:buSzPct val="100000"/>
              <a:buFont typeface="Roboto"/>
              <a:buChar char="▸"/>
            </a:pPr>
            <a:r>
              <a:rPr lang="en-US" sz="3200" b="1" dirty="0">
                <a:solidFill>
                  <a:srgbClr val="073763"/>
                </a:solidFill>
                <a:latin typeface="Calibri" panose="020F0502020204030204" pitchFamily="34" charset="0"/>
                <a:ea typeface="Roboto"/>
                <a:cs typeface="Calibri" panose="020F0502020204030204" pitchFamily="34" charset="0"/>
              </a:rPr>
              <a:t>Urbanization &gt;&gt; Homogeneous and close target audience</a:t>
            </a:r>
          </a:p>
          <a:p>
            <a:pPr marL="511175" indent="-320675" algn="l">
              <a:buClr>
                <a:srgbClr val="6FA8DC"/>
              </a:buClr>
              <a:buSzPct val="100000"/>
              <a:buFont typeface="Roboto"/>
              <a:buChar char="▸"/>
            </a:pPr>
            <a:r>
              <a:rPr lang="en-US" sz="3200" b="1" dirty="0">
                <a:solidFill>
                  <a:srgbClr val="073763"/>
                </a:solidFill>
                <a:latin typeface="Calibri" panose="020F0502020204030204" pitchFamily="34" charset="0"/>
                <a:ea typeface="Roboto"/>
                <a:cs typeface="Calibri" panose="020F0502020204030204" pitchFamily="34" charset="0"/>
              </a:rPr>
              <a:t>Swift information channels</a:t>
            </a:r>
          </a:p>
          <a:p>
            <a:pPr marL="511175" indent="-320675" algn="l">
              <a:buClr>
                <a:srgbClr val="6FA8DC"/>
              </a:buClr>
              <a:buSzPct val="100000"/>
              <a:buFont typeface="Roboto"/>
              <a:buChar char="▸"/>
            </a:pPr>
            <a:r>
              <a:rPr lang="en-US" sz="3200" b="1" dirty="0">
                <a:solidFill>
                  <a:srgbClr val="073763"/>
                </a:solidFill>
                <a:latin typeface="Calibri" panose="020F0502020204030204" pitchFamily="34" charset="0"/>
                <a:ea typeface="Roboto"/>
                <a:cs typeface="Calibri" panose="020F0502020204030204" pitchFamily="34" charset="0"/>
              </a:rPr>
              <a:t>Mass production</a:t>
            </a:r>
          </a:p>
        </p:txBody>
      </p:sp>
      <p:sp>
        <p:nvSpPr>
          <p:cNvPr id="2" name="Rectangle 1">
            <a:extLst>
              <a:ext uri="{FF2B5EF4-FFF2-40B4-BE49-F238E27FC236}">
                <a16:creationId xmlns:a16="http://schemas.microsoft.com/office/drawing/2014/main" id="{C933B19B-6761-4462-84A0-380B70423E52}"/>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Slide Number Placeholder 8">
            <a:extLst>
              <a:ext uri="{FF2B5EF4-FFF2-40B4-BE49-F238E27FC236}">
                <a16:creationId xmlns:a16="http://schemas.microsoft.com/office/drawing/2014/main" id="{3AE23918-4DD5-4A20-941A-F64FEB0ECB83}"/>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24</a:t>
            </a:fld>
            <a:endParaRPr lang="en-US" dirty="0"/>
          </a:p>
        </p:txBody>
      </p:sp>
      <p:sp>
        <p:nvSpPr>
          <p:cNvPr id="7"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Industrial age</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8855D930-54E7-45C3-93EA-067405F9C5E6}"/>
                  </a:ext>
                </a:extLst>
              </p:cNvPr>
              <p:cNvGraphicFramePr>
                <a:graphicFrameLocks noChangeAspect="1"/>
              </p:cNvGraphicFramePr>
              <p:nvPr>
                <p:extLst>
                  <p:ext uri="{D42A27DB-BD31-4B8C-83A1-F6EECF244321}">
                    <p14:modId xmlns:p14="http://schemas.microsoft.com/office/powerpoint/2010/main" val="3404210474"/>
                  </p:ext>
                </p:extLst>
              </p:nvPr>
            </p:nvGraphicFramePr>
            <p:xfrm>
              <a:off x="4253143" y="1390195"/>
              <a:ext cx="2286000" cy="1285875"/>
            </p:xfrm>
            <a:graphic>
              <a:graphicData uri="http://schemas.microsoft.com/office/powerpoint/2016/slidezoom">
                <pslz:sldZm>
                  <pslz:sldZmObj sldId="359" cId="2353544757">
                    <pslz:zmPr id="{CF724247-A95B-4B01-947C-702E7FD9D65A}" returnToParent="0" transitionDur="1000">
                      <p166:blipFill xmlns:p166="http://schemas.microsoft.com/office/powerpoint/2016/6/main">
                        <a:blip r:embed="rId2"/>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8855D930-54E7-45C3-93EA-067405F9C5E6}"/>
                  </a:ext>
                </a:extLst>
              </p:cNvPr>
              <p:cNvPicPr>
                <a:picLocks noGrp="1" noRot="1" noChangeAspect="1" noMove="1" noResize="1" noEditPoints="1" noAdjustHandles="1" noChangeArrowheads="1" noChangeShapeType="1"/>
              </p:cNvPicPr>
              <p:nvPr/>
            </p:nvPicPr>
            <p:blipFill>
              <a:blip r:embed="rId2"/>
              <a:stretch>
                <a:fillRect/>
              </a:stretch>
            </p:blipFill>
            <p:spPr>
              <a:xfrm>
                <a:off x="4253143" y="1390195"/>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27310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564C60E7-7018-412A-9D61-0356A6B8D624}"/>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25</a:t>
            </a:fld>
            <a:endParaRPr lang="en-US" dirty="0"/>
          </a:p>
        </p:txBody>
      </p:sp>
      <p:sp>
        <p:nvSpPr>
          <p:cNvPr id="6" name="Content Placeholder 2">
            <a:extLst>
              <a:ext uri="{FF2B5EF4-FFF2-40B4-BE49-F238E27FC236}">
                <a16:creationId xmlns:a16="http://schemas.microsoft.com/office/drawing/2014/main" id="{56E7A824-2442-4E36-AE23-10FC407C6983}"/>
              </a:ext>
            </a:extLst>
          </p:cNvPr>
          <p:cNvSpPr txBox="1">
            <a:spLocks/>
          </p:cNvSpPr>
          <p:nvPr/>
        </p:nvSpPr>
        <p:spPr>
          <a:xfrm>
            <a:off x="2006420" y="617538"/>
            <a:ext cx="3969078" cy="78595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r>
              <a:rPr lang="en-US" sz="4400" b="1" dirty="0">
                <a:latin typeface="Calibri" panose="020F0502020204030204" pitchFamily="34" charset="0"/>
                <a:cs typeface="Calibri" panose="020F0502020204030204" pitchFamily="34" charset="0"/>
              </a:rPr>
              <a:t>Penny Press</a:t>
            </a:r>
            <a:endParaRPr lang="he-IL" sz="4400" b="1" dirty="0">
              <a:latin typeface="Calibri" panose="020F0502020204030204" pitchFamily="34" charset="0"/>
              <a:cs typeface="Calibri" panose="020F0502020204030204" pitchFamily="34" charset="0"/>
            </a:endParaRPr>
          </a:p>
        </p:txBody>
      </p:sp>
      <p:pic>
        <p:nvPicPr>
          <p:cNvPr id="7" name="Picture 2" descr="http://chestofbooks.com/reference/Wonder-Book-Of-Knowledge/images/Double-Cylinder-Press-1835-1900-These-presses-were-built-up.jpg">
            <a:extLst>
              <a:ext uri="{FF2B5EF4-FFF2-40B4-BE49-F238E27FC236}">
                <a16:creationId xmlns:a16="http://schemas.microsoft.com/office/drawing/2014/main" id="{1359CC84-51E8-41CE-B839-8C7B86BF51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8416" y="1403497"/>
            <a:ext cx="6456549" cy="32799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Industrial age</a:t>
            </a:r>
          </a:p>
        </p:txBody>
      </p:sp>
    </p:spTree>
    <p:extLst>
      <p:ext uri="{BB962C8B-B14F-4D97-AF65-F5344CB8AC3E}">
        <p14:creationId xmlns:p14="http://schemas.microsoft.com/office/powerpoint/2010/main" val="4193578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EA82039B-0868-4C83-AC1B-BF239CEF277F}"/>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26</a:t>
            </a:fld>
            <a:endParaRPr lang="en-US" dirty="0"/>
          </a:p>
        </p:txBody>
      </p:sp>
      <p:sp>
        <p:nvSpPr>
          <p:cNvPr id="6" name="Content Placeholder 2">
            <a:extLst>
              <a:ext uri="{FF2B5EF4-FFF2-40B4-BE49-F238E27FC236}">
                <a16:creationId xmlns:a16="http://schemas.microsoft.com/office/drawing/2014/main" id="{33F3CD78-64F8-4F7F-A56A-FC7DADAAF267}"/>
              </a:ext>
            </a:extLst>
          </p:cNvPr>
          <p:cNvSpPr txBox="1">
            <a:spLocks/>
          </p:cNvSpPr>
          <p:nvPr/>
        </p:nvSpPr>
        <p:spPr>
          <a:xfrm>
            <a:off x="3689206" y="838612"/>
            <a:ext cx="5454793" cy="448542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algn="l"/>
            <a:r>
              <a:rPr lang="en-US" sz="4000" b="1" u="sng" dirty="0">
                <a:latin typeface="Calibri" panose="020F0502020204030204" pitchFamily="34" charset="0"/>
                <a:cs typeface="Calibri" panose="020F0502020204030204" pitchFamily="34" charset="0"/>
              </a:rPr>
              <a:t>Mass media</a:t>
            </a:r>
            <a:endParaRPr lang="he-IL" sz="4000" b="1" u="sng" dirty="0">
              <a:latin typeface="Calibri" panose="020F0502020204030204" pitchFamily="34" charset="0"/>
              <a:cs typeface="Calibri" panose="020F0502020204030204" pitchFamily="34" charset="0"/>
            </a:endParaRPr>
          </a:p>
          <a:p>
            <a:pPr algn="l"/>
            <a:r>
              <a:rPr lang="en-US" sz="4000" b="1" dirty="0">
                <a:latin typeface="Calibri" panose="020F0502020204030204" pitchFamily="34" charset="0"/>
                <a:cs typeface="Calibri" panose="020F0502020204030204" pitchFamily="34" charset="0"/>
              </a:rPr>
              <a:t>Commercial</a:t>
            </a:r>
            <a:endParaRPr lang="he-IL" sz="4000" b="1" dirty="0">
              <a:latin typeface="Calibri" panose="020F0502020204030204" pitchFamily="34" charset="0"/>
              <a:cs typeface="Calibri" panose="020F0502020204030204" pitchFamily="34" charset="0"/>
            </a:endParaRPr>
          </a:p>
          <a:p>
            <a:pPr algn="l"/>
            <a:r>
              <a:rPr lang="en-US" sz="4000" b="1" dirty="0">
                <a:latin typeface="Calibri" panose="020F0502020204030204" pitchFamily="34" charset="0"/>
                <a:cs typeface="Calibri" panose="020F0502020204030204" pitchFamily="34" charset="0"/>
              </a:rPr>
              <a:t>Maximum Distribution</a:t>
            </a:r>
            <a:endParaRPr lang="he-IL" sz="4000" b="1" dirty="0">
              <a:latin typeface="Calibri" panose="020F0502020204030204" pitchFamily="34" charset="0"/>
              <a:cs typeface="Calibri" panose="020F0502020204030204" pitchFamily="34" charset="0"/>
            </a:endParaRPr>
          </a:p>
          <a:p>
            <a:pPr algn="l"/>
            <a:r>
              <a:rPr lang="en-US" sz="4000" b="1" dirty="0">
                <a:latin typeface="Calibri" panose="020F0502020204030204" pitchFamily="34" charset="0"/>
                <a:cs typeface="Calibri" panose="020F0502020204030204" pitchFamily="34" charset="0"/>
              </a:rPr>
              <a:t>Advertising</a:t>
            </a:r>
            <a:endParaRPr lang="he-IL" sz="4000" b="1" dirty="0">
              <a:latin typeface="Calibri" panose="020F0502020204030204" pitchFamily="34" charset="0"/>
              <a:cs typeface="Calibri" panose="020F0502020204030204" pitchFamily="34" charset="0"/>
            </a:endParaRPr>
          </a:p>
          <a:p>
            <a:pPr algn="r"/>
            <a:endParaRPr lang="he-IL" sz="4000" b="1" dirty="0">
              <a:latin typeface="Calibri" panose="020F0502020204030204" pitchFamily="34" charset="0"/>
              <a:cs typeface="Calibri" panose="020F0502020204030204" pitchFamily="34" charset="0"/>
            </a:endParaRPr>
          </a:p>
        </p:txBody>
      </p:sp>
      <p:pic>
        <p:nvPicPr>
          <p:cNvPr id="7" name="Picture 2" descr="http://apps.ohiohistory.org/ondp/images/thumb/c/c9/PennyPress_18590822_1.jpg/180px-PennyPress_18590822_1.jpg">
            <a:extLst>
              <a:ext uri="{FF2B5EF4-FFF2-40B4-BE49-F238E27FC236}">
                <a16:creationId xmlns:a16="http://schemas.microsoft.com/office/drawing/2014/main" id="{87A2398D-10CD-4F48-B982-8E09711246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746" y="730446"/>
            <a:ext cx="2809263" cy="4291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PENNY PRESS 1883</a:t>
            </a:r>
          </a:p>
        </p:txBody>
      </p:sp>
    </p:spTree>
    <p:extLst>
      <p:ext uri="{BB962C8B-B14F-4D97-AF65-F5344CB8AC3E}">
        <p14:creationId xmlns:p14="http://schemas.microsoft.com/office/powerpoint/2010/main" val="301741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7F51B974-4C1E-4C53-973D-44EC4969894B}"/>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27</a:t>
            </a:fld>
            <a:endParaRPr lang="en-US" dirty="0"/>
          </a:p>
        </p:txBody>
      </p:sp>
      <p:pic>
        <p:nvPicPr>
          <p:cNvPr id="5" name="Picture 16" descr="http://dakiniland.files.wordpress.com/2014/07/1963-subway-news.jpg">
            <a:extLst>
              <a:ext uri="{FF2B5EF4-FFF2-40B4-BE49-F238E27FC236}">
                <a16:creationId xmlns:a16="http://schemas.microsoft.com/office/drawing/2014/main" id="{68849BCA-EE82-4C95-926F-40CC69B3BD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5487" y="964348"/>
            <a:ext cx="6308917" cy="380808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Industrial age</a:t>
            </a:r>
          </a:p>
        </p:txBody>
      </p:sp>
    </p:spTree>
    <p:extLst>
      <p:ext uri="{BB962C8B-B14F-4D97-AF65-F5344CB8AC3E}">
        <p14:creationId xmlns:p14="http://schemas.microsoft.com/office/powerpoint/2010/main" val="346689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F183BA34-AE76-48AC-8713-8D1D94A42F7C}"/>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28</a:t>
            </a:fld>
            <a:endParaRPr lang="en-US" dirty="0"/>
          </a:p>
        </p:txBody>
      </p:sp>
      <p:sp>
        <p:nvSpPr>
          <p:cNvPr id="6" name="Content Placeholder 2">
            <a:extLst>
              <a:ext uri="{FF2B5EF4-FFF2-40B4-BE49-F238E27FC236}">
                <a16:creationId xmlns:a16="http://schemas.microsoft.com/office/drawing/2014/main" id="{EC6C5821-BAEE-493C-BB48-2FF3C22EA73D}"/>
              </a:ext>
            </a:extLst>
          </p:cNvPr>
          <p:cNvSpPr txBox="1">
            <a:spLocks/>
          </p:cNvSpPr>
          <p:nvPr/>
        </p:nvSpPr>
        <p:spPr>
          <a:xfrm>
            <a:off x="3255851" y="921657"/>
            <a:ext cx="5552954" cy="448542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285750" indent="-285750" algn="l"/>
            <a:r>
              <a:rPr lang="en-US" sz="2400" b="1" u="sng" dirty="0">
                <a:latin typeface="Calibri" panose="020F0502020204030204" pitchFamily="34" charset="0"/>
                <a:cs typeface="Calibri" panose="020F0502020204030204" pitchFamily="34" charset="0"/>
              </a:rPr>
              <a:t>The development of the concept of news</a:t>
            </a:r>
            <a:r>
              <a:rPr lang="en-US" sz="2400" b="1" dirty="0">
                <a:latin typeface="Calibri" panose="020F0502020204030204" pitchFamily="34" charset="0"/>
                <a:cs typeface="Calibri" panose="020F0502020204030204" pitchFamily="34" charset="0"/>
              </a:rPr>
              <a:t>: daily press for maximum utilization of means of production</a:t>
            </a:r>
          </a:p>
          <a:p>
            <a:pPr marL="285750" indent="-285750"/>
            <a:r>
              <a:rPr lang="en-US" sz="2400" b="1" u="sng" dirty="0">
                <a:latin typeface="Calibri" panose="020F0502020204030204" pitchFamily="34" charset="0"/>
                <a:cs typeface="Calibri" panose="020F0502020204030204" pitchFamily="34" charset="0"/>
              </a:rPr>
              <a:t>Developing the concept of objectivity</a:t>
            </a:r>
            <a:r>
              <a:rPr lang="en-US" sz="2400" b="1" dirty="0">
                <a:latin typeface="Calibri" panose="020F0502020204030204" pitchFamily="34" charset="0"/>
                <a:cs typeface="Calibri" panose="020F0502020204030204" pitchFamily="34" charset="0"/>
              </a:rPr>
              <a:t>: </a:t>
            </a:r>
            <a:r>
              <a:rPr lang="en-US" sz="2400" b="1" dirty="0">
                <a:solidFill>
                  <a:srgbClr val="FF0066"/>
                </a:solidFill>
                <a:latin typeface="Calibri" panose="020F0502020204030204" pitchFamily="34" charset="0"/>
                <a:cs typeface="Calibri" panose="020F0502020204030204" pitchFamily="34" charset="0"/>
              </a:rPr>
              <a:t>Appealing to many diverse target audiences</a:t>
            </a:r>
          </a:p>
          <a:p>
            <a:pPr marL="285750" indent="-285750"/>
            <a:r>
              <a:rPr lang="en-US" sz="2400" b="1" u="sng" dirty="0">
                <a:solidFill>
                  <a:srgbClr val="002060"/>
                </a:solidFill>
                <a:latin typeface="Calibri" panose="020F0502020204030204" pitchFamily="34" charset="0"/>
                <a:cs typeface="Calibri" panose="020F0502020204030204" pitchFamily="34" charset="0"/>
              </a:rPr>
              <a:t>Building up Power &gt;&gt; Responsibility &gt;&gt; Social Role</a:t>
            </a:r>
            <a:r>
              <a:rPr lang="en-US" sz="2400" b="1" dirty="0">
                <a:solidFill>
                  <a:srgbClr val="002060"/>
                </a:solidFill>
                <a:latin typeface="Calibri" panose="020F0502020204030204" pitchFamily="34" charset="0"/>
                <a:cs typeface="Calibri" panose="020F0502020204030204" pitchFamily="34" charset="0"/>
              </a:rPr>
              <a:t>: A tool </a:t>
            </a:r>
            <a:r>
              <a:rPr lang="en-US" sz="2400" b="1" dirty="0">
                <a:solidFill>
                  <a:srgbClr val="FF0066"/>
                </a:solidFill>
                <a:latin typeface="Calibri" panose="020F0502020204030204" pitchFamily="34" charset="0"/>
                <a:cs typeface="Calibri" panose="020F0502020204030204" pitchFamily="34" charset="0"/>
              </a:rPr>
              <a:t>in service of the government or the people facing </a:t>
            </a:r>
            <a:r>
              <a:rPr lang="en-US" sz="2400" b="1" dirty="0">
                <a:solidFill>
                  <a:srgbClr val="002060"/>
                </a:solidFill>
                <a:latin typeface="Calibri" panose="020F0502020204030204" pitchFamily="34" charset="0"/>
                <a:cs typeface="Calibri" panose="020F0502020204030204" pitchFamily="34" charset="0"/>
              </a:rPr>
              <a:t>the government</a:t>
            </a:r>
          </a:p>
          <a:p>
            <a:pPr marL="285750" indent="-285750" algn="l"/>
            <a:endParaRPr lang="he-IL" sz="2400" b="1" u="sng" dirty="0">
              <a:latin typeface="Calibri" panose="020F0502020204030204" pitchFamily="34" charset="0"/>
              <a:cs typeface="Calibri" panose="020F0502020204030204" pitchFamily="34" charset="0"/>
            </a:endParaRPr>
          </a:p>
          <a:p>
            <a:pPr marL="285750" indent="-285750" algn="l"/>
            <a:endParaRPr lang="he-IL" sz="2400" b="1" dirty="0">
              <a:latin typeface="Calibri" panose="020F0502020204030204" pitchFamily="34" charset="0"/>
              <a:cs typeface="Calibri" panose="020F0502020204030204" pitchFamily="34" charset="0"/>
            </a:endParaRPr>
          </a:p>
          <a:p>
            <a:pPr marL="285750" indent="-285750" algn="r">
              <a:buFont typeface="Roboto"/>
              <a:buNone/>
            </a:pPr>
            <a:endParaRPr lang="he-IL" sz="2400" b="1"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PENNY PRESS </a:t>
            </a:r>
            <a:r>
              <a:rPr lang="en-GB" sz="3200" b="1" dirty="0">
                <a:solidFill>
                  <a:schemeClr val="bg1"/>
                </a:solidFill>
                <a:latin typeface="Calibri" panose="020F0502020204030204" pitchFamily="34" charset="0"/>
                <a:ea typeface="+mj-ea"/>
                <a:cs typeface="Calibri" panose="020F0502020204030204" pitchFamily="34" charset="0"/>
              </a:rPr>
              <a:t>age</a:t>
            </a:r>
            <a:endParaRPr lang="en-US" sz="3200" b="1" dirty="0">
              <a:solidFill>
                <a:schemeClr val="bg1"/>
              </a:solidFill>
              <a:latin typeface="Calibri" panose="020F0502020204030204" pitchFamily="34" charset="0"/>
              <a:ea typeface="+mj-ea"/>
              <a:cs typeface="Calibri" panose="020F0502020204030204" pitchFamily="34" charset="0"/>
            </a:endParaRPr>
          </a:p>
        </p:txBody>
      </p:sp>
      <p:pic>
        <p:nvPicPr>
          <p:cNvPr id="4098" name="Picture 2" descr="Image result for trump newspaper fol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0" y="1041037"/>
            <a:ext cx="3070225" cy="3722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9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DC56566E-F3A6-4327-AD70-2E0BB431F9B2}"/>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a:pPr>
                <a:defRPr/>
              </a:pPr>
              <a:t>29</a:t>
            </a:fld>
            <a:endParaRPr lang="en-US" dirty="0"/>
          </a:p>
        </p:txBody>
      </p:sp>
      <p:sp>
        <p:nvSpPr>
          <p:cNvPr id="6" name="Content Placeholder 2">
            <a:extLst>
              <a:ext uri="{FF2B5EF4-FFF2-40B4-BE49-F238E27FC236}">
                <a16:creationId xmlns:a16="http://schemas.microsoft.com/office/drawing/2014/main" id="{B8BA3751-A9FF-44E3-921A-C9CA09F2236F}"/>
              </a:ext>
            </a:extLst>
          </p:cNvPr>
          <p:cNvSpPr txBox="1">
            <a:spLocks/>
          </p:cNvSpPr>
          <p:nvPr/>
        </p:nvSpPr>
        <p:spPr>
          <a:xfrm>
            <a:off x="2860158" y="870916"/>
            <a:ext cx="5998884" cy="317992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marL="344488" indent="-344488" algn="l"/>
            <a:r>
              <a:rPr lang="en-US" sz="3200" b="1" u="sng" dirty="0">
                <a:latin typeface="Calibri" panose="020F0502020204030204" pitchFamily="34" charset="0"/>
                <a:cs typeface="Calibri" panose="020F0502020204030204" pitchFamily="34" charset="0"/>
              </a:rPr>
              <a:t>Disconnect between editorial and advertising content and content ownership</a:t>
            </a:r>
            <a:r>
              <a:rPr lang="en-US" sz="3200" b="1" dirty="0">
                <a:latin typeface="Calibri" panose="020F0502020204030204" pitchFamily="34" charset="0"/>
                <a:cs typeface="Calibri" panose="020F0502020204030204" pitchFamily="34" charset="0"/>
              </a:rPr>
              <a:t>: New financial models to increase revenue while maintaining distribution</a:t>
            </a:r>
            <a:endParaRPr lang="he-IL" sz="3200" b="1" dirty="0">
              <a:solidFill>
                <a:srgbClr val="FF0066"/>
              </a:solidFill>
              <a:latin typeface="Calibri" panose="020F0502020204030204" pitchFamily="34" charset="0"/>
              <a:cs typeface="Calibri" panose="020F0502020204030204" pitchFamily="34" charset="0"/>
            </a:endParaRPr>
          </a:p>
          <a:p>
            <a:pPr marL="344488" indent="-344488" algn="l"/>
            <a:r>
              <a:rPr lang="en-US" sz="3200" b="1" dirty="0">
                <a:solidFill>
                  <a:srgbClr val="FF0066"/>
                </a:solidFill>
                <a:latin typeface="Calibri" panose="020F0502020204030204" pitchFamily="34" charset="0"/>
                <a:cs typeface="Calibri" panose="020F0502020204030204" pitchFamily="34" charset="0"/>
              </a:rPr>
              <a:t>Formation of Journalism as a  profession and class</a:t>
            </a:r>
            <a:endParaRPr lang="he-IL" sz="3200" b="1" dirty="0">
              <a:latin typeface="Calibri" panose="020F0502020204030204" pitchFamily="34" charset="0"/>
              <a:cs typeface="Calibri" panose="020F0502020204030204" pitchFamily="34" charset="0"/>
            </a:endParaRPr>
          </a:p>
        </p:txBody>
      </p:sp>
      <p:pic>
        <p:nvPicPr>
          <p:cNvPr id="7" name="Picture 2" descr="https://upload.wikimedia.org/wikipedia/en/1/1a/Superman_296.jpg">
            <a:extLst>
              <a:ext uri="{FF2B5EF4-FFF2-40B4-BE49-F238E27FC236}">
                <a16:creationId xmlns:a16="http://schemas.microsoft.com/office/drawing/2014/main" id="{B8E52CEC-7CC1-4DCC-90BC-CBFBE2DF28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202" y="790301"/>
            <a:ext cx="2381006" cy="4026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870F1B-B700-446D-83EE-5E3DF32D6003}"/>
              </a:ext>
            </a:extLst>
          </p:cNvPr>
          <p:cNvSpPr txBox="1">
            <a:spLocks/>
          </p:cNvSpPr>
          <p:nvPr/>
        </p:nvSpPr>
        <p:spPr>
          <a:xfrm>
            <a:off x="-1" y="217488"/>
            <a:ext cx="6262577"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en-US" sz="3200" b="1" dirty="0">
                <a:solidFill>
                  <a:schemeClr val="bg1"/>
                </a:solidFill>
                <a:latin typeface="Calibri" panose="020F0502020204030204" pitchFamily="34" charset="0"/>
                <a:ea typeface="+mj-ea"/>
                <a:cs typeface="Calibri" panose="020F0502020204030204" pitchFamily="34" charset="0"/>
              </a:rPr>
              <a:t>PENNY PRESS </a:t>
            </a:r>
            <a:r>
              <a:rPr lang="en-GB" sz="3200" b="1" dirty="0">
                <a:solidFill>
                  <a:schemeClr val="bg1"/>
                </a:solidFill>
                <a:latin typeface="Calibri" panose="020F0502020204030204" pitchFamily="34" charset="0"/>
                <a:ea typeface="+mj-ea"/>
                <a:cs typeface="Calibri" panose="020F0502020204030204" pitchFamily="34" charset="0"/>
              </a:rPr>
              <a:t>age</a:t>
            </a:r>
            <a:endParaRPr lang="en-US" sz="3200" b="1" dirty="0">
              <a:solidFill>
                <a:schemeClr val="bg1"/>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50387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1" name="Shape 61" descr="photo-1434030216411-0b793f4b417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86624" cy="5143500"/>
          </a:xfrm>
          <a:prstGeom prst="rect">
            <a:avLst/>
          </a:prstGeom>
          <a:noFill/>
          <a:ln>
            <a:noFill/>
          </a:ln>
        </p:spPr>
      </p:pic>
      <p:graphicFrame>
        <p:nvGraphicFramePr>
          <p:cNvPr id="2" name="Table 1">
            <a:extLst>
              <a:ext uri="{FF2B5EF4-FFF2-40B4-BE49-F238E27FC236}">
                <a16:creationId xmlns:a16="http://schemas.microsoft.com/office/drawing/2014/main" id="{C08D2A98-67E9-46E6-8C56-463EE36277C8}"/>
              </a:ext>
            </a:extLst>
          </p:cNvPr>
          <p:cNvGraphicFramePr>
            <a:graphicFrameLocks noGrp="1"/>
          </p:cNvGraphicFramePr>
          <p:nvPr>
            <p:extLst>
              <p:ext uri="{D42A27DB-BD31-4B8C-83A1-F6EECF244321}">
                <p14:modId xmlns:p14="http://schemas.microsoft.com/office/powerpoint/2010/main" val="2995234746"/>
              </p:ext>
            </p:extLst>
          </p:nvPr>
        </p:nvGraphicFramePr>
        <p:xfrm>
          <a:off x="2374084" y="271270"/>
          <a:ext cx="6400800" cy="4600959"/>
        </p:xfrm>
        <a:graphic>
          <a:graphicData uri="http://schemas.openxmlformats.org/drawingml/2006/table">
            <a:tbl>
              <a:tblPr firstRow="1" firstCol="1" bandRow="1">
                <a:tableStyleId>{5C22544A-7EE6-4342-B048-85BDC9FD1C3A}</a:tableStyleId>
              </a:tblPr>
              <a:tblGrid>
                <a:gridCol w="620786">
                  <a:extLst>
                    <a:ext uri="{9D8B030D-6E8A-4147-A177-3AD203B41FA5}">
                      <a16:colId xmlns:a16="http://schemas.microsoft.com/office/drawing/2014/main" val="3022024891"/>
                    </a:ext>
                  </a:extLst>
                </a:gridCol>
                <a:gridCol w="852214">
                  <a:extLst>
                    <a:ext uri="{9D8B030D-6E8A-4147-A177-3AD203B41FA5}">
                      <a16:colId xmlns:a16="http://schemas.microsoft.com/office/drawing/2014/main" val="3795566877"/>
                    </a:ext>
                  </a:extLst>
                </a:gridCol>
                <a:gridCol w="2708658">
                  <a:extLst>
                    <a:ext uri="{9D8B030D-6E8A-4147-A177-3AD203B41FA5}">
                      <a16:colId xmlns:a16="http://schemas.microsoft.com/office/drawing/2014/main" val="983137092"/>
                    </a:ext>
                  </a:extLst>
                </a:gridCol>
                <a:gridCol w="2219142">
                  <a:extLst>
                    <a:ext uri="{9D8B030D-6E8A-4147-A177-3AD203B41FA5}">
                      <a16:colId xmlns:a16="http://schemas.microsoft.com/office/drawing/2014/main" val="1986953800"/>
                    </a:ext>
                  </a:extLst>
                </a:gridCol>
              </a:tblGrid>
              <a:tr h="145258">
                <a:tc>
                  <a:txBody>
                    <a:bodyPr/>
                    <a:lstStyle/>
                    <a:p>
                      <a:pPr marL="0" marR="0">
                        <a:lnSpc>
                          <a:spcPct val="107000"/>
                        </a:lnSpc>
                        <a:spcBef>
                          <a:spcPts val="0"/>
                        </a:spcBef>
                        <a:spcAft>
                          <a:spcPts val="0"/>
                        </a:spcAft>
                      </a:pPr>
                      <a:r>
                        <a:rPr lang="en-US" sz="1100">
                          <a:effectLst/>
                        </a:rPr>
                        <a:t>Lesson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Date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Part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Part 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1059809168"/>
                  </a:ext>
                </a:extLst>
              </a:tr>
              <a:tr h="753192">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26/2/20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dirty="0">
                          <a:effectLst/>
                        </a:rPr>
                        <a:t>Communication in the age of acceleration: from stone to the touch screen - the economic forces that led to the formation of the journalism and its effects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The Israeli Media Map: Trends and changes in local and global media consumption habits, regulatory bodies and relevant legislation.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1560709635"/>
                  </a:ext>
                </a:extLst>
              </a:tr>
              <a:tr h="798500">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dirty="0">
                          <a:effectLst/>
                        </a:rPr>
                        <a:t>4/3/20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dirty="0">
                          <a:effectLst/>
                        </a:rPr>
                        <a:t>The Media Arena: News Desk – getting to know that considerations leading journalists, producers and editors in framing the media picture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dirty="0">
                          <a:effectLst/>
                        </a:rPr>
                        <a:t>Understanding the digital marketing worlds: paid content promotion models, organic promotion, development strategies, and content distribution in a multi-channel environment.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1665208936"/>
                  </a:ext>
                </a:extLst>
              </a:tr>
              <a:tr h="721453">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11/3/20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News Desk 2: investigators and journalists; editing messages for television; analysis case studies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Content Strategy: Mapping target audiences; developing brand identity and target audience persona; adapting messages to the various channels.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1875091570"/>
                  </a:ext>
                </a:extLst>
              </a:tr>
              <a:tr h="503339">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18/3/20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Pulling Threads: Promoting appropriate framing, spins and interests in news reporting, crisis management strategy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Risk and contingency media: Models of risk and state of emergency communications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3250954933"/>
                  </a:ext>
                </a:extLst>
              </a:tr>
              <a:tr h="449225">
                <a:tc>
                  <a:txBody>
                    <a:body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25/3/20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Public and social marketing - strategies for changing attitudes and/ or behavior of the public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Guest speaker - TBA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442142713"/>
                  </a:ext>
                </a:extLst>
              </a:tr>
              <a:tr h="297242">
                <a:tc>
                  <a:txBody>
                    <a:body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1/4/20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a:effectLst/>
                        </a:rPr>
                        <a:t>So now what? Latest trends and developments in the media arena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tc>
                  <a:txBody>
                    <a:bodyPr/>
                    <a:lstStyle/>
                    <a:p>
                      <a:pPr marL="0" marR="0">
                        <a:lnSpc>
                          <a:spcPct val="107000"/>
                        </a:lnSpc>
                        <a:spcBef>
                          <a:spcPts val="0"/>
                        </a:spcBef>
                        <a:spcAft>
                          <a:spcPts val="0"/>
                        </a:spcAft>
                      </a:pPr>
                      <a:r>
                        <a:rPr lang="en-US" sz="1100" dirty="0">
                          <a:effectLst/>
                        </a:rPr>
                        <a:t>Presentations – preparing for media strategy.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8103" marR="58103" marT="0" marB="0"/>
                </a:tc>
                <a:extLst>
                  <a:ext uri="{0D108BD9-81ED-4DB2-BD59-A6C34878D82A}">
                    <a16:rowId xmlns:a16="http://schemas.microsoft.com/office/drawing/2014/main" val="2463006074"/>
                  </a:ext>
                </a:extLst>
              </a:tr>
            </a:tbl>
          </a:graphicData>
        </a:graphic>
      </p:graphicFrame>
    </p:spTree>
    <p:extLst>
      <p:ext uri="{BB962C8B-B14F-4D97-AF65-F5344CB8AC3E}">
        <p14:creationId xmlns:p14="http://schemas.microsoft.com/office/powerpoint/2010/main" val="278165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DC3DA8-454D-4A35-8B4A-5DAAA6EA55E9}"/>
              </a:ext>
            </a:extLst>
          </p:cNvPr>
          <p:cNvSpPr txBox="1">
            <a:spLocks/>
          </p:cNvSpPr>
          <p:nvPr/>
        </p:nvSpPr>
        <p:spPr>
          <a:xfrm>
            <a:off x="0" y="2888862"/>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r>
              <a:rPr lang="en-US" dirty="0"/>
              <a:t>Building the journalistic ethos</a:t>
            </a:r>
          </a:p>
        </p:txBody>
      </p:sp>
      <p:sp>
        <p:nvSpPr>
          <p:cNvPr id="4" name="Slide Number Placeholder 8">
            <a:extLst>
              <a:ext uri="{FF2B5EF4-FFF2-40B4-BE49-F238E27FC236}">
                <a16:creationId xmlns:a16="http://schemas.microsoft.com/office/drawing/2014/main" id="{4FA37197-2C9E-4550-9315-8B9622695452}"/>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sz="1200"/>
              <a:pPr>
                <a:defRPr/>
              </a:pPr>
              <a:t>30</a:t>
            </a:fld>
            <a:endParaRPr lang="en-US" sz="1200" dirty="0"/>
          </a:p>
        </p:txBody>
      </p:sp>
      <p:sp>
        <p:nvSpPr>
          <p:cNvPr id="5" name="Title 1">
            <a:extLst>
              <a:ext uri="{FF2B5EF4-FFF2-40B4-BE49-F238E27FC236}">
                <a16:creationId xmlns:a16="http://schemas.microsoft.com/office/drawing/2014/main" id="{5D46FC3D-16FA-46B8-B010-B5990B919F88}"/>
              </a:ext>
            </a:extLst>
          </p:cNvPr>
          <p:cNvSpPr txBox="1">
            <a:spLocks/>
          </p:cNvSpPr>
          <p:nvPr/>
        </p:nvSpPr>
        <p:spPr>
          <a:xfrm>
            <a:off x="0" y="3600433"/>
            <a:ext cx="8679976" cy="574775"/>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dirty="0"/>
              <a:t>Formation of the editing profession</a:t>
            </a:r>
          </a:p>
        </p:txBody>
      </p:sp>
      <p:sp>
        <p:nvSpPr>
          <p:cNvPr id="6" name="Title 1">
            <a:extLst>
              <a:ext uri="{FF2B5EF4-FFF2-40B4-BE49-F238E27FC236}">
                <a16:creationId xmlns:a16="http://schemas.microsoft.com/office/drawing/2014/main" id="{ABBFFFE8-AE6F-4481-8AA0-E8B4AD1B33EE}"/>
              </a:ext>
            </a:extLst>
          </p:cNvPr>
          <p:cNvSpPr txBox="1">
            <a:spLocks/>
          </p:cNvSpPr>
          <p:nvPr/>
        </p:nvSpPr>
        <p:spPr>
          <a:xfrm>
            <a:off x="0" y="4309398"/>
            <a:ext cx="8679976" cy="593435"/>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4800" dirty="0"/>
              <a:t>Attempts to influence the media</a:t>
            </a:r>
          </a:p>
        </p:txBody>
      </p:sp>
      <p:sp>
        <p:nvSpPr>
          <p:cNvPr id="2" name="Arrow: Down 1">
            <a:extLst>
              <a:ext uri="{FF2B5EF4-FFF2-40B4-BE49-F238E27FC236}">
                <a16:creationId xmlns:a16="http://schemas.microsoft.com/office/drawing/2014/main" id="{224EE33F-A8C8-4183-A87B-F8D4373C8549}"/>
              </a:ext>
            </a:extLst>
          </p:cNvPr>
          <p:cNvSpPr/>
          <p:nvPr/>
        </p:nvSpPr>
        <p:spPr>
          <a:xfrm>
            <a:off x="4229031" y="0"/>
            <a:ext cx="1606579" cy="2888862"/>
          </a:xfrm>
          <a:prstGeom prst="downArrow">
            <a:avLst>
              <a:gd name="adj1" fmla="val 50000"/>
              <a:gd name="adj2" fmla="val 4287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5346;p64">
            <a:extLst>
              <a:ext uri="{FF2B5EF4-FFF2-40B4-BE49-F238E27FC236}">
                <a16:creationId xmlns:a16="http://schemas.microsoft.com/office/drawing/2014/main" id="{F6E945A3-2AE3-42CE-B311-2A0A2A359C06}"/>
              </a:ext>
            </a:extLst>
          </p:cNvPr>
          <p:cNvSpPr/>
          <p:nvPr/>
        </p:nvSpPr>
        <p:spPr>
          <a:xfrm>
            <a:off x="4229030" y="496340"/>
            <a:ext cx="1606580" cy="132429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41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581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4FA37197-2C9E-4550-9315-8B9622695452}"/>
              </a:ext>
            </a:extLst>
          </p:cNvPr>
          <p:cNvSpPr>
            <a:spLocks noGrp="1"/>
          </p:cNvSpPr>
          <p:nvPr>
            <p:ph type="sldNum" sz="quarter" idx="12"/>
          </p:nvPr>
        </p:nvSpPr>
        <p:spPr>
          <a:xfrm>
            <a:off x="6457950" y="6356350"/>
            <a:ext cx="2057400" cy="365125"/>
          </a:xfrm>
        </p:spPr>
        <p:txBody>
          <a:bodyPr/>
          <a:lstStyle/>
          <a:p>
            <a:pPr>
              <a:defRPr/>
            </a:pPr>
            <a:fld id="{B2D18C39-7293-42E3-926C-09935FD3BBE5}" type="slidenum">
              <a:rPr lang="en-US" sz="1200"/>
              <a:pPr>
                <a:defRPr/>
              </a:pPr>
              <a:t>31</a:t>
            </a:fld>
            <a:endParaRPr lang="en-US" sz="1200" dirty="0"/>
          </a:p>
        </p:txBody>
      </p:sp>
      <p:sp>
        <p:nvSpPr>
          <p:cNvPr id="7" name="Title 1">
            <a:extLst>
              <a:ext uri="{FF2B5EF4-FFF2-40B4-BE49-F238E27FC236}">
                <a16:creationId xmlns:a16="http://schemas.microsoft.com/office/drawing/2014/main" id="{2A3B9C57-1617-4165-9304-E691DCA845C7}"/>
              </a:ext>
            </a:extLst>
          </p:cNvPr>
          <p:cNvSpPr txBox="1">
            <a:spLocks/>
          </p:cNvSpPr>
          <p:nvPr/>
        </p:nvSpPr>
        <p:spPr>
          <a:xfrm>
            <a:off x="0" y="2281546"/>
            <a:ext cx="8679976" cy="574775"/>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4000" dirty="0"/>
              <a:t>Press as a public arena</a:t>
            </a:r>
          </a:p>
        </p:txBody>
      </p:sp>
      <p:sp>
        <p:nvSpPr>
          <p:cNvPr id="8" name="Title 1">
            <a:extLst>
              <a:ext uri="{FF2B5EF4-FFF2-40B4-BE49-F238E27FC236}">
                <a16:creationId xmlns:a16="http://schemas.microsoft.com/office/drawing/2014/main" id="{448039DC-6E8C-4CBB-A162-BDC29D7AE0EC}"/>
              </a:ext>
            </a:extLst>
          </p:cNvPr>
          <p:cNvSpPr txBox="1">
            <a:spLocks/>
          </p:cNvSpPr>
          <p:nvPr/>
        </p:nvSpPr>
        <p:spPr>
          <a:xfrm>
            <a:off x="0" y="2964402"/>
            <a:ext cx="8679976" cy="529031"/>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4000" dirty="0"/>
              <a:t>Press as a public opinion shaper</a:t>
            </a:r>
          </a:p>
        </p:txBody>
      </p:sp>
      <p:sp>
        <p:nvSpPr>
          <p:cNvPr id="9" name="Title 1">
            <a:extLst>
              <a:ext uri="{FF2B5EF4-FFF2-40B4-BE49-F238E27FC236}">
                <a16:creationId xmlns:a16="http://schemas.microsoft.com/office/drawing/2014/main" id="{F40B0D06-7EB6-404C-BAE3-91BF5D58FDC8}"/>
              </a:ext>
            </a:extLst>
          </p:cNvPr>
          <p:cNvSpPr txBox="1">
            <a:spLocks/>
          </p:cNvSpPr>
          <p:nvPr/>
        </p:nvSpPr>
        <p:spPr>
          <a:xfrm>
            <a:off x="0" y="3593577"/>
            <a:ext cx="8679976" cy="595651"/>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4000" dirty="0"/>
              <a:t>Press as part of a democracy</a:t>
            </a:r>
          </a:p>
        </p:txBody>
      </p:sp>
      <p:sp>
        <p:nvSpPr>
          <p:cNvPr id="10" name="Title 1">
            <a:extLst>
              <a:ext uri="{FF2B5EF4-FFF2-40B4-BE49-F238E27FC236}">
                <a16:creationId xmlns:a16="http://schemas.microsoft.com/office/drawing/2014/main" id="{DBC8756A-B2D8-41C7-AAE8-F1BC06951203}"/>
              </a:ext>
            </a:extLst>
          </p:cNvPr>
          <p:cNvSpPr txBox="1">
            <a:spLocks/>
          </p:cNvSpPr>
          <p:nvPr/>
        </p:nvSpPr>
        <p:spPr>
          <a:xfrm>
            <a:off x="0" y="4289372"/>
            <a:ext cx="8679976" cy="569707"/>
          </a:xfrm>
          <a:prstGeom prst="rect">
            <a:avLst/>
          </a:prstGeom>
          <a:solidFill>
            <a:srgbClr val="41586A"/>
          </a:solid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en-US" sz="4000" dirty="0"/>
              <a:t>Press as a threat to regime activity</a:t>
            </a:r>
          </a:p>
        </p:txBody>
      </p:sp>
      <p:sp>
        <p:nvSpPr>
          <p:cNvPr id="11" name="Arrow: Down 10">
            <a:extLst>
              <a:ext uri="{FF2B5EF4-FFF2-40B4-BE49-F238E27FC236}">
                <a16:creationId xmlns:a16="http://schemas.microsoft.com/office/drawing/2014/main" id="{1E76C014-2109-4469-8A59-1E778CD02B2F}"/>
              </a:ext>
            </a:extLst>
          </p:cNvPr>
          <p:cNvSpPr/>
          <p:nvPr/>
        </p:nvSpPr>
        <p:spPr>
          <a:xfrm>
            <a:off x="4229031" y="0"/>
            <a:ext cx="1606579" cy="2173465"/>
          </a:xfrm>
          <a:prstGeom prst="downArrow">
            <a:avLst>
              <a:gd name="adj1" fmla="val 50000"/>
              <a:gd name="adj2" fmla="val 4287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5346;p64">
            <a:extLst>
              <a:ext uri="{FF2B5EF4-FFF2-40B4-BE49-F238E27FC236}">
                <a16:creationId xmlns:a16="http://schemas.microsoft.com/office/drawing/2014/main" id="{B7F63AE1-C4A3-4BBD-91FB-BF58F6B27630}"/>
              </a:ext>
            </a:extLst>
          </p:cNvPr>
          <p:cNvSpPr/>
          <p:nvPr/>
        </p:nvSpPr>
        <p:spPr>
          <a:xfrm>
            <a:off x="4441336" y="233186"/>
            <a:ext cx="1181967" cy="1102178"/>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41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98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9BF64165-AD62-4AA2-A262-F5DD2A01B302}"/>
              </a:ext>
            </a:extLst>
          </p:cNvPr>
          <p:cNvSpPr>
            <a:spLocks noGrp="1"/>
          </p:cNvSpPr>
          <p:nvPr>
            <p:ph type="sldNum" sz="quarter" idx="12"/>
          </p:nvPr>
        </p:nvSpPr>
        <p:spPr>
          <a:xfrm>
            <a:off x="6457950" y="6356350"/>
            <a:ext cx="2057400" cy="365125"/>
          </a:xfrm>
        </p:spPr>
        <p:txBody>
          <a:bodyPr/>
          <a:lstStyle/>
          <a:p>
            <a:pPr>
              <a:defRPr/>
            </a:pPr>
            <a:fld id="{EC0F7829-D0CD-4878-8048-7F58F9484247}" type="slidenum">
              <a:rPr lang="he-IL" smtClean="0"/>
              <a:pPr>
                <a:defRPr/>
              </a:pPr>
              <a:t>32</a:t>
            </a:fld>
            <a:endParaRPr lang="he-IL" dirty="0"/>
          </a:p>
        </p:txBody>
      </p:sp>
      <p:sp>
        <p:nvSpPr>
          <p:cNvPr id="5" name="Content Placeholder 2">
            <a:extLst>
              <a:ext uri="{FF2B5EF4-FFF2-40B4-BE49-F238E27FC236}">
                <a16:creationId xmlns:a16="http://schemas.microsoft.com/office/drawing/2014/main" id="{6871EDE7-E57A-4BBF-956F-238DB92C5019}"/>
              </a:ext>
            </a:extLst>
          </p:cNvPr>
          <p:cNvSpPr txBox="1">
            <a:spLocks/>
          </p:cNvSpPr>
          <p:nvPr/>
        </p:nvSpPr>
        <p:spPr bwMode="auto">
          <a:xfrm>
            <a:off x="2301880" y="861829"/>
            <a:ext cx="5520329" cy="320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1"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1"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1"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1"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1"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eaLnBrk="1" hangingPunct="1">
              <a:lnSpc>
                <a:spcPct val="100000"/>
              </a:lnSpc>
              <a:buFont typeface="Arial" panose="020B0604020202020204" pitchFamily="34" charset="0"/>
              <a:buChar char="•"/>
            </a:pPr>
            <a:r>
              <a:rPr lang="en-US" sz="3200" b="1" dirty="0">
                <a:solidFill>
                  <a:srgbClr val="41586A"/>
                </a:solidFill>
                <a:latin typeface="Calibri" panose="020F0502020204030204" pitchFamily="34" charset="0"/>
                <a:cs typeface="Calibri" panose="020F0502020204030204" pitchFamily="34" charset="0"/>
              </a:rPr>
              <a:t>Education</a:t>
            </a:r>
            <a:endParaRPr lang="he-IL" sz="3200" b="1" dirty="0">
              <a:solidFill>
                <a:srgbClr val="41586A"/>
              </a:solidFill>
              <a:latin typeface="Calibri" panose="020F0502020204030204" pitchFamily="34" charset="0"/>
              <a:cs typeface="Calibri" panose="020F0502020204030204" pitchFamily="34" charset="0"/>
            </a:endParaRPr>
          </a:p>
          <a:p>
            <a:pPr marL="571500" indent="-571500" algn="l" rtl="0" eaLnBrk="1" hangingPunct="1">
              <a:lnSpc>
                <a:spcPct val="100000"/>
              </a:lnSpc>
              <a:buFont typeface="Arial" panose="020B0604020202020204" pitchFamily="34" charset="0"/>
              <a:buChar char="•"/>
            </a:pPr>
            <a:r>
              <a:rPr lang="en-US" sz="3200" b="1" dirty="0">
                <a:solidFill>
                  <a:srgbClr val="41586A"/>
                </a:solidFill>
                <a:latin typeface="Calibri" panose="020F0502020204030204" pitchFamily="34" charset="0"/>
                <a:cs typeface="Calibri" panose="020F0502020204030204" pitchFamily="34" charset="0"/>
              </a:rPr>
              <a:t>Ideology Prominence </a:t>
            </a:r>
            <a:endParaRPr lang="he-IL" sz="3200" b="1" dirty="0">
              <a:solidFill>
                <a:srgbClr val="41586A"/>
              </a:solidFill>
              <a:latin typeface="Calibri" panose="020F0502020204030204" pitchFamily="34" charset="0"/>
              <a:cs typeface="Calibri" panose="020F0502020204030204" pitchFamily="34" charset="0"/>
            </a:endParaRPr>
          </a:p>
          <a:p>
            <a:pPr marL="571500" indent="-571500" algn="l" rtl="0" eaLnBrk="1" hangingPunct="1">
              <a:lnSpc>
                <a:spcPct val="100000"/>
              </a:lnSpc>
              <a:buFont typeface="Arial" panose="020B0604020202020204" pitchFamily="34" charset="0"/>
              <a:buChar char="•"/>
            </a:pPr>
            <a:r>
              <a:rPr lang="en-US" sz="3200" b="1" dirty="0">
                <a:solidFill>
                  <a:srgbClr val="41586A"/>
                </a:solidFill>
                <a:latin typeface="Calibri" panose="020F0502020204030204" pitchFamily="34" charset="0"/>
                <a:cs typeface="Calibri" panose="020F0502020204030204" pitchFamily="34" charset="0"/>
              </a:rPr>
              <a:t>Nationalism Prominence </a:t>
            </a:r>
            <a:endParaRPr lang="he-IL" sz="3200" b="1" dirty="0">
              <a:solidFill>
                <a:srgbClr val="41586A"/>
              </a:solidFill>
              <a:latin typeface="Calibri" panose="020F0502020204030204" pitchFamily="34" charset="0"/>
              <a:cs typeface="Calibri" panose="020F0502020204030204" pitchFamily="34" charset="0"/>
            </a:endParaRPr>
          </a:p>
          <a:p>
            <a:pPr marL="571500" indent="-571500" algn="l" rtl="0" eaLnBrk="1" hangingPunct="1">
              <a:lnSpc>
                <a:spcPct val="100000"/>
              </a:lnSpc>
              <a:buFont typeface="Arial" panose="020B0604020202020204" pitchFamily="34" charset="0"/>
              <a:buChar char="•"/>
            </a:pPr>
            <a:r>
              <a:rPr lang="en-US" sz="3200" b="1" dirty="0">
                <a:solidFill>
                  <a:srgbClr val="41586A"/>
                </a:solidFill>
                <a:latin typeface="Calibri" panose="020F0502020204030204" pitchFamily="34" charset="0"/>
                <a:cs typeface="Calibri" panose="020F0502020204030204" pitchFamily="34" charset="0"/>
              </a:rPr>
              <a:t>Nationalism</a:t>
            </a:r>
            <a:endParaRPr lang="he-IL" sz="3200" b="1" dirty="0">
              <a:solidFill>
                <a:srgbClr val="41586A"/>
              </a:solidFill>
              <a:latin typeface="Calibri" panose="020F0502020204030204" pitchFamily="34" charset="0"/>
              <a:cs typeface="Calibri" panose="020F0502020204030204" pitchFamily="34" charset="0"/>
            </a:endParaRPr>
          </a:p>
          <a:p>
            <a:pPr marL="571500" indent="-571500" algn="l" rtl="0" eaLnBrk="1" hangingPunct="1">
              <a:lnSpc>
                <a:spcPct val="100000"/>
              </a:lnSpc>
              <a:buFont typeface="Arial" panose="020B0604020202020204" pitchFamily="34" charset="0"/>
              <a:buChar char="•"/>
            </a:pPr>
            <a:r>
              <a:rPr lang="en-US" sz="3200" b="1" dirty="0">
                <a:solidFill>
                  <a:srgbClr val="41586A"/>
                </a:solidFill>
                <a:latin typeface="Calibri" panose="020F0502020204030204" pitchFamily="34" charset="0"/>
                <a:cs typeface="Calibri" panose="020F0502020204030204" pitchFamily="34" charset="0"/>
              </a:rPr>
              <a:t>Globalism</a:t>
            </a:r>
            <a:endParaRPr lang="he-IL" sz="3200" b="1" dirty="0">
              <a:solidFill>
                <a:srgbClr val="41586A"/>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7ADC3DA8-454D-4A35-8B4A-5DAAA6EA55E9}"/>
              </a:ext>
            </a:extLst>
          </p:cNvPr>
          <p:cNvSpPr txBox="1">
            <a:spLocks/>
          </p:cNvSpPr>
          <p:nvPr/>
        </p:nvSpPr>
        <p:spPr>
          <a:xfrm>
            <a:off x="0" y="156266"/>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pPr algn="l" rtl="0"/>
            <a:r>
              <a:rPr lang="en-US" sz="4000" dirty="0"/>
              <a:t>Mass Media Impacts</a:t>
            </a:r>
            <a:endParaRPr lang="en-US" sz="4000" dirty="0">
              <a:solidFill>
                <a:srgbClr val="6FA8DC"/>
              </a:solidFill>
            </a:endParaRPr>
          </a:p>
        </p:txBody>
      </p:sp>
      <p:pic>
        <p:nvPicPr>
          <p:cNvPr id="5122" name="Picture 2" descr="Image result for nationalis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74957" y="3011648"/>
            <a:ext cx="3453980" cy="197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9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B4C4F1F-AE8C-48CD-AE12-E12B3048614D}"/>
              </a:ext>
            </a:extLst>
          </p:cNvPr>
          <p:cNvSpPr>
            <a:spLocks noGrp="1"/>
          </p:cNvSpPr>
          <p:nvPr>
            <p:ph type="sldNum" sz="quarter" idx="12"/>
          </p:nvPr>
        </p:nvSpPr>
        <p:spPr>
          <a:xfrm>
            <a:off x="6457950" y="6356350"/>
            <a:ext cx="2057400" cy="365125"/>
          </a:xfrm>
        </p:spPr>
        <p:txBody>
          <a:bodyPr/>
          <a:lstStyle/>
          <a:p>
            <a:pPr>
              <a:defRPr/>
            </a:pPr>
            <a:fld id="{EC0F7829-D0CD-4878-8048-7F58F9484247}" type="slidenum">
              <a:rPr lang="he-IL" smtClean="0"/>
              <a:pPr>
                <a:defRPr/>
              </a:pPr>
              <a:t>33</a:t>
            </a:fld>
            <a:endParaRPr lang="he-IL" dirty="0"/>
          </a:p>
        </p:txBody>
      </p:sp>
      <p:pic>
        <p:nvPicPr>
          <p:cNvPr id="4" name="Picture 6" descr="http://media.salon.com/2014/04/karl_marx.jpg">
            <a:extLst>
              <a:ext uri="{FF2B5EF4-FFF2-40B4-BE49-F238E27FC236}">
                <a16:creationId xmlns:a16="http://schemas.microsoft.com/office/drawing/2014/main" id="{EDC43EEC-1B08-43A3-89E0-1896ABDB07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62907" y="1051987"/>
            <a:ext cx="3617069" cy="3649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8" descr="https://c2.staticflickr.com/4/3805/11057943283_d5f2134334.jpg">
            <a:extLst>
              <a:ext uri="{FF2B5EF4-FFF2-40B4-BE49-F238E27FC236}">
                <a16:creationId xmlns:a16="http://schemas.microsoft.com/office/drawing/2014/main" id="{6AA916BE-CEA2-40A5-A134-EAEE15B47E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1609" y="1051987"/>
            <a:ext cx="2713944" cy="3877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ADC3DA8-454D-4A35-8B4A-5DAAA6EA55E9}"/>
              </a:ext>
            </a:extLst>
          </p:cNvPr>
          <p:cNvSpPr txBox="1">
            <a:spLocks/>
          </p:cNvSpPr>
          <p:nvPr/>
        </p:nvSpPr>
        <p:spPr>
          <a:xfrm>
            <a:off x="0" y="132082"/>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pPr algn="l" rtl="0"/>
            <a:r>
              <a:rPr lang="en-US" sz="3600" dirty="0"/>
              <a:t>Mass Media Impacts</a:t>
            </a:r>
            <a:endParaRPr lang="en-US" sz="3600" dirty="0">
              <a:solidFill>
                <a:srgbClr val="6FA8DC"/>
              </a:solidFill>
            </a:endParaRPr>
          </a:p>
        </p:txBody>
      </p:sp>
    </p:spTree>
    <p:extLst>
      <p:ext uri="{BB962C8B-B14F-4D97-AF65-F5344CB8AC3E}">
        <p14:creationId xmlns:p14="http://schemas.microsoft.com/office/powerpoint/2010/main" val="282188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43D2268-C650-4E58-BB59-A99AAFA751CE}"/>
              </a:ext>
            </a:extLst>
          </p:cNvPr>
          <p:cNvSpPr>
            <a:spLocks noGrp="1"/>
          </p:cNvSpPr>
          <p:nvPr>
            <p:ph type="sldNum" sz="quarter" idx="12"/>
          </p:nvPr>
        </p:nvSpPr>
        <p:spPr>
          <a:xfrm>
            <a:off x="6457950" y="6356350"/>
            <a:ext cx="2057400" cy="365125"/>
          </a:xfrm>
        </p:spPr>
        <p:txBody>
          <a:bodyPr/>
          <a:lstStyle/>
          <a:p>
            <a:pPr>
              <a:defRPr/>
            </a:pPr>
            <a:fld id="{EC0F7829-D0CD-4878-8048-7F58F9484247}" type="slidenum">
              <a:rPr lang="he-IL" smtClean="0"/>
              <a:pPr>
                <a:defRPr/>
              </a:pPr>
              <a:t>34</a:t>
            </a:fld>
            <a:endParaRPr lang="he-IL" dirty="0"/>
          </a:p>
        </p:txBody>
      </p:sp>
      <p:pic>
        <p:nvPicPr>
          <p:cNvPr id="4" name="Picture 2" descr="https://upload.wikimedia.org/wikipedia/commons/thumb/9/9b/Altneuland.jpg/250px-Altneuland.jpg">
            <a:extLst>
              <a:ext uri="{FF2B5EF4-FFF2-40B4-BE49-F238E27FC236}">
                <a16:creationId xmlns:a16="http://schemas.microsoft.com/office/drawing/2014/main" id="{334F334E-C32E-4A6C-A528-B7F4B523CDB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6710" y="829434"/>
            <a:ext cx="2500950" cy="4061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cdn.timesofisrael.com/uploads/2012/10/herz-2.jpg">
            <a:extLst>
              <a:ext uri="{FF2B5EF4-FFF2-40B4-BE49-F238E27FC236}">
                <a16:creationId xmlns:a16="http://schemas.microsoft.com/office/drawing/2014/main" id="{863FE989-144E-4D2A-A493-D475CB43150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82945" y="829434"/>
            <a:ext cx="3197031" cy="4061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ADC3DA8-454D-4A35-8B4A-5DAAA6EA55E9}"/>
              </a:ext>
            </a:extLst>
          </p:cNvPr>
          <p:cNvSpPr txBox="1">
            <a:spLocks/>
          </p:cNvSpPr>
          <p:nvPr/>
        </p:nvSpPr>
        <p:spPr>
          <a:xfrm>
            <a:off x="0" y="132082"/>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pPr algn="l" rtl="0"/>
            <a:r>
              <a:rPr lang="en-US" sz="3600" dirty="0"/>
              <a:t>Mass Media Impacts</a:t>
            </a:r>
            <a:endParaRPr lang="en-US" sz="3600" dirty="0">
              <a:solidFill>
                <a:srgbClr val="6FA8DC"/>
              </a:solidFill>
            </a:endParaRPr>
          </a:p>
        </p:txBody>
      </p:sp>
    </p:spTree>
    <p:extLst>
      <p:ext uri="{BB962C8B-B14F-4D97-AF65-F5344CB8AC3E}">
        <p14:creationId xmlns:p14="http://schemas.microsoft.com/office/powerpoint/2010/main" val="819654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1546098-A75B-4B10-853A-F3DB11EF8032}"/>
              </a:ext>
            </a:extLst>
          </p:cNvPr>
          <p:cNvSpPr>
            <a:spLocks noGrp="1"/>
          </p:cNvSpPr>
          <p:nvPr>
            <p:ph type="sldNum" sz="quarter" idx="12"/>
          </p:nvPr>
        </p:nvSpPr>
        <p:spPr>
          <a:xfrm>
            <a:off x="6457950" y="6356350"/>
            <a:ext cx="2057400" cy="365125"/>
          </a:xfrm>
        </p:spPr>
        <p:txBody>
          <a:bodyPr/>
          <a:lstStyle/>
          <a:p>
            <a:pPr>
              <a:defRPr/>
            </a:pPr>
            <a:fld id="{EC0F7829-D0CD-4878-8048-7F58F9484247}" type="slidenum">
              <a:rPr lang="he-IL" smtClean="0"/>
              <a:pPr>
                <a:defRPr/>
              </a:pPr>
              <a:t>35</a:t>
            </a:fld>
            <a:endParaRPr lang="he-IL" dirty="0"/>
          </a:p>
        </p:txBody>
      </p:sp>
      <p:pic>
        <p:nvPicPr>
          <p:cNvPr id="4" name="Picture 4" descr="https://upload.wikimedia.org/wikipedia/commons/9/9a/1891_Telegraph_Lines.jpg">
            <a:extLst>
              <a:ext uri="{FF2B5EF4-FFF2-40B4-BE49-F238E27FC236}">
                <a16:creationId xmlns:a16="http://schemas.microsoft.com/office/drawing/2014/main" id="{A8B1D1FC-4221-4EC0-9711-F4EB9A0BA6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242" y="975600"/>
            <a:ext cx="8411646" cy="3968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21D0CF6-F5C3-4C37-BD55-1E66A6325D47}"/>
              </a:ext>
            </a:extLst>
          </p:cNvPr>
          <p:cNvSpPr txBox="1">
            <a:spLocks/>
          </p:cNvSpPr>
          <p:nvPr/>
        </p:nvSpPr>
        <p:spPr>
          <a:xfrm>
            <a:off x="0" y="291473"/>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pPr algn="l" rtl="0"/>
            <a:r>
              <a:rPr lang="en-US" sz="3600" dirty="0"/>
              <a:t>Telegraph Line Network 1891</a:t>
            </a:r>
            <a:endParaRPr lang="en-US" sz="3600" dirty="0">
              <a:solidFill>
                <a:srgbClr val="6FA8DC"/>
              </a:solidFill>
            </a:endParaRPr>
          </a:p>
        </p:txBody>
      </p:sp>
    </p:spTree>
    <p:extLst>
      <p:ext uri="{BB962C8B-B14F-4D97-AF65-F5344CB8AC3E}">
        <p14:creationId xmlns:p14="http://schemas.microsoft.com/office/powerpoint/2010/main" val="250177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A1F899E-7F49-47AA-A372-59CF933824AA}"/>
              </a:ext>
            </a:extLst>
          </p:cNvPr>
          <p:cNvSpPr>
            <a:spLocks noGrp="1"/>
          </p:cNvSpPr>
          <p:nvPr>
            <p:ph type="sldNum" sz="quarter" idx="12"/>
          </p:nvPr>
        </p:nvSpPr>
        <p:spPr>
          <a:xfrm>
            <a:off x="6457950" y="6356350"/>
            <a:ext cx="2057400" cy="365125"/>
          </a:xfrm>
        </p:spPr>
        <p:txBody>
          <a:bodyPr/>
          <a:lstStyle/>
          <a:p>
            <a:pPr>
              <a:defRPr/>
            </a:pPr>
            <a:fld id="{EC0F7829-D0CD-4878-8048-7F58F9484247}" type="slidenum">
              <a:rPr lang="he-IL" smtClean="0"/>
              <a:pPr>
                <a:defRPr/>
              </a:pPr>
              <a:t>36</a:t>
            </a:fld>
            <a:endParaRPr lang="he-IL" dirty="0"/>
          </a:p>
        </p:txBody>
      </p:sp>
      <p:pic>
        <p:nvPicPr>
          <p:cNvPr id="4" name="Picture 2" descr="http://www.vancouversun.com/cms/binary/10083275.jpg">
            <a:extLst>
              <a:ext uri="{FF2B5EF4-FFF2-40B4-BE49-F238E27FC236}">
                <a16:creationId xmlns:a16="http://schemas.microsoft.com/office/drawing/2014/main" id="{6033FD5D-085D-4F75-9652-8363AB7D93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658" y="800201"/>
            <a:ext cx="8365318" cy="3987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DC3DA8-454D-4A35-8B4A-5DAAA6EA55E9}"/>
              </a:ext>
            </a:extLst>
          </p:cNvPr>
          <p:cNvSpPr txBox="1">
            <a:spLocks/>
          </p:cNvSpPr>
          <p:nvPr/>
        </p:nvSpPr>
        <p:spPr>
          <a:xfrm>
            <a:off x="0" y="132082"/>
            <a:ext cx="8679976" cy="577381"/>
          </a:xfrm>
          <a:prstGeom prst="rect">
            <a:avLst/>
          </a:prstGeom>
          <a:solidFill>
            <a:srgbClr val="41586A"/>
          </a:solidFill>
        </p:spPr>
        <p:txBody>
          <a:bodyPr anchor="ctr">
            <a:noAutofit/>
          </a:bodyPr>
          <a:lstStyle>
            <a:defPPr marR="0" lvl="0" algn="l" rtl="0">
              <a:lnSpc>
                <a:spcPct val="100000"/>
              </a:lnSpc>
              <a:spcBef>
                <a:spcPts val="0"/>
              </a:spcBef>
              <a:spcAft>
                <a:spcPts val="0"/>
              </a:spcAft>
            </a:defPPr>
            <a:lvl1pPr algn="r" rtl="1" eaLnBrk="1" fontAlgn="auto" hangingPunct="1">
              <a:defRPr sz="4800" b="1">
                <a:solidFill>
                  <a:schemeClr val="bg1"/>
                </a:solidFill>
                <a:latin typeface="Calibri" panose="020F0502020204030204" pitchFamily="34" charset="0"/>
                <a:ea typeface="+mj-ea"/>
                <a:cs typeface="Calibri" panose="020F0502020204030204" pitchFamily="34" charset="0"/>
              </a:defRPr>
            </a:lvl1pPr>
          </a:lstStyle>
          <a:p>
            <a:pPr algn="l" rtl="0"/>
            <a:r>
              <a:rPr lang="en-US" sz="3600" dirty="0"/>
              <a:t>Mass Media Impacts: </a:t>
            </a:r>
            <a:r>
              <a:rPr lang="en-US" sz="3600" dirty="0">
                <a:solidFill>
                  <a:srgbClr val="6FA8DC"/>
                </a:solidFill>
              </a:rPr>
              <a:t>World Wars</a:t>
            </a:r>
          </a:p>
        </p:txBody>
      </p:sp>
    </p:spTree>
    <p:extLst>
      <p:ext uri="{BB962C8B-B14F-4D97-AF65-F5344CB8AC3E}">
        <p14:creationId xmlns:p14="http://schemas.microsoft.com/office/powerpoint/2010/main" val="339954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443EB8-D3DF-4200-8E21-BB8997EAA9BE}"/>
              </a:ext>
            </a:extLst>
          </p:cNvPr>
          <p:cNvSpPr txBox="1">
            <a:spLocks/>
          </p:cNvSpPr>
          <p:nvPr/>
        </p:nvSpPr>
        <p:spPr>
          <a:xfrm>
            <a:off x="0" y="344488"/>
            <a:ext cx="8751888" cy="796925"/>
          </a:xfrm>
          <a:prstGeom prst="rect">
            <a:avLst/>
          </a:prstGeom>
          <a:solidFill>
            <a:srgbClr val="41586A"/>
          </a:solidFill>
        </p:spPr>
        <p:txBody>
          <a:bodyPr anchor="ctr">
            <a:normAutofit/>
          </a:bodyPr>
          <a:lstStyle>
            <a:defPPr>
              <a:defRPr lang="he-IL"/>
            </a:defPPr>
            <a:lvl1pPr algn="r" rtl="1" eaLnBrk="1" fontAlgn="auto" hangingPunct="1">
              <a:spcBef>
                <a:spcPts val="0"/>
              </a:spcBef>
              <a:spcAft>
                <a:spcPts val="0"/>
              </a:spcAft>
              <a:defRPr sz="4400" b="1">
                <a:solidFill>
                  <a:schemeClr val="bg1"/>
                </a:solidFill>
                <a:latin typeface="Alef" panose="00000500000000000000" pitchFamily="2" charset="-79"/>
                <a:ea typeface="+mj-ea"/>
                <a:cs typeface="Alef" panose="00000500000000000000" pitchFamily="2" charset="-79"/>
              </a:defRPr>
            </a:lvl1pPr>
          </a:lstStyle>
          <a:p>
            <a:r>
              <a:rPr lang="en-US" dirty="0">
                <a:latin typeface="Calibri" panose="020F0502020204030204" pitchFamily="34" charset="0"/>
                <a:cs typeface="Calibri" panose="020F0502020204030204" pitchFamily="34" charset="0"/>
              </a:rPr>
              <a:t>And Now? Now What?</a:t>
            </a:r>
          </a:p>
        </p:txBody>
      </p:sp>
      <p:pic>
        <p:nvPicPr>
          <p:cNvPr id="4" name="Picture 2" descr="http://www.mailroomservicesonline.com/img/index_pic_001.png">
            <a:extLst>
              <a:ext uri="{FF2B5EF4-FFF2-40B4-BE49-F238E27FC236}">
                <a16:creationId xmlns:a16="http://schemas.microsoft.com/office/drawing/2014/main" id="{6615E6B2-0B0F-491F-AECF-AA50200BD1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4212" y="1282529"/>
            <a:ext cx="6157676" cy="361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16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 y="151144"/>
            <a:ext cx="2186311" cy="857400"/>
          </a:xfrm>
          <a:prstGeom prst="rect">
            <a:avLst/>
          </a:prstGeom>
          <a:noFill/>
          <a:ln>
            <a:noFill/>
          </a:ln>
        </p:spPr>
        <p:txBody>
          <a:bodyPr wrap="square" lIns="91425" tIns="91425" rIns="91425" bIns="91425" anchor="t" anchorCtr="0">
            <a:noAutofit/>
          </a:bodyPr>
          <a:lstStyle/>
          <a:p>
            <a:r>
              <a:rPr lang="en-US" altLang="he-IL" sz="2000" dirty="0"/>
              <a:t>CHANNELS /</a:t>
            </a:r>
            <a:br>
              <a:rPr lang="en-US" altLang="he-IL" sz="2000" dirty="0"/>
            </a:br>
            <a:r>
              <a:rPr lang="en-US" altLang="he-IL" sz="2000" dirty="0"/>
              <a:t>PLATFORMS</a:t>
            </a:r>
            <a:br>
              <a:rPr lang="he-IL" altLang="he-IL" sz="2000" dirty="0"/>
            </a:br>
            <a:br>
              <a:rPr lang="en-US" altLang="he-IL" sz="2000" dirty="0"/>
            </a:br>
            <a:br>
              <a:rPr lang="en-US" altLang="he-IL" sz="2000" dirty="0"/>
            </a:br>
            <a:endParaRPr lang="he-IL" altLang="he-IL" sz="2000" dirty="0"/>
          </a:p>
        </p:txBody>
      </p:sp>
      <p:pic>
        <p:nvPicPr>
          <p:cNvPr id="7170" name="Picture 2" descr="תוצאת תמונה עבור ‪facebook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3515" y="489415"/>
            <a:ext cx="800669" cy="8006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תוצאת תמונה עבור ‪twitter logo gif transpar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0968" y="498889"/>
            <a:ext cx="911715" cy="7662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תמונה קשורה"/>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9897" y="489419"/>
            <a:ext cx="799333" cy="8006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תמונה קשורה"/>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45349" y="489415"/>
            <a:ext cx="775694" cy="77569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תוצאת תמונה עבור ‪instagram  logo gif transpar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45552" y="463055"/>
            <a:ext cx="857377" cy="857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330647" y="2296327"/>
            <a:ext cx="811641" cy="811641"/>
          </a:xfrm>
          <a:prstGeom prst="rect">
            <a:avLst/>
          </a:prstGeom>
        </p:spPr>
      </p:pic>
      <p:pic>
        <p:nvPicPr>
          <p:cNvPr id="7184" name="Picture 16" descr="תוצאת תמונה עבור ‪iphone messages logo gif‬‏"/>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45552" y="2308584"/>
            <a:ext cx="811640" cy="81164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תמונה קשורה"/>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95208" y="511889"/>
            <a:ext cx="967616" cy="778195"/>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תוצאת תמונה עבור ‪email logo gif‬‏"/>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4252" t="12484" r="14091" b="15424"/>
          <a:stretch/>
        </p:blipFill>
        <p:spPr bwMode="auto">
          <a:xfrm>
            <a:off x="4124792" y="2310773"/>
            <a:ext cx="816739" cy="82171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תוצאת תמונה עבור ‪google display logo transparent‬‏"/>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312529" y="1472260"/>
            <a:ext cx="1812263" cy="659983"/>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תמונה קשורה"/>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8413" t="30899" r="6556" b="32556"/>
          <a:stretch/>
        </p:blipFill>
        <p:spPr bwMode="auto">
          <a:xfrm>
            <a:off x="4160710" y="1433163"/>
            <a:ext cx="2266324" cy="808090"/>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תוצאת תמונה עבור ‪chrome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23795" y="3296366"/>
            <a:ext cx="805190" cy="80519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תוצאת תמונה עבור ‪tv icon‬‏"/>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035131" y="4215789"/>
            <a:ext cx="741354" cy="741354"/>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תמונה קשורה"/>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262635" y="4289954"/>
            <a:ext cx="1032942" cy="607886"/>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תוצאת תמונה עבור ‪billboard icon‬‏"/>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219031" y="4312160"/>
            <a:ext cx="1133869" cy="607886"/>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תוצאת תמונה עבור ‪leaflet icon‬‏"/>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52900" y="4287568"/>
            <a:ext cx="682230" cy="68223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תוצאת תמונה עבור ‪movie theater icon‬‏"/>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3432615" y="4262408"/>
            <a:ext cx="728095" cy="70739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תוצאת תמונה עבור ‪radio icon‬‏"/>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803121" y="4224670"/>
            <a:ext cx="769493" cy="769493"/>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תמונה קשורה"/>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009131" y="2216278"/>
            <a:ext cx="916584" cy="1002410"/>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תוצאת תמונה עבור ‪mobile icon‬‏"/>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887606" y="2308585"/>
            <a:ext cx="799384" cy="799384"/>
          </a:xfrm>
          <a:prstGeom prst="rect">
            <a:avLst/>
          </a:prstGeom>
          <a:noFill/>
          <a:extLst>
            <a:ext uri="{909E8E84-426E-40DD-AFC4-6F175D3DCCD1}">
              <a14:hiddenFill xmlns:a14="http://schemas.microsoft.com/office/drawing/2010/main">
                <a:solidFill>
                  <a:srgbClr val="FFFFFF"/>
                </a:solidFill>
              </a14:hiddenFill>
            </a:ext>
          </a:extLst>
        </p:spPr>
      </p:pic>
      <p:pic>
        <p:nvPicPr>
          <p:cNvPr id="7216" name="Picture 48" descr="תוצאת תמונה עבור ‪pinterest logo‬‏"/>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124792" y="463055"/>
            <a:ext cx="828978" cy="828978"/>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תוצאת תמונה עבור ‪taboola logo‬‏"/>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278059" y="3395029"/>
            <a:ext cx="1881944" cy="654269"/>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תוצאת תמונה עבור ‪playbuzz‬‏"/>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5251497" y="3314766"/>
            <a:ext cx="2406653" cy="680670"/>
          </a:xfrm>
          <a:prstGeom prst="rect">
            <a:avLst/>
          </a:prstGeom>
          <a:noFill/>
          <a:extLst>
            <a:ext uri="{909E8E84-426E-40DD-AFC4-6F175D3DCCD1}">
              <a14:hiddenFill xmlns:a14="http://schemas.microsoft.com/office/drawing/2010/main">
                <a:solidFill>
                  <a:srgbClr val="FFFFFF"/>
                </a:solidFill>
              </a14:hiddenFill>
            </a:ext>
          </a:extLst>
        </p:spPr>
      </p:pic>
      <p:pic>
        <p:nvPicPr>
          <p:cNvPr id="7222" name="Picture 54" descr="תוצאת תמונה עבור ‪telemarketing icon‬‏"/>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599250" y="4256935"/>
            <a:ext cx="718336" cy="718336"/>
          </a:xfrm>
          <a:prstGeom prst="rect">
            <a:avLst/>
          </a:prstGeom>
          <a:noFill/>
          <a:extLst>
            <a:ext uri="{909E8E84-426E-40DD-AFC4-6F175D3DCCD1}">
              <a14:hiddenFill xmlns:a14="http://schemas.microsoft.com/office/drawing/2010/main">
                <a:solidFill>
                  <a:srgbClr val="FFFFFF"/>
                </a:solidFill>
              </a14:hiddenFill>
            </a:ext>
          </a:extLst>
        </p:spPr>
      </p:pic>
      <p:pic>
        <p:nvPicPr>
          <p:cNvPr id="7224" name="Picture 56" descr="תוצאת תמונה עבור ‪megaphone icon png‬‏"/>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8394186" y="4224670"/>
            <a:ext cx="653713" cy="876511"/>
          </a:xfrm>
          <a:prstGeom prst="rect">
            <a:avLst/>
          </a:prstGeom>
          <a:noFill/>
          <a:extLst>
            <a:ext uri="{909E8E84-426E-40DD-AFC4-6F175D3DCCD1}">
              <a14:hiddenFill xmlns:a14="http://schemas.microsoft.com/office/drawing/2010/main">
                <a:solidFill>
                  <a:srgbClr val="FFFFFF"/>
                </a:solidFill>
              </a14:hiddenFill>
            </a:ext>
          </a:extLst>
        </p:spPr>
      </p:pic>
      <p:pic>
        <p:nvPicPr>
          <p:cNvPr id="7226" name="Picture 58" descr="תוצאת תמונה עבור ‪google maps logo‬‏"/>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854755" y="1265110"/>
            <a:ext cx="2163781" cy="1021786"/>
          </a:xfrm>
          <a:prstGeom prst="rect">
            <a:avLst/>
          </a:prstGeom>
          <a:noFill/>
          <a:extLst>
            <a:ext uri="{909E8E84-426E-40DD-AFC4-6F175D3DCCD1}">
              <a14:hiddenFill xmlns:a14="http://schemas.microsoft.com/office/drawing/2010/main">
                <a:solidFill>
                  <a:srgbClr val="FFFFFF"/>
                </a:solidFill>
              </a14:hiddenFill>
            </a:ext>
          </a:extLst>
        </p:spPr>
      </p:pic>
      <p:pic>
        <p:nvPicPr>
          <p:cNvPr id="7228" name="Picture 60" descr="תוצאת תמונה עבור ‪google earth logo‬‏"/>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7405389" y="1416238"/>
            <a:ext cx="841940" cy="84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8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6A3904-3911-4473-9D79-A767039E3F92}"/>
              </a:ext>
            </a:extLst>
          </p:cNvPr>
          <p:cNvPicPr>
            <a:picLocks noChangeAspect="1"/>
          </p:cNvPicPr>
          <p:nvPr/>
        </p:nvPicPr>
        <p:blipFill rotWithShape="1">
          <a:blip r:embed="rId2"/>
          <a:srcRect l="37156" t="40449" r="39942" b="19372"/>
          <a:stretch/>
        </p:blipFill>
        <p:spPr>
          <a:xfrm>
            <a:off x="0" y="0"/>
            <a:ext cx="4999839" cy="4934386"/>
          </a:xfrm>
          <a:prstGeom prst="rect">
            <a:avLst/>
          </a:prstGeom>
        </p:spPr>
      </p:pic>
      <p:pic>
        <p:nvPicPr>
          <p:cNvPr id="11" name="Picture 2" descr="תוצאת תמונה עבור thomas l friedman thank you for being late cover">
            <a:extLst>
              <a:ext uri="{FF2B5EF4-FFF2-40B4-BE49-F238E27FC236}">
                <a16:creationId xmlns:a16="http://schemas.microsoft.com/office/drawing/2014/main" id="{B753A282-FEFC-4C7C-BB53-D0B1E167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3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1" name="Shape 61" descr="photo-1434030216411-0b793f4b417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9599"/>
            <a:ext cx="2086624" cy="5143500"/>
          </a:xfrm>
          <a:prstGeom prst="rect">
            <a:avLst/>
          </a:prstGeom>
          <a:noFill/>
          <a:ln>
            <a:noFill/>
          </a:ln>
        </p:spPr>
      </p:pic>
      <p:sp>
        <p:nvSpPr>
          <p:cNvPr id="2" name="Rectangle 1">
            <a:extLst>
              <a:ext uri="{FF2B5EF4-FFF2-40B4-BE49-F238E27FC236}">
                <a16:creationId xmlns:a16="http://schemas.microsoft.com/office/drawing/2014/main" id="{CBB670FC-C1A4-4578-9CBD-18F528DC97FB}"/>
              </a:ext>
            </a:extLst>
          </p:cNvPr>
          <p:cNvSpPr/>
          <p:nvPr/>
        </p:nvSpPr>
        <p:spPr>
          <a:xfrm>
            <a:off x="2323751" y="512789"/>
            <a:ext cx="6467911" cy="4513095"/>
          </a:xfrm>
          <a:prstGeom prst="rect">
            <a:avLst/>
          </a:prstGeom>
        </p:spPr>
        <p:txBody>
          <a:bodyPr wrap="square">
            <a:spAutoFit/>
          </a:bodyPr>
          <a:lstStyle/>
          <a:p>
            <a:pPr>
              <a:lnSpc>
                <a:spcPct val="107000"/>
              </a:lnSpc>
              <a:spcAft>
                <a:spcPts val="800"/>
              </a:spcAft>
            </a:pPr>
            <a:r>
              <a:rPr lang="en-US" sz="2400" b="1" dirty="0">
                <a:solidFill>
                  <a:srgbClr val="9FC5E8"/>
                </a:solidFill>
                <a:highlight>
                  <a:srgbClr val="41586A"/>
                </a:highlight>
                <a:cs typeface="Calibri" panose="020F0502020204030204" pitchFamily="34" charset="0"/>
              </a:rPr>
              <a:t>Assignment #1: Team Assignment (40%): </a:t>
            </a:r>
            <a:r>
              <a:rPr lang="en-US" sz="2400" dirty="0">
                <a:solidFill>
                  <a:srgbClr val="41586A"/>
                </a:solidFill>
                <a:cs typeface="Calibri" panose="020F0502020204030204" pitchFamily="34" charset="0"/>
              </a:rPr>
              <a:t>Classroom presentation of a media and content strategy for a given scenario. Presentations to be held during the last lesson of the course, April 1st, 2020 in groups of 4 students. </a:t>
            </a:r>
          </a:p>
          <a:p>
            <a:pPr>
              <a:lnSpc>
                <a:spcPct val="107000"/>
              </a:lnSpc>
              <a:spcAft>
                <a:spcPts val="800"/>
              </a:spcAft>
            </a:pPr>
            <a:r>
              <a:rPr lang="en-US" sz="2400" b="1" dirty="0">
                <a:solidFill>
                  <a:srgbClr val="9FC5E8"/>
                </a:solidFill>
                <a:highlight>
                  <a:srgbClr val="41586A"/>
                </a:highlight>
                <a:cs typeface="Calibri" panose="020F0502020204030204" pitchFamily="34" charset="0"/>
              </a:rPr>
              <a:t>Assignment #2: Team Assignment (60%): </a:t>
            </a:r>
            <a:r>
              <a:rPr lang="en-US" sz="2400" dirty="0">
                <a:solidFill>
                  <a:srgbClr val="41586A"/>
                </a:solidFill>
                <a:cs typeface="Calibri" panose="020F0502020204030204" pitchFamily="34" charset="0"/>
              </a:rPr>
              <a:t>To be submitted on Sunday, April 19th, 2020; written paper based on the presentation implementing notes given as well as material learned.</a:t>
            </a:r>
          </a:p>
        </p:txBody>
      </p:sp>
    </p:spTree>
    <p:extLst>
      <p:ext uri="{BB962C8B-B14F-4D97-AF65-F5344CB8AC3E}">
        <p14:creationId xmlns:p14="http://schemas.microsoft.com/office/powerpoint/2010/main" val="265978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40</a:t>
            </a:fld>
            <a:endParaRPr lang="en-US" sz="1400" b="0" i="0" u="none" strike="noStrike" cap="none">
              <a:solidFill>
                <a:srgbClr val="000000"/>
              </a:solidFill>
              <a:latin typeface="Arial"/>
              <a:ea typeface="Arial"/>
              <a:cs typeface="Arial"/>
              <a:sym typeface="Aria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3696" y="2358519"/>
            <a:ext cx="1630304" cy="334231"/>
          </a:xfrm>
          <a:prstGeom prst="rect">
            <a:avLst/>
          </a:prstGeom>
        </p:spPr>
      </p:pic>
    </p:spTree>
    <p:extLst>
      <p:ext uri="{BB962C8B-B14F-4D97-AF65-F5344CB8AC3E}">
        <p14:creationId xmlns:p14="http://schemas.microsoft.com/office/powerpoint/2010/main" val="2219596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41</a:t>
            </a:fld>
            <a:endParaRPr lang="en-US" sz="1400" b="0" i="0" u="none" strike="noStrike" cap="none">
              <a:solidFill>
                <a:srgbClr val="000000"/>
              </a:solidFill>
              <a:latin typeface="Arial"/>
              <a:ea typeface="Arial"/>
              <a:cs typeface="Arial"/>
              <a:sym typeface="Aria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474267" cy="5143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435"/>
            <a:ext cx="1630304" cy="334231"/>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8712" y="0"/>
            <a:ext cx="4304399" cy="4983394"/>
          </a:xfrm>
          <a:prstGeom prst="rect">
            <a:avLst/>
          </a:prstGeom>
        </p:spPr>
      </p:pic>
    </p:spTree>
    <p:extLst>
      <p:ext uri="{BB962C8B-B14F-4D97-AF65-F5344CB8AC3E}">
        <p14:creationId xmlns:p14="http://schemas.microsoft.com/office/powerpoint/2010/main" val="803703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499945" cy="5150326"/>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42</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9972" y="75672"/>
            <a:ext cx="1630304" cy="334231"/>
          </a:xfrm>
          <a:prstGeom prst="rect">
            <a:avLst/>
          </a:prstGeom>
        </p:spPr>
      </p:pic>
      <p:pic>
        <p:nvPicPr>
          <p:cNvPr id="3" name="Picture 2"/>
          <p:cNvPicPr>
            <a:picLocks noChangeAspect="1"/>
          </p:cNvPicPr>
          <p:nvPr/>
        </p:nvPicPr>
        <p:blipFill>
          <a:blip r:embed="rId4"/>
          <a:stretch>
            <a:fillRect/>
          </a:stretch>
        </p:blipFill>
        <p:spPr>
          <a:xfrm>
            <a:off x="3717049" y="-1"/>
            <a:ext cx="4001748" cy="5087649"/>
          </a:xfrm>
          <a:prstGeom prst="rect">
            <a:avLst/>
          </a:prstGeom>
        </p:spPr>
      </p:pic>
    </p:spTree>
    <p:extLst>
      <p:ext uri="{BB962C8B-B14F-4D97-AF65-F5344CB8AC3E}">
        <p14:creationId xmlns:p14="http://schemas.microsoft.com/office/powerpoint/2010/main" val="3763936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499945" cy="5150326"/>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43</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9972" y="75672"/>
            <a:ext cx="1630304" cy="33423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1621" y="0"/>
            <a:ext cx="3360153" cy="5092355"/>
          </a:xfrm>
          <a:prstGeom prst="rect">
            <a:avLst/>
          </a:prstGeom>
        </p:spPr>
      </p:pic>
    </p:spTree>
    <p:extLst>
      <p:ext uri="{BB962C8B-B14F-4D97-AF65-F5344CB8AC3E}">
        <p14:creationId xmlns:p14="http://schemas.microsoft.com/office/powerpoint/2010/main" val="461469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44</a:t>
            </a:fld>
            <a:endParaRPr lang="en-US"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391194" cy="5143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93" y="88285"/>
            <a:ext cx="1630304" cy="33423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464" y="146024"/>
            <a:ext cx="2968426" cy="499747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2249" y="0"/>
            <a:ext cx="2623645" cy="2933830"/>
          </a:xfrm>
          <a:prstGeom prst="rect">
            <a:avLst/>
          </a:prstGeom>
        </p:spPr>
      </p:pic>
    </p:spTree>
    <p:extLst>
      <p:ext uri="{BB962C8B-B14F-4D97-AF65-F5344CB8AC3E}">
        <p14:creationId xmlns:p14="http://schemas.microsoft.com/office/powerpoint/2010/main" val="1681123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3973495" cy="5143500"/>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45</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93" y="88285"/>
            <a:ext cx="1630304" cy="33423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3494" y="0"/>
            <a:ext cx="3209276" cy="5107399"/>
          </a:xfrm>
          <a:prstGeom prst="rect">
            <a:avLst/>
          </a:prstGeom>
        </p:spPr>
      </p:pic>
    </p:spTree>
    <p:extLst>
      <p:ext uri="{BB962C8B-B14F-4D97-AF65-F5344CB8AC3E}">
        <p14:creationId xmlns:p14="http://schemas.microsoft.com/office/powerpoint/2010/main" val="1323073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929612" cy="5143500"/>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46</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93" y="88285"/>
            <a:ext cx="1630304" cy="334231"/>
          </a:xfrm>
          <a:prstGeom prst="rect">
            <a:avLst/>
          </a:prstGeom>
        </p:spPr>
      </p:pic>
      <p:pic>
        <p:nvPicPr>
          <p:cNvPr id="3" name="Picture 2"/>
          <p:cNvPicPr>
            <a:picLocks noChangeAspect="1"/>
          </p:cNvPicPr>
          <p:nvPr/>
        </p:nvPicPr>
        <p:blipFill>
          <a:blip r:embed="rId4"/>
          <a:stretch>
            <a:fillRect/>
          </a:stretch>
        </p:blipFill>
        <p:spPr>
          <a:xfrm>
            <a:off x="4203776" y="88284"/>
            <a:ext cx="4088886" cy="4994211"/>
          </a:xfrm>
          <a:prstGeom prst="rect">
            <a:avLst/>
          </a:prstGeom>
        </p:spPr>
      </p:pic>
    </p:spTree>
    <p:extLst>
      <p:ext uri="{BB962C8B-B14F-4D97-AF65-F5344CB8AC3E}">
        <p14:creationId xmlns:p14="http://schemas.microsoft.com/office/powerpoint/2010/main" val="57712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3998135" cy="5143765"/>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47</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93" y="88285"/>
            <a:ext cx="1630304" cy="334231"/>
          </a:xfrm>
          <a:prstGeom prst="rect">
            <a:avLst/>
          </a:prstGeom>
        </p:spPr>
      </p:pic>
      <p:pic>
        <p:nvPicPr>
          <p:cNvPr id="7" name="Picture 6"/>
          <p:cNvPicPr>
            <a:picLocks noChangeAspect="1"/>
          </p:cNvPicPr>
          <p:nvPr/>
        </p:nvPicPr>
        <p:blipFill>
          <a:blip r:embed="rId4"/>
          <a:stretch>
            <a:fillRect/>
          </a:stretch>
        </p:blipFill>
        <p:spPr>
          <a:xfrm>
            <a:off x="4245851" y="362345"/>
            <a:ext cx="4057650" cy="4305300"/>
          </a:xfrm>
          <a:prstGeom prst="rect">
            <a:avLst/>
          </a:prstGeom>
        </p:spPr>
      </p:pic>
    </p:spTree>
    <p:extLst>
      <p:ext uri="{BB962C8B-B14F-4D97-AF65-F5344CB8AC3E}">
        <p14:creationId xmlns:p14="http://schemas.microsoft.com/office/powerpoint/2010/main" val="520697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48</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93" y="88285"/>
            <a:ext cx="1630304" cy="334231"/>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3918857" cy="51435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2526" y="11134"/>
            <a:ext cx="3608884" cy="5130193"/>
          </a:xfrm>
          <a:prstGeom prst="rect">
            <a:avLst/>
          </a:prstGeom>
        </p:spPr>
      </p:pic>
    </p:spTree>
    <p:extLst>
      <p:ext uri="{BB962C8B-B14F-4D97-AF65-F5344CB8AC3E}">
        <p14:creationId xmlns:p14="http://schemas.microsoft.com/office/powerpoint/2010/main" val="2177850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948260" cy="5143500"/>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49</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75" y="214409"/>
            <a:ext cx="1630304" cy="33423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476" y="0"/>
            <a:ext cx="3725256" cy="5143500"/>
          </a:xfrm>
          <a:prstGeom prst="rect">
            <a:avLst/>
          </a:prstGeom>
        </p:spPr>
      </p:pic>
    </p:spTree>
    <p:extLst>
      <p:ext uri="{BB962C8B-B14F-4D97-AF65-F5344CB8AC3E}">
        <p14:creationId xmlns:p14="http://schemas.microsoft.com/office/powerpoint/2010/main" val="401234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898830" cy="5143500"/>
          </a:xfrm>
          <a:prstGeom prst="rect">
            <a:avLst/>
          </a:prstGeom>
        </p:spPr>
      </p:pic>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50</a:t>
            </a:fld>
            <a:endParaRPr lang="en-US"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75" y="214409"/>
            <a:ext cx="1630304" cy="33423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851" y="44143"/>
            <a:ext cx="3408210" cy="5043829"/>
          </a:xfrm>
          <a:prstGeom prst="rect">
            <a:avLst/>
          </a:prstGeom>
        </p:spPr>
      </p:pic>
    </p:spTree>
    <p:extLst>
      <p:ext uri="{BB962C8B-B14F-4D97-AF65-F5344CB8AC3E}">
        <p14:creationId xmlns:p14="http://schemas.microsoft.com/office/powerpoint/2010/main" val="1317309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51</a:t>
            </a:fld>
            <a:endParaRPr lang="en-US" sz="1400" b="0" i="0" u="none" strike="noStrike" cap="none">
              <a:solidFill>
                <a:srgbClr val="000000"/>
              </a:solidFill>
              <a:latin typeface="Arial"/>
              <a:ea typeface="Arial"/>
              <a:cs typeface="Arial"/>
              <a:sym typeface="Aria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3696" y="2358519"/>
            <a:ext cx="1630304" cy="334231"/>
          </a:xfrm>
          <a:prstGeom prst="rect">
            <a:avLst/>
          </a:prstGeom>
        </p:spPr>
      </p:pic>
    </p:spTree>
    <p:extLst>
      <p:ext uri="{BB962C8B-B14F-4D97-AF65-F5344CB8AC3E}">
        <p14:creationId xmlns:p14="http://schemas.microsoft.com/office/powerpoint/2010/main" val="275506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Shape 474"/>
          <p:cNvSpPr txBox="1"/>
          <p:nvPr/>
        </p:nvSpPr>
        <p:spPr>
          <a:xfrm>
            <a:off x="880025" y="4640446"/>
            <a:ext cx="7442200" cy="369332"/>
          </a:xfrm>
          <a:prstGeom prst="rect">
            <a:avLst/>
          </a:prstGeom>
          <a:noFill/>
          <a:ln>
            <a:noFill/>
          </a:ln>
        </p:spPr>
        <p:txBody>
          <a:bodyPr wrap="square" lIns="91425" tIns="45700" rIns="91425" bIns="45700" anchor="t" anchorCtr="0">
            <a:noAutofit/>
          </a:bodyPr>
          <a:lstStyle/>
          <a:p>
            <a:pPr lvl="0">
              <a:buClr>
                <a:srgbClr val="6FA8DC"/>
              </a:buClr>
              <a:buSzPct val="25000"/>
            </a:pPr>
            <a:r>
              <a:rPr lang="en-US" sz="1800" b="1" i="0" u="none" strike="noStrike" cap="none" dirty="0">
                <a:solidFill>
                  <a:srgbClr val="6FA8DC"/>
                </a:solidFill>
                <a:latin typeface="Calibri" panose="020F0502020204030204" pitchFamily="34" charset="0"/>
                <a:ea typeface="Roboto"/>
                <a:cs typeface="Calibri" panose="020F0502020204030204" pitchFamily="34" charset="0"/>
                <a:sym typeface="Roboto"/>
              </a:rPr>
              <a:t>Coca-Cola Social </a:t>
            </a:r>
            <a:r>
              <a:rPr lang="en-US" sz="1800" b="1" dirty="0">
                <a:solidFill>
                  <a:srgbClr val="6FA8DC"/>
                </a:solidFill>
                <a:latin typeface="Calibri" panose="020F0502020204030204" pitchFamily="34" charset="0"/>
                <a:ea typeface="Roboto"/>
                <a:cs typeface="Calibri" panose="020F0502020204030204" pitchFamily="34" charset="0"/>
                <a:sym typeface="Roboto"/>
              </a:rPr>
              <a:t>Media Guard </a:t>
            </a:r>
            <a:r>
              <a:rPr lang="en-US" sz="1050" b="1" dirty="0">
                <a:solidFill>
                  <a:schemeClr val="tx1"/>
                </a:solidFill>
                <a:latin typeface="Calibri" panose="020F0502020204030204" pitchFamily="34" charset="0"/>
                <a:ea typeface="Roboto"/>
                <a:cs typeface="Calibri" panose="020F0502020204030204" pitchFamily="34" charset="0"/>
                <a:sym typeface="Roboto"/>
              </a:rPr>
              <a:t>https://www.youtube.com/watch?v=_u3BRY2RF5I</a:t>
            </a:r>
            <a:endParaRPr lang="en-US" sz="1050" b="1" i="0" u="none" strike="noStrike" cap="none" dirty="0">
              <a:solidFill>
                <a:schemeClr val="tx1"/>
              </a:solidFill>
              <a:latin typeface="Calibri" panose="020F0502020204030204" pitchFamily="34" charset="0"/>
              <a:ea typeface="Roboto"/>
              <a:cs typeface="Calibri" panose="020F0502020204030204" pitchFamily="34" charset="0"/>
              <a:sym typeface="Roboto"/>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25" y="318388"/>
            <a:ext cx="6941267" cy="420462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ctrTitle"/>
          </p:nvPr>
        </p:nvSpPr>
        <p:spPr>
          <a:xfrm>
            <a:off x="0" y="1940594"/>
            <a:ext cx="9143999" cy="27663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Montserrat"/>
              <a:buNone/>
            </a:pPr>
            <a:r>
              <a:rPr lang="en-US" sz="6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Thanks!</a:t>
            </a:r>
            <a:b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b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U</a:t>
            </a:r>
            <a:r>
              <a:rPr lang="en-US" sz="2000" dirty="0">
                <a:latin typeface="Calibri" panose="020F0502020204030204" pitchFamily="34" charset="0"/>
                <a:ea typeface="Verdana" panose="020B0604030504040204" pitchFamily="34" charset="0"/>
                <a:cs typeface="Calibri" panose="020F0502020204030204" pitchFamily="34" charset="0"/>
                <a:sym typeface="Roboto"/>
              </a:rPr>
              <a:t>niversity of Haifa</a:t>
            </a: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 School of Communication | National Security College</a:t>
            </a:r>
            <a:b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b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Ofir Richman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Montserrat"/>
              <a:buNone/>
            </a:pPr>
            <a:r>
              <a:rPr lang="en-US" sz="18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t>INTERNET MINUTE</a:t>
            </a:r>
            <a:br>
              <a:rPr lang="en-US" sz="18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br>
            <a:r>
              <a:rPr lang="en-US" sz="18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t>2017</a:t>
            </a:r>
          </a:p>
        </p:txBody>
      </p:sp>
      <p:pic>
        <p:nvPicPr>
          <p:cNvPr id="3" name="Picture 2">
            <a:extLst>
              <a:ext uri="{FF2B5EF4-FFF2-40B4-BE49-F238E27FC236}">
                <a16:creationId xmlns:a16="http://schemas.microsoft.com/office/drawing/2014/main" id="{FF7268E4-BA88-4A55-B05B-649C4EC85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799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1124374" y="418119"/>
            <a:ext cx="7293762" cy="26072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6FA8DC"/>
              </a:buClr>
              <a:buSzPct val="25000"/>
              <a:buFont typeface="Roboto"/>
              <a:buNone/>
            </a:pPr>
            <a:r>
              <a:rPr lang="en-US" sz="3600" b="1" i="1" u="none" strike="noStrike" cap="none" dirty="0">
                <a:solidFill>
                  <a:srgbClr val="073763"/>
                </a:solidFill>
                <a:latin typeface="Calibri" panose="020F0502020204030204" pitchFamily="34" charset="0"/>
                <a:cs typeface="Calibri" panose="020F0502020204030204" pitchFamily="34" charset="0"/>
                <a:sym typeface="Roboto"/>
              </a:rPr>
              <a:t>“As the present now</a:t>
            </a:r>
          </a:p>
          <a:p>
            <a:pPr marL="0" marR="0" lvl="0" indent="0" algn="l" rtl="0">
              <a:lnSpc>
                <a:spcPct val="100000"/>
              </a:lnSpc>
              <a:spcBef>
                <a:spcPts val="0"/>
              </a:spcBef>
              <a:spcAft>
                <a:spcPts val="0"/>
              </a:spcAft>
              <a:buClr>
                <a:srgbClr val="6FA8DC"/>
              </a:buClr>
              <a:buSzPct val="25000"/>
              <a:buFont typeface="Roboto"/>
              <a:buNone/>
            </a:pPr>
            <a:r>
              <a:rPr lang="en-US" sz="3600" b="1" i="1" u="none" strike="noStrike" cap="none" dirty="0">
                <a:solidFill>
                  <a:srgbClr val="073763"/>
                </a:solidFill>
                <a:latin typeface="Calibri" panose="020F0502020204030204" pitchFamily="34" charset="0"/>
                <a:cs typeface="Calibri" panose="020F0502020204030204" pitchFamily="34" charset="0"/>
                <a:sym typeface="Roboto"/>
              </a:rPr>
              <a:t>Will later be past</a:t>
            </a:r>
            <a:br>
              <a:rPr lang="en-US" sz="3600" b="1" i="1" u="none" strike="noStrike" cap="none" dirty="0">
                <a:solidFill>
                  <a:srgbClr val="073763"/>
                </a:solidFill>
                <a:latin typeface="Calibri" panose="020F0502020204030204" pitchFamily="34" charset="0"/>
                <a:cs typeface="Calibri" panose="020F0502020204030204" pitchFamily="34" charset="0"/>
                <a:sym typeface="Roboto"/>
              </a:rPr>
            </a:br>
            <a:r>
              <a:rPr lang="en-US" sz="3600" b="1" i="1" u="none" strike="noStrike" cap="none" dirty="0">
                <a:solidFill>
                  <a:srgbClr val="073763"/>
                </a:solidFill>
                <a:latin typeface="Calibri" panose="020F0502020204030204" pitchFamily="34" charset="0"/>
                <a:cs typeface="Calibri" panose="020F0502020204030204" pitchFamily="34" charset="0"/>
                <a:sym typeface="Roboto"/>
              </a:rPr>
              <a:t>The order is rapidly fading</a:t>
            </a:r>
            <a:br>
              <a:rPr lang="en-US" sz="3600" b="1" i="1" u="none" strike="noStrike" cap="none" dirty="0">
                <a:solidFill>
                  <a:srgbClr val="073763"/>
                </a:solidFill>
                <a:latin typeface="Calibri" panose="020F0502020204030204" pitchFamily="34" charset="0"/>
                <a:cs typeface="Calibri" panose="020F0502020204030204" pitchFamily="34" charset="0"/>
                <a:sym typeface="Roboto"/>
              </a:rPr>
            </a:br>
            <a:r>
              <a:rPr lang="en-US" sz="3600" b="1" i="1" u="none" strike="noStrike" cap="none" dirty="0">
                <a:solidFill>
                  <a:srgbClr val="073763"/>
                </a:solidFill>
                <a:latin typeface="Calibri" panose="020F0502020204030204" pitchFamily="34" charset="0"/>
                <a:cs typeface="Calibri" panose="020F0502020204030204" pitchFamily="34" charset="0"/>
                <a:sym typeface="Roboto"/>
              </a:rPr>
              <a:t>And the first one now </a:t>
            </a:r>
          </a:p>
          <a:p>
            <a:pPr marL="0" marR="0" lvl="0" indent="0" algn="l" rtl="0">
              <a:lnSpc>
                <a:spcPct val="100000"/>
              </a:lnSpc>
              <a:spcBef>
                <a:spcPts val="0"/>
              </a:spcBef>
              <a:spcAft>
                <a:spcPts val="0"/>
              </a:spcAft>
              <a:buClr>
                <a:srgbClr val="6FA8DC"/>
              </a:buClr>
              <a:buSzPct val="25000"/>
              <a:buFont typeface="Roboto"/>
              <a:buNone/>
            </a:pPr>
            <a:r>
              <a:rPr lang="en-US" sz="3600" b="1" i="1" u="none" strike="noStrike" cap="none" dirty="0">
                <a:solidFill>
                  <a:srgbClr val="073763"/>
                </a:solidFill>
                <a:latin typeface="Calibri" panose="020F0502020204030204" pitchFamily="34" charset="0"/>
                <a:cs typeface="Calibri" panose="020F0502020204030204" pitchFamily="34" charset="0"/>
                <a:sym typeface="Roboto"/>
              </a:rPr>
              <a:t>will later be last</a:t>
            </a:r>
            <a:br>
              <a:rPr lang="en-US" sz="3600" b="1" i="1" u="none" strike="noStrike" cap="none" dirty="0">
                <a:solidFill>
                  <a:srgbClr val="073763"/>
                </a:solidFill>
                <a:latin typeface="Calibri" panose="020F0502020204030204" pitchFamily="34" charset="0"/>
                <a:cs typeface="Calibri" panose="020F0502020204030204" pitchFamily="34" charset="0"/>
                <a:sym typeface="Roboto"/>
              </a:rPr>
            </a:br>
            <a:r>
              <a:rPr lang="en-US" sz="3600" b="1" i="1" u="none" strike="noStrike" cap="none" dirty="0">
                <a:solidFill>
                  <a:srgbClr val="073763"/>
                </a:solidFill>
                <a:latin typeface="Calibri" panose="020F0502020204030204" pitchFamily="34" charset="0"/>
                <a:cs typeface="Calibri" panose="020F0502020204030204" pitchFamily="34" charset="0"/>
                <a:sym typeface="Roboto"/>
              </a:rPr>
              <a:t>For the times they are a-</a:t>
            </a:r>
            <a:r>
              <a:rPr lang="en-US" sz="3600" b="1" i="1" u="none" strike="noStrike" cap="none" dirty="0" err="1">
                <a:solidFill>
                  <a:srgbClr val="073763"/>
                </a:solidFill>
                <a:latin typeface="Calibri" panose="020F0502020204030204" pitchFamily="34" charset="0"/>
                <a:cs typeface="Calibri" panose="020F0502020204030204" pitchFamily="34" charset="0"/>
                <a:sym typeface="Roboto"/>
              </a:rPr>
              <a:t>changin</a:t>
            </a:r>
            <a:r>
              <a:rPr lang="en-US" sz="3600" b="1" i="1" u="none" strike="noStrike" cap="none" dirty="0">
                <a:solidFill>
                  <a:srgbClr val="073763"/>
                </a:solidFill>
                <a:latin typeface="Calibri" panose="020F0502020204030204" pitchFamily="34" charset="0"/>
                <a:cs typeface="Calibri" panose="020F0502020204030204" pitchFamily="34" charset="0"/>
                <a:sym typeface="Roboto"/>
              </a:rPr>
              <a:t>”</a:t>
            </a:r>
          </a:p>
        </p:txBody>
      </p:sp>
      <p:sp>
        <p:nvSpPr>
          <p:cNvPr id="80" name="Shape 80"/>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
        <p:nvSpPr>
          <p:cNvPr id="81" name="Shape 81"/>
          <p:cNvSpPr/>
          <p:nvPr/>
        </p:nvSpPr>
        <p:spPr>
          <a:xfrm>
            <a:off x="1124374" y="4218381"/>
            <a:ext cx="1875835" cy="36933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Roboto"/>
              <a:buNone/>
            </a:pPr>
            <a:r>
              <a:rPr lang="en-US" sz="1800" b="1" i="0" u="none" strike="noStrike" cap="none" dirty="0">
                <a:solidFill>
                  <a:srgbClr val="002060"/>
                </a:solidFill>
                <a:latin typeface="Calibri" panose="020F0502020204030204" pitchFamily="34" charset="0"/>
                <a:ea typeface="Roboto"/>
                <a:cs typeface="Calibri" panose="020F0502020204030204" pitchFamily="34" charset="0"/>
                <a:sym typeface="Roboto"/>
              </a:rPr>
              <a:t>Bob Dylan, 1964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ctrTitle" idx="4294967295"/>
          </p:nvPr>
        </p:nvSpPr>
        <p:spPr>
          <a:xfrm>
            <a:off x="596777" y="3117008"/>
            <a:ext cx="8547223" cy="11597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Montserrat"/>
              <a:buNone/>
            </a:pPr>
            <a:r>
              <a:rPr lang="en-US" sz="72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t>The time tunnel</a:t>
            </a:r>
          </a:p>
        </p:txBody>
      </p:sp>
      <p:sp>
        <p:nvSpPr>
          <p:cNvPr id="348" name="Shape 348"/>
          <p:cNvSpPr txBox="1">
            <a:spLocks noGrp="1"/>
          </p:cNvSpPr>
          <p:nvPr>
            <p:ph type="subTitle" idx="4294967295"/>
          </p:nvPr>
        </p:nvSpPr>
        <p:spPr>
          <a:xfrm>
            <a:off x="824415" y="4209333"/>
            <a:ext cx="6513000" cy="481852"/>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6FA8DC"/>
              </a:buClr>
              <a:buSzPct val="25000"/>
              <a:buFont typeface="Roboto"/>
              <a:buNone/>
            </a:pPr>
            <a:r>
              <a:rPr lang="en-US" sz="1800" dirty="0">
                <a:latin typeface="Calibri" panose="020F0502020204030204" pitchFamily="34" charset="0"/>
                <a:cs typeface="Calibri" panose="020F0502020204030204" pitchFamily="34" charset="0"/>
              </a:rPr>
              <a:t>Back to the start</a:t>
            </a:r>
            <a:endParaRPr lang="en-US" sz="1800" b="0" i="0" u="none" strike="noStrike" cap="none" dirty="0">
              <a:solidFill>
                <a:srgbClr val="073763"/>
              </a:solidFill>
              <a:latin typeface="Calibri" panose="020F0502020204030204" pitchFamily="34" charset="0"/>
              <a:cs typeface="Calibri" panose="020F0502020204030204" pitchFamily="34" charset="0"/>
              <a:sym typeface="Roboto"/>
            </a:endParaRPr>
          </a:p>
        </p:txBody>
      </p:sp>
      <p:grpSp>
        <p:nvGrpSpPr>
          <p:cNvPr id="10" name="Shape 668">
            <a:extLst>
              <a:ext uri="{FF2B5EF4-FFF2-40B4-BE49-F238E27FC236}">
                <a16:creationId xmlns:a16="http://schemas.microsoft.com/office/drawing/2014/main" id="{4954AA36-5646-4AAF-8912-9067989E6E72}"/>
              </a:ext>
            </a:extLst>
          </p:cNvPr>
          <p:cNvGrpSpPr/>
          <p:nvPr/>
        </p:nvGrpSpPr>
        <p:grpSpPr>
          <a:xfrm>
            <a:off x="753036" y="631868"/>
            <a:ext cx="2467535" cy="2475429"/>
            <a:chOff x="6649150" y="309350"/>
            <a:chExt cx="395800" cy="395800"/>
          </a:xfrm>
        </p:grpSpPr>
        <p:sp>
          <p:nvSpPr>
            <p:cNvPr id="11" name="Shape 669">
              <a:extLst>
                <a:ext uri="{FF2B5EF4-FFF2-40B4-BE49-F238E27FC236}">
                  <a16:creationId xmlns:a16="http://schemas.microsoft.com/office/drawing/2014/main" id="{ED475B5B-6295-457E-B1BC-88CF71081D8A}"/>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12" name="Shape 670">
              <a:extLst>
                <a:ext uri="{FF2B5EF4-FFF2-40B4-BE49-F238E27FC236}">
                  <a16:creationId xmlns:a16="http://schemas.microsoft.com/office/drawing/2014/main" id="{F93933A2-5D87-496D-B76E-A72456052046}"/>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13" name="Shape 671">
              <a:extLst>
                <a:ext uri="{FF2B5EF4-FFF2-40B4-BE49-F238E27FC236}">
                  <a16:creationId xmlns:a16="http://schemas.microsoft.com/office/drawing/2014/main" id="{15EB9A57-96F2-45A6-BA9B-541DDF2889E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14" name="Shape 672">
              <a:extLst>
                <a:ext uri="{FF2B5EF4-FFF2-40B4-BE49-F238E27FC236}">
                  <a16:creationId xmlns:a16="http://schemas.microsoft.com/office/drawing/2014/main" id="{48ACB773-99F8-4D74-A250-CC0AB3EBEC3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15" name="Shape 673">
              <a:extLst>
                <a:ext uri="{FF2B5EF4-FFF2-40B4-BE49-F238E27FC236}">
                  <a16:creationId xmlns:a16="http://schemas.microsoft.com/office/drawing/2014/main" id="{F1AA8CE3-6B06-4B32-8F6F-1A0D67BE9C0E}"/>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2" name="Shape 674">
              <a:extLst>
                <a:ext uri="{FF2B5EF4-FFF2-40B4-BE49-F238E27FC236}">
                  <a16:creationId xmlns:a16="http://schemas.microsoft.com/office/drawing/2014/main" id="{CD4EEA15-E888-4A66-AD57-642697354F4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3" name="Shape 675">
              <a:extLst>
                <a:ext uri="{FF2B5EF4-FFF2-40B4-BE49-F238E27FC236}">
                  <a16:creationId xmlns:a16="http://schemas.microsoft.com/office/drawing/2014/main" id="{9F6F5597-C2FA-46AF-B422-E31F662628C1}"/>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4" name="Shape 676">
              <a:extLst>
                <a:ext uri="{FF2B5EF4-FFF2-40B4-BE49-F238E27FC236}">
                  <a16:creationId xmlns:a16="http://schemas.microsoft.com/office/drawing/2014/main" id="{6D0E9909-C91D-4F3B-9D4F-1D080374437A}"/>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5" name="Shape 677">
              <a:extLst>
                <a:ext uri="{FF2B5EF4-FFF2-40B4-BE49-F238E27FC236}">
                  <a16:creationId xmlns:a16="http://schemas.microsoft.com/office/drawing/2014/main" id="{9F9BD922-4AAB-494F-AF0F-AB74E5263E9D}"/>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6" name="Shape 678">
              <a:extLst>
                <a:ext uri="{FF2B5EF4-FFF2-40B4-BE49-F238E27FC236}">
                  <a16:creationId xmlns:a16="http://schemas.microsoft.com/office/drawing/2014/main" id="{30B17FAE-3E65-4C75-A384-948A1CB40C78}"/>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7" name="Shape 679">
              <a:extLst>
                <a:ext uri="{FF2B5EF4-FFF2-40B4-BE49-F238E27FC236}">
                  <a16:creationId xmlns:a16="http://schemas.microsoft.com/office/drawing/2014/main" id="{FEFCA517-71F0-491E-B44A-E602CC90DC5C}"/>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8" name="Shape 680">
              <a:extLst>
                <a:ext uri="{FF2B5EF4-FFF2-40B4-BE49-F238E27FC236}">
                  <a16:creationId xmlns:a16="http://schemas.microsoft.com/office/drawing/2014/main" id="{129ACE31-A100-4181-A575-1AB62372C634}"/>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29" name="Shape 681">
              <a:extLst>
                <a:ext uri="{FF2B5EF4-FFF2-40B4-BE49-F238E27FC236}">
                  <a16:creationId xmlns:a16="http://schemas.microsoft.com/office/drawing/2014/main" id="{CBAEC533-7373-453D-A4CE-196042DFEF50}"/>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0" name="Shape 682">
              <a:extLst>
                <a:ext uri="{FF2B5EF4-FFF2-40B4-BE49-F238E27FC236}">
                  <a16:creationId xmlns:a16="http://schemas.microsoft.com/office/drawing/2014/main" id="{54BB4F30-B9DF-4D22-8562-29205F1D73FB}"/>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1" name="Shape 683">
              <a:extLst>
                <a:ext uri="{FF2B5EF4-FFF2-40B4-BE49-F238E27FC236}">
                  <a16:creationId xmlns:a16="http://schemas.microsoft.com/office/drawing/2014/main" id="{66B434D8-B186-4C23-A8FC-D0BC9367591F}"/>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2" name="Shape 684">
              <a:extLst>
                <a:ext uri="{FF2B5EF4-FFF2-40B4-BE49-F238E27FC236}">
                  <a16:creationId xmlns:a16="http://schemas.microsoft.com/office/drawing/2014/main" id="{3F7A3617-3A57-45FC-B914-E0AF1555E047}"/>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3" name="Shape 685">
              <a:extLst>
                <a:ext uri="{FF2B5EF4-FFF2-40B4-BE49-F238E27FC236}">
                  <a16:creationId xmlns:a16="http://schemas.microsoft.com/office/drawing/2014/main" id="{68386F8F-E275-4635-BD9E-045E16216665}"/>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4" name="Shape 686">
              <a:extLst>
                <a:ext uri="{FF2B5EF4-FFF2-40B4-BE49-F238E27FC236}">
                  <a16:creationId xmlns:a16="http://schemas.microsoft.com/office/drawing/2014/main" id="{584EE4A2-14D5-45F2-B5A7-463D808BD083}"/>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5" name="Shape 687">
              <a:extLst>
                <a:ext uri="{FF2B5EF4-FFF2-40B4-BE49-F238E27FC236}">
                  <a16:creationId xmlns:a16="http://schemas.microsoft.com/office/drawing/2014/main" id="{22584F36-A910-46A0-A4C3-CC162F3FD87C}"/>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6" name="Shape 688">
              <a:extLst>
                <a:ext uri="{FF2B5EF4-FFF2-40B4-BE49-F238E27FC236}">
                  <a16:creationId xmlns:a16="http://schemas.microsoft.com/office/drawing/2014/main" id="{C0280541-0D8D-4EA3-AEB2-B5CB99BBA7B4}"/>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7" name="Shape 689">
              <a:extLst>
                <a:ext uri="{FF2B5EF4-FFF2-40B4-BE49-F238E27FC236}">
                  <a16:creationId xmlns:a16="http://schemas.microsoft.com/office/drawing/2014/main" id="{BB9E9DBE-1B21-49EA-9D45-C1D3AB1C31C1}"/>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8" name="Shape 690">
              <a:extLst>
                <a:ext uri="{FF2B5EF4-FFF2-40B4-BE49-F238E27FC236}">
                  <a16:creationId xmlns:a16="http://schemas.microsoft.com/office/drawing/2014/main" id="{83FA9FF3-22FC-4DEC-8B5D-070F4D392DA2}"/>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sp>
          <p:nvSpPr>
            <p:cNvPr id="39" name="Shape 691">
              <a:extLst>
                <a:ext uri="{FF2B5EF4-FFF2-40B4-BE49-F238E27FC236}">
                  <a16:creationId xmlns:a16="http://schemas.microsoft.com/office/drawing/2014/main" id="{4AD35238-9501-4F26-B74B-4655F1E22259}"/>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7620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b="1"/>
            </a:p>
          </p:txBody>
        </p:sp>
      </p:grpSp>
      <p:sp>
        <p:nvSpPr>
          <p:cNvPr id="2" name="Rectangle 1"/>
          <p:cNvSpPr/>
          <p:nvPr/>
        </p:nvSpPr>
        <p:spPr>
          <a:xfrm>
            <a:off x="824415" y="4650661"/>
            <a:ext cx="3489031" cy="523220"/>
          </a:xfrm>
          <a:prstGeom prst="rect">
            <a:avLst/>
          </a:prstGeom>
        </p:spPr>
        <p:txBody>
          <a:bodyPr wrap="square">
            <a:spAutoFit/>
          </a:bodyPr>
          <a:lstStyle/>
          <a:p>
            <a:r>
              <a:rPr lang="en-US" dirty="0">
                <a:hlinkClick r:id="rId3"/>
              </a:rPr>
              <a:t>https://youtu.be/s70OsXlDD94?t=219</a:t>
            </a:r>
            <a:endParaRPr lang="en-US" dirty="0"/>
          </a:p>
          <a:p>
            <a:endParaRPr lang="en-US" dirty="0"/>
          </a:p>
        </p:txBody>
      </p:sp>
    </p:spTree>
    <p:extLst>
      <p:ext uri="{BB962C8B-B14F-4D97-AF65-F5344CB8AC3E}">
        <p14:creationId xmlns:p14="http://schemas.microsoft.com/office/powerpoint/2010/main" val="271633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229275" y="302398"/>
            <a:ext cx="1851168" cy="857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Montserrat"/>
              <a:buNone/>
            </a:pPr>
            <a:r>
              <a:rPr lang="en-US" sz="28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rPr>
              <a:t>timeline</a:t>
            </a:r>
            <a:endParaRPr lang="en-US" sz="1600" b="1" i="0" u="none" strike="noStrike" cap="none" dirty="0">
              <a:solidFill>
                <a:srgbClr val="FFFFFF"/>
              </a:solidFill>
              <a:latin typeface="Verdana" panose="020B0604030504040204" pitchFamily="34" charset="0"/>
              <a:ea typeface="Verdana" panose="020B0604030504040204" pitchFamily="34" charset="0"/>
              <a:cs typeface="Verdana" panose="020B0604030504040204" pitchFamily="34" charset="0"/>
              <a:sym typeface="Montserra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6522" y="2035055"/>
            <a:ext cx="2775888" cy="1788408"/>
          </a:xfrm>
          <a:prstGeom prst="rect">
            <a:avLst/>
          </a:prstGeom>
        </p:spPr>
      </p:pic>
      <p:sp>
        <p:nvSpPr>
          <p:cNvPr id="3" name="Rectangle 2">
            <a:extLst>
              <a:ext uri="{FF2B5EF4-FFF2-40B4-BE49-F238E27FC236}">
                <a16:creationId xmlns:a16="http://schemas.microsoft.com/office/drawing/2014/main" id="{E0A495F0-1B45-4045-B78F-38BF02AC719E}"/>
              </a:ext>
            </a:extLst>
          </p:cNvPr>
          <p:cNvSpPr/>
          <p:nvPr/>
        </p:nvSpPr>
        <p:spPr>
          <a:xfrm>
            <a:off x="2182368" y="3230880"/>
            <a:ext cx="1414272" cy="46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68062" y="4566382"/>
            <a:ext cx="4152099" cy="523220"/>
          </a:xfrm>
          <a:prstGeom prst="rect">
            <a:avLst/>
          </a:prstGeom>
        </p:spPr>
        <p:txBody>
          <a:bodyPr wrap="none">
            <a:spAutoFit/>
          </a:bodyPr>
          <a:lstStyle/>
          <a:p>
            <a:r>
              <a:rPr lang="en-US" dirty="0">
                <a:hlinkClick r:id="rId4"/>
              </a:rPr>
              <a:t>https://www.youtube.com/watch?v=d68yRIE9OvQ</a:t>
            </a:r>
            <a:endParaRPr lang="en-US" dirty="0"/>
          </a:p>
          <a:p>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8062" y="394174"/>
            <a:ext cx="6563975" cy="3653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4450902"/>
      </p:ext>
    </p:extLst>
  </p:cSld>
  <p:clrMapOvr>
    <a:masterClrMapping/>
  </p:clrMapOvr>
</p:sld>
</file>

<file path=ppt/theme/theme1.xml><?xml version="1.0" encoding="utf-8"?>
<a:theme xmlns:a="http://schemas.openxmlformats.org/drawingml/2006/main" name="Aem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4474</TotalTime>
  <Words>1152</Words>
  <Application>Microsoft Office PowerPoint</Application>
  <PresentationFormat>On-screen Show (16:9)</PresentationFormat>
  <Paragraphs>170</Paragraphs>
  <Slides>53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Times New Roman</vt:lpstr>
      <vt:lpstr>Roboto</vt:lpstr>
      <vt:lpstr>Wingdings</vt:lpstr>
      <vt:lpstr>Verdana</vt:lpstr>
      <vt:lpstr>Montserrat</vt:lpstr>
      <vt:lpstr>Calibri</vt:lpstr>
      <vt:lpstr>Aemelia template</vt:lpstr>
      <vt:lpstr>PowerPoint Presentation</vt:lpstr>
      <vt:lpstr>WELCOME</vt:lpstr>
      <vt:lpstr>PowerPoint Presentation</vt:lpstr>
      <vt:lpstr>PowerPoint Presentation</vt:lpstr>
      <vt:lpstr>PowerPoint Presentation</vt:lpstr>
      <vt:lpstr>INTERNET MINUTE 2017</vt:lpstr>
      <vt:lpstr>PowerPoint Presentation</vt:lpstr>
      <vt:lpstr>The time tunnel</vt:lpstr>
      <vt:lpstr>timeline</vt:lpstr>
      <vt:lpstr>PowerPoint Presentation</vt:lpstr>
      <vt:lpstr>timeline</vt:lpstr>
      <vt:lpstr>Pre- Industrial Age</vt:lpstr>
      <vt:lpstr>PowerPoint Presentation</vt:lpstr>
      <vt:lpstr>Pre- Industrial Age</vt:lpstr>
      <vt:lpstr>Birth of the NEWS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CHANNELS / PLATFORMS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University of Haifa | School of Communication | National Security College Ofir Richman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IDC | School of Economics | DataTech program  Ofir Richman 2017</dc:title>
  <dc:creator>OFIR RICHMAN</dc:creator>
  <cp:lastModifiedBy>Laila</cp:lastModifiedBy>
  <cp:revision>40</cp:revision>
  <dcterms:modified xsi:type="dcterms:W3CDTF">2020-02-23T07:01:44Z</dcterms:modified>
</cp:coreProperties>
</file>