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32" r:id="rId1"/>
  </p:sldMasterIdLst>
  <p:handoutMasterIdLst>
    <p:handoutMasterId r:id="rId23"/>
  </p:handoutMasterIdLst>
  <p:sldIdLst>
    <p:sldId id="283" r:id="rId2"/>
    <p:sldId id="258" r:id="rId3"/>
    <p:sldId id="260" r:id="rId4"/>
    <p:sldId id="263" r:id="rId5"/>
    <p:sldId id="275" r:id="rId6"/>
    <p:sldId id="262" r:id="rId7"/>
    <p:sldId id="285" r:id="rId8"/>
    <p:sldId id="284" r:id="rId9"/>
    <p:sldId id="279" r:id="rId10"/>
    <p:sldId id="287" r:id="rId11"/>
    <p:sldId id="288" r:id="rId12"/>
    <p:sldId id="289" r:id="rId13"/>
    <p:sldId id="290" r:id="rId14"/>
    <p:sldId id="291" r:id="rId15"/>
    <p:sldId id="292" r:id="rId16"/>
    <p:sldId id="286" r:id="rId17"/>
    <p:sldId id="274" r:id="rId18"/>
    <p:sldId id="280" r:id="rId19"/>
    <p:sldId id="271" r:id="rId20"/>
    <p:sldId id="272" r:id="rId21"/>
    <p:sldId id="273" r:id="rId22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FF86C51-54C5-4D29-97F2-89F25279C80C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1570B3A-283A-403A-9CB7-78B6BDF4703E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428473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5DBDBA6-9164-4F1A-8BAB-E5F44C19A265}" type="datetimeFigureOut">
              <a:rPr lang="he-IL" smtClean="0"/>
              <a:t>י"ג/אדר ב/תשע"ט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1F25E04-1923-4943-8289-ADCAB3D9145F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e-IL"/>
          </a:p>
        </p:txBody>
      </p:sp>
      <p:pic>
        <p:nvPicPr>
          <p:cNvPr id="4" name="מציין מיקום תוכן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112"/>
            <a:ext cx="4427984" cy="2432751"/>
          </a:xfrm>
          <a:prstGeom prst="rect">
            <a:avLst/>
          </a:prstGeom>
        </p:spPr>
      </p:pic>
      <p:pic>
        <p:nvPicPr>
          <p:cNvPr id="5" name="Picture 4" descr="C:\Anat ענת\ענת\anat מסמכים\הוראה\מבל\הרצאות באנגלית\לוחמת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4053" y="-37089"/>
            <a:ext cx="4799006" cy="231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7" descr="חיילים מתחבקים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1819" y="-64471"/>
            <a:ext cx="4687924" cy="2341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itle 3"/>
          <p:cNvSpPr txBox="1">
            <a:spLocks/>
          </p:cNvSpPr>
          <p:nvPr/>
        </p:nvSpPr>
        <p:spPr>
          <a:xfrm>
            <a:off x="1043608" y="2304254"/>
            <a:ext cx="7608022" cy="198884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 fontScale="25000" lnSpcReduction="2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800" dirty="0" smtClean="0"/>
              <a:t/>
            </a:r>
            <a:br>
              <a:rPr lang="he-IL" sz="4800" dirty="0" smtClean="0"/>
            </a:br>
            <a:r>
              <a:rPr lang="he-IL" sz="17600" dirty="0" smtClean="0"/>
              <a:t/>
            </a:r>
            <a:br>
              <a:rPr lang="he-IL" sz="17600" dirty="0" smtClean="0"/>
            </a:br>
            <a:r>
              <a:rPr lang="he-IL" sz="17600" dirty="0">
                <a:solidFill>
                  <a:srgbClr val="002060"/>
                </a:solidFill>
              </a:rPr>
              <a:t>א.ת סדנת צבא חברה</a:t>
            </a:r>
          </a:p>
          <a:p>
            <a:r>
              <a:rPr lang="he-IL" sz="17600" dirty="0" smtClean="0">
                <a:solidFill>
                  <a:srgbClr val="002060"/>
                </a:solidFill>
              </a:rPr>
              <a:t> מחזור מ"ו</a:t>
            </a:r>
            <a:br>
              <a:rPr lang="he-IL" sz="17600" dirty="0" smtClean="0">
                <a:solidFill>
                  <a:srgbClr val="002060"/>
                </a:solidFill>
              </a:rPr>
            </a:br>
            <a:r>
              <a:rPr lang="he-IL" sz="17600" dirty="0" smtClean="0"/>
              <a:t/>
            </a:r>
            <a:br>
              <a:rPr lang="he-IL" sz="17600" dirty="0" smtClean="0"/>
            </a:br>
            <a:endParaRPr lang="he-IL" sz="176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437112"/>
            <a:ext cx="4705075" cy="241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35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>
                <a:solidFill>
                  <a:srgbClr val="002060"/>
                </a:solidFill>
              </a:rPr>
              <a:t>תכנים יום 1 – 8.4 המכון לדמוקרטיה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10:45-13:00 מושב </a:t>
            </a:r>
            <a:r>
              <a:rPr lang="en-US" b="1" dirty="0"/>
              <a:t>II </a:t>
            </a:r>
            <a:r>
              <a:rPr lang="he-IL" b="1" dirty="0"/>
              <a:t> - ממלכתיות ויחסי צבא </a:t>
            </a:r>
            <a:r>
              <a:rPr lang="he-IL" b="1" dirty="0" smtClean="0"/>
              <a:t>חברה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 11:30-10:45 פרופ' ידידיה שטרן, הממלכתיות ואתגריה</a:t>
            </a:r>
            <a:endParaRPr lang="en-US" dirty="0"/>
          </a:p>
          <a:p>
            <a:r>
              <a:rPr lang="he-IL" dirty="0"/>
              <a:t>ד"ר נרי הורוביץ ממלכתיות וצבא</a:t>
            </a:r>
            <a:endParaRPr lang="en-US" dirty="0"/>
          </a:p>
          <a:p>
            <a:r>
              <a:rPr lang="he-IL" dirty="0"/>
              <a:t>12:15-11:30 אלוף (מיל') חגי </a:t>
            </a:r>
            <a:r>
              <a:rPr lang="he-IL" dirty="0" err="1"/>
              <a:t>טופולנסקי</a:t>
            </a:r>
            <a:r>
              <a:rPr lang="he-IL" dirty="0"/>
              <a:t> </a:t>
            </a:r>
            <a:endParaRPr lang="en-US" dirty="0"/>
          </a:p>
          <a:p>
            <a:r>
              <a:rPr lang="he-IL" dirty="0"/>
              <a:t>12:15-13:00 תא"ל צביקה </a:t>
            </a:r>
            <a:r>
              <a:rPr lang="he-IL" dirty="0" err="1"/>
              <a:t>פייראיזן</a:t>
            </a:r>
            <a:r>
              <a:rPr lang="he-IL" dirty="0"/>
              <a:t>, קצין חינוך </a:t>
            </a:r>
            <a:r>
              <a:rPr lang="he-IL" dirty="0" smtClean="0"/>
              <a:t>ראשי</a:t>
            </a:r>
            <a:endParaRPr lang="en-US" dirty="0"/>
          </a:p>
          <a:p>
            <a:r>
              <a:rPr lang="he-IL" dirty="0"/>
              <a:t>דיון  </a:t>
            </a:r>
            <a:endParaRPr lang="en-US" dirty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775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>
                <a:solidFill>
                  <a:srgbClr val="002060"/>
                </a:solidFill>
              </a:rPr>
              <a:t>תכנים יום 1 – 8.4 המכון לדמוקרטיה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14:00- 16:00 מושב  </a:t>
            </a:r>
            <a:r>
              <a:rPr lang="en-US" b="1" dirty="0"/>
              <a:t>III</a:t>
            </a:r>
            <a:r>
              <a:rPr lang="he-IL" b="1" dirty="0"/>
              <a:t>: תקשורת וצבא </a:t>
            </a:r>
            <a:r>
              <a:rPr lang="he-IL" b="1" dirty="0" smtClean="0"/>
              <a:t>חברה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14:30-14:00 ד"ר תהילה שוורץ-</a:t>
            </a:r>
            <a:r>
              <a:rPr lang="he-IL" dirty="0" err="1"/>
              <a:t>אלטשולר</a:t>
            </a:r>
            <a:r>
              <a:rPr lang="he-IL" dirty="0"/>
              <a:t>: יחסי צבא חברה בעידן הרשתות החברתיות </a:t>
            </a:r>
            <a:endParaRPr lang="en-US" dirty="0"/>
          </a:p>
          <a:p>
            <a:r>
              <a:rPr lang="he-IL" dirty="0"/>
              <a:t>15:00-14:30 אור הלר, חדשות 13 – צבא חברה [אישר עקרונית, מחכים </a:t>
            </a:r>
            <a:r>
              <a:rPr lang="he-IL" dirty="0" smtClean="0"/>
              <a:t>לאישור </a:t>
            </a:r>
            <a:r>
              <a:rPr lang="he-IL" dirty="0" err="1" smtClean="0"/>
              <a:t>דוצ</a:t>
            </a:r>
            <a:r>
              <a:rPr lang="he-IL" dirty="0"/>
              <a:t>)</a:t>
            </a:r>
            <a:endParaRPr lang="en-US" dirty="0"/>
          </a:p>
          <a:p>
            <a:r>
              <a:rPr lang="he-IL" dirty="0"/>
              <a:t>15:30-15:00 מר מאור </a:t>
            </a:r>
            <a:r>
              <a:rPr lang="he-IL" dirty="0" err="1"/>
              <a:t>רוזנשטיין</a:t>
            </a:r>
            <a:r>
              <a:rPr lang="he-IL" dirty="0"/>
              <a:t> ראש מדור </a:t>
            </a:r>
            <a:r>
              <a:rPr lang="he-IL" dirty="0" err="1"/>
              <a:t>דיגיטל</a:t>
            </a:r>
            <a:r>
              <a:rPr lang="he-IL" dirty="0"/>
              <a:t>, דובר צה"ל [מחכים לאישור סופי </a:t>
            </a:r>
            <a:r>
              <a:rPr lang="he-IL" dirty="0" err="1"/>
              <a:t>מדוצ</a:t>
            </a:r>
            <a:r>
              <a:rPr lang="he-IL" dirty="0"/>
              <a:t>] </a:t>
            </a:r>
            <a:endParaRPr lang="en-US" dirty="0"/>
          </a:p>
          <a:p>
            <a:r>
              <a:rPr lang="he-IL" dirty="0"/>
              <a:t>16:00-15:30 דיון </a:t>
            </a:r>
            <a:endParaRPr lang="en-US" dirty="0"/>
          </a:p>
          <a:p>
            <a:pPr lvl="0"/>
            <a:endParaRPr lang="he-IL" sz="4000" dirty="0" smtClean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698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2 – 10.4 חוות השומר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dirty="0"/>
              <a:t>07:00 יציאה </a:t>
            </a:r>
            <a:r>
              <a:rPr lang="he-IL" dirty="0" err="1"/>
              <a:t>ממב"ל</a:t>
            </a:r>
            <a:endParaRPr lang="en-US" dirty="0"/>
          </a:p>
          <a:p>
            <a:r>
              <a:rPr lang="he-IL" dirty="0"/>
              <a:t>09:00-08:30 </a:t>
            </a:r>
            <a:r>
              <a:rPr lang="he-IL" dirty="0" smtClean="0"/>
              <a:t>א. בוקר </a:t>
            </a:r>
            <a:r>
              <a:rPr lang="he-IL" dirty="0"/>
              <a:t>וסקירה </a:t>
            </a:r>
            <a:r>
              <a:rPr lang="he-IL" dirty="0" smtClean="0"/>
              <a:t>היסטורית, </a:t>
            </a:r>
            <a:r>
              <a:rPr lang="he-IL" dirty="0"/>
              <a:t>ד"ר ענת שטרן</a:t>
            </a:r>
            <a:endParaRPr lang="en-US" dirty="0"/>
          </a:p>
          <a:p>
            <a:r>
              <a:rPr lang="he-IL" dirty="0"/>
              <a:t>10:00-09:15 שיחה עם מפקד החווה, סא"ל עמית צומן</a:t>
            </a:r>
            <a:endParaRPr lang="en-US" dirty="0"/>
          </a:p>
          <a:p>
            <a:r>
              <a:rPr lang="he-IL" dirty="0"/>
              <a:t>10:45-10:00 שיעור ושיחה עם חיילים</a:t>
            </a:r>
            <a:endParaRPr lang="en-US" dirty="0"/>
          </a:p>
          <a:p>
            <a:r>
              <a:rPr lang="he-IL" dirty="0"/>
              <a:t>11:00-10:45 הפסקה</a:t>
            </a:r>
            <a:endParaRPr lang="en-US" dirty="0"/>
          </a:p>
          <a:p>
            <a:r>
              <a:rPr lang="he-IL" dirty="0"/>
              <a:t>11:00- 12:00 פאנל מפקדים ומפקדות</a:t>
            </a:r>
            <a:endParaRPr lang="en-US" dirty="0"/>
          </a:p>
          <a:p>
            <a:r>
              <a:rPr lang="he-IL" dirty="0"/>
              <a:t>13:00-12:00 ארוחת צהריים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60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2 – 10.4 חוות השומר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13:00-15:00 מושב </a:t>
            </a:r>
            <a:r>
              <a:rPr lang="en-US" b="1" dirty="0"/>
              <a:t>IV </a:t>
            </a:r>
            <a:r>
              <a:rPr lang="he-IL" b="1" dirty="0"/>
              <a:t>– הצבא ככלי למוביליות חברתית וכלכלית </a:t>
            </a:r>
            <a:endParaRPr lang="he-IL" b="1" dirty="0" smtClean="0"/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ד"ר אסף מלחי – ציפיות ותועלות של פריפריות חברתיות משירות צבאי </a:t>
            </a:r>
            <a:endParaRPr lang="en-US" dirty="0"/>
          </a:p>
          <a:p>
            <a:r>
              <a:rPr lang="he-IL" dirty="0"/>
              <a:t>ד"ר אלישבע רוסמן – צה"ל כמגשר על שסעים חברתיים</a:t>
            </a:r>
            <a:endParaRPr lang="en-US" dirty="0"/>
          </a:p>
          <a:p>
            <a:r>
              <a:rPr lang="he-IL" dirty="0"/>
              <a:t>אל"ם סמואל </a:t>
            </a:r>
            <a:r>
              <a:rPr lang="he-IL" dirty="0" err="1"/>
              <a:t>בומנדיל</a:t>
            </a:r>
            <a:r>
              <a:rPr lang="he-IL" dirty="0"/>
              <a:t> – חוות השומר בראי הביטחון הלאומי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03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3 – 11.4 המכון לדמוקרטיה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09:00- 11:00  מושב </a:t>
            </a:r>
            <a:r>
              <a:rPr lang="en-US" b="1" dirty="0"/>
              <a:t>V </a:t>
            </a:r>
            <a:r>
              <a:rPr lang="he-IL" b="1" dirty="0"/>
              <a:t>מתחים חברתיים: השירות המשותף כמקרה </a:t>
            </a:r>
            <a:r>
              <a:rPr lang="he-IL" b="1" dirty="0" smtClean="0"/>
              <a:t>בוחן</a:t>
            </a:r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ד"ר עידית שפרן </a:t>
            </a:r>
            <a:r>
              <a:rPr lang="he-IL" dirty="0" err="1"/>
              <a:t>גיטלמן</a:t>
            </a:r>
            <a:r>
              <a:rPr lang="he-IL" dirty="0"/>
              <a:t>: סקר השירות המשותף </a:t>
            </a:r>
            <a:endParaRPr lang="en-US" dirty="0"/>
          </a:p>
          <a:p>
            <a:r>
              <a:rPr lang="he-IL" dirty="0"/>
              <a:t>אלינור דוידוב, מנהלת תחום הדרת נשים בשדולת הנשים</a:t>
            </a:r>
            <a:endParaRPr lang="en-US" dirty="0"/>
          </a:p>
          <a:p>
            <a:r>
              <a:rPr lang="he-IL" dirty="0"/>
              <a:t>הרב עמיחי </a:t>
            </a:r>
            <a:r>
              <a:rPr lang="he-IL" dirty="0" err="1"/>
              <a:t>גורדין</a:t>
            </a:r>
            <a:r>
              <a:rPr lang="he-IL" dirty="0"/>
              <a:t>, ר"מ ישיבת הר עציון </a:t>
            </a:r>
            <a:endParaRPr lang="en-US" dirty="0"/>
          </a:p>
          <a:p>
            <a:r>
              <a:rPr lang="he-IL" dirty="0"/>
              <a:t>דיון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0264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>
                <a:solidFill>
                  <a:srgbClr val="002060"/>
                </a:solidFill>
              </a:rPr>
              <a:t>תכנים יום 3 – 11.4 המכון לדמוקרטיה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b="1" dirty="0"/>
              <a:t>16:00-11:15 מושב </a:t>
            </a:r>
            <a:r>
              <a:rPr lang="en-US" b="1" dirty="0"/>
              <a:t>VI </a:t>
            </a:r>
            <a:r>
              <a:rPr lang="he-IL" b="1" dirty="0"/>
              <a:t>משמעויות צבא חברה לביטחון הלאומי</a:t>
            </a:r>
            <a:endParaRPr lang="en-US" dirty="0"/>
          </a:p>
          <a:p>
            <a:r>
              <a:rPr lang="he-IL" dirty="0"/>
              <a:t>11:15-12:00 אל"ם (מיל') יעל הס, הצגת עימות חיל החינוך </a:t>
            </a:r>
            <a:r>
              <a:rPr lang="he-IL" dirty="0" smtClean="0"/>
              <a:t>והרבנות</a:t>
            </a:r>
          </a:p>
          <a:p>
            <a:r>
              <a:rPr lang="he-IL" smtClean="0"/>
              <a:t> </a:t>
            </a:r>
            <a:r>
              <a:rPr lang="he-IL" dirty="0" smtClean="0"/>
              <a:t>12:00- </a:t>
            </a:r>
            <a:r>
              <a:rPr lang="he-IL"/>
              <a:t>12:45 </a:t>
            </a:r>
            <a:r>
              <a:rPr lang="he-IL" smtClean="0"/>
              <a:t>ראש </a:t>
            </a:r>
            <a:r>
              <a:rPr lang="he-IL" dirty="0"/>
              <a:t>אכ"א? [מחכים </a:t>
            </a:r>
            <a:r>
              <a:rPr lang="he-IL" dirty="0" smtClean="0"/>
              <a:t>לתשובה</a:t>
            </a:r>
            <a:r>
              <a:rPr lang="he-IL" dirty="0" smtClean="0"/>
              <a:t>]</a:t>
            </a:r>
            <a:endParaRPr lang="en-US" dirty="0"/>
          </a:p>
          <a:p>
            <a:r>
              <a:rPr lang="he-IL" dirty="0"/>
              <a:t>13:00- 14:00 ארוחת צהריים</a:t>
            </a:r>
            <a:endParaRPr lang="en-US" dirty="0"/>
          </a:p>
          <a:p>
            <a:r>
              <a:rPr lang="he-IL" dirty="0"/>
              <a:t>14:00 – 15:00 דיון בהשתתפות עופר שלח</a:t>
            </a:r>
            <a:endParaRPr lang="en-US" dirty="0"/>
          </a:p>
          <a:p>
            <a:r>
              <a:rPr lang="he-IL" dirty="0"/>
              <a:t>15:00-16:00 דיון וסיכום הסמינר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68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סיכום מפקד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6036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sz="5300" dirty="0" smtClean="0">
                <a:solidFill>
                  <a:srgbClr val="002060"/>
                </a:solidFill>
              </a:rPr>
              <a:t>סוגיות לדיון</a:t>
            </a:r>
            <a:r>
              <a:rPr lang="he-IL" dirty="0" smtClean="0">
                <a:solidFill>
                  <a:srgbClr val="002060"/>
                </a:solidFill>
              </a:rPr>
              <a:t/>
            </a:r>
            <a:br>
              <a:rPr lang="he-IL" dirty="0" smtClean="0">
                <a:solidFill>
                  <a:srgbClr val="002060"/>
                </a:solidFill>
              </a:rPr>
            </a:b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he-IL" sz="4400" dirty="0" smtClean="0"/>
              <a:t>אישור מתווה עקרוני </a:t>
            </a:r>
          </a:p>
          <a:p>
            <a:pPr lvl="0"/>
            <a:r>
              <a:rPr lang="he-IL" sz="4400" dirty="0" smtClean="0"/>
              <a:t>שילוב בעלי תפקידים (רמטכ"ל יוצא, </a:t>
            </a:r>
            <a:r>
              <a:rPr lang="he-IL" sz="4400" dirty="0" err="1" smtClean="0"/>
              <a:t>קח"ר</a:t>
            </a:r>
            <a:r>
              <a:rPr lang="he-IL" sz="4400" dirty="0" smtClean="0"/>
              <a:t>, דובר צה"ל, ראש אכ"א).</a:t>
            </a:r>
          </a:p>
          <a:p>
            <a:pPr marL="137160" indent="0">
              <a:buNone/>
            </a:pPr>
            <a:endParaRPr lang="he-IL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he-IL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06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פירוט מרצים ותכנים אפשריים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137160" lvl="0" indent="0">
              <a:buNone/>
            </a:pPr>
            <a:endParaRPr lang="he-IL" sz="4000" dirty="0" smtClean="0"/>
          </a:p>
          <a:p>
            <a:r>
              <a:rPr lang="he-IL" dirty="0"/>
              <a:t>ממלכתיות בצבא </a:t>
            </a:r>
            <a:r>
              <a:rPr lang="he-IL" dirty="0" smtClean="0"/>
              <a:t>(ממלכתיות </a:t>
            </a:r>
            <a:r>
              <a:rPr lang="he-IL" dirty="0"/>
              <a:t>במוסדות שונים, מתחים בממלכתיות), פרופ' עמיחי כהן, פרופ' ידידיה שטרן, קצין חינוך ראשי</a:t>
            </a:r>
            <a:endParaRPr lang="en-US" dirty="0"/>
          </a:p>
          <a:p>
            <a:pPr lvl="0"/>
            <a:r>
              <a:rPr lang="he-IL" dirty="0" smtClean="0"/>
              <a:t>מודל הגיוס וצבא העם (צבא העם במדינת ישראל, תפקיד הצבא במדינה, אמון הציבור בצבא, קבוצות בצבא התנדבותי מול קבע): </a:t>
            </a:r>
            <a:r>
              <a:rPr lang="he-IL" dirty="0"/>
              <a:t>ד"ר אסף מלחי, פרופ' סטיוארט </a:t>
            </a:r>
            <a:r>
              <a:rPr lang="he-IL" dirty="0" smtClean="0"/>
              <a:t>כהן, ד"ר </a:t>
            </a:r>
            <a:r>
              <a:rPr lang="he-IL" dirty="0"/>
              <a:t>ציפי </a:t>
            </a:r>
            <a:r>
              <a:rPr lang="he-IL" dirty="0" smtClean="0"/>
              <a:t>ישראלי.</a:t>
            </a:r>
            <a:endParaRPr lang="en-US" dirty="0"/>
          </a:p>
          <a:p>
            <a:pPr lvl="0"/>
            <a:r>
              <a:rPr lang="he-IL" dirty="0" smtClean="0"/>
              <a:t>נורמות </a:t>
            </a:r>
            <a:r>
              <a:rPr lang="he-IL" dirty="0"/>
              <a:t>צבאיות מול נורמות </a:t>
            </a:r>
            <a:r>
              <a:rPr lang="he-IL" dirty="0" smtClean="0"/>
              <a:t>אזרחיות (סקר  </a:t>
            </a:r>
            <a:r>
              <a:rPr lang="he-IL" dirty="0"/>
              <a:t>(פרופ' יובל שני, פרופ' מרדכי </a:t>
            </a:r>
            <a:r>
              <a:rPr lang="he-IL" dirty="0" err="1"/>
              <a:t>קרמניצר</a:t>
            </a:r>
            <a:r>
              <a:rPr lang="he-IL" dirty="0"/>
              <a:t>)</a:t>
            </a:r>
            <a:endParaRPr lang="en-US" dirty="0"/>
          </a:p>
          <a:p>
            <a:pPr lvl="0"/>
            <a:r>
              <a:rPr lang="he-IL" dirty="0"/>
              <a:t>מתחים חברתיים בצבא, שילוב פריפריות </a:t>
            </a:r>
            <a:r>
              <a:rPr lang="he-IL" dirty="0" smtClean="0"/>
              <a:t>(פרופ</a:t>
            </a:r>
            <a:r>
              <a:rPr lang="he-IL" dirty="0"/>
              <a:t>' אורנה ששון לוי)</a:t>
            </a:r>
            <a:endParaRPr lang="en-US" dirty="0"/>
          </a:p>
          <a:p>
            <a:pPr lvl="0"/>
            <a:r>
              <a:rPr lang="he-IL" dirty="0"/>
              <a:t>תקשורת ורשתות חברתיות במתח בין צבא וחברה (פרופ' קרין </a:t>
            </a:r>
            <a:r>
              <a:rPr lang="he-IL" dirty="0" err="1"/>
              <a:t>נהון</a:t>
            </a:r>
            <a:r>
              <a:rPr lang="he-IL" dirty="0"/>
              <a:t> מהבינתחומי, </a:t>
            </a:r>
            <a:r>
              <a:rPr lang="he-IL" dirty="0" smtClean="0"/>
              <a:t>מורן ירחי, </a:t>
            </a:r>
            <a:r>
              <a:rPr lang="he-IL" dirty="0"/>
              <a:t>דובר צה"ל תא"ל רונן </a:t>
            </a:r>
            <a:r>
              <a:rPr lang="he-IL" dirty="0" err="1"/>
              <a:t>מנליס</a:t>
            </a:r>
            <a:r>
              <a:rPr lang="he-IL" dirty="0"/>
              <a:t>).</a:t>
            </a:r>
            <a:endParaRPr lang="en-US" dirty="0"/>
          </a:p>
          <a:p>
            <a:pPr lvl="0"/>
            <a:r>
              <a:rPr lang="he-IL" dirty="0" smtClean="0"/>
              <a:t>חוסן חברתי (פרופ' דני </a:t>
            </a:r>
            <a:r>
              <a:rPr lang="he-IL" dirty="0" err="1" smtClean="0"/>
              <a:t>גוטויין</a:t>
            </a:r>
            <a:r>
              <a:rPr lang="he-IL" dirty="0" smtClean="0"/>
              <a:t>, </a:t>
            </a:r>
            <a:r>
              <a:rPr lang="he-IL" dirty="0" err="1" smtClean="0"/>
              <a:t>יועכ"ל</a:t>
            </a:r>
            <a:r>
              <a:rPr lang="he-IL" dirty="0" smtClean="0"/>
              <a:t>, שוקי פרידמן, ראש אכ"א) </a:t>
            </a:r>
            <a:endParaRPr lang="en-US" dirty="0" smtClean="0"/>
          </a:p>
          <a:p>
            <a:pPr marL="137160" indent="0">
              <a:buNone/>
            </a:pPr>
            <a:endParaRPr lang="en-US" sz="4000" dirty="0" smtClean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574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תוכנית</a:t>
            </a:r>
            <a:r>
              <a:rPr lang="he-IL" dirty="0" smtClean="0"/>
              <a:t> יום 1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4294277"/>
              </p:ext>
            </p:extLst>
          </p:nvPr>
        </p:nvGraphicFramePr>
        <p:xfrm>
          <a:off x="609600" y="1700808"/>
          <a:ext cx="8229600" cy="492058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2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7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תוכן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9:00-9:20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פתיחה מטרות ומהלך הסמינר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9:20-10:30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יחסי צבא</a:t>
                      </a:r>
                      <a:r>
                        <a:rPr lang="he-IL" baseline="0" dirty="0" smtClean="0"/>
                        <a:t> חברה – מיפוי גבולות מערכת (הצגת סרטון הטענה, דיון על עמדות המשתתפים וניסיון אישי, הצגת משימת הסיכום)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10:45-12:15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יחסי צבא חברה בישראל מושגים עקרונות ומגמות –</a:t>
                      </a:r>
                      <a:r>
                        <a:rPr lang="he-IL" baseline="0" dirty="0" smtClean="0"/>
                        <a:t> הרצאת תשתית מס' 1 רס"ן לימור </a:t>
                      </a:r>
                      <a:r>
                        <a:rPr lang="he-IL" baseline="0" dirty="0" err="1" smtClean="0"/>
                        <a:t>פומרנץ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12:15-13:15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הפסקת צהריים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13:15-14:30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הרצאת תשתית מס' 2 - יחסי צבא חברה בראי הקולנוע: מבעים תרבותיים לדמותו של החייל, ד"ר יובל </a:t>
                      </a:r>
                      <a:r>
                        <a:rPr lang="he-IL" dirty="0" err="1" smtClean="0"/>
                        <a:t>בנזימן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14:30-15:45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רשתות חברתיות (חברה ברשת) פרופ' קרין </a:t>
                      </a:r>
                      <a:r>
                        <a:rPr lang="he-IL" dirty="0" err="1" smtClean="0"/>
                        <a:t>נהון</a:t>
                      </a:r>
                      <a:r>
                        <a:rPr lang="he-IL" dirty="0" smtClean="0"/>
                        <a:t> וגב' שירה </a:t>
                      </a:r>
                      <a:r>
                        <a:rPr lang="he-IL" dirty="0" err="1" smtClean="0"/>
                        <a:t>ריבנאי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15:45-16:30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dirty="0" smtClean="0"/>
                        <a:t>עיבוד וסיכום היום</a:t>
                      </a:r>
                    </a:p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72053">
                <a:tc gridSpan="2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400" dirty="0" err="1" smtClean="0">
                <a:solidFill>
                  <a:srgbClr val="002060"/>
                </a:solidFill>
              </a:rPr>
              <a:t>תוכנית</a:t>
            </a:r>
            <a:r>
              <a:rPr lang="he-IL" sz="4400" dirty="0" smtClean="0">
                <a:solidFill>
                  <a:srgbClr val="002060"/>
                </a:solidFill>
              </a:rPr>
              <a:t> הסמינר – יום ג' 18.4.17</a:t>
            </a:r>
            <a:endParaRPr lang="he-IL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308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sz="5300" dirty="0" smtClean="0">
                <a:solidFill>
                  <a:srgbClr val="002060"/>
                </a:solidFill>
              </a:rPr>
              <a:t>מטרות הסמינר</a:t>
            </a:r>
            <a:r>
              <a:rPr lang="he-IL" dirty="0" smtClean="0">
                <a:solidFill>
                  <a:srgbClr val="002060"/>
                </a:solidFill>
              </a:rPr>
              <a:t/>
            </a:r>
            <a:br>
              <a:rPr lang="he-IL" dirty="0" smtClean="0">
                <a:solidFill>
                  <a:srgbClr val="002060"/>
                </a:solidFill>
              </a:rPr>
            </a:br>
            <a:endParaRPr lang="he-IL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lvl="0"/>
            <a:r>
              <a:rPr lang="he-IL" sz="4400" dirty="0" smtClean="0"/>
              <a:t>הבנת יחסי צבא חברה בישראל</a:t>
            </a:r>
          </a:p>
          <a:p>
            <a:pPr lvl="0"/>
            <a:r>
              <a:rPr lang="he-IL" sz="4400" dirty="0" smtClean="0"/>
              <a:t>פיתוח זווית ראיה צבא חברה בתהליכי קבלת החלטות</a:t>
            </a:r>
          </a:p>
          <a:p>
            <a:pPr lvl="0"/>
            <a:r>
              <a:rPr lang="he-IL" sz="4400" dirty="0" smtClean="0"/>
              <a:t>הבנת חשיבות יחסי צבא חברה לביטחון הלאומי תוך שימוש במקרי בוחן</a:t>
            </a:r>
            <a:endParaRPr lang="en-US" sz="4400" dirty="0"/>
          </a:p>
          <a:p>
            <a:pPr marL="137160" indent="0">
              <a:buNone/>
            </a:pPr>
            <a:endParaRPr lang="he-IL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endParaRPr lang="he-IL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תוכנית</a:t>
            </a:r>
            <a:r>
              <a:rPr lang="he-IL" dirty="0" smtClean="0"/>
              <a:t> יום 1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5565412"/>
              </p:ext>
            </p:extLst>
          </p:nvPr>
        </p:nvGraphicFramePr>
        <p:xfrm>
          <a:off x="457200" y="1988838"/>
          <a:ext cx="8229600" cy="4608514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623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672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תוכן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9:00-11:00 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כלכלה וצבא: </a:t>
                      </a:r>
                    </a:p>
                    <a:p>
                      <a:pPr rtl="1"/>
                      <a:r>
                        <a:rPr lang="he-IL" dirty="0" smtClean="0"/>
                        <a:t>הצבא וחברת השוק – פרופ' יגיל לוי (45 דק)</a:t>
                      </a:r>
                    </a:p>
                    <a:p>
                      <a:pPr rtl="1"/>
                      <a:r>
                        <a:rPr lang="he-IL" dirty="0" smtClean="0"/>
                        <a:t>תקציב</a:t>
                      </a:r>
                      <a:r>
                        <a:rPr lang="he-IL" baseline="0" dirty="0" smtClean="0"/>
                        <a:t> הביטחון – אלוף (מיל') יוחנן לוקר/ תא"ל (מיל') מהרן </a:t>
                      </a:r>
                      <a:r>
                        <a:rPr lang="he-IL" baseline="0" dirty="0" err="1" smtClean="0"/>
                        <a:t>פרונפר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11:15-13:15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קבוצות חברתיות בצה"ל – מאפייני הגיוס והשירות – דילמות ואתגרים:</a:t>
                      </a:r>
                      <a:r>
                        <a:rPr lang="he-IL" baseline="0" dirty="0" smtClean="0"/>
                        <a:t> פאנל בהשתתפות חוקרים, פעילים חברתיים ונציגי עמותות בהנחיית האלופה (מיל') אורנה </a:t>
                      </a:r>
                      <a:r>
                        <a:rPr lang="he-IL" baseline="0" dirty="0" err="1" smtClean="0"/>
                        <a:t>ברביבאי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13:15-14:15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ארוחת צהריים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14:15-15:45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הצטלבויות של מגדר ואתניות בצבא – פרופ' אורנה ששון לוי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15:45-16:30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עיבוד וסיכום היום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2053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9449">
                <a:tc gridSpan="2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400" dirty="0" err="1" smtClean="0">
                <a:solidFill>
                  <a:srgbClr val="002060"/>
                </a:solidFill>
              </a:rPr>
              <a:t>תוכנית</a:t>
            </a:r>
            <a:r>
              <a:rPr lang="he-IL" sz="4400" dirty="0" smtClean="0">
                <a:solidFill>
                  <a:srgbClr val="002060"/>
                </a:solidFill>
              </a:rPr>
              <a:t> הסמינר – יום ד' 19.4.17</a:t>
            </a:r>
            <a:endParaRPr lang="he-IL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705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err="1" smtClean="0"/>
              <a:t>תוכנית</a:t>
            </a:r>
            <a:r>
              <a:rPr lang="he-IL" dirty="0" smtClean="0"/>
              <a:t> יום 1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5143507"/>
              </p:ext>
            </p:extLst>
          </p:nvPr>
        </p:nvGraphicFramePr>
        <p:xfrm>
          <a:off x="577754" y="1916831"/>
          <a:ext cx="8386733" cy="4599492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999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869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433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שעה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תוכן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433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9:00-10:00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שילוב בני מיעוטים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943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10:15-12:00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צבא חברה בלחימה</a:t>
                      </a:r>
                    </a:p>
                    <a:p>
                      <a:pPr rtl="1"/>
                      <a:r>
                        <a:rPr lang="he-IL" dirty="0" smtClean="0"/>
                        <a:t>דימוי</a:t>
                      </a:r>
                      <a:r>
                        <a:rPr lang="he-IL" baseline="0" dirty="0" smtClean="0"/>
                        <a:t> הלוחם מזווית שכול ונפגעים – פרופ' אודי לבל</a:t>
                      </a:r>
                    </a:p>
                    <a:p>
                      <a:pPr rtl="1"/>
                      <a:r>
                        <a:rPr lang="he-IL" baseline="0" dirty="0" smtClean="0"/>
                        <a:t>לגיטימציה להפעלת הכוח וריסון הכוח – מר גיא ברוקר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433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12:00-13:00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משימת עיבוד וחשיבה לקראת שיח עם ראש </a:t>
                      </a:r>
                      <a:r>
                        <a:rPr lang="he-IL" dirty="0" err="1" smtClean="0"/>
                        <a:t>אכא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433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14:00-15:30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יחסי הגומלין צבא חברה הלכה למעשה – תובנות מרכזיות מהסמינר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4338"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15:30-16:30</a:t>
                      </a:r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he-IL" dirty="0" smtClean="0"/>
                        <a:t>סיכום הסמינר</a:t>
                      </a:r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0184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68675">
                <a:tc gridSpan="2"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Title 3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>
            <a:lvl1pPr algn="ctr" rtl="1" eaLnBrk="1" latinLnBrk="0" hangingPunct="1">
              <a:spcBef>
                <a:spcPct val="0"/>
              </a:spcBef>
              <a:buNone/>
              <a:defRPr kumimoji="0" sz="4100" b="1" kern="1200" cap="none" baseline="0">
                <a:ln w="6350">
                  <a:noFill/>
                </a:ln>
                <a:solidFill>
                  <a:schemeClr val="dk1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e-IL" sz="4400" dirty="0" err="1" smtClean="0">
                <a:solidFill>
                  <a:srgbClr val="002060"/>
                </a:solidFill>
              </a:rPr>
              <a:t>תוכנית</a:t>
            </a:r>
            <a:r>
              <a:rPr lang="he-IL" sz="4400" dirty="0" smtClean="0">
                <a:solidFill>
                  <a:srgbClr val="002060"/>
                </a:solidFill>
              </a:rPr>
              <a:t> הסמינר- יום ה' 20.4.17</a:t>
            </a:r>
            <a:endParaRPr lang="he-IL" sz="4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559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002060"/>
                </a:solidFill>
              </a:rPr>
              <a:t>רקע</a:t>
            </a:r>
            <a:endParaRPr lang="he-IL" sz="48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lvl="0"/>
            <a:r>
              <a:rPr lang="he-IL" sz="4000" dirty="0" smtClean="0"/>
              <a:t>לאורך השנים, הובלה מתחלפת של הסמינר (ראובן גל וחוקרי צבא חברה עד מחזור מ"ג, </a:t>
            </a:r>
            <a:r>
              <a:rPr lang="he-IL" sz="4000" dirty="0" err="1" smtClean="0"/>
              <a:t>ממד"ה</a:t>
            </a:r>
            <a:r>
              <a:rPr lang="he-IL" sz="4000" dirty="0" smtClean="0"/>
              <a:t> במחזורים מ"ד-מ"ה) – הצלחה חלקית.</a:t>
            </a:r>
          </a:p>
          <a:p>
            <a:pPr lvl="0"/>
            <a:r>
              <a:rPr lang="he-IL" sz="4000" dirty="0" smtClean="0"/>
              <a:t>קורס אקדמי (2 שש"ס)</a:t>
            </a:r>
          </a:p>
          <a:p>
            <a:pPr lvl="0"/>
            <a:r>
              <a:rPr lang="he-IL" sz="4000" dirty="0" smtClean="0"/>
              <a:t>הובלת </a:t>
            </a:r>
            <a:r>
              <a:rPr lang="he-IL" sz="4000" dirty="0" err="1" smtClean="0"/>
              <a:t>מב"ל</a:t>
            </a:r>
            <a:r>
              <a:rPr lang="he-IL" sz="4000" dirty="0" smtClean="0"/>
              <a:t> בשיתוף המכון הלאומי לדמוקרטיה</a:t>
            </a:r>
          </a:p>
          <a:p>
            <a:pPr lvl="0"/>
            <a:r>
              <a:rPr lang="he-IL" sz="4000" dirty="0" smtClean="0"/>
              <a:t>ליווי אקדמי, ד"ר נרי הורוביץ, ד"ר ענת שטרן </a:t>
            </a:r>
          </a:p>
          <a:p>
            <a:pPr lvl="0"/>
            <a:r>
              <a:rPr lang="he-IL" sz="4000" dirty="0" smtClean="0"/>
              <a:t>מיקום: ירושלים וחוות השומר (במכון).</a:t>
            </a:r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501278" y="26296"/>
            <a:ext cx="6247186" cy="9361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002060"/>
                </a:solidFill>
              </a:rPr>
              <a:t>ליווי הסדנה- מטעם המכון</a:t>
            </a:r>
            <a:endParaRPr lang="he-IL" sz="48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5446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3600" dirty="0" smtClean="0"/>
              <a:t>פרופ' עמיחי </a:t>
            </a:r>
            <a:r>
              <a:rPr lang="he-IL" sz="3600" dirty="0"/>
              <a:t>כהן, חבר סגל </a:t>
            </a:r>
            <a:endParaRPr lang="he-IL" sz="3600" dirty="0" smtClean="0"/>
          </a:p>
          <a:p>
            <a:pPr marL="137160" lvl="0" indent="0">
              <a:buNone/>
            </a:pPr>
            <a:r>
              <a:rPr lang="he-IL" sz="3600" dirty="0" smtClean="0"/>
              <a:t>הפקולטה </a:t>
            </a:r>
            <a:r>
              <a:rPr lang="he-IL" sz="3600" dirty="0"/>
              <a:t>למשפטים </a:t>
            </a:r>
            <a:r>
              <a:rPr lang="he-IL" sz="3600" dirty="0" smtClean="0"/>
              <a:t>בקריה </a:t>
            </a:r>
          </a:p>
          <a:p>
            <a:pPr marL="137160" lvl="0" indent="0">
              <a:buNone/>
            </a:pPr>
            <a:r>
              <a:rPr lang="he-IL" sz="3600" dirty="0" smtClean="0"/>
              <a:t>האקדמית </a:t>
            </a:r>
            <a:r>
              <a:rPr lang="he-IL" sz="3600" dirty="0"/>
              <a:t>אונו</a:t>
            </a:r>
            <a:r>
              <a:rPr lang="he-IL" sz="3600" dirty="0" smtClean="0"/>
              <a:t>.</a:t>
            </a:r>
          </a:p>
          <a:p>
            <a:r>
              <a:rPr lang="he-IL" sz="3600" dirty="0" smtClean="0"/>
              <a:t>תחום </a:t>
            </a:r>
            <a:r>
              <a:rPr lang="he-IL" sz="3600" dirty="0"/>
              <a:t>התמחות</a:t>
            </a:r>
            <a:r>
              <a:rPr lang="he-IL" sz="3600" dirty="0" smtClean="0"/>
              <a:t>: משפט הביטחון</a:t>
            </a:r>
          </a:p>
          <a:p>
            <a:pPr marL="137160" indent="0">
              <a:buNone/>
            </a:pPr>
            <a:r>
              <a:rPr lang="he-IL" sz="3600" dirty="0" smtClean="0"/>
              <a:t> </a:t>
            </a:r>
            <a:r>
              <a:rPr lang="he-IL" sz="3600" dirty="0"/>
              <a:t>הלאומי בישראל, משפט </a:t>
            </a:r>
            <a:r>
              <a:rPr lang="he-IL" sz="3600" dirty="0" smtClean="0"/>
              <a:t>הומניטרי</a:t>
            </a:r>
          </a:p>
          <a:p>
            <a:pPr marL="137160" indent="0">
              <a:buNone/>
            </a:pPr>
            <a:r>
              <a:rPr lang="he-IL" sz="3600" dirty="0" smtClean="0"/>
              <a:t> </a:t>
            </a:r>
            <a:r>
              <a:rPr lang="he-IL" sz="3600" dirty="0"/>
              <a:t>בינלאומי, הטמעת הדין </a:t>
            </a:r>
            <a:r>
              <a:rPr lang="he-IL" sz="3600" dirty="0" smtClean="0"/>
              <a:t>הבינ"ל</a:t>
            </a:r>
          </a:p>
          <a:p>
            <a:pPr marL="137160" indent="0">
              <a:buNone/>
            </a:pPr>
            <a:r>
              <a:rPr lang="he-IL" sz="3600" dirty="0" smtClean="0"/>
              <a:t>במשפט </a:t>
            </a:r>
            <a:r>
              <a:rPr lang="he-IL" sz="3600" dirty="0"/>
              <a:t>הישראלי, משפט </a:t>
            </a:r>
            <a:r>
              <a:rPr lang="he-IL" sz="3600" dirty="0" smtClean="0"/>
              <a:t>פלילי</a:t>
            </a:r>
          </a:p>
          <a:p>
            <a:pPr marL="137160" indent="0">
              <a:buNone/>
            </a:pPr>
            <a:r>
              <a:rPr lang="he-IL" sz="3600" dirty="0" smtClean="0"/>
              <a:t> בינ"ל.</a:t>
            </a:r>
            <a:endParaRPr lang="he-IL" sz="3600" dirty="0"/>
          </a:p>
          <a:p>
            <a:pPr marL="137160" lvl="0" indent="0">
              <a:buNone/>
            </a:pPr>
            <a:endParaRPr lang="he-IL" sz="3600" dirty="0"/>
          </a:p>
          <a:p>
            <a:pPr lvl="0"/>
            <a:endParaRPr lang="he-IL" sz="3600" dirty="0" smtClean="0"/>
          </a:p>
          <a:p>
            <a:pPr lvl="0"/>
            <a:endParaRPr lang="he-IL" sz="3600" dirty="0" smtClean="0"/>
          </a:p>
          <a:p>
            <a:pPr marL="137160" lvl="0" indent="0">
              <a:buNone/>
            </a:pPr>
            <a:r>
              <a:rPr lang="he-IL" sz="3600" dirty="0" smtClean="0"/>
              <a:t>*  </a:t>
            </a:r>
          </a:p>
          <a:p>
            <a:pPr marL="137160" lvl="0" indent="0">
              <a:buNone/>
            </a:pPr>
            <a:endParaRPr lang="en-US" sz="3600" dirty="0"/>
          </a:p>
        </p:txBody>
      </p:sp>
      <p:pic>
        <p:nvPicPr>
          <p:cNvPr id="2" name="תמונה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32" y="0"/>
            <a:ext cx="2461846" cy="3699495"/>
          </a:xfrm>
          <a:prstGeom prst="rect">
            <a:avLst/>
          </a:prstGeom>
        </p:spPr>
      </p:pic>
      <p:pic>
        <p:nvPicPr>
          <p:cNvPr id="3" name="תמונה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82768"/>
            <a:ext cx="28575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67544" y="26296"/>
            <a:ext cx="8229600" cy="93610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002060"/>
                </a:solidFill>
              </a:rPr>
              <a:t>ליווי הסדנה מטעם המכון</a:t>
            </a:r>
            <a:endParaRPr lang="he-IL" sz="48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5544616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he-IL" sz="3200" dirty="0" smtClean="0"/>
              <a:t>ד"ר עידית שפרן </a:t>
            </a:r>
            <a:r>
              <a:rPr lang="he-IL" sz="3200" dirty="0" err="1" smtClean="0"/>
              <a:t>גיטלמן</a:t>
            </a:r>
            <a:endParaRPr lang="he-IL" sz="3200" dirty="0" smtClean="0"/>
          </a:p>
          <a:p>
            <a:r>
              <a:rPr lang="he-IL" sz="3200" dirty="0" smtClean="0"/>
              <a:t>תחומי התמחות: פילוסופיה</a:t>
            </a:r>
          </a:p>
          <a:p>
            <a:pPr marL="137160" indent="0">
              <a:buNone/>
            </a:pPr>
            <a:r>
              <a:rPr lang="he-IL" sz="3200" dirty="0" smtClean="0"/>
              <a:t> של המוסר</a:t>
            </a:r>
            <a:r>
              <a:rPr lang="he-IL" sz="3200" dirty="0"/>
              <a:t>, פילוסופיה פוליטית, </a:t>
            </a:r>
            <a:r>
              <a:rPr lang="he-IL" sz="3200" dirty="0" smtClean="0"/>
              <a:t>מוסר</a:t>
            </a:r>
          </a:p>
          <a:p>
            <a:pPr marL="137160" indent="0">
              <a:buNone/>
            </a:pPr>
            <a:r>
              <a:rPr lang="he-IL" sz="3200" dirty="0" smtClean="0"/>
              <a:t> </a:t>
            </a:r>
            <a:r>
              <a:rPr lang="he-IL" sz="3200" dirty="0"/>
              <a:t>וחוק </a:t>
            </a:r>
            <a:r>
              <a:rPr lang="he-IL" sz="3200" dirty="0" smtClean="0"/>
              <a:t>במלחמה.</a:t>
            </a:r>
          </a:p>
          <a:p>
            <a:r>
              <a:rPr lang="he-IL" sz="3200" dirty="0" smtClean="0"/>
              <a:t>פרסומים: פקודת השירות המשותף, נשים בצבא </a:t>
            </a:r>
            <a:endParaRPr lang="he-IL" sz="3200" dirty="0"/>
          </a:p>
          <a:p>
            <a:pPr marL="137160" lvl="0" indent="0">
              <a:buNone/>
            </a:pPr>
            <a:endParaRPr lang="he-IL" sz="3600" dirty="0"/>
          </a:p>
          <a:p>
            <a:pPr lvl="0"/>
            <a:endParaRPr lang="he-IL" sz="3600" dirty="0" smtClean="0"/>
          </a:p>
          <a:p>
            <a:pPr lvl="0"/>
            <a:endParaRPr lang="he-IL" sz="3600" dirty="0" smtClean="0"/>
          </a:p>
          <a:p>
            <a:pPr marL="137160" lvl="0" indent="0">
              <a:buNone/>
            </a:pPr>
            <a:r>
              <a:rPr lang="he-IL" sz="3600" dirty="0" smtClean="0"/>
              <a:t>*  </a:t>
            </a:r>
          </a:p>
          <a:p>
            <a:pPr marL="137160" lvl="0" indent="0">
              <a:buNone/>
            </a:pPr>
            <a:endParaRPr lang="en-US" sz="3600" dirty="0"/>
          </a:p>
        </p:txBody>
      </p:sp>
      <p:pic>
        <p:nvPicPr>
          <p:cNvPr id="7" name="תמונה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74917"/>
            <a:ext cx="4176464" cy="2779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0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רציונל התוכנית ומתודה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he-IL" sz="4000" dirty="0"/>
              <a:t>נקודת מבט כפולה – מבפנים החוצה ומן החוץ פנימה </a:t>
            </a:r>
          </a:p>
          <a:p>
            <a:pPr lvl="0"/>
            <a:r>
              <a:rPr lang="he-IL" sz="4000" dirty="0" smtClean="0"/>
              <a:t>שילוב בין תיאוריה לפרקטיקה</a:t>
            </a:r>
          </a:p>
          <a:p>
            <a:pPr lvl="0"/>
            <a:r>
              <a:rPr lang="he-IL" sz="4000" dirty="0" smtClean="0"/>
              <a:t>שילוב מפגש בכירים עם ידע של המשתתפים</a:t>
            </a:r>
          </a:p>
          <a:p>
            <a:r>
              <a:rPr lang="he-IL" sz="4000" dirty="0" smtClean="0"/>
              <a:t>2-3 </a:t>
            </a:r>
            <a:r>
              <a:rPr lang="he-IL" sz="4000" dirty="0"/>
              <a:t>נושאים </a:t>
            </a:r>
            <a:r>
              <a:rPr lang="he-IL" sz="4000" dirty="0" smtClean="0"/>
              <a:t>ביום להעמקה</a:t>
            </a:r>
          </a:p>
          <a:p>
            <a:r>
              <a:rPr lang="he-IL" sz="4000" dirty="0" smtClean="0"/>
              <a:t>שילוב בין טעינה לדיון</a:t>
            </a:r>
            <a:endParaRPr lang="he-IL" sz="4000" dirty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מתווה עקרוני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  <p:graphicFrame>
        <p:nvGraphicFramePr>
          <p:cNvPr id="3" name="טבלה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6981099"/>
              </p:ext>
            </p:extLst>
          </p:nvPr>
        </p:nvGraphicFramePr>
        <p:xfrm>
          <a:off x="400708" y="1196752"/>
          <a:ext cx="8363271" cy="5766894"/>
        </p:xfrm>
        <a:graphic>
          <a:graphicData uri="http://schemas.openxmlformats.org/drawingml/2006/table">
            <a:tbl>
              <a:tblPr rtl="1" firstCol="1" lastCol="1" bandCol="1">
                <a:tableStyleId>{5C22544A-7EE6-4342-B048-85BDC9FD1C3A}</a:tableStyleId>
              </a:tblPr>
              <a:tblGrid>
                <a:gridCol w="2787757">
                  <a:extLst>
                    <a:ext uri="{9D8B030D-6E8A-4147-A177-3AD203B41FA5}">
                      <a16:colId xmlns:a16="http://schemas.microsoft.com/office/drawing/2014/main" val="3396076497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3396584498"/>
                    </a:ext>
                  </a:extLst>
                </a:gridCol>
                <a:gridCol w="2787757">
                  <a:extLst>
                    <a:ext uri="{9D8B030D-6E8A-4147-A177-3AD203B41FA5}">
                      <a16:colId xmlns:a16="http://schemas.microsoft.com/office/drawing/2014/main" val="19895368"/>
                    </a:ext>
                  </a:extLst>
                </a:gridCol>
              </a:tblGrid>
              <a:tr h="1142877">
                <a:tc>
                  <a:txBody>
                    <a:bodyPr/>
                    <a:lstStyle/>
                    <a:p>
                      <a:pPr algn="ctr" rtl="1"/>
                      <a:r>
                        <a:rPr lang="he-IL" sz="2800" u="sng" dirty="0" smtClean="0"/>
                        <a:t>יום 1 </a:t>
                      </a:r>
                    </a:p>
                    <a:p>
                      <a:pPr algn="ctr" rtl="1"/>
                      <a:r>
                        <a:rPr lang="he-IL" sz="2800" u="sng" dirty="0" smtClean="0"/>
                        <a:t>במכון לדמוקרטיה</a:t>
                      </a:r>
                      <a:endParaRPr lang="he-IL" sz="28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b="1" u="sng" dirty="0" smtClean="0"/>
                        <a:t>יום 2</a:t>
                      </a:r>
                      <a:endParaRPr lang="he-IL" sz="2800" b="1" u="sng" dirty="0"/>
                    </a:p>
                    <a:p>
                      <a:pPr algn="ctr" rtl="1"/>
                      <a:r>
                        <a:rPr lang="he-IL" sz="2800" b="1" u="sng" dirty="0" smtClean="0"/>
                        <a:t>חוות</a:t>
                      </a:r>
                      <a:r>
                        <a:rPr lang="he-IL" sz="2800" b="1" u="sng" baseline="0" dirty="0" smtClean="0"/>
                        <a:t> השומר</a:t>
                      </a:r>
                      <a:endParaRPr lang="he-IL" sz="2800" b="1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u="sng" dirty="0" smtClean="0"/>
                        <a:t>יום 3</a:t>
                      </a:r>
                      <a:endParaRPr lang="he-IL" sz="2800" u="sng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3513221"/>
                  </a:ext>
                </a:extLst>
              </a:tr>
              <a:tr h="1523817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מבוא לצבא חברה</a:t>
                      </a:r>
                    </a:p>
                    <a:p>
                      <a:pPr algn="ctr" rtl="1"/>
                      <a:endParaRPr lang="he-IL" sz="2800" dirty="0" smtClean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800" b="1" dirty="0" smtClean="0"/>
                        <a:t>סיור בחוות השומר התנסות</a:t>
                      </a:r>
                      <a:r>
                        <a:rPr lang="he-IL" sz="2800" b="1" baseline="0" dirty="0" smtClean="0"/>
                        <a:t> והיכרות</a:t>
                      </a:r>
                      <a:endParaRPr lang="he-IL" sz="2800" b="1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מתחים חברתיים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6221401"/>
                  </a:ext>
                </a:extLst>
              </a:tr>
              <a:tr h="988693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ממלכתיות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0065120"/>
                  </a:ext>
                </a:extLst>
              </a:tr>
              <a:tr h="2111507"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תקשורת ורשתות</a:t>
                      </a:r>
                    </a:p>
                    <a:p>
                      <a:pPr algn="ctr" rtl="1"/>
                      <a:r>
                        <a:rPr lang="he-IL" sz="2800" dirty="0" smtClean="0"/>
                        <a:t>חברתיות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800" b="1" dirty="0" smtClean="0"/>
                        <a:t>הצבא ככלי למוביליות חברתית וכלכלית</a:t>
                      </a:r>
                    </a:p>
                    <a:p>
                      <a:pPr algn="ctr" rtl="1"/>
                      <a:endParaRPr lang="he-IL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800" dirty="0" smtClean="0"/>
                        <a:t>משמעויות לביטחון הלאומי וסיכום</a:t>
                      </a:r>
                      <a:endParaRPr lang="he-IL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8939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19276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800" dirty="0" smtClean="0">
                <a:solidFill>
                  <a:srgbClr val="002060"/>
                </a:solidFill>
              </a:rPr>
              <a:t>אתגרים</a:t>
            </a:r>
            <a:endParaRPr lang="he-IL" sz="48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lvl="0"/>
            <a:r>
              <a:rPr lang="he-IL" sz="4000" dirty="0" smtClean="0"/>
              <a:t>שנת בחירות</a:t>
            </a:r>
          </a:p>
          <a:p>
            <a:pPr lvl="0"/>
            <a:r>
              <a:rPr lang="he-IL" sz="4000" dirty="0" smtClean="0"/>
              <a:t>שמירה על חוקי </a:t>
            </a:r>
            <a:r>
              <a:rPr lang="he-IL" sz="4000" dirty="0" err="1" smtClean="0"/>
              <a:t>צ'טהאם</a:t>
            </a:r>
            <a:r>
              <a:rPr lang="he-IL" sz="4000" dirty="0" smtClean="0"/>
              <a:t> למול המכון</a:t>
            </a:r>
          </a:p>
          <a:p>
            <a:pPr lvl="0"/>
            <a:r>
              <a:rPr lang="he-IL" sz="4000" dirty="0" smtClean="0"/>
              <a:t>מידת מעורבות ד"ר נרי הורוביץ</a:t>
            </a:r>
          </a:p>
          <a:p>
            <a:pPr lvl="0"/>
            <a:r>
              <a:rPr lang="he-IL" sz="4000" dirty="0" smtClean="0"/>
              <a:t>אישורים – </a:t>
            </a:r>
            <a:r>
              <a:rPr lang="he-IL" sz="4000" dirty="0" err="1" smtClean="0"/>
              <a:t>דו"צ</a:t>
            </a:r>
            <a:r>
              <a:rPr lang="he-IL" sz="4000" dirty="0" smtClean="0"/>
              <a:t>, ראש אכ"א</a:t>
            </a:r>
          </a:p>
        </p:txBody>
      </p:sp>
    </p:spTree>
    <p:extLst>
      <p:ext uri="{BB962C8B-B14F-4D97-AF65-F5344CB8AC3E}">
        <p14:creationId xmlns:p14="http://schemas.microsoft.com/office/powerpoint/2010/main" val="2293598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e-IL" sz="4400" dirty="0" smtClean="0">
                <a:solidFill>
                  <a:srgbClr val="002060"/>
                </a:solidFill>
              </a:rPr>
              <a:t>תכנים יום 1 – 8.4 המכון לדמוקרטיה</a:t>
            </a:r>
            <a:endParaRPr lang="he-IL" sz="4400" dirty="0">
              <a:solidFill>
                <a:srgbClr val="00206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7091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he-IL" dirty="0"/>
              <a:t>08:45- 09:00-ברכות ודברי </a:t>
            </a:r>
            <a:r>
              <a:rPr lang="he-IL" dirty="0" smtClean="0"/>
              <a:t>פתיחה</a:t>
            </a:r>
          </a:p>
          <a:p>
            <a:r>
              <a:rPr lang="he-IL" b="1" dirty="0" smtClean="0"/>
              <a:t>09:00- </a:t>
            </a:r>
            <a:r>
              <a:rPr lang="he-IL" b="1" dirty="0"/>
              <a:t>10:30 מושב </a:t>
            </a:r>
            <a:r>
              <a:rPr lang="en-US" b="1" dirty="0"/>
              <a:t>I</a:t>
            </a:r>
            <a:r>
              <a:rPr lang="he-IL" b="1" dirty="0"/>
              <a:t> - פתיחה: יחסי צבא חברה </a:t>
            </a:r>
            <a:endParaRPr lang="he-IL" b="1" dirty="0" smtClean="0"/>
          </a:p>
          <a:p>
            <a:pPr marL="137160" indent="0">
              <a:buNone/>
            </a:pPr>
            <a:endParaRPr lang="en-US" dirty="0"/>
          </a:p>
          <a:p>
            <a:r>
              <a:rPr lang="he-IL" dirty="0"/>
              <a:t>פרופ' סטיוארט כהן: יחסי צה"ל והחברה הישראלית: מה נשתנה?</a:t>
            </a:r>
            <a:endParaRPr lang="en-US" dirty="0"/>
          </a:p>
          <a:p>
            <a:r>
              <a:rPr lang="he-IL" dirty="0"/>
              <a:t>פרופ' עמיחי כהן: צה"ל והמחלוקות בחברה הישראלית: שני מודלים מתחרים</a:t>
            </a:r>
            <a:endParaRPr lang="en-US" dirty="0"/>
          </a:p>
          <a:p>
            <a:r>
              <a:rPr lang="he-IL" dirty="0"/>
              <a:t>ד"ר ציפי ישראלי – עם בונה צבא בונה עם: צה"ל כצבא העם? </a:t>
            </a:r>
            <a:endParaRPr lang="en-US" dirty="0"/>
          </a:p>
          <a:p>
            <a:r>
              <a:rPr lang="he-IL" dirty="0"/>
              <a:t>דיון</a:t>
            </a:r>
            <a:endParaRPr lang="en-US" dirty="0"/>
          </a:p>
          <a:p>
            <a:pPr lvl="0"/>
            <a:endParaRPr lang="he-IL" sz="4000" dirty="0" smtClean="0"/>
          </a:p>
          <a:p>
            <a:pPr marL="137160" lvl="0" indent="0">
              <a:buNone/>
            </a:pPr>
            <a:endParaRPr lang="he-IL" sz="4000" dirty="0" smtClean="0"/>
          </a:p>
          <a:p>
            <a:pPr marL="137160" indent="0">
              <a:buNone/>
            </a:pPr>
            <a:endParaRPr lang="en-US" sz="4000" dirty="0"/>
          </a:p>
          <a:p>
            <a:pPr lvl="0"/>
            <a:endParaRPr lang="en-US" sz="4000" dirty="0"/>
          </a:p>
          <a:p>
            <a:pPr>
              <a:buFont typeface="Arial" pitchFamily="34" charset="0"/>
              <a:buChar char="•"/>
            </a:pPr>
            <a:endParaRPr lang="he-IL" sz="40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2445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11688</TotalTime>
  <Words>974</Words>
  <Application>Microsoft Office PowerPoint</Application>
  <PresentationFormat>‫הצגה על המסך (4:3)</PresentationFormat>
  <Paragraphs>189</Paragraphs>
  <Slides>21</Slides>
  <Notes>0</Notes>
  <HiddenSlides>5</HiddenSlides>
  <MMClips>0</MMClips>
  <ScaleCrop>false</ScaleCrop>
  <HeadingPairs>
    <vt:vector size="6" baseType="variant">
      <vt:variant>
        <vt:lpstr>גופנים בשימוש</vt:lpstr>
      </vt:variant>
      <vt:variant>
        <vt:i4>9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31" baseType="lpstr">
      <vt:lpstr>Arial</vt:lpstr>
      <vt:lpstr>Book Antiqua</vt:lpstr>
      <vt:lpstr>Calibri</vt:lpstr>
      <vt:lpstr>David</vt:lpstr>
      <vt:lpstr>Levenim MT</vt:lpstr>
      <vt:lpstr>Lucida Sans</vt:lpstr>
      <vt:lpstr>Wingdings</vt:lpstr>
      <vt:lpstr>Wingdings 2</vt:lpstr>
      <vt:lpstr>Wingdings 3</vt:lpstr>
      <vt:lpstr>Apex</vt:lpstr>
      <vt:lpstr>מצגת של PowerPoint‏</vt:lpstr>
      <vt:lpstr>מטרות הסמינר </vt:lpstr>
      <vt:lpstr>רקע</vt:lpstr>
      <vt:lpstr>ליווי הסדנה- מטעם המכון</vt:lpstr>
      <vt:lpstr>ליווי הסדנה מטעם המכון</vt:lpstr>
      <vt:lpstr>רציונל התוכנית ומתודה</vt:lpstr>
      <vt:lpstr>מתווה עקרוני</vt:lpstr>
      <vt:lpstr>אתגרים</vt:lpstr>
      <vt:lpstr>תכנים יום 1 – 8.4 המכון לדמוקרטיה</vt:lpstr>
      <vt:lpstr>תכנים יום 1 – 8.4 המכון לדמוקרטיה</vt:lpstr>
      <vt:lpstr>תכנים יום 1 – 8.4 המכון לדמוקרטיה</vt:lpstr>
      <vt:lpstr>תכנים יום 2 – 10.4 חוות השומר</vt:lpstr>
      <vt:lpstr>תכנים יום 2 – 10.4 חוות השומר</vt:lpstr>
      <vt:lpstr>תכנים יום 3 – 11.4 המכון לדמוקרטיה</vt:lpstr>
      <vt:lpstr>תכנים יום 3 – 11.4 המכון לדמוקרטיה</vt:lpstr>
      <vt:lpstr>סיכום מפקד</vt:lpstr>
      <vt:lpstr>סוגיות לדיון </vt:lpstr>
      <vt:lpstr>פירוט מרצים ותכנים אפשריים</vt:lpstr>
      <vt:lpstr>תוכנית יום 1</vt:lpstr>
      <vt:lpstr>תוכנית יום 1</vt:lpstr>
      <vt:lpstr>תוכנית יום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סגל מב"ל לומד תחקיר והיערכות להמשך</dc:title>
  <dc:creator>bynet</dc:creator>
  <cp:lastModifiedBy>u26698</cp:lastModifiedBy>
  <cp:revision>63</cp:revision>
  <cp:lastPrinted>2017-01-30T06:58:24Z</cp:lastPrinted>
  <dcterms:created xsi:type="dcterms:W3CDTF">2017-01-25T18:01:15Z</dcterms:created>
  <dcterms:modified xsi:type="dcterms:W3CDTF">2019-03-20T06:34:30Z</dcterms:modified>
</cp:coreProperties>
</file>