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4" r:id="rId15"/>
    <p:sldId id="273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4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3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7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6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6/12/2017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1700808"/>
            <a:ext cx="8229600" cy="1399032"/>
          </a:xfrm>
        </p:spPr>
        <p:txBody>
          <a:bodyPr>
            <a:normAutofit/>
          </a:bodyPr>
          <a:lstStyle/>
          <a:p>
            <a:pPr algn="ctr" rtl="1"/>
            <a:r>
              <a:rPr lang="he-IL" sz="6600" b="1" dirty="0" smtClean="0"/>
              <a:t>רוסיה - ישראל</a:t>
            </a:r>
            <a:endParaRPr lang="en-US" sz="6600" b="1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 יוני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" descr="http://www.obshestvo-iras.org/russian-israel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9" y="3212976"/>
            <a:ext cx="35697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4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/>
          <a:lstStyle/>
          <a:p>
            <a:pPr algn="ctr" rtl="1">
              <a:defRPr/>
            </a:pPr>
            <a:r>
              <a:rPr lang="he-IL" dirty="0" smtClean="0"/>
              <a:t>יהדות ברוסיה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algn="r" rtl="1">
              <a:defRPr/>
            </a:pPr>
            <a:r>
              <a:rPr lang="he-IL" dirty="0"/>
              <a:t>אין אנטישמיות של המדינה</a:t>
            </a:r>
          </a:p>
          <a:p>
            <a:pPr algn="r" rtl="1">
              <a:defRPr/>
            </a:pPr>
            <a:r>
              <a:rPr lang="he-IL" dirty="0"/>
              <a:t>פילו-שמיות </a:t>
            </a:r>
            <a:r>
              <a:rPr lang="he-IL" sz="2000" dirty="0"/>
              <a:t>מחליפה בהדרגה אנטישמיות</a:t>
            </a:r>
            <a:endParaRPr lang="he-IL" dirty="0"/>
          </a:p>
          <a:p>
            <a:pPr lvl="1" algn="r" rtl="1">
              <a:defRPr/>
            </a:pPr>
            <a:r>
              <a:rPr lang="he-IL" sz="1800" dirty="0"/>
              <a:t>כנסיה – עדיין בהתפתחות בהקשר זה</a:t>
            </a:r>
          </a:p>
          <a:p>
            <a:pPr algn="r" rtl="1">
              <a:defRPr/>
            </a:pPr>
            <a:r>
              <a:rPr lang="he-IL" dirty="0"/>
              <a:t>קהילות יהודיות </a:t>
            </a:r>
            <a:r>
              <a:rPr lang="he-IL" sz="2600" dirty="0"/>
              <a:t>פעילות בחופשיות</a:t>
            </a:r>
            <a:endParaRPr lang="he-IL" dirty="0"/>
          </a:p>
          <a:p>
            <a:pPr algn="r" rtl="1">
              <a:defRPr/>
            </a:pPr>
            <a:r>
              <a:rPr lang="he-IL" dirty="0"/>
              <a:t>עלייה חופשית </a:t>
            </a:r>
            <a:r>
              <a:rPr lang="he-IL" sz="2600" dirty="0" err="1"/>
              <a:t>מחב"מ</a:t>
            </a:r>
            <a:r>
              <a:rPr lang="he-IL" sz="2600" dirty="0"/>
              <a:t> עד 50% מכלל העלייה</a:t>
            </a:r>
            <a:endParaRPr lang="he-IL" dirty="0"/>
          </a:p>
          <a:p>
            <a:pPr algn="r" rtl="1">
              <a:defRPr/>
            </a:pPr>
            <a:r>
              <a:rPr lang="he-IL" dirty="0"/>
              <a:t>באליטה </a:t>
            </a:r>
            <a:r>
              <a:rPr lang="he-IL" sz="2000" dirty="0"/>
              <a:t>– שרשים יהודיים</a:t>
            </a:r>
            <a:endParaRPr lang="he-IL" dirty="0"/>
          </a:p>
          <a:p>
            <a:pPr algn="r" rtl="1">
              <a:defRPr/>
            </a:pPr>
            <a:r>
              <a:rPr lang="he-IL" dirty="0"/>
              <a:t>פוטין </a:t>
            </a:r>
            <a:r>
              <a:rPr lang="he-IL" sz="2000" dirty="0"/>
              <a:t>– מפגין יחס חם ליהודים</a:t>
            </a:r>
            <a:endParaRPr lang="he-IL" dirty="0"/>
          </a:p>
          <a:p>
            <a:pPr algn="r" rtl="1">
              <a:defRPr/>
            </a:pPr>
            <a:endParaRPr lang="he-IL" dirty="0"/>
          </a:p>
          <a:p>
            <a:pPr marL="0" indent="0" algn="r" rtl="1">
              <a:buNone/>
              <a:defRPr/>
            </a:pPr>
            <a:r>
              <a:rPr lang="he-IL" dirty="0"/>
              <a:t>אתגרים</a:t>
            </a:r>
          </a:p>
          <a:p>
            <a:pPr algn="r" rtl="1">
              <a:defRPr/>
            </a:pPr>
            <a:r>
              <a:rPr lang="he-IL" dirty="0"/>
              <a:t>המשך העלייה </a:t>
            </a:r>
          </a:p>
          <a:p>
            <a:pPr algn="r" rtl="1">
              <a:defRPr/>
            </a:pPr>
            <a:r>
              <a:rPr lang="he-IL" dirty="0"/>
              <a:t>חיזוק הזהות היהודית</a:t>
            </a:r>
          </a:p>
          <a:p>
            <a:pPr algn="r" rtl="1">
              <a:defRPr/>
            </a:pPr>
            <a:r>
              <a:rPr lang="he-IL" dirty="0"/>
              <a:t>מאבק באנטישמיות</a:t>
            </a:r>
            <a:endParaRPr lang="he-IL" sz="1600" dirty="0" smtClean="0">
              <a:solidFill>
                <a:srgbClr val="FFFF00"/>
              </a:solidFill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1F007-4F58-4510-98BF-8F861FD6CCA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606BF1-7699-408A-BEDA-C12ECAE9307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05" name="Picture 56" descr="http://www.geschichteinchronologie.ch/SU/EncJud_Birobidzhan-d/028-Medwedew-in-Birobidschan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19774"/>
            <a:ext cx="2784898" cy="187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8" descr="http://3rm.info/uploads/posts/2010-12/1291967889_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25112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8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117495"/>
              </p:ext>
            </p:extLst>
          </p:nvPr>
        </p:nvGraphicFramePr>
        <p:xfrm>
          <a:off x="467544" y="1772816"/>
          <a:ext cx="2831232" cy="454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3744"/>
                <a:gridCol w="943744"/>
                <a:gridCol w="943744"/>
              </a:tblGrid>
              <a:tr h="696258"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עולים</a:t>
                      </a:r>
                      <a:r>
                        <a:rPr lang="he-IL" sz="1400" baseline="0" dirty="0" smtClean="0"/>
                        <a:t> </a:t>
                      </a:r>
                      <a:r>
                        <a:rPr lang="he-IL" sz="1400" baseline="0" dirty="0" err="1" smtClean="0"/>
                        <a:t>מחב"מ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אחוז מכלל העולים</a:t>
                      </a:r>
                      <a:endParaRPr lang="he-IL" sz="1400" dirty="0"/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r>
                        <a:rPr lang="he-IL" sz="1400" b="1" dirty="0" smtClean="0"/>
                        <a:t>2003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12,600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51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2004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10,400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2005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9,500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2006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7,800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37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2007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6,700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34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2008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5,600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2009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7,000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42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2010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7,300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2011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2012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2013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2014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45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r" rtl="1">
              <a:defRPr/>
            </a:pPr>
            <a:r>
              <a:rPr lang="he-IL" dirty="0"/>
              <a:t>אין אנטישמיות של המדינה</a:t>
            </a:r>
          </a:p>
          <a:p>
            <a:pPr algn="r" rtl="1">
              <a:defRPr/>
            </a:pPr>
            <a:r>
              <a:rPr lang="he-IL" dirty="0"/>
              <a:t>פילו-שמיות </a:t>
            </a:r>
            <a:r>
              <a:rPr lang="he-IL" sz="2000" dirty="0"/>
              <a:t>מחליפה בהדרגה אנטישמיות</a:t>
            </a:r>
            <a:endParaRPr lang="he-IL" dirty="0"/>
          </a:p>
          <a:p>
            <a:pPr lvl="1" algn="r" rtl="1">
              <a:defRPr/>
            </a:pPr>
            <a:r>
              <a:rPr lang="he-IL" sz="1800" dirty="0" smtClean="0"/>
              <a:t>כנסיה: </a:t>
            </a:r>
            <a:r>
              <a:rPr lang="he-IL" sz="1800" dirty="0"/>
              <a:t>עדיין </a:t>
            </a:r>
            <a:r>
              <a:rPr lang="he-IL" sz="1800" dirty="0" smtClean="0"/>
              <a:t>יש מה לעשות</a:t>
            </a:r>
            <a:endParaRPr lang="he-IL" sz="1800" dirty="0"/>
          </a:p>
          <a:p>
            <a:pPr algn="r" rtl="1">
              <a:defRPr/>
            </a:pPr>
            <a:r>
              <a:rPr lang="he-IL" dirty="0" smtClean="0"/>
              <a:t>קהילות </a:t>
            </a:r>
            <a:r>
              <a:rPr lang="he-IL" dirty="0"/>
              <a:t>יהודיות </a:t>
            </a:r>
            <a:r>
              <a:rPr lang="he-IL" sz="2600" dirty="0"/>
              <a:t>פעילות בחופשיות</a:t>
            </a:r>
            <a:endParaRPr lang="he-IL" dirty="0"/>
          </a:p>
          <a:p>
            <a:pPr algn="r" rtl="1">
              <a:defRPr/>
            </a:pPr>
            <a:r>
              <a:rPr lang="he-IL" dirty="0"/>
              <a:t>עלייה חופשית </a:t>
            </a:r>
            <a:r>
              <a:rPr lang="he-IL" sz="2600" dirty="0" err="1"/>
              <a:t>מחב"מ</a:t>
            </a:r>
            <a:r>
              <a:rPr lang="he-IL" sz="2600" dirty="0"/>
              <a:t> עד 50% מכלל העלייה</a:t>
            </a:r>
            <a:endParaRPr lang="he-IL" dirty="0"/>
          </a:p>
          <a:p>
            <a:pPr algn="r" rtl="1">
              <a:defRPr/>
            </a:pPr>
            <a:r>
              <a:rPr lang="he-IL" dirty="0" smtClean="0"/>
              <a:t>באליטה </a:t>
            </a:r>
            <a:r>
              <a:rPr lang="he-IL" sz="2000" dirty="0" smtClean="0"/>
              <a:t>– שרשים יהודיים</a:t>
            </a:r>
            <a:endParaRPr lang="he-IL" dirty="0" smtClean="0"/>
          </a:p>
          <a:p>
            <a:pPr algn="r" rtl="1">
              <a:defRPr/>
            </a:pPr>
            <a:r>
              <a:rPr lang="he-IL" dirty="0" smtClean="0"/>
              <a:t>פוטין </a:t>
            </a:r>
            <a:r>
              <a:rPr lang="he-IL" sz="2000" dirty="0" smtClean="0"/>
              <a:t>– מפגין יחס חם ליהודים</a:t>
            </a:r>
            <a:endParaRPr lang="he-IL" dirty="0" smtClean="0"/>
          </a:p>
          <a:p>
            <a:pPr algn="r" rtl="1">
              <a:defRPr/>
            </a:pPr>
            <a:endParaRPr lang="he-IL" dirty="0" smtClean="0"/>
          </a:p>
          <a:p>
            <a:pPr marL="0" indent="0" algn="r" rtl="1">
              <a:buNone/>
              <a:defRPr/>
            </a:pP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אתגרים</a:t>
            </a:r>
          </a:p>
          <a:p>
            <a:pPr algn="r" rtl="1">
              <a:defRPr/>
            </a:pPr>
            <a:r>
              <a:rPr lang="he-IL" dirty="0"/>
              <a:t>חיזוק הזהות היהודית</a:t>
            </a:r>
          </a:p>
          <a:p>
            <a:pPr algn="r" rtl="1">
              <a:defRPr/>
            </a:pPr>
            <a:r>
              <a:rPr lang="he-IL" dirty="0"/>
              <a:t>מאבק באנטישמיות</a:t>
            </a:r>
          </a:p>
          <a:p>
            <a:pPr algn="r" rtl="1">
              <a:defRPr/>
            </a:pPr>
            <a:r>
              <a:rPr lang="he-IL" dirty="0" smtClean="0"/>
              <a:t>המשך העלייה 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FAF6CB-A691-4D6E-BEBE-89A33F8932FA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>
                <a:solidFill>
                  <a:prstClr val="black">
                    <a:tint val="75000"/>
                  </a:prstClr>
                </a:solidFill>
              </a:rPr>
              <a:t>מחלקת אירו-אסיה 1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B30D2-B0B6-4FC8-820B-0A552C24A62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יהדות ברוסיה</a:t>
            </a:r>
            <a:endParaRPr lang="he-IL" dirty="0"/>
          </a:p>
        </p:txBody>
      </p:sp>
      <p:pic>
        <p:nvPicPr>
          <p:cNvPr id="23605" name="Picture 56" descr="http://www.geschichteinchronologie.ch/SU/EncJud_Birobidzhan-d/028-Medwedew-in-Birobidschan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8" descr="http://3rm.info/uploads/posts/2010-12/1291967889_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3200"/>
            <a:ext cx="14001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33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pPr algn="ctr" rtl="1">
              <a:defRPr/>
            </a:pPr>
            <a:r>
              <a:rPr lang="he-IL" dirty="0" smtClean="0"/>
              <a:t>יהודים דוברי רוסית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9672" y="1052736"/>
            <a:ext cx="7067128" cy="487680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2400" dirty="0" smtClean="0"/>
              <a:t>התופעה: </a:t>
            </a:r>
            <a:r>
              <a:rPr lang="he-IL" sz="1600" dirty="0" smtClean="0"/>
              <a:t>קהילה בעלת </a:t>
            </a:r>
            <a:r>
              <a:rPr lang="he-IL" sz="1600" i="1" dirty="0" smtClean="0"/>
              <a:t>זהות על-לאומית</a:t>
            </a:r>
            <a:r>
              <a:rPr lang="he-IL" sz="1600" dirty="0" smtClean="0"/>
              <a:t> (</a:t>
            </a:r>
            <a:r>
              <a:rPr lang="en-US" sz="1600" dirty="0" smtClean="0"/>
              <a:t>Transnational</a:t>
            </a:r>
            <a:r>
              <a:rPr lang="he-IL" sz="1600" dirty="0" smtClean="0"/>
              <a:t>) – "נשענת על קשרים חברתיים ויונקת מהחוויות המשותפות בבריה"מ, הכרת ערך התרבות והשפה הרוסית, נטייה לאינטלקטואליות ומקצוענות והצורך להתאים ערכים, אמונות ואורחות חיים מן העבר למציאות השונה." </a:t>
            </a:r>
            <a:endParaRPr lang="he-IL" sz="2400" dirty="0" smtClean="0"/>
          </a:p>
          <a:p>
            <a:pPr lvl="1" algn="r" rtl="1">
              <a:defRPr/>
            </a:pPr>
            <a:r>
              <a:rPr lang="he-IL" sz="1800" dirty="0" smtClean="0"/>
              <a:t>בריה"מ לשעבר – עד 1,500,000 </a:t>
            </a:r>
          </a:p>
          <a:p>
            <a:pPr lvl="1" algn="r" rtl="1">
              <a:defRPr/>
            </a:pPr>
            <a:r>
              <a:rPr lang="he-IL" sz="1800" dirty="0" smtClean="0"/>
              <a:t>ישראל – 1,200,000</a:t>
            </a:r>
            <a:endParaRPr lang="he-IL" sz="1800" dirty="0"/>
          </a:p>
          <a:p>
            <a:pPr lvl="1" algn="r" rtl="1">
              <a:defRPr/>
            </a:pPr>
            <a:r>
              <a:rPr lang="he-IL" sz="1800" dirty="0" smtClean="0"/>
              <a:t>ארה"ב – 800,000</a:t>
            </a:r>
          </a:p>
          <a:p>
            <a:pPr lvl="1" algn="r" rtl="1">
              <a:defRPr/>
            </a:pPr>
            <a:r>
              <a:rPr lang="he-IL" sz="1800" dirty="0" smtClean="0"/>
              <a:t>גרמניה – 250,000 </a:t>
            </a:r>
          </a:p>
          <a:p>
            <a:pPr lvl="1" algn="r" rtl="1">
              <a:defRPr/>
            </a:pPr>
            <a:r>
              <a:rPr lang="he-IL" sz="1800" dirty="0" smtClean="0"/>
              <a:t>קנדה – 70,000 </a:t>
            </a:r>
          </a:p>
          <a:p>
            <a:pPr lvl="1" algn="r" rtl="1">
              <a:defRPr/>
            </a:pPr>
            <a:r>
              <a:rPr lang="he-IL" sz="1800" dirty="0" smtClean="0"/>
              <a:t>אוסטרליה – 50,000</a:t>
            </a:r>
          </a:p>
          <a:p>
            <a:pPr algn="r" rtl="1">
              <a:defRPr/>
            </a:pPr>
            <a:r>
              <a:rPr lang="he-IL" sz="2400" dirty="0" smtClean="0"/>
              <a:t>מאפיינים</a:t>
            </a:r>
          </a:p>
          <a:p>
            <a:pPr lvl="1" algn="r" rtl="1">
              <a:defRPr/>
            </a:pPr>
            <a:r>
              <a:rPr lang="he-IL" sz="2000" dirty="0" smtClean="0"/>
              <a:t>לא חלק מהארגונים הוותיקים</a:t>
            </a:r>
          </a:p>
          <a:p>
            <a:pPr lvl="1" algn="r" rtl="1">
              <a:defRPr/>
            </a:pPr>
            <a:r>
              <a:rPr lang="he-IL" sz="2000" dirty="0" smtClean="0"/>
              <a:t>רצון בקשר ייחודי עם ישראל</a:t>
            </a:r>
          </a:p>
          <a:p>
            <a:pPr lvl="1" algn="r" rtl="1">
              <a:defRPr/>
            </a:pPr>
            <a:r>
              <a:rPr lang="he-IL" sz="2000" dirty="0" smtClean="0"/>
              <a:t>רצון בקשר ייחודי עם יהודי </a:t>
            </a:r>
            <a:r>
              <a:rPr lang="he-IL" sz="2000" dirty="0" err="1" smtClean="0"/>
              <a:t>חב"מ</a:t>
            </a:r>
            <a:endParaRPr lang="he-IL" sz="2000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7E140-46C8-4660-8363-04D473F6201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4D63E32-5590-4EDA-A73E-C1C04DC76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3" name="Picture 8" descr="http://cdn1.tabletmag.com/wp-content/files_mf/1291671417demographics_380px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1" y="2924944"/>
            <a:ext cx="2753761" cy="18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909210"/>
            <a:ext cx="5750292" cy="400110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he-I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סה"כ יהודים דוברי רוסית בעולם: עד 4 מיליון</a:t>
            </a:r>
            <a:r>
              <a:rPr lang="he-I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איש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1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algn="ctr" rtl="1"/>
            <a:r>
              <a:rPr lang="he-IL" dirty="0" smtClean="0"/>
              <a:t>מלחמת העולם ה-2 והשואה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31840" y="1340768"/>
            <a:ext cx="5760640" cy="2808312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dirty="0" smtClean="0"/>
              <a:t>חיילים יהודים בצבא האדום</a:t>
            </a:r>
          </a:p>
          <a:p>
            <a:pPr lvl="1" algn="r" rtl="1"/>
            <a:r>
              <a:rPr lang="he-IL" dirty="0" smtClean="0"/>
              <a:t>500,000 חיילים </a:t>
            </a:r>
            <a:r>
              <a:rPr lang="he-IL" sz="1800" dirty="0" smtClean="0"/>
              <a:t>(כ-40% מהחיילים היהודים)</a:t>
            </a:r>
          </a:p>
          <a:p>
            <a:pPr lvl="1" algn="r" rtl="1"/>
            <a:r>
              <a:rPr lang="he-IL" dirty="0" smtClean="0"/>
              <a:t>200,000 הרוגים </a:t>
            </a:r>
            <a:r>
              <a:rPr lang="he-IL" sz="1800" dirty="0" smtClean="0"/>
              <a:t>(כ-80% מהחיילים היהודים)</a:t>
            </a:r>
          </a:p>
          <a:p>
            <a:pPr lvl="1" algn="r" rtl="1"/>
            <a:r>
              <a:rPr lang="he-IL" dirty="0" smtClean="0"/>
              <a:t>הצבא היהודי הגדול מעולם</a:t>
            </a:r>
          </a:p>
          <a:p>
            <a:pPr algn="r" rtl="1"/>
            <a:r>
              <a:rPr lang="he-IL" dirty="0" smtClean="0"/>
              <a:t>שחרור מחנות המוות</a:t>
            </a:r>
          </a:p>
          <a:p>
            <a:pPr lvl="1" algn="r" rtl="1"/>
            <a:r>
              <a:rPr lang="he-IL" dirty="0" smtClean="0"/>
              <a:t>שחרור אושוויץ – 27.1.1945</a:t>
            </a:r>
          </a:p>
          <a:p>
            <a:pPr algn="r" rtl="1"/>
            <a:r>
              <a:rPr lang="he-IL" sz="3100" dirty="0"/>
              <a:t>כיום: התנגדות לרביזיוניזם של השואה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 יוני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7" name="Picture 5" descr="http://1.bp.blogspot.com/-bKDuoJlpBZ8/UQRJiA6vYJI/AAAAAAAAHqI/WOg86tfyFnc/s1600/400_300_4873727_january_27_international_holocaust_remembrance_day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1296144" cy="9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news.xinhuanet.com/english/photo/2012-06/25/131675401_4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23570"/>
            <a:ext cx="2191871" cy="13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dispatch.com/content/graphics/2012/06/26/putin-in-israel-0626-art-gqdhuca5-10625-israel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27399"/>
            <a:ext cx="2016224" cy="13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d2cugjmsg1fopp.cloudfront.net/wp-content/uploads/2014/05/%D7%9E%D7%A6%D7%A2%D7%93-%D7%94%D7%95%D7%98%D7%A8%D7%A0%D7%99%D7%9D-%D7%91%D7%97%D7%99%D7%A4%D7%94-2013.-%D7%A6%D7%99%D7%9C%D7%95%D7%9D-%D7%90%D7%91%D7%A0%D7%A8-%D7%A7%D7%95%D7%A8%D7%99%D7%9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99028"/>
            <a:ext cx="2090912" cy="13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3355"/>
            <a:ext cx="2295595" cy="152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37" y="2996952"/>
            <a:ext cx="159392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656259" cy="142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2339752" y="2157244"/>
            <a:ext cx="44644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0000"/>
                </a:solidFill>
                <a:latin typeface="Times"/>
              </a:rPr>
              <a:t>“I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 cannot forecast to you the action of Russia. </a:t>
            </a:r>
            <a:r>
              <a:rPr lang="en-US" b="1" dirty="0" smtClean="0">
                <a:solidFill>
                  <a:srgbClr val="000000"/>
                </a:solidFill>
                <a:latin typeface="Times"/>
              </a:rPr>
              <a:t>It </a:t>
            </a:r>
            <a:r>
              <a:rPr lang="en-US" b="1" dirty="0">
                <a:solidFill>
                  <a:srgbClr val="000000"/>
                </a:solidFill>
                <a:latin typeface="Times"/>
              </a:rPr>
              <a:t>is a riddle wrapped in a mystery inside an enigma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; but perhaps there is a key. That key is Russian national interest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.”</a:t>
            </a:r>
            <a:r>
              <a:rPr lang="en-US" sz="1400" dirty="0">
                <a:solidFill>
                  <a:srgbClr val="000000"/>
                </a:solidFill>
                <a:latin typeface="Times"/>
              </a:rPr>
              <a:t> (W. Churchill</a:t>
            </a:r>
            <a:r>
              <a:rPr lang="en-US" sz="1400" dirty="0" smtClean="0">
                <a:solidFill>
                  <a:srgbClr val="000000"/>
                </a:solidFill>
                <a:latin typeface="Times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imes"/>
              </a:rPr>
              <a:t> BBC Broadcast,</a:t>
            </a:r>
            <a:r>
              <a:rPr lang="en-US" sz="1400" dirty="0" smtClean="0">
                <a:solidFill>
                  <a:srgbClr val="000000"/>
                </a:solidFill>
                <a:latin typeface="Time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"/>
              </a:rPr>
              <a:t>1.10.1939)</a:t>
            </a: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485531" y="4149080"/>
            <a:ext cx="4172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e-IL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תודה על תשומת הלב</a:t>
            </a:r>
            <a:endParaRPr lang="he-I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38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 יוני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54604" y="116632"/>
            <a:ext cx="8229600" cy="139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3200" b="1" dirty="0" smtClean="0">
                <a:solidFill>
                  <a:prstClr val="black"/>
                </a:solidFill>
              </a:rPr>
              <a:t>כללי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2123728" y="2132856"/>
            <a:ext cx="4896544" cy="223224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מרחב ייחודי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קירבה אלינו </a:t>
            </a:r>
            <a:r>
              <a:rPr lang="he-IL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עוטף </a:t>
            </a:r>
            <a:r>
              <a:rPr lang="he-IL" sz="1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מז"ת</a:t>
            </a:r>
            <a:r>
              <a:rPr lang="he-IL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תלות באנרגיה </a:t>
            </a:r>
            <a:r>
              <a:rPr lang="he-IL" sz="1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מהמז"ת</a:t>
            </a:r>
            <a:endParaRPr lang="he-IL" sz="1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מיעוט מוסלמי גדול </a:t>
            </a:r>
            <a:r>
              <a:rPr lang="he-IL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(רוסיה)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פוטנציאל גדול לעלייה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יתרון יחסי </a:t>
            </a:r>
            <a:r>
              <a:rPr lang="he-IL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1.2 מיליון דוברי רוסית בישראל</a:t>
            </a:r>
            <a:endParaRPr lang="he-IL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הדיון על המרחב - </a:t>
            </a:r>
            <a:r>
              <a:rPr lang="he-IL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טעון, אמוציונאלי</a:t>
            </a:r>
            <a:endParaRPr lang="he-IL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dirty="0" smtClean="0"/>
              <a:t>רוסיה – ישראל, </a:t>
            </a:r>
            <a:r>
              <a:rPr lang="he-IL" sz="3200" dirty="0" smtClean="0"/>
              <a:t>מורשת משותפת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61914"/>
            <a:ext cx="8229600" cy="3751262"/>
          </a:xfrm>
        </p:spPr>
        <p:txBody>
          <a:bodyPr>
            <a:normAutofit fontScale="85000" lnSpcReduction="20000"/>
          </a:bodyPr>
          <a:lstStyle/>
          <a:p>
            <a:pPr marL="64008" indent="0" algn="r" rtl="1">
              <a:buNone/>
              <a:defRPr/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מאות שנים של קשרים הדוקים</a:t>
            </a:r>
          </a:p>
          <a:p>
            <a:pPr algn="r" rtl="1">
              <a:defRPr/>
            </a:pP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צליינים לארץ הקודש</a:t>
            </a:r>
          </a:p>
          <a:p>
            <a:pPr algn="r" rtl="1">
              <a:defRPr/>
            </a:pP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1880: בקיסרות הרוסית חיים כ-75% מיהודי העולם</a:t>
            </a:r>
          </a:p>
          <a:p>
            <a:pPr algn="r" rtl="1">
              <a:defRPr/>
            </a:pP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הציונות נולדה ופרחה ברוסיה</a:t>
            </a:r>
          </a:p>
          <a:p>
            <a:pPr lvl="1" algn="r" rtl="1">
              <a:defRPr/>
            </a:pPr>
            <a:r>
              <a:rPr lang="he-I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פינסקר</a:t>
            </a:r>
            <a:r>
              <a:rPr lang="he-I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ביאליק, </a:t>
            </a:r>
            <a:r>
              <a:rPr lang="he-I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טרומפלדור</a:t>
            </a:r>
            <a:endParaRPr lang="he-I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defRPr/>
            </a:pP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היהודים במהפכה</a:t>
            </a:r>
          </a:p>
          <a:p>
            <a:pPr lvl="1" algn="r" rtl="1">
              <a:defRPr/>
            </a:pPr>
            <a:r>
              <a:rPr lang="he-I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מרבית </a:t>
            </a:r>
            <a:r>
              <a:rPr lang="he-I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חברי הפוליטביורו הראשון – יהודים</a:t>
            </a:r>
          </a:p>
          <a:p>
            <a:pPr algn="r" rtl="1">
              <a:defRPr/>
            </a:pP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יוצאי רוסיה הקימו את הישוב בא"י</a:t>
            </a:r>
          </a:p>
          <a:p>
            <a:pPr lvl="1" algn="r" rtl="1">
              <a:defRPr/>
            </a:pPr>
            <a:r>
              <a:rPr lang="he-I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ז'בוטינסקי, בן-גוריון, גולדה...</a:t>
            </a:r>
          </a:p>
          <a:p>
            <a:pPr algn="r" rtl="1">
              <a:defRPr/>
            </a:pPr>
            <a:r>
              <a:rPr lang="he-I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מלח"ע</a:t>
            </a: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2– לחימה משותפת ושחרור מחנות</a:t>
            </a:r>
          </a:p>
          <a:p>
            <a:pPr algn="r" rtl="1">
              <a:defRPr/>
            </a:pP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הכירו ראשונים במדינת ישראל</a:t>
            </a:r>
          </a:p>
          <a:p>
            <a:pPr algn="r" rtl="1">
              <a:defRPr/>
            </a:pP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הקרע במהלך המלחמה הקרה</a:t>
            </a:r>
          </a:p>
          <a:p>
            <a:pPr algn="r" rtl="1">
              <a:defRPr/>
            </a:pPr>
            <a:r>
              <a:rPr lang="he-I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העלייה ההמונית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6" y="1988840"/>
            <a:ext cx="1941288" cy="13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8" b="46117"/>
          <a:stretch/>
        </p:blipFill>
        <p:spPr bwMode="auto">
          <a:xfrm>
            <a:off x="912072" y="4665116"/>
            <a:ext cx="7404344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6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riends-partners.org/partners/beyond-the-pale/images/39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412776"/>
            <a:ext cx="7031133" cy="451313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331640" y="385500"/>
            <a:ext cx="662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Jewish Emigration from Russia: 1880 - 1928</a:t>
            </a:r>
          </a:p>
        </p:txBody>
      </p:sp>
    </p:spTree>
    <p:extLst>
      <p:ext uri="{BB962C8B-B14F-4D97-AF65-F5344CB8AC3E}">
        <p14:creationId xmlns:p14="http://schemas.microsoft.com/office/powerpoint/2010/main" val="206217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4" name="Picture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4" y="207500"/>
            <a:ext cx="3494260" cy="63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11"/>
          <p:cNvSpPr/>
          <p:nvPr/>
        </p:nvSpPr>
        <p:spPr>
          <a:xfrm>
            <a:off x="611560" y="2348880"/>
            <a:ext cx="3816424" cy="15436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777680" y="44624"/>
            <a:ext cx="4258816" cy="1399032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he-IL" dirty="0" smtClean="0"/>
              <a:t>היחסים כיום</a:t>
            </a:r>
            <a:br>
              <a:rPr lang="he-IL" dirty="0" smtClean="0"/>
            </a:br>
            <a:r>
              <a:rPr lang="he-IL" sz="3200" dirty="0" smtClean="0"/>
              <a:t>אהדה בסיסית</a:t>
            </a:r>
            <a:endParaRPr lang="he-IL" dirty="0"/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777680" y="1916832"/>
            <a:ext cx="4258816" cy="4104456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כיום: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יחס חיובי לישראל</a:t>
            </a:r>
          </a:p>
          <a:p>
            <a:pPr algn="r" rtl="1">
              <a:defRPr/>
            </a:pP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אנטישמיות מתמעטת</a:t>
            </a:r>
          </a:p>
          <a:p>
            <a:pPr algn="r" rtl="1">
              <a:defRPr/>
            </a:pP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דימוי חיובי</a:t>
            </a:r>
          </a:p>
          <a:p>
            <a:pPr lvl="1" algn="r" rtl="1">
              <a:defRPr/>
            </a:pPr>
            <a:r>
              <a:rPr lang="he-I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חברה מפותחת</a:t>
            </a:r>
          </a:p>
          <a:p>
            <a:pPr lvl="1" algn="r" rtl="1">
              <a:defRPr/>
            </a:pPr>
            <a:r>
              <a:rPr lang="he-I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כלכלה מפותחת</a:t>
            </a:r>
          </a:p>
          <a:p>
            <a:pPr lvl="1" algn="r" rtl="1">
              <a:defRPr/>
            </a:pPr>
            <a:r>
              <a:rPr lang="he-I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מדינה שיודעת להגן על עצמה</a:t>
            </a:r>
          </a:p>
          <a:p>
            <a:pPr algn="r" rtl="1">
              <a:defRPr/>
            </a:pP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ייחודיות הקשר לישראל</a:t>
            </a:r>
          </a:p>
          <a:p>
            <a:pPr lvl="1" algn="r" rtl="1">
              <a:defRPr/>
            </a:pPr>
            <a:r>
              <a:rPr lang="he-I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יתרון יחסי – ישראלים דוברי רוסית</a:t>
            </a:r>
          </a:p>
          <a:p>
            <a:pPr lvl="1" algn="r" rtl="1">
              <a:defRPr/>
            </a:pPr>
            <a:r>
              <a:rPr lang="he-I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מורשת משותפת</a:t>
            </a:r>
          </a:p>
          <a:p>
            <a:pPr lvl="1" algn="r" rtl="1">
              <a:defRPr/>
            </a:pPr>
            <a:r>
              <a:rPr lang="he-I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יהודים דוברי רוסית</a:t>
            </a:r>
            <a:endParaRPr lang="he-I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>
              <a:defRPr/>
            </a:pPr>
            <a:endParaRPr lang="he-I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9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932040" y="81125"/>
            <a:ext cx="3051060" cy="6732251"/>
            <a:chOff x="2915816" y="81125"/>
            <a:chExt cx="3051060" cy="6732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81125"/>
              <a:ext cx="2763028" cy="6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אליפסה 3"/>
            <p:cNvSpPr/>
            <p:nvPr/>
          </p:nvSpPr>
          <p:spPr>
            <a:xfrm>
              <a:off x="2915816" y="3356992"/>
              <a:ext cx="936104" cy="936104"/>
            </a:xfrm>
            <a:prstGeom prst="ellipse">
              <a:avLst/>
            </a:prstGeom>
            <a:noFill/>
            <a:ln w="666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8441" y="2636912"/>
            <a:ext cx="348351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he-IL" dirty="0" smtClean="0">
                <a:solidFill>
                  <a:prstClr val="black"/>
                </a:solidFill>
              </a:rPr>
              <a:t>ב-2016 התקיימו 8 שיחות טלפון בין הנשיא פוטין לרה"מ נתניהו.</a:t>
            </a:r>
          </a:p>
          <a:p>
            <a:pPr algn="just"/>
            <a:r>
              <a:rPr lang="he-IL" dirty="0" smtClean="0">
                <a:solidFill>
                  <a:prstClr val="black"/>
                </a:solidFill>
              </a:rPr>
              <a:t>לפי הרוסים, נתניהו היה המנהיג עמו </a:t>
            </a:r>
            <a:r>
              <a:rPr lang="he-IL" dirty="0" smtClean="0">
                <a:solidFill>
                  <a:prstClr val="black"/>
                </a:solidFill>
              </a:rPr>
              <a:t>ניהל פוטין </a:t>
            </a:r>
            <a:r>
              <a:rPr lang="he-IL" dirty="0" smtClean="0">
                <a:solidFill>
                  <a:prstClr val="black"/>
                </a:solidFill>
              </a:rPr>
              <a:t>את מספר </a:t>
            </a:r>
            <a:r>
              <a:rPr lang="he-IL" dirty="0" smtClean="0">
                <a:solidFill>
                  <a:prstClr val="black"/>
                </a:solidFill>
              </a:rPr>
              <a:t>השיחות </a:t>
            </a:r>
            <a:r>
              <a:rPr lang="he-IL" dirty="0" smtClean="0">
                <a:solidFill>
                  <a:prstClr val="black"/>
                </a:solidFill>
              </a:rPr>
              <a:t>הרב ביותר.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222922"/>
            <a:ext cx="8229600" cy="829814"/>
          </a:xfrm>
        </p:spPr>
        <p:txBody>
          <a:bodyPr/>
          <a:lstStyle/>
          <a:p>
            <a:pPr algn="ctr" rtl="1">
              <a:defRPr/>
            </a:pPr>
            <a:r>
              <a:rPr lang="he-IL" dirty="0" smtClean="0"/>
              <a:t>סוגיות ביטחון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99792" y="1376668"/>
            <a:ext cx="6148117" cy="5004660"/>
          </a:xfrm>
        </p:spPr>
        <p:txBody>
          <a:bodyPr>
            <a:normAutofit fontScale="85000" lnSpcReduction="20000"/>
          </a:bodyPr>
          <a:lstStyle/>
          <a:p>
            <a:pPr algn="r" rtl="1">
              <a:defRPr/>
            </a:pPr>
            <a:r>
              <a:rPr lang="he-IL" dirty="0" smtClean="0"/>
              <a:t>קיים דיאלוג ושת"פ</a:t>
            </a:r>
          </a:p>
          <a:p>
            <a:pPr algn="r" rtl="1">
              <a:defRPr/>
            </a:pPr>
            <a:r>
              <a:rPr lang="he-IL" dirty="0" smtClean="0"/>
              <a:t>נושאי </a:t>
            </a:r>
            <a:r>
              <a:rPr lang="he-IL" dirty="0" smtClean="0"/>
              <a:t>איראן-</a:t>
            </a:r>
            <a:r>
              <a:rPr lang="he-IL" dirty="0" smtClean="0"/>
              <a:t>גרעין</a:t>
            </a:r>
            <a:endParaRPr lang="he-IL" dirty="0" smtClean="0"/>
          </a:p>
          <a:p>
            <a:pPr algn="r" rtl="1">
              <a:defRPr/>
            </a:pPr>
            <a:r>
              <a:rPr lang="he-IL" dirty="0" smtClean="0"/>
              <a:t>סוריה</a:t>
            </a:r>
          </a:p>
          <a:p>
            <a:pPr lvl="1" algn="r" rtl="1">
              <a:defRPr/>
            </a:pPr>
            <a:r>
              <a:rPr lang="he-IL" dirty="0" smtClean="0"/>
              <a:t>פירוק </a:t>
            </a:r>
            <a:r>
              <a:rPr lang="he-IL" dirty="0" err="1"/>
              <a:t>חל"כ</a:t>
            </a:r>
            <a:r>
              <a:rPr lang="he-IL" dirty="0"/>
              <a:t> </a:t>
            </a:r>
            <a:r>
              <a:rPr lang="he-IL" dirty="0" smtClean="0"/>
              <a:t>סורי</a:t>
            </a:r>
          </a:p>
          <a:p>
            <a:pPr lvl="1" algn="r" rtl="1">
              <a:defRPr/>
            </a:pPr>
            <a:r>
              <a:rPr lang="he-IL" dirty="0" smtClean="0"/>
              <a:t>המעורבות הצבאית </a:t>
            </a:r>
            <a:r>
              <a:rPr lang="he-IL" sz="1600" dirty="0"/>
              <a:t>(מסתיו 15')</a:t>
            </a:r>
            <a:endParaRPr lang="he-IL" sz="1600" dirty="0"/>
          </a:p>
          <a:p>
            <a:pPr algn="r" rtl="1">
              <a:defRPr/>
            </a:pPr>
            <a:r>
              <a:rPr lang="he-IL" dirty="0" smtClean="0"/>
              <a:t>מכירות אמל"ח רוסי</a:t>
            </a:r>
          </a:p>
          <a:p>
            <a:pPr algn="r" rtl="1">
              <a:defRPr/>
            </a:pPr>
            <a:r>
              <a:rPr lang="he-IL" dirty="0" smtClean="0"/>
              <a:t>התנהלות </a:t>
            </a:r>
            <a:r>
              <a:rPr lang="he-IL" dirty="0"/>
              <a:t>אחראית</a:t>
            </a:r>
          </a:p>
          <a:p>
            <a:pPr lvl="1" algn="r" rtl="1">
              <a:defRPr/>
            </a:pPr>
            <a:r>
              <a:rPr lang="he-IL" dirty="0" smtClean="0"/>
              <a:t>מלחמת לבנון השנייה </a:t>
            </a:r>
            <a:r>
              <a:rPr lang="he-IL" sz="1600" dirty="0" smtClean="0"/>
              <a:t>(יולי 06')</a:t>
            </a:r>
          </a:p>
          <a:p>
            <a:pPr lvl="1" algn="r" rtl="1">
              <a:defRPr/>
            </a:pPr>
            <a:r>
              <a:rPr lang="he-IL" dirty="0" smtClean="0"/>
              <a:t>מבצע עופרת יצוקה </a:t>
            </a:r>
            <a:r>
              <a:rPr lang="he-IL" sz="1600" dirty="0" smtClean="0"/>
              <a:t>(דצמבר 08')</a:t>
            </a:r>
          </a:p>
          <a:p>
            <a:pPr lvl="1" algn="r" rtl="1">
              <a:defRPr/>
            </a:pPr>
            <a:r>
              <a:rPr lang="he-IL" dirty="0" smtClean="0"/>
              <a:t>המשט לעזה </a:t>
            </a:r>
            <a:r>
              <a:rPr lang="he-IL" sz="1600" dirty="0" smtClean="0"/>
              <a:t>(מאי 10')</a:t>
            </a:r>
          </a:p>
          <a:p>
            <a:pPr lvl="1" algn="r" rtl="1">
              <a:defRPr/>
            </a:pPr>
            <a:r>
              <a:rPr lang="he-IL" dirty="0" smtClean="0"/>
              <a:t>מבצע עמוד ענן </a:t>
            </a:r>
            <a:r>
              <a:rPr lang="he-IL" sz="1600" dirty="0" smtClean="0"/>
              <a:t>(נובמבר 12')</a:t>
            </a:r>
          </a:p>
          <a:p>
            <a:pPr lvl="1" algn="r" rtl="1">
              <a:defRPr/>
            </a:pPr>
            <a:r>
              <a:rPr lang="he-IL" dirty="0"/>
              <a:t>מבצע צוק איתן </a:t>
            </a:r>
            <a:r>
              <a:rPr lang="he-IL" sz="1600" dirty="0" smtClean="0"/>
              <a:t>(יולי 14')</a:t>
            </a:r>
          </a:p>
          <a:p>
            <a:pPr algn="r" rtl="1">
              <a:defRPr/>
            </a:pPr>
            <a:endParaRPr lang="he-IL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0BDC6-FF2F-4E4B-A8FF-0AC9350AD23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A8C3836-F28E-459F-B48C-3EFF8E12CF5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9" name="Picture 2" descr="http://www.nrg.co.il/images/archive/300x225/957/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348758" cy="19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http://f.nanafiles.co.il/Upload2008/Upload/42009/Article/Article_Paragraph_2172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7905"/>
            <a:ext cx="1304248" cy="10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http://upload.wikimedia.org/wikipedia/commons/thumb/b/bd/Mavi_Marmara_side.jpg/300px-Mavi_Marmara_s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0" y="5297291"/>
            <a:ext cx="1341512" cy="8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7531"/>
            <a:ext cx="2456376" cy="13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3331"/>
            <a:ext cx="1953448" cy="12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3d529uskukcrm.cloudfront.net/wp-content/uploads/2014/07/%D7%A6%D7%95%D7%A7-%D7%90%D7%99%D7%AA%D7%9F-%D7%93%D7%A8%D7%95%D7%9D-%D7%94%D7%90%D7%A8%D7%A5-%D7%98%D7%A7%D7%99%D7%9D-%D7%A0%D7%92%D7%9E%D7%A9%D7%99%D7%9D-%D7%9E%D7%9C%D7%98%D7%99%D7%9D-%D7%9E%D7%96%D7%9C%D7%98%D7%99%D7%9D-%D7%97%D7%99%D7%99%D7%9C%D7%99%D7%9D-%D7%9E%D7%A9%D7%98%D7%A8%D7%94-%D7%A6%D7%91%D7%A2-%D7%90%D7%93%D7%95%D7%9D-%D7%94%D7%A4%D7%A6%D7%A6%D7%95%D7%AA-%D7%A2%D7%96%D7%94-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80" y="5661248"/>
            <a:ext cx="1297272" cy="8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7064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he-IL" dirty="0" smtClean="0"/>
              <a:t>כלכלה ומדע </a:t>
            </a:r>
            <a:r>
              <a:rPr lang="he-IL" sz="3200" dirty="0" smtClean="0"/>
              <a:t>– משקים משלימים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34888" y="1484784"/>
            <a:ext cx="8229600" cy="4248472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2000" b="1" dirty="0" smtClean="0"/>
              <a:t>סחר של כ-4 מיליארד דולר </a:t>
            </a:r>
            <a:r>
              <a:rPr lang="he-IL" sz="1400" dirty="0" smtClean="0"/>
              <a:t>[כ-3 מיליון דולר עם הרש"פ]</a:t>
            </a:r>
          </a:p>
          <a:p>
            <a:pPr lvl="1" algn="r" rtl="1">
              <a:defRPr/>
            </a:pPr>
            <a:r>
              <a:rPr lang="he-IL" sz="2000" dirty="0" smtClean="0"/>
              <a:t>כ-50% מהיצוא החקלאי של תוצרת טרייה</a:t>
            </a:r>
          </a:p>
          <a:p>
            <a:pPr algn="r" rtl="1">
              <a:lnSpc>
                <a:spcPct val="80000"/>
              </a:lnSpc>
              <a:defRPr/>
            </a:pPr>
            <a:r>
              <a:rPr lang="he-IL" sz="2000" b="1" dirty="0"/>
              <a:t>חקלאות</a:t>
            </a:r>
          </a:p>
          <a:p>
            <a:pPr algn="r" rtl="1">
              <a:lnSpc>
                <a:spcPct val="80000"/>
              </a:lnSpc>
              <a:defRPr/>
            </a:pPr>
            <a:r>
              <a:rPr lang="he-IL" sz="2000" b="1" dirty="0"/>
              <a:t>תשתיות</a:t>
            </a:r>
          </a:p>
          <a:p>
            <a:pPr algn="r" rtl="1">
              <a:lnSpc>
                <a:spcPct val="80000"/>
              </a:lnSpc>
              <a:defRPr/>
            </a:pPr>
            <a:r>
              <a:rPr lang="he-IL" sz="2000" b="1" dirty="0"/>
              <a:t>רפואה</a:t>
            </a:r>
          </a:p>
          <a:p>
            <a:pPr algn="r" rtl="1">
              <a:lnSpc>
                <a:spcPct val="80000"/>
              </a:lnSpc>
              <a:defRPr/>
            </a:pPr>
            <a:r>
              <a:rPr lang="he-IL" sz="2000" b="1" dirty="0"/>
              <a:t>היי-טק</a:t>
            </a:r>
          </a:p>
          <a:p>
            <a:pPr algn="r" rtl="1">
              <a:defRPr/>
            </a:pPr>
            <a:r>
              <a:rPr lang="he-IL" sz="2000" b="1" dirty="0" smtClean="0"/>
              <a:t>גז ואנרגיה</a:t>
            </a:r>
          </a:p>
          <a:p>
            <a:pPr marL="0" indent="0" algn="r" rtl="1">
              <a:buNone/>
              <a:defRPr/>
            </a:pPr>
            <a:endParaRPr lang="he-IL" sz="2000" dirty="0" smtClean="0"/>
          </a:p>
          <a:p>
            <a:pPr algn="r" rtl="1">
              <a:lnSpc>
                <a:spcPct val="80000"/>
              </a:lnSpc>
              <a:defRPr/>
            </a:pPr>
            <a:r>
              <a:rPr lang="he-IL" sz="2000" dirty="0" smtClean="0"/>
              <a:t>דוגמאות לפרויקטים</a:t>
            </a:r>
          </a:p>
          <a:p>
            <a:pPr lvl="1" algn="r" rtl="1">
              <a:defRPr/>
            </a:pPr>
            <a:r>
              <a:rPr lang="he-IL" sz="1600" dirty="0"/>
              <a:t>בניית מנהרה לרכבת ת"א-</a:t>
            </a:r>
            <a:r>
              <a:rPr lang="he-IL" sz="1600" dirty="0" err="1"/>
              <a:t>י"ם</a:t>
            </a:r>
            <a:r>
              <a:rPr lang="he-IL" sz="1600" dirty="0"/>
              <a:t> ע"י </a:t>
            </a:r>
            <a:r>
              <a:rPr lang="en-US" sz="1600" dirty="0" err="1"/>
              <a:t>Metrostroy</a:t>
            </a:r>
            <a:r>
              <a:rPr lang="he-IL" sz="1600" dirty="0"/>
              <a:t> </a:t>
            </a:r>
            <a:r>
              <a:rPr lang="he-IL" sz="1600" dirty="0" smtClean="0"/>
              <a:t>המוסקבאית</a:t>
            </a:r>
            <a:endParaRPr lang="he-IL" sz="1600" dirty="0"/>
          </a:p>
          <a:p>
            <a:pPr lvl="1" algn="r" rtl="1">
              <a:defRPr/>
            </a:pPr>
            <a:r>
              <a:rPr lang="he-IL" sz="1600" dirty="0" smtClean="0"/>
              <a:t>טבע:</a:t>
            </a:r>
            <a:r>
              <a:rPr lang="en-US" sz="1600" dirty="0" smtClean="0"/>
              <a:t> </a:t>
            </a:r>
            <a:r>
              <a:rPr lang="he-IL" sz="1600" dirty="0" smtClean="0"/>
              <a:t> מפעל </a:t>
            </a:r>
            <a:r>
              <a:rPr lang="he-IL" sz="1600" dirty="0" err="1" smtClean="0"/>
              <a:t>בירוסלבל</a:t>
            </a:r>
            <a:endParaRPr lang="he-IL" sz="2000" dirty="0" smtClean="0"/>
          </a:p>
          <a:p>
            <a:pPr algn="r" rtl="1">
              <a:lnSpc>
                <a:spcPct val="80000"/>
              </a:lnSpc>
              <a:defRPr/>
            </a:pPr>
            <a:endParaRPr lang="he-IL" sz="2000" b="1" dirty="0"/>
          </a:p>
          <a:p>
            <a:pPr algn="r" rtl="1">
              <a:buFont typeface="Wingdings" pitchFamily="2" charset="2"/>
              <a:buNone/>
              <a:defRPr/>
            </a:pP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C825F-1019-4E24-B5E6-080564E93A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0A0B7D9-A87A-4755-95C1-3B10FF1C868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28800"/>
            <a:ext cx="2195866" cy="1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581325" cy="193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>
            <a:normAutofit fontScale="90000"/>
          </a:bodyPr>
          <a:lstStyle/>
          <a:p>
            <a:pPr algn="ctr" rtl="1">
              <a:defRPr/>
            </a:pPr>
            <a:r>
              <a:rPr lang="he-IL" dirty="0" smtClean="0"/>
              <a:t>תיירות </a:t>
            </a:r>
            <a:r>
              <a:rPr lang="he-IL" sz="3200" dirty="0" smtClean="0"/>
              <a:t>– ביטול הוויזות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596A3-FD5F-42E4-8B3D-F510E839C0E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 יוני 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77C35E-48A5-4667-94FE-D4B87AC636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510" name="קבוצה 42"/>
          <p:cNvGrpSpPr>
            <a:grpSpLocks/>
          </p:cNvGrpSpPr>
          <p:nvPr/>
        </p:nvGrpSpPr>
        <p:grpSpPr bwMode="auto">
          <a:xfrm>
            <a:off x="284163" y="1524000"/>
            <a:ext cx="8402637" cy="4460875"/>
            <a:chOff x="284560" y="2133600"/>
            <a:chExt cx="7631212" cy="3851596"/>
          </a:xfrm>
        </p:grpSpPr>
        <p:grpSp>
          <p:nvGrpSpPr>
            <p:cNvPr id="21515" name="קבוצה 41"/>
            <p:cNvGrpSpPr>
              <a:grpSpLocks/>
            </p:cNvGrpSpPr>
            <p:nvPr/>
          </p:nvGrpSpPr>
          <p:grpSpPr bwMode="auto">
            <a:xfrm>
              <a:off x="284560" y="2133600"/>
              <a:ext cx="7631212" cy="3851596"/>
              <a:chOff x="284560" y="2168204"/>
              <a:chExt cx="7631212" cy="3851596"/>
            </a:xfrm>
          </p:grpSpPr>
          <p:grpSp>
            <p:nvGrpSpPr>
              <p:cNvPr id="21517" name="קבוצה 40"/>
              <p:cNvGrpSpPr>
                <a:grpSpLocks/>
              </p:cNvGrpSpPr>
              <p:nvPr/>
            </p:nvGrpSpPr>
            <p:grpSpPr bwMode="auto">
              <a:xfrm>
                <a:off x="284560" y="2168204"/>
                <a:ext cx="7631212" cy="3851596"/>
                <a:chOff x="284560" y="2171709"/>
                <a:chExt cx="7631212" cy="3851596"/>
              </a:xfrm>
            </p:grpSpPr>
            <p:grpSp>
              <p:nvGrpSpPr>
                <p:cNvPr id="21519" name="קבוצה 39"/>
                <p:cNvGrpSpPr>
                  <a:grpSpLocks/>
                </p:cNvGrpSpPr>
                <p:nvPr/>
              </p:nvGrpSpPr>
              <p:grpSpPr bwMode="auto">
                <a:xfrm>
                  <a:off x="284560" y="2171709"/>
                  <a:ext cx="7631212" cy="3851596"/>
                  <a:chOff x="284560" y="2171709"/>
                  <a:chExt cx="7631212" cy="3851596"/>
                </a:xfrm>
              </p:grpSpPr>
              <p:grpSp>
                <p:nvGrpSpPr>
                  <p:cNvPr id="21523" name="קבוצה 38"/>
                  <p:cNvGrpSpPr>
                    <a:grpSpLocks/>
                  </p:cNvGrpSpPr>
                  <p:nvPr/>
                </p:nvGrpSpPr>
                <p:grpSpPr bwMode="auto">
                  <a:xfrm>
                    <a:off x="284560" y="2171709"/>
                    <a:ext cx="7631212" cy="3851596"/>
                    <a:chOff x="284560" y="2171709"/>
                    <a:chExt cx="7631212" cy="3851596"/>
                  </a:xfrm>
                </p:grpSpPr>
                <p:pic>
                  <p:nvPicPr>
                    <p:cNvPr id="21529" name="Picture 2" descr="https://www.cia.gov/library/publications/cia-maps-publications/maps/803205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0657" r="11581" b="23335"/>
                    <a:stretch>
                      <a:fillRect/>
                    </a:stretch>
                  </p:blipFill>
                  <p:spPr bwMode="auto">
                    <a:xfrm>
                      <a:off x="284560" y="2171709"/>
                      <a:ext cx="7631212" cy="38515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8" name="מחבר ישר 17"/>
                    <p:cNvCxnSpPr/>
                    <p:nvPr/>
                  </p:nvCxnSpPr>
                  <p:spPr>
                    <a:xfrm flipV="1">
                      <a:off x="533400" y="4953000"/>
                      <a:ext cx="5105400" cy="609600"/>
                    </a:xfrm>
                    <a:prstGeom prst="line">
                      <a:avLst/>
                    </a:prstGeom>
                    <a:ln w="31750">
                      <a:solidFill>
                        <a:srgbClr val="0066FF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מחבר ישר 18"/>
                  <p:cNvCxnSpPr/>
                  <p:nvPr/>
                </p:nvCxnSpPr>
                <p:spPr>
                  <a:xfrm flipV="1">
                    <a:off x="609600" y="4800600"/>
                    <a:ext cx="3200400" cy="762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מחבר ישר 19"/>
                  <p:cNvCxnSpPr/>
                  <p:nvPr/>
                </p:nvCxnSpPr>
                <p:spPr>
                  <a:xfrm flipV="1">
                    <a:off x="457200" y="4191000"/>
                    <a:ext cx="2590800" cy="14478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מחבר ישר 20"/>
                  <p:cNvCxnSpPr/>
                  <p:nvPr/>
                </p:nvCxnSpPr>
                <p:spPr>
                  <a:xfrm flipV="1">
                    <a:off x="457200" y="4724400"/>
                    <a:ext cx="2362200" cy="9144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מחבר ישר 21"/>
                  <p:cNvCxnSpPr/>
                  <p:nvPr/>
                </p:nvCxnSpPr>
                <p:spPr>
                  <a:xfrm flipV="1">
                    <a:off x="457200" y="4038600"/>
                    <a:ext cx="1981200" cy="16002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מחבר ישר 22"/>
                  <p:cNvCxnSpPr/>
                  <p:nvPr/>
                </p:nvCxnSpPr>
                <p:spPr>
                  <a:xfrm flipV="1">
                    <a:off x="533400" y="3276600"/>
                    <a:ext cx="1600200" cy="2286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מחבר ישר 13"/>
                <p:cNvCxnSpPr/>
                <p:nvPr/>
              </p:nvCxnSpPr>
              <p:spPr>
                <a:xfrm flipV="1">
                  <a:off x="533400" y="4267200"/>
                  <a:ext cx="2057400" cy="12954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מחבר ישר 14"/>
                <p:cNvCxnSpPr/>
                <p:nvPr/>
              </p:nvCxnSpPr>
              <p:spPr>
                <a:xfrm flipV="1">
                  <a:off x="533400" y="4419600"/>
                  <a:ext cx="2667000" cy="11430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מחבר ישר 15"/>
                <p:cNvCxnSpPr/>
                <p:nvPr/>
              </p:nvCxnSpPr>
              <p:spPr>
                <a:xfrm flipV="1">
                  <a:off x="533400" y="4572000"/>
                  <a:ext cx="1143000" cy="9906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מחבר ישר 9"/>
              <p:cNvCxnSpPr/>
              <p:nvPr/>
            </p:nvCxnSpPr>
            <p:spPr>
              <a:xfrm flipV="1">
                <a:off x="533400" y="3810000"/>
                <a:ext cx="1600200" cy="1752600"/>
              </a:xfrm>
              <a:prstGeom prst="line">
                <a:avLst/>
              </a:prstGeom>
              <a:ln w="31750">
                <a:solidFill>
                  <a:srgbClr val="0066F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מחבר ישר 16"/>
            <p:cNvCxnSpPr/>
            <p:nvPr/>
          </p:nvCxnSpPr>
          <p:spPr>
            <a:xfrm flipV="1">
              <a:off x="533400" y="4724400"/>
              <a:ext cx="1066800" cy="838200"/>
            </a:xfrm>
            <a:prstGeom prst="line">
              <a:avLst/>
            </a:prstGeom>
            <a:ln w="31750"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לבן מעוגל 23"/>
          <p:cNvSpPr/>
          <p:nvPr/>
        </p:nvSpPr>
        <p:spPr>
          <a:xfrm>
            <a:off x="1905000" y="2667000"/>
            <a:ext cx="762000" cy="2286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400" b="1" dirty="0" err="1">
                <a:solidFill>
                  <a:srgbClr val="FF0000"/>
                </a:solidFill>
              </a:rPr>
              <a:t>ספ"ב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1763688" y="3200400"/>
            <a:ext cx="1170245" cy="3048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מוסקבה</a:t>
            </a:r>
          </a:p>
        </p:txBody>
      </p:sp>
      <p:sp>
        <p:nvSpPr>
          <p:cNvPr id="44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147936"/>
            <a:ext cx="4419600" cy="3505200"/>
          </a:xfrm>
          <a:solidFill>
            <a:srgbClr val="FFC000">
              <a:alpha val="70000"/>
            </a:srgbClr>
          </a:solidFill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2000" b="1" dirty="0" smtClean="0">
                <a:solidFill>
                  <a:srgbClr val="0066FF"/>
                </a:solidFill>
                <a:effectLst/>
              </a:rPr>
              <a:t>מ-100,000 </a:t>
            </a:r>
            <a:r>
              <a:rPr lang="he-IL" sz="1400" b="1" dirty="0" smtClean="0">
                <a:solidFill>
                  <a:srgbClr val="0066FF"/>
                </a:solidFill>
                <a:effectLst/>
              </a:rPr>
              <a:t>(2007) </a:t>
            </a:r>
            <a:r>
              <a:rPr lang="he-IL" sz="2000" b="1" dirty="0" smtClean="0">
                <a:solidFill>
                  <a:srgbClr val="0066FF"/>
                </a:solidFill>
                <a:effectLst/>
              </a:rPr>
              <a:t>ל-600,000 </a:t>
            </a:r>
            <a:r>
              <a:rPr lang="he-IL" sz="1400" b="1" dirty="0" smtClean="0">
                <a:solidFill>
                  <a:srgbClr val="0066FF"/>
                </a:solidFill>
                <a:effectLst/>
              </a:rPr>
              <a:t>(2014).</a:t>
            </a:r>
            <a:endParaRPr lang="he-IL" sz="2000" b="1" dirty="0" smtClean="0">
              <a:solidFill>
                <a:srgbClr val="0066FF"/>
              </a:solidFill>
              <a:effectLst/>
            </a:endParaRPr>
          </a:p>
          <a:p>
            <a:pPr lvl="1" algn="r" rtl="1">
              <a:defRPr/>
            </a:pPr>
            <a:r>
              <a:rPr lang="he-IL" sz="1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הכנסה – 2 מיליארד $</a:t>
            </a:r>
          </a:p>
          <a:p>
            <a:pPr lvl="1" algn="r" rtl="1">
              <a:defRPr/>
            </a:pPr>
            <a:r>
              <a:rPr lang="he-IL" sz="1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מקומות עבודה – 20,000 </a:t>
            </a:r>
          </a:p>
          <a:p>
            <a:pPr lvl="1" algn="r" rtl="1">
              <a:defRPr/>
            </a:pPr>
            <a:r>
              <a:rPr lang="he-IL" sz="1800" dirty="0" smtClean="0">
                <a:solidFill>
                  <a:srgbClr val="003366"/>
                </a:solidFill>
                <a:effectLst/>
              </a:rPr>
              <a:t>אין היבטים שליליים </a:t>
            </a:r>
            <a:r>
              <a:rPr lang="he-IL" sz="1200" dirty="0" smtClean="0">
                <a:solidFill>
                  <a:srgbClr val="003366"/>
                </a:solidFill>
                <a:effectLst/>
              </a:rPr>
              <a:t>(פשיעה, זנות, סחר בנשים) </a:t>
            </a:r>
            <a:endParaRPr lang="he-IL" sz="1800" dirty="0" smtClean="0">
              <a:solidFill>
                <a:srgbClr val="003366"/>
              </a:solidFill>
              <a:effectLst/>
            </a:endParaRPr>
          </a:p>
          <a:p>
            <a:pPr algn="r" rtl="1">
              <a:defRPr/>
            </a:pPr>
            <a:r>
              <a:rPr lang="he-IL" sz="2000" dirty="0" smtClean="0">
                <a:solidFill>
                  <a:srgbClr val="003366"/>
                </a:solidFill>
                <a:effectLst/>
              </a:rPr>
              <a:t>טיסות מרוסיה לישראל</a:t>
            </a:r>
          </a:p>
          <a:p>
            <a:pPr lvl="1" algn="r" rtl="1">
              <a:defRPr/>
            </a:pPr>
            <a:r>
              <a:rPr lang="he-IL" sz="1800" dirty="0" smtClean="0">
                <a:solidFill>
                  <a:srgbClr val="003366"/>
                </a:solidFill>
                <a:effectLst/>
              </a:rPr>
              <a:t>כ-15 יעדים ברחבי רוסיה</a:t>
            </a:r>
          </a:p>
          <a:p>
            <a:pPr lvl="1" algn="r" rtl="1">
              <a:defRPr/>
            </a:pPr>
            <a:r>
              <a:rPr lang="he-IL" sz="1800" dirty="0" smtClean="0">
                <a:solidFill>
                  <a:srgbClr val="003366"/>
                </a:solidFill>
                <a:effectLst/>
              </a:rPr>
              <a:t>כ-90 </a:t>
            </a:r>
            <a:r>
              <a:rPr lang="he-IL" sz="1800" dirty="0" smtClean="0">
                <a:solidFill>
                  <a:srgbClr val="003366"/>
                </a:solidFill>
                <a:effectLst/>
              </a:rPr>
              <a:t>טיסות מדי שבוע -</a:t>
            </a:r>
          </a:p>
          <a:p>
            <a:pPr algn="r" rtl="1">
              <a:defRPr/>
            </a:pPr>
            <a:r>
              <a:rPr lang="he-IL" sz="1400" dirty="0" smtClean="0">
                <a:solidFill>
                  <a:srgbClr val="003366"/>
                </a:solidFill>
                <a:effectLst/>
              </a:rPr>
              <a:t>מוסקבה, </a:t>
            </a:r>
            <a:r>
              <a:rPr lang="he-IL" sz="1400" dirty="0" err="1" smtClean="0">
                <a:solidFill>
                  <a:srgbClr val="003366"/>
                </a:solidFill>
                <a:effectLst/>
              </a:rPr>
              <a:t>ספ"ב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, </a:t>
            </a:r>
            <a:r>
              <a:rPr lang="he-IL" sz="1400" dirty="0" err="1" smtClean="0">
                <a:solidFill>
                  <a:srgbClr val="003366"/>
                </a:solidFill>
                <a:effectLst/>
              </a:rPr>
              <a:t>קזאן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, </a:t>
            </a:r>
            <a:r>
              <a:rPr lang="he-IL" sz="1400" dirty="0" err="1" smtClean="0">
                <a:solidFill>
                  <a:srgbClr val="003366"/>
                </a:solidFill>
                <a:effectLst/>
              </a:rPr>
              <a:t>יקטרינבורג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, </a:t>
            </a:r>
            <a:r>
              <a:rPr lang="he-IL" sz="1400" dirty="0" err="1" smtClean="0">
                <a:solidFill>
                  <a:srgbClr val="003366"/>
                </a:solidFill>
                <a:effectLst/>
              </a:rPr>
              <a:t>רוסטוב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, </a:t>
            </a:r>
            <a:r>
              <a:rPr lang="he-IL" sz="1400" dirty="0" err="1" smtClean="0">
                <a:solidFill>
                  <a:srgbClr val="003366"/>
                </a:solidFill>
                <a:effectLst/>
              </a:rPr>
              <a:t>קרסנודאר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, </a:t>
            </a:r>
            <a:r>
              <a:rPr lang="en-US" sz="1400" dirty="0" smtClean="0">
                <a:solidFill>
                  <a:srgbClr val="003366"/>
                </a:solidFill>
                <a:effectLst/>
              </a:rPr>
              <a:t> </a:t>
            </a:r>
            <a:r>
              <a:rPr lang="he-IL" sz="1400" dirty="0" err="1" smtClean="0">
                <a:solidFill>
                  <a:srgbClr val="003366"/>
                </a:solidFill>
                <a:effectLst/>
              </a:rPr>
              <a:t>מינרלניה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 וודי,</a:t>
            </a:r>
            <a:r>
              <a:rPr lang="en-US" sz="1400" dirty="0" smtClean="0">
                <a:solidFill>
                  <a:srgbClr val="003366"/>
                </a:solidFill>
                <a:effectLst/>
              </a:rPr>
              <a:t> 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אירקוצק, אומסק, פרם, ניז'ני </a:t>
            </a:r>
            <a:r>
              <a:rPr lang="he-IL" sz="1400" dirty="0" err="1" smtClean="0">
                <a:solidFill>
                  <a:srgbClr val="003366"/>
                </a:solidFill>
                <a:effectLst/>
              </a:rPr>
              <a:t>נובגורוד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, </a:t>
            </a:r>
            <a:r>
              <a:rPr lang="he-IL" sz="1400" dirty="0" err="1" smtClean="0">
                <a:solidFill>
                  <a:srgbClr val="003366"/>
                </a:solidFill>
                <a:effectLst/>
              </a:rPr>
              <a:t>אורנבורג</a:t>
            </a:r>
            <a:r>
              <a:rPr lang="he-IL" sz="1400" dirty="0" smtClean="0">
                <a:solidFill>
                  <a:srgbClr val="003366"/>
                </a:solidFill>
                <a:effectLst/>
              </a:rPr>
              <a:t> ...</a:t>
            </a:r>
            <a:endParaRPr lang="en-US" sz="1400" dirty="0" smtClean="0">
              <a:solidFill>
                <a:srgbClr val="0033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0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682</Words>
  <Application>Microsoft Office PowerPoint</Application>
  <PresentationFormat>‫הצגה על המסך (4:3)</PresentationFormat>
  <Paragraphs>193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16" baseType="lpstr">
      <vt:lpstr>ערכת נושא של Office</vt:lpstr>
      <vt:lpstr>Office Theme</vt:lpstr>
      <vt:lpstr>רוסיה - ישראל</vt:lpstr>
      <vt:lpstr>מצגת של PowerPoint</vt:lpstr>
      <vt:lpstr>רוסיה – ישראל, מורשת משותפת</vt:lpstr>
      <vt:lpstr>מצגת של PowerPoint</vt:lpstr>
      <vt:lpstr>היחסים כיום אהדה בסיסית</vt:lpstr>
      <vt:lpstr>מצגת של PowerPoint</vt:lpstr>
      <vt:lpstr>סוגיות ביטחון</vt:lpstr>
      <vt:lpstr>כלכלה ומדע – משקים משלימים</vt:lpstr>
      <vt:lpstr>תיירות – ביטול הוויזות</vt:lpstr>
      <vt:lpstr>יהדות ברוסיה</vt:lpstr>
      <vt:lpstr>יהדות ברוסיה</vt:lpstr>
      <vt:lpstr>יהודים דוברי רוסית</vt:lpstr>
      <vt:lpstr>מלחמת העולם ה-2 והשואה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רוסיה - ישראל</dc:title>
  <dc:creator>Livne Yacov</dc:creator>
  <cp:lastModifiedBy>Livne Yacov</cp:lastModifiedBy>
  <cp:revision>5</cp:revision>
  <dcterms:created xsi:type="dcterms:W3CDTF">2017-06-12T09:01:51Z</dcterms:created>
  <dcterms:modified xsi:type="dcterms:W3CDTF">2017-06-12T09:34:48Z</dcterms:modified>
</cp:coreProperties>
</file>