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72" r:id="rId3"/>
    <p:sldId id="280" r:id="rId4"/>
    <p:sldId id="279" r:id="rId5"/>
    <p:sldId id="265" r:id="rId6"/>
    <p:sldId id="261" r:id="rId7"/>
    <p:sldId id="257" r:id="rId8"/>
    <p:sldId id="266" r:id="rId9"/>
    <p:sldId id="273" r:id="rId10"/>
    <p:sldId id="274" r:id="rId11"/>
    <p:sldId id="267" r:id="rId12"/>
    <p:sldId id="269" r:id="rId13"/>
    <p:sldId id="271" r:id="rId14"/>
    <p:sldId id="268" r:id="rId15"/>
    <p:sldId id="256" r:id="rId16"/>
    <p:sldId id="263" r:id="rId17"/>
    <p:sldId id="259" r:id="rId18"/>
    <p:sldId id="258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BAL" initials="M" lastIdx="4" clrIdx="0">
    <p:extLst>
      <p:ext uri="{19B8F6BF-5375-455C-9EA6-DF929625EA0E}">
        <p15:presenceInfo xmlns="" xmlns:p15="http://schemas.microsoft.com/office/powerpoint/2012/main" userId="MABAL" providerId="None"/>
      </p:ext>
    </p:extLst>
  </p:cmAuthor>
  <p:cmAuthor id="2" name="ZF-K" initials="ZF-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10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A571F-DC68-416E-B698-3747F70B2331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E8D9BF2-899D-4D36-8E46-7B914B133636}">
      <dgm:prSet/>
      <dgm:spPr/>
      <dgm:t>
        <a:bodyPr/>
        <a:lstStyle/>
        <a:p>
          <a:pPr rtl="0"/>
          <a:r>
            <a:rPr lang="en-US" dirty="0" smtClean="0"/>
            <a:t>Variations of Soft, Hard &amp; Soft Power:</a:t>
          </a:r>
          <a:endParaRPr lang="he-IL" dirty="0"/>
        </a:p>
      </dgm:t>
    </dgm:pt>
    <dgm:pt modelId="{DEDD94D3-B7B5-49B8-AED8-F507D63FF178}" type="parTrans" cxnId="{86D1EF26-8788-4997-A225-87897BF6A214}">
      <dgm:prSet/>
      <dgm:spPr/>
      <dgm:t>
        <a:bodyPr/>
        <a:lstStyle/>
        <a:p>
          <a:pPr rtl="1"/>
          <a:endParaRPr lang="he-IL"/>
        </a:p>
      </dgm:t>
    </dgm:pt>
    <dgm:pt modelId="{F3DFECA1-9DC8-48E6-9949-63E57C2E91D5}" type="sibTrans" cxnId="{86D1EF26-8788-4997-A225-87897BF6A214}">
      <dgm:prSet/>
      <dgm:spPr/>
      <dgm:t>
        <a:bodyPr/>
        <a:lstStyle/>
        <a:p>
          <a:pPr rtl="1"/>
          <a:endParaRPr lang="he-IL"/>
        </a:p>
      </dgm:t>
    </dgm:pt>
    <dgm:pt modelId="{CEA8EA31-1696-456D-80F5-6D531494359B}">
      <dgm:prSet/>
      <dgm:spPr/>
      <dgm:t>
        <a:bodyPr/>
        <a:lstStyle/>
        <a:p>
          <a:pPr rtl="0"/>
          <a:r>
            <a:rPr lang="en-US" u="sng" dirty="0" smtClean="0"/>
            <a:t>Speeches</a:t>
          </a:r>
          <a:r>
            <a:rPr lang="en-US" dirty="0" smtClean="0"/>
            <a:t>:</a:t>
          </a:r>
          <a:endParaRPr lang="he-IL" dirty="0"/>
        </a:p>
      </dgm:t>
    </dgm:pt>
    <dgm:pt modelId="{6A0C85E4-8767-49D5-AE0E-680A88C3BB2E}" type="parTrans" cxnId="{9B93C208-3047-4945-9CD4-BF2673A0CC18}">
      <dgm:prSet/>
      <dgm:spPr/>
      <dgm:t>
        <a:bodyPr/>
        <a:lstStyle/>
        <a:p>
          <a:pPr rtl="1"/>
          <a:endParaRPr lang="he-IL"/>
        </a:p>
      </dgm:t>
    </dgm:pt>
    <dgm:pt modelId="{4754D920-9376-4EAB-9A9A-F52663A026BE}" type="sibTrans" cxnId="{9B93C208-3047-4945-9CD4-BF2673A0CC18}">
      <dgm:prSet/>
      <dgm:spPr/>
      <dgm:t>
        <a:bodyPr/>
        <a:lstStyle/>
        <a:p>
          <a:pPr rtl="1"/>
          <a:endParaRPr lang="he-IL"/>
        </a:p>
      </dgm:t>
    </dgm:pt>
    <dgm:pt modelId="{F38151B5-5FE0-4531-A4AF-732963527EF7}">
      <dgm:prSet/>
      <dgm:spPr/>
      <dgm:t>
        <a:bodyPr/>
        <a:lstStyle/>
        <a:p>
          <a:pPr rtl="0"/>
          <a:r>
            <a:rPr lang="en-US" smtClean="0"/>
            <a:t>Manipulation (UN, Abu Mazen) </a:t>
          </a:r>
          <a:endParaRPr lang="he-IL"/>
        </a:p>
      </dgm:t>
    </dgm:pt>
    <dgm:pt modelId="{A02B8AF0-4760-4766-96B6-E63338B452D3}" type="parTrans" cxnId="{5464B132-A8C2-45FB-B725-64EE1BCFFC61}">
      <dgm:prSet/>
      <dgm:spPr/>
      <dgm:t>
        <a:bodyPr/>
        <a:lstStyle/>
        <a:p>
          <a:pPr rtl="1"/>
          <a:endParaRPr lang="he-IL"/>
        </a:p>
      </dgm:t>
    </dgm:pt>
    <dgm:pt modelId="{FDD6931F-5A4C-4E3F-BB18-4E0BA2B909E9}" type="sibTrans" cxnId="{5464B132-A8C2-45FB-B725-64EE1BCFFC61}">
      <dgm:prSet/>
      <dgm:spPr/>
      <dgm:t>
        <a:bodyPr/>
        <a:lstStyle/>
        <a:p>
          <a:pPr rtl="1"/>
          <a:endParaRPr lang="he-IL"/>
        </a:p>
      </dgm:t>
    </dgm:pt>
    <dgm:pt modelId="{9F285EC4-4E75-4C4A-8DC8-557E3B04D831}">
      <dgm:prSet/>
      <dgm:spPr/>
      <dgm:t>
        <a:bodyPr/>
        <a:lstStyle/>
        <a:p>
          <a:pPr rtl="0"/>
          <a:r>
            <a:rPr lang="en-US" smtClean="0"/>
            <a:t>Influence (Israelis)</a:t>
          </a:r>
          <a:endParaRPr lang="he-IL"/>
        </a:p>
      </dgm:t>
    </dgm:pt>
    <dgm:pt modelId="{4DE97AA0-C5DE-4C8F-81C2-3E815C6522B8}" type="parTrans" cxnId="{43C05802-3599-4AF4-9CC2-9BE22CE707D8}">
      <dgm:prSet/>
      <dgm:spPr/>
      <dgm:t>
        <a:bodyPr/>
        <a:lstStyle/>
        <a:p>
          <a:pPr rtl="1"/>
          <a:endParaRPr lang="he-IL"/>
        </a:p>
      </dgm:t>
    </dgm:pt>
    <dgm:pt modelId="{D4BC4BA7-152F-4190-909E-C9FD5A598420}" type="sibTrans" cxnId="{43C05802-3599-4AF4-9CC2-9BE22CE707D8}">
      <dgm:prSet/>
      <dgm:spPr/>
      <dgm:t>
        <a:bodyPr/>
        <a:lstStyle/>
        <a:p>
          <a:pPr rtl="1"/>
          <a:endParaRPr lang="he-IL"/>
        </a:p>
      </dgm:t>
    </dgm:pt>
    <dgm:pt modelId="{E9E1FDC2-B417-4359-B471-D9BC56A9A82C}">
      <dgm:prSet/>
      <dgm:spPr/>
      <dgm:t>
        <a:bodyPr/>
        <a:lstStyle/>
        <a:p>
          <a:pPr rtl="0"/>
          <a:r>
            <a:rPr lang="en-US" dirty="0" smtClean="0"/>
            <a:t>Legitimation - Official country Vs Reputation </a:t>
          </a:r>
          <a:endParaRPr lang="he-IL" dirty="0"/>
        </a:p>
      </dgm:t>
    </dgm:pt>
    <dgm:pt modelId="{733A9DC4-E8FE-4695-A2B3-FE2A9A7E82D0}" type="parTrans" cxnId="{E42BF15D-3195-478A-A417-9815B64FC8AE}">
      <dgm:prSet/>
      <dgm:spPr/>
      <dgm:t>
        <a:bodyPr/>
        <a:lstStyle/>
        <a:p>
          <a:pPr rtl="1"/>
          <a:endParaRPr lang="he-IL"/>
        </a:p>
      </dgm:t>
    </dgm:pt>
    <dgm:pt modelId="{F2108E78-1512-4604-94B3-6B4ACCC3C9A5}" type="sibTrans" cxnId="{E42BF15D-3195-478A-A417-9815B64FC8AE}">
      <dgm:prSet/>
      <dgm:spPr/>
      <dgm:t>
        <a:bodyPr/>
        <a:lstStyle/>
        <a:p>
          <a:pPr rtl="1"/>
          <a:endParaRPr lang="he-IL"/>
        </a:p>
      </dgm:t>
    </dgm:pt>
    <dgm:pt modelId="{11A1A872-CAA1-4F8A-A376-CE1E161A9E88}">
      <dgm:prSet/>
      <dgm:spPr/>
      <dgm:t>
        <a:bodyPr/>
        <a:lstStyle/>
        <a:p>
          <a:pPr rtl="0"/>
          <a:r>
            <a:rPr lang="en-US" smtClean="0"/>
            <a:t>Political power</a:t>
          </a:r>
          <a:endParaRPr lang="he-IL"/>
        </a:p>
      </dgm:t>
    </dgm:pt>
    <dgm:pt modelId="{AB439E9A-119C-488D-B3E6-1AB43D1604B6}" type="parTrans" cxnId="{01CB341E-3B93-46AE-86B9-B32858E86108}">
      <dgm:prSet/>
      <dgm:spPr/>
      <dgm:t>
        <a:bodyPr/>
        <a:lstStyle/>
        <a:p>
          <a:pPr rtl="1"/>
          <a:endParaRPr lang="he-IL"/>
        </a:p>
      </dgm:t>
    </dgm:pt>
    <dgm:pt modelId="{549498CA-4495-4E5E-84AA-2C36FBAB3571}" type="sibTrans" cxnId="{01CB341E-3B93-46AE-86B9-B32858E86108}">
      <dgm:prSet/>
      <dgm:spPr/>
      <dgm:t>
        <a:bodyPr/>
        <a:lstStyle/>
        <a:p>
          <a:pPr rtl="1"/>
          <a:endParaRPr lang="he-IL"/>
        </a:p>
      </dgm:t>
    </dgm:pt>
    <dgm:pt modelId="{565683BC-9092-48AD-9484-B9586A4FC0D2}">
      <dgm:prSet/>
      <dgm:spPr/>
      <dgm:t>
        <a:bodyPr/>
        <a:lstStyle/>
        <a:p>
          <a:pPr rtl="0"/>
          <a:r>
            <a:rPr lang="en-US" u="sng" dirty="0" smtClean="0"/>
            <a:t>EU court</a:t>
          </a:r>
          <a:endParaRPr lang="he-IL" u="sng" dirty="0"/>
        </a:p>
      </dgm:t>
    </dgm:pt>
    <dgm:pt modelId="{F6CDE746-806F-477C-8282-681BAF12BEC3}" type="parTrans" cxnId="{EC8FDC5E-2386-40E1-90A0-43686D1ED497}">
      <dgm:prSet/>
      <dgm:spPr/>
      <dgm:t>
        <a:bodyPr/>
        <a:lstStyle/>
        <a:p>
          <a:pPr rtl="1"/>
          <a:endParaRPr lang="he-IL"/>
        </a:p>
      </dgm:t>
    </dgm:pt>
    <dgm:pt modelId="{CCF422AB-3458-43ED-8351-276582C9CDA0}" type="sibTrans" cxnId="{EC8FDC5E-2386-40E1-90A0-43686D1ED497}">
      <dgm:prSet/>
      <dgm:spPr/>
      <dgm:t>
        <a:bodyPr/>
        <a:lstStyle/>
        <a:p>
          <a:pPr rtl="1"/>
          <a:endParaRPr lang="he-IL"/>
        </a:p>
      </dgm:t>
    </dgm:pt>
    <dgm:pt modelId="{3D75420D-9DBF-45C3-904F-C73DC6655E69}">
      <dgm:prSet/>
      <dgm:spPr/>
      <dgm:t>
        <a:bodyPr/>
        <a:lstStyle/>
        <a:p>
          <a:pPr rtl="0"/>
          <a:r>
            <a:rPr lang="en-US" dirty="0" smtClean="0"/>
            <a:t>Economic Power (Hard power)</a:t>
          </a:r>
          <a:endParaRPr lang="he-IL" dirty="0"/>
        </a:p>
      </dgm:t>
    </dgm:pt>
    <dgm:pt modelId="{4DBD8C46-D84B-4685-B61C-E6BCABBCEF1A}" type="parTrans" cxnId="{CAE1FA5F-8595-4845-A32B-A9C590613322}">
      <dgm:prSet/>
      <dgm:spPr/>
      <dgm:t>
        <a:bodyPr/>
        <a:lstStyle/>
        <a:p>
          <a:pPr rtl="1"/>
          <a:endParaRPr lang="he-IL"/>
        </a:p>
      </dgm:t>
    </dgm:pt>
    <dgm:pt modelId="{6BC7AE71-B70B-4D50-9E40-96D4B3A28412}" type="sibTrans" cxnId="{CAE1FA5F-8595-4845-A32B-A9C590613322}">
      <dgm:prSet/>
      <dgm:spPr/>
      <dgm:t>
        <a:bodyPr/>
        <a:lstStyle/>
        <a:p>
          <a:pPr rtl="1"/>
          <a:endParaRPr lang="he-IL"/>
        </a:p>
      </dgm:t>
    </dgm:pt>
    <dgm:pt modelId="{E032979C-CAAC-420B-89F4-98247066BFCE}">
      <dgm:prSet/>
      <dgm:spPr/>
      <dgm:t>
        <a:bodyPr/>
        <a:lstStyle/>
        <a:p>
          <a:pPr rtl="0"/>
          <a:r>
            <a:rPr lang="en-US" dirty="0" smtClean="0"/>
            <a:t>Discussion regarding the EU Court power </a:t>
          </a:r>
          <a:endParaRPr lang="he-IL" dirty="0"/>
        </a:p>
      </dgm:t>
    </dgm:pt>
    <dgm:pt modelId="{B6338887-A4C7-4001-9CF7-826C9268BA2F}" type="parTrans" cxnId="{7DBB365D-3965-46A6-9C8C-2F63CA0EFD41}">
      <dgm:prSet/>
      <dgm:spPr/>
      <dgm:t>
        <a:bodyPr/>
        <a:lstStyle/>
        <a:p>
          <a:pPr rtl="1"/>
          <a:endParaRPr lang="he-IL"/>
        </a:p>
      </dgm:t>
    </dgm:pt>
    <dgm:pt modelId="{1CAE8F2E-96E4-4C16-B6FB-DAC554A3024E}" type="sibTrans" cxnId="{7DBB365D-3965-46A6-9C8C-2F63CA0EFD41}">
      <dgm:prSet/>
      <dgm:spPr/>
      <dgm:t>
        <a:bodyPr/>
        <a:lstStyle/>
        <a:p>
          <a:pPr rtl="1"/>
          <a:endParaRPr lang="he-IL"/>
        </a:p>
      </dgm:t>
    </dgm:pt>
    <dgm:pt modelId="{4932D0E7-10ED-4530-986E-D9E742C67880}">
      <dgm:prSet/>
      <dgm:spPr/>
      <dgm:t>
        <a:bodyPr/>
        <a:lstStyle/>
        <a:p>
          <a:pPr rtl="0"/>
          <a:r>
            <a:rPr lang="en-US" dirty="0" smtClean="0"/>
            <a:t>Influence (Arab &amp; UN)</a:t>
          </a:r>
          <a:endParaRPr lang="he-IL" dirty="0"/>
        </a:p>
      </dgm:t>
    </dgm:pt>
    <dgm:pt modelId="{04C5CC86-272F-488D-9E37-78F63BC10A8A}" type="parTrans" cxnId="{42399C8A-F896-4D8A-BC14-587950D76D24}">
      <dgm:prSet/>
      <dgm:spPr/>
    </dgm:pt>
    <dgm:pt modelId="{F8E3F38D-2A58-4E2D-9BA3-4D5EA9984FE1}" type="sibTrans" cxnId="{42399C8A-F896-4D8A-BC14-587950D76D24}">
      <dgm:prSet/>
      <dgm:spPr/>
    </dgm:pt>
    <dgm:pt modelId="{139FD58C-499D-4E93-BFFE-AD46605CEA82}" type="pres">
      <dgm:prSet presAssocID="{7EAA571F-DC68-416E-B698-3747F70B23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8D6D3-9D00-4244-BC38-ECBCAC87F1D8}" type="pres">
      <dgm:prSet presAssocID="{BE8D9BF2-899D-4D36-8E46-7B914B133636}" presName="node" presStyleLbl="node1" presStyleIdx="0" presStyleCnt="3" custScaleY="84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00768-9DB1-4930-B9A9-63F75701C5B3}" type="pres">
      <dgm:prSet presAssocID="{F3DFECA1-9DC8-48E6-9949-63E57C2E91D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3052E5C-BA4D-44D6-9560-8159CB73D7BA}" type="pres">
      <dgm:prSet presAssocID="{F3DFECA1-9DC8-48E6-9949-63E57C2E91D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C0211D2-AF7B-4C28-9AD7-1C2E26D8CF98}" type="pres">
      <dgm:prSet presAssocID="{CEA8EA31-1696-456D-80F5-6D531494359B}" presName="node" presStyleLbl="node1" presStyleIdx="1" presStyleCnt="3" custScaleX="158569" custScaleY="128306" custRadScaleRad="140428" custRadScaleInc="-160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384165-5280-427F-A783-807366EAB4C4}" type="pres">
      <dgm:prSet presAssocID="{4754D920-9376-4EAB-9A9A-F52663A026B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864A878-454F-4EB3-8C60-8546CAF87F15}" type="pres">
      <dgm:prSet presAssocID="{4754D920-9376-4EAB-9A9A-F52663A026B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D6926C2-144D-44DE-B35C-96C49A548104}" type="pres">
      <dgm:prSet presAssocID="{565683BC-9092-48AD-9484-B9586A4FC0D2}" presName="node" presStyleLbl="node1" presStyleIdx="2" presStyleCnt="3" custScaleX="149230" custScaleY="130315" custRadScaleRad="134262" custRadScaleInc="1356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487830A-9E05-47B9-A627-69F4763471F0}" type="pres">
      <dgm:prSet presAssocID="{CCF422AB-3458-43ED-8351-276582C9CDA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22113D2-769A-401D-A7DF-5B558F75A5F7}" type="pres">
      <dgm:prSet presAssocID="{CCF422AB-3458-43ED-8351-276582C9CDA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BC1D4E5-A184-4DAE-BBEF-5CD1F5A2EC9A}" type="presOf" srcId="{565683BC-9092-48AD-9484-B9586A4FC0D2}" destId="{9D6926C2-144D-44DE-B35C-96C49A548104}" srcOrd="0" destOrd="0" presId="urn:microsoft.com/office/officeart/2005/8/layout/cycle2"/>
    <dgm:cxn modelId="{060E18E8-7BEC-4F97-AD90-F0A80CEDB83F}" type="presOf" srcId="{F38151B5-5FE0-4531-A4AF-732963527EF7}" destId="{5C0211D2-AF7B-4C28-9AD7-1C2E26D8CF98}" srcOrd="0" destOrd="1" presId="urn:microsoft.com/office/officeart/2005/8/layout/cycle2"/>
    <dgm:cxn modelId="{284D0AFD-5B83-49ED-B15F-6B37A355A80E}" type="presOf" srcId="{F3DFECA1-9DC8-48E6-9949-63E57C2E91D5}" destId="{48600768-9DB1-4930-B9A9-63F75701C5B3}" srcOrd="0" destOrd="0" presId="urn:microsoft.com/office/officeart/2005/8/layout/cycle2"/>
    <dgm:cxn modelId="{C7396E91-1DB7-4981-BF31-8AE8E835227B}" type="presOf" srcId="{E9E1FDC2-B417-4359-B471-D9BC56A9A82C}" destId="{5C0211D2-AF7B-4C28-9AD7-1C2E26D8CF98}" srcOrd="0" destOrd="3" presId="urn:microsoft.com/office/officeart/2005/8/layout/cycle2"/>
    <dgm:cxn modelId="{5464B132-A8C2-45FB-B725-64EE1BCFFC61}" srcId="{CEA8EA31-1696-456D-80F5-6D531494359B}" destId="{F38151B5-5FE0-4531-A4AF-732963527EF7}" srcOrd="0" destOrd="0" parTransId="{A02B8AF0-4760-4766-96B6-E63338B452D3}" sibTransId="{FDD6931F-5A4C-4E3F-BB18-4E0BA2B909E9}"/>
    <dgm:cxn modelId="{2685D4FE-D526-43E7-9844-AA409F7DF567}" type="presOf" srcId="{CCF422AB-3458-43ED-8351-276582C9CDA0}" destId="{3487830A-9E05-47B9-A627-69F4763471F0}" srcOrd="0" destOrd="0" presId="urn:microsoft.com/office/officeart/2005/8/layout/cycle2"/>
    <dgm:cxn modelId="{8372C4FC-56CB-4BE5-B7DD-5D22BD1B04C9}" type="presOf" srcId="{4754D920-9376-4EAB-9A9A-F52663A026BE}" destId="{D864A878-454F-4EB3-8C60-8546CAF87F15}" srcOrd="1" destOrd="0" presId="urn:microsoft.com/office/officeart/2005/8/layout/cycle2"/>
    <dgm:cxn modelId="{42399C8A-F896-4D8A-BC14-587950D76D24}" srcId="{565683BC-9092-48AD-9484-B9586A4FC0D2}" destId="{4932D0E7-10ED-4530-986E-D9E742C67880}" srcOrd="1" destOrd="0" parTransId="{04C5CC86-272F-488D-9E37-78F63BC10A8A}" sibTransId="{F8E3F38D-2A58-4E2D-9BA3-4D5EA9984FE1}"/>
    <dgm:cxn modelId="{86D1EF26-8788-4997-A225-87897BF6A214}" srcId="{7EAA571F-DC68-416E-B698-3747F70B2331}" destId="{BE8D9BF2-899D-4D36-8E46-7B914B133636}" srcOrd="0" destOrd="0" parTransId="{DEDD94D3-B7B5-49B8-AED8-F507D63FF178}" sibTransId="{F3DFECA1-9DC8-48E6-9949-63E57C2E91D5}"/>
    <dgm:cxn modelId="{7DBB365D-3965-46A6-9C8C-2F63CA0EFD41}" srcId="{565683BC-9092-48AD-9484-B9586A4FC0D2}" destId="{E032979C-CAAC-420B-89F4-98247066BFCE}" srcOrd="2" destOrd="0" parTransId="{B6338887-A4C7-4001-9CF7-826C9268BA2F}" sibTransId="{1CAE8F2E-96E4-4C16-B6FB-DAC554A3024E}"/>
    <dgm:cxn modelId="{940B3806-C830-4A69-AE48-1E096ABE2E04}" type="presOf" srcId="{9F285EC4-4E75-4C4A-8DC8-557E3B04D831}" destId="{5C0211D2-AF7B-4C28-9AD7-1C2E26D8CF98}" srcOrd="0" destOrd="2" presId="urn:microsoft.com/office/officeart/2005/8/layout/cycle2"/>
    <dgm:cxn modelId="{0DBE5A53-C4BA-4EF3-ACD2-65D7B2E5A57D}" type="presOf" srcId="{11A1A872-CAA1-4F8A-A376-CE1E161A9E88}" destId="{5C0211D2-AF7B-4C28-9AD7-1C2E26D8CF98}" srcOrd="0" destOrd="4" presId="urn:microsoft.com/office/officeart/2005/8/layout/cycle2"/>
    <dgm:cxn modelId="{E75A7CE5-5B76-439E-B4EB-680E78E223FA}" type="presOf" srcId="{4932D0E7-10ED-4530-986E-D9E742C67880}" destId="{9D6926C2-144D-44DE-B35C-96C49A548104}" srcOrd="0" destOrd="2" presId="urn:microsoft.com/office/officeart/2005/8/layout/cycle2"/>
    <dgm:cxn modelId="{9B93C208-3047-4945-9CD4-BF2673A0CC18}" srcId="{7EAA571F-DC68-416E-B698-3747F70B2331}" destId="{CEA8EA31-1696-456D-80F5-6D531494359B}" srcOrd="1" destOrd="0" parTransId="{6A0C85E4-8767-49D5-AE0E-680A88C3BB2E}" sibTransId="{4754D920-9376-4EAB-9A9A-F52663A026BE}"/>
    <dgm:cxn modelId="{0B807303-A81F-415B-A5E0-7DDF3FB09DF5}" type="presOf" srcId="{F3DFECA1-9DC8-48E6-9949-63E57C2E91D5}" destId="{83052E5C-BA4D-44D6-9560-8159CB73D7BA}" srcOrd="1" destOrd="0" presId="urn:microsoft.com/office/officeart/2005/8/layout/cycle2"/>
    <dgm:cxn modelId="{D55867C3-B0CB-4F2D-92CC-EF03EC682FC6}" type="presOf" srcId="{CEA8EA31-1696-456D-80F5-6D531494359B}" destId="{5C0211D2-AF7B-4C28-9AD7-1C2E26D8CF98}" srcOrd="0" destOrd="0" presId="urn:microsoft.com/office/officeart/2005/8/layout/cycle2"/>
    <dgm:cxn modelId="{4336089E-BF64-4A0C-8D0B-F2E4F27770C5}" type="presOf" srcId="{CCF422AB-3458-43ED-8351-276582C9CDA0}" destId="{922113D2-769A-401D-A7DF-5B558F75A5F7}" srcOrd="1" destOrd="0" presId="urn:microsoft.com/office/officeart/2005/8/layout/cycle2"/>
    <dgm:cxn modelId="{AF511263-7E12-49EA-9273-64D507260937}" type="presOf" srcId="{4754D920-9376-4EAB-9A9A-F52663A026BE}" destId="{BD384165-5280-427F-A783-807366EAB4C4}" srcOrd="0" destOrd="0" presId="urn:microsoft.com/office/officeart/2005/8/layout/cycle2"/>
    <dgm:cxn modelId="{01A48B11-8AA3-4267-9733-6C706BCD59E7}" type="presOf" srcId="{BE8D9BF2-899D-4D36-8E46-7B914B133636}" destId="{9D58D6D3-9D00-4244-BC38-ECBCAC87F1D8}" srcOrd="0" destOrd="0" presId="urn:microsoft.com/office/officeart/2005/8/layout/cycle2"/>
    <dgm:cxn modelId="{F76A90C1-3A2B-4F4F-9084-CF556D10CD9A}" type="presOf" srcId="{E032979C-CAAC-420B-89F4-98247066BFCE}" destId="{9D6926C2-144D-44DE-B35C-96C49A548104}" srcOrd="0" destOrd="3" presId="urn:microsoft.com/office/officeart/2005/8/layout/cycle2"/>
    <dgm:cxn modelId="{EB4B4A2D-BC75-48B2-9A9A-C5B66B36FD3F}" type="presOf" srcId="{7EAA571F-DC68-416E-B698-3747F70B2331}" destId="{139FD58C-499D-4E93-BFFE-AD46605CEA82}" srcOrd="0" destOrd="0" presId="urn:microsoft.com/office/officeart/2005/8/layout/cycle2"/>
    <dgm:cxn modelId="{EC8FDC5E-2386-40E1-90A0-43686D1ED497}" srcId="{7EAA571F-DC68-416E-B698-3747F70B2331}" destId="{565683BC-9092-48AD-9484-B9586A4FC0D2}" srcOrd="2" destOrd="0" parTransId="{F6CDE746-806F-477C-8282-681BAF12BEC3}" sibTransId="{CCF422AB-3458-43ED-8351-276582C9CDA0}"/>
    <dgm:cxn modelId="{CAE1FA5F-8595-4845-A32B-A9C590613322}" srcId="{565683BC-9092-48AD-9484-B9586A4FC0D2}" destId="{3D75420D-9DBF-45C3-904F-C73DC6655E69}" srcOrd="0" destOrd="0" parTransId="{4DBD8C46-D84B-4685-B61C-E6BCABBCEF1A}" sibTransId="{6BC7AE71-B70B-4D50-9E40-96D4B3A28412}"/>
    <dgm:cxn modelId="{E42BF15D-3195-478A-A417-9815B64FC8AE}" srcId="{CEA8EA31-1696-456D-80F5-6D531494359B}" destId="{E9E1FDC2-B417-4359-B471-D9BC56A9A82C}" srcOrd="2" destOrd="0" parTransId="{733A9DC4-E8FE-4695-A2B3-FE2A9A7E82D0}" sibTransId="{F2108E78-1512-4604-94B3-6B4ACCC3C9A5}"/>
    <dgm:cxn modelId="{01CB341E-3B93-46AE-86B9-B32858E86108}" srcId="{CEA8EA31-1696-456D-80F5-6D531494359B}" destId="{11A1A872-CAA1-4F8A-A376-CE1E161A9E88}" srcOrd="3" destOrd="0" parTransId="{AB439E9A-119C-488D-B3E6-1AB43D1604B6}" sibTransId="{549498CA-4495-4E5E-84AA-2C36FBAB3571}"/>
    <dgm:cxn modelId="{43C05802-3599-4AF4-9CC2-9BE22CE707D8}" srcId="{CEA8EA31-1696-456D-80F5-6D531494359B}" destId="{9F285EC4-4E75-4C4A-8DC8-557E3B04D831}" srcOrd="1" destOrd="0" parTransId="{4DE97AA0-C5DE-4C8F-81C2-3E815C6522B8}" sibTransId="{D4BC4BA7-152F-4190-909E-C9FD5A598420}"/>
    <dgm:cxn modelId="{786871CA-CDB0-4ACB-B61C-5DEB590DE9EA}" type="presOf" srcId="{3D75420D-9DBF-45C3-904F-C73DC6655E69}" destId="{9D6926C2-144D-44DE-B35C-96C49A548104}" srcOrd="0" destOrd="1" presId="urn:microsoft.com/office/officeart/2005/8/layout/cycle2"/>
    <dgm:cxn modelId="{39F24445-D244-4081-B905-840FDCDDD84C}" type="presParOf" srcId="{139FD58C-499D-4E93-BFFE-AD46605CEA82}" destId="{9D58D6D3-9D00-4244-BC38-ECBCAC87F1D8}" srcOrd="0" destOrd="0" presId="urn:microsoft.com/office/officeart/2005/8/layout/cycle2"/>
    <dgm:cxn modelId="{413D9832-04B4-45B6-9AD0-B5028C383B80}" type="presParOf" srcId="{139FD58C-499D-4E93-BFFE-AD46605CEA82}" destId="{48600768-9DB1-4930-B9A9-63F75701C5B3}" srcOrd="1" destOrd="0" presId="urn:microsoft.com/office/officeart/2005/8/layout/cycle2"/>
    <dgm:cxn modelId="{785AF08A-B409-4408-B51D-961C1FEE6453}" type="presParOf" srcId="{48600768-9DB1-4930-B9A9-63F75701C5B3}" destId="{83052E5C-BA4D-44D6-9560-8159CB73D7BA}" srcOrd="0" destOrd="0" presId="urn:microsoft.com/office/officeart/2005/8/layout/cycle2"/>
    <dgm:cxn modelId="{6B1A0C53-3965-4211-B78E-FFDF2BD3EFF2}" type="presParOf" srcId="{139FD58C-499D-4E93-BFFE-AD46605CEA82}" destId="{5C0211D2-AF7B-4C28-9AD7-1C2E26D8CF98}" srcOrd="2" destOrd="0" presId="urn:microsoft.com/office/officeart/2005/8/layout/cycle2"/>
    <dgm:cxn modelId="{A0C39245-A601-4173-9660-4520A3E37D8E}" type="presParOf" srcId="{139FD58C-499D-4E93-BFFE-AD46605CEA82}" destId="{BD384165-5280-427F-A783-807366EAB4C4}" srcOrd="3" destOrd="0" presId="urn:microsoft.com/office/officeart/2005/8/layout/cycle2"/>
    <dgm:cxn modelId="{A485DD32-FFF5-4596-B4B4-CADD374E8E56}" type="presParOf" srcId="{BD384165-5280-427F-A783-807366EAB4C4}" destId="{D864A878-454F-4EB3-8C60-8546CAF87F15}" srcOrd="0" destOrd="0" presId="urn:microsoft.com/office/officeart/2005/8/layout/cycle2"/>
    <dgm:cxn modelId="{C60F78C2-F1F8-45C9-A2D1-6D9F8F951E29}" type="presParOf" srcId="{139FD58C-499D-4E93-BFFE-AD46605CEA82}" destId="{9D6926C2-144D-44DE-B35C-96C49A548104}" srcOrd="4" destOrd="0" presId="urn:microsoft.com/office/officeart/2005/8/layout/cycle2"/>
    <dgm:cxn modelId="{7232C7D5-7965-4312-B3F5-D10CEAE3D502}" type="presParOf" srcId="{139FD58C-499D-4E93-BFFE-AD46605CEA82}" destId="{3487830A-9E05-47B9-A627-69F4763471F0}" srcOrd="5" destOrd="0" presId="urn:microsoft.com/office/officeart/2005/8/layout/cycle2"/>
    <dgm:cxn modelId="{BF7FED13-67B9-42DD-AD8C-2D82DB2B9966}" type="presParOf" srcId="{3487830A-9E05-47B9-A627-69F4763471F0}" destId="{922113D2-769A-401D-A7DF-5B558F75A5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D8C5-9ADD-463C-BA0A-421F4711C27C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A54B-EB50-4B0E-917E-CF0D50EA29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53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8325" y="6611759"/>
            <a:ext cx="819455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7" descr="מבל נקי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" y="11151"/>
            <a:ext cx="674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2794213" y="6611759"/>
            <a:ext cx="3546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Israel National Defense 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 –  44</a:t>
            </a:r>
            <a:r>
              <a:rPr lang="en-US" sz="10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Class  –  Team 2</a:t>
            </a:r>
            <a:endParaRPr lang="he-IL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FE19-6CE4-47EA-9D89-2F39B97C6A04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815882"/>
          </a:xfrm>
        </p:spPr>
        <p:txBody>
          <a:bodyPr wrap="square" anchor="t" anchorCtr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National Security Infrastructure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Presenting the results of the 2020 International team discussions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5552" y="2164483"/>
            <a:ext cx="7494552" cy="250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Aft>
                <a:spcPts val="500"/>
              </a:spcAft>
            </a:pPr>
            <a:r>
              <a:rPr lang="en-US" sz="3600" b="1" dirty="0" smtClean="0"/>
              <a:t>Team:			2</a:t>
            </a:r>
          </a:p>
          <a:p>
            <a:pPr marL="342900" lvl="0" indent="-342900">
              <a:spcAft>
                <a:spcPts val="500"/>
              </a:spcAft>
            </a:pPr>
            <a:r>
              <a:rPr lang="en-US" sz="3600" b="1" dirty="0" smtClean="0"/>
              <a:t>Team Instructor:	</a:t>
            </a:r>
            <a:r>
              <a:rPr lang="en-US" sz="3600" b="1" dirty="0" err="1" smtClean="0"/>
              <a:t>Haim</a:t>
            </a:r>
            <a:endParaRPr lang="en-US" sz="3600" b="1" dirty="0" smtClean="0"/>
          </a:p>
          <a:p>
            <a:pPr marL="342900" lvl="0" indent="-342900">
              <a:spcAft>
                <a:spcPts val="500"/>
              </a:spcAft>
            </a:pPr>
            <a:r>
              <a:rPr lang="en-US" sz="3600" b="1" dirty="0" smtClean="0"/>
              <a:t>Topic:			Power</a:t>
            </a:r>
          </a:p>
          <a:p>
            <a:pPr marL="342900" lvl="0" indent="-342900">
              <a:spcAft>
                <a:spcPts val="500"/>
              </a:spcAft>
            </a:pPr>
            <a:r>
              <a:rPr lang="en-US" sz="3600" b="1" dirty="0" smtClean="0"/>
              <a:t>Students:		Yael and Markus</a:t>
            </a:r>
            <a:endParaRPr lang="en-US" sz="3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572" y="110943"/>
            <a:ext cx="6914072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II – Newspaper Results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="" xmlns:p14="http://schemas.microsoft.com/office/powerpoint/2010/main" val="940495154"/>
              </p:ext>
            </p:extLst>
          </p:nvPr>
        </p:nvGraphicFramePr>
        <p:xfrm>
          <a:off x="179512" y="818829"/>
          <a:ext cx="8856984" cy="54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אליפסה 8"/>
          <p:cNvSpPr/>
          <p:nvPr/>
        </p:nvSpPr>
        <p:spPr>
          <a:xfrm>
            <a:off x="3491880" y="3429000"/>
            <a:ext cx="19442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Time </a:t>
            </a:r>
          </a:p>
          <a:p>
            <a:pPr algn="ctr"/>
            <a:r>
              <a:rPr lang="en-US" dirty="0" smtClean="0"/>
              <a:t>Place</a:t>
            </a:r>
          </a:p>
          <a:p>
            <a:pPr algn="ctr"/>
            <a:r>
              <a:rPr lang="en-US" dirty="0" smtClean="0"/>
              <a:t>Audience</a:t>
            </a:r>
            <a:endParaRPr lang="he-I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6681" y="110943"/>
            <a:ext cx="3805850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III - Future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7433" y="1524641"/>
            <a:ext cx="8568952" cy="37856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Guiding Questions: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What kind of power will dominate in 20 years?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means will be the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most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used ones?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5536" y="5755902"/>
            <a:ext cx="4854662" cy="7078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Short discussion in 4 pairs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Task: choose two kind of powers / means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>
            <a:spLocks noChangeAspect="1"/>
          </p:cNvSpPr>
          <p:nvPr/>
        </p:nvSpPr>
        <p:spPr>
          <a:xfrm>
            <a:off x="4427984" y="2276872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4716016" y="2420888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550" y="10269"/>
            <a:ext cx="6494086" cy="6463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Means of Power in 20 years?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95536" y="1844824"/>
            <a:ext cx="1980000" cy="19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Security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Forces / Military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5004048" y="2564904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Economics /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i.a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Resources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611560" y="2132856"/>
            <a:ext cx="1980000" cy="19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Security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Forces / Military Power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7019984" y="2564904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5004048" y="4589968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Knowledge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7019984" y="4589968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Power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1691680" y="980728"/>
            <a:ext cx="262123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 Power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5940152" y="1700808"/>
            <a:ext cx="244169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 Power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>
            <a:spLocks noChangeAspect="1"/>
          </p:cNvSpPr>
          <p:nvPr/>
        </p:nvSpPr>
        <p:spPr>
          <a:xfrm>
            <a:off x="1632064" y="3537288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Informa-tion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/ Intel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2351664" y="2258960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Enter-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prises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0" y="836712"/>
            <a:ext cx="1620000" cy="1620000"/>
          </a:xfrm>
          <a:prstGeom prst="ellipse">
            <a:avLst/>
          </a:prstGeom>
          <a:gradFill flip="none" rotWithShape="1">
            <a:gsLst>
              <a:gs pos="75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Security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Forces / Military Power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7500264" y="3753216"/>
            <a:ext cx="1620000" cy="16200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6192360" y="5225968"/>
            <a:ext cx="1620000" cy="16200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Religion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512664" y="5229288"/>
            <a:ext cx="1620000" cy="16200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Worldwide Engage-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3042054" y="980728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Endurance</a:t>
            </a:r>
          </a:p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(human / materialistic resources)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3042054" y="3549320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Propa-ganda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911712" y="4773456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Techno-logy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2351664" y="4773456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2087632" y="8712"/>
            <a:ext cx="4947188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 and Soft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Power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6012160" y="3717032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Eduction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611560" y="2132856"/>
            <a:ext cx="1620000" cy="1620000"/>
          </a:xfrm>
          <a:prstGeom prst="ellipse">
            <a:avLst/>
          </a:prstGeom>
          <a:gradFill>
            <a:gsLst>
              <a:gs pos="5000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Resources / Food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3737864" y="4773456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Politics / Diplomacy</a:t>
            </a: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3737864" y="2258960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Alliances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5112240" y="2258960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Non-State-Actors / Terror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4416132" y="980728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5832320" y="980728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Digital Power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4416132" y="3429000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Eco-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nomy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39996" y="110943"/>
            <a:ext cx="3259226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Conclusions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07936" y="1412776"/>
            <a:ext cx="8325208" cy="400109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marL="360363" marR="0" lvl="0" indent="-360363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Still uncertainties about clear cut definitions</a:t>
            </a:r>
          </a:p>
          <a:p>
            <a:pPr marL="360363" marR="0" lvl="0" indent="-360363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effectiveness of Power depends on time,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space and other circumstances.</a:t>
            </a:r>
          </a:p>
          <a:p>
            <a:pPr marL="360363" marR="0" lvl="0" indent="-360363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clear distinction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means into soft and hard power is difficult.</a:t>
            </a:r>
          </a:p>
          <a:p>
            <a:pPr marL="360363" marR="0" lvl="0" indent="-360363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Assumption that the current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powers will be the future ones.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526" y="2309392"/>
            <a:ext cx="6689653" cy="1938992"/>
          </a:xfrm>
        </p:spPr>
        <p:txBody>
          <a:bodyPr wrap="none">
            <a:spAutoFit/>
          </a:bodyPr>
          <a:lstStyle/>
          <a:p>
            <a:r>
              <a:rPr lang="en-US" sz="4000" dirty="0" smtClean="0"/>
              <a:t>Backup Slides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not used during presentation</a:t>
            </a:r>
            <a:endParaRPr lang="en-US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3823" y="3221"/>
            <a:ext cx="4291560" cy="923330"/>
          </a:xfrm>
        </p:spPr>
        <p:txBody>
          <a:bodyPr wrap="none">
            <a:spAutoFit/>
          </a:bodyPr>
          <a:lstStyle/>
          <a:p>
            <a:r>
              <a:rPr lang="en-US" sz="4000" dirty="0" smtClean="0"/>
              <a:t>Guiding questions</a:t>
            </a:r>
            <a:br>
              <a:rPr lang="en-US" sz="4000" dirty="0" smtClean="0"/>
            </a:br>
            <a:r>
              <a:rPr lang="en-US" sz="1400" dirty="0" smtClean="0"/>
              <a:t>Not all used, just in case the discussion is stopping</a:t>
            </a:r>
            <a:endParaRPr lang="en-US" sz="4000" dirty="0"/>
          </a:p>
        </p:txBody>
      </p:sp>
      <p:sp>
        <p:nvSpPr>
          <p:cNvPr id="14" name="Textfeld 13"/>
          <p:cNvSpPr txBox="1"/>
          <p:nvPr/>
        </p:nvSpPr>
        <p:spPr>
          <a:xfrm>
            <a:off x="323528" y="1268760"/>
            <a:ext cx="8496944" cy="535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What is Power?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What components does Power has? Is power the sum of the components? Or is there more than the sum of the parts?</a:t>
            </a:r>
            <a:endParaRPr lang="de-DE" sz="1600" b="1" dirty="0" smtClean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Does ISR has power? 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What is Soft power?</a:t>
            </a:r>
            <a:endParaRPr lang="de-DE" sz="1600" b="1" dirty="0" smtClean="0"/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Is the definition of Nye comprehensive? Is there a difference to Schelling? </a:t>
            </a:r>
            <a:endParaRPr lang="de-DE" sz="1600" b="1" dirty="0" smtClean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Is one sufficient without the other? For how long? How are they interacting? Are they all equally effective?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Does a nation always have different kinds of power?</a:t>
            </a:r>
            <a:endParaRPr lang="de-DE" sz="1600" b="1" dirty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Which </a:t>
            </a:r>
            <a:r>
              <a:rPr lang="en-US" sz="1600" b="1" dirty="0" smtClean="0"/>
              <a:t>means does </a:t>
            </a:r>
            <a:r>
              <a:rPr lang="en-US" sz="1600" b="1" dirty="0"/>
              <a:t>power </a:t>
            </a:r>
            <a:r>
              <a:rPr lang="en-US" sz="1600" b="1" dirty="0" smtClean="0"/>
              <a:t>uses? </a:t>
            </a:r>
            <a:endParaRPr lang="de-DE" sz="1600" b="1" dirty="0"/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Economic measures soft or hard power?</a:t>
            </a:r>
            <a:endParaRPr lang="de-DE" sz="1600" b="1" dirty="0" smtClean="0"/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How can a lack of power in some areas be compensated?</a:t>
            </a:r>
            <a:endParaRPr lang="de-DE" sz="1600" b="1" dirty="0" smtClean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Do </a:t>
            </a:r>
            <a:r>
              <a:rPr lang="en-US" sz="1600" b="1" dirty="0"/>
              <a:t>we need a superpower </a:t>
            </a:r>
            <a:r>
              <a:rPr lang="en-US" sz="1600" b="1" dirty="0" smtClean="0"/>
              <a:t> with authority or </a:t>
            </a:r>
            <a:r>
              <a:rPr lang="en-US" sz="1600" b="1" dirty="0"/>
              <a:t>is </a:t>
            </a:r>
            <a:r>
              <a:rPr lang="en-US" sz="1600" b="1" dirty="0" smtClean="0"/>
              <a:t>multi-polarity </a:t>
            </a:r>
            <a:r>
              <a:rPr lang="en-US" sz="1600" b="1" dirty="0"/>
              <a:t>better for stability in the world / region?</a:t>
            </a:r>
            <a:endParaRPr lang="de-DE" sz="1600" b="1" dirty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Who is able to fill the role of a superpower in the 21</a:t>
            </a:r>
            <a:r>
              <a:rPr lang="en-US" sz="1600" b="1" baseline="30000" dirty="0"/>
              <a:t>st</a:t>
            </a:r>
            <a:r>
              <a:rPr lang="en-US" sz="1600" b="1" dirty="0"/>
              <a:t> century?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States</a:t>
            </a:r>
            <a:r>
              <a:rPr lang="en-US" sz="1600" b="1" dirty="0"/>
              <a:t>, non-state-actors or even private actors?</a:t>
            </a:r>
            <a:endParaRPr lang="de-DE" sz="1600" b="1" dirty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Alliances are better able to use soft power?</a:t>
            </a:r>
            <a:endParaRPr lang="de-DE" sz="1600" b="1" dirty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Strategic communication the key to success</a:t>
            </a:r>
            <a:r>
              <a:rPr lang="en-US" sz="1600" b="1" dirty="0" smtClean="0"/>
              <a:t>?</a:t>
            </a:r>
            <a:endParaRPr lang="de-DE" sz="1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6820" y="-3320"/>
            <a:ext cx="7305526" cy="707886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4000" dirty="0"/>
              <a:t>Power and Influence – </a:t>
            </a:r>
            <a:r>
              <a:rPr lang="en-US" sz="4000" dirty="0" err="1"/>
              <a:t>Wolfers</a:t>
            </a:r>
            <a:r>
              <a:rPr lang="en-US" sz="4000" dirty="0"/>
              <a:t> </a:t>
            </a:r>
          </a:p>
        </p:txBody>
      </p:sp>
      <p:sp>
        <p:nvSpPr>
          <p:cNvPr id="5" name="Ellipse 4"/>
          <p:cNvSpPr/>
          <p:nvPr/>
        </p:nvSpPr>
        <p:spPr>
          <a:xfrm>
            <a:off x="3995936" y="2060848"/>
            <a:ext cx="432048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Influence</a:t>
            </a:r>
            <a:endParaRPr lang="en-US" sz="4800" dirty="0"/>
          </a:p>
        </p:txBody>
      </p:sp>
      <p:sp>
        <p:nvSpPr>
          <p:cNvPr id="6" name="Ellipse 5"/>
          <p:cNvSpPr/>
          <p:nvPr/>
        </p:nvSpPr>
        <p:spPr>
          <a:xfrm>
            <a:off x="971600" y="1124744"/>
            <a:ext cx="4320480" cy="3744416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Power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9600" y="6021288"/>
            <a:ext cx="829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Power: ability to move others or to get them to do what one wants </a:t>
            </a:r>
            <a:r>
              <a:rPr lang="en-US" dirty="0" smtClean="0">
                <a:sym typeface="Wingdings" pitchFamily="2" charset="2"/>
              </a:rPr>
              <a:t> mostly coercive</a:t>
            </a:r>
          </a:p>
          <a:p>
            <a:r>
              <a:rPr lang="en-US" dirty="0" smtClean="0">
                <a:sym typeface="Wingdings" pitchFamily="2" charset="2"/>
              </a:rPr>
              <a:t>Influence: ability without coercive means  soft power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06901" y="-3504"/>
            <a:ext cx="3925370" cy="707886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4000" dirty="0"/>
              <a:t>Means of Power ?</a:t>
            </a: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215516" y="1196752"/>
            <a:ext cx="1980000" cy="1980000"/>
          </a:xfrm>
          <a:prstGeom prst="ellipse">
            <a:avLst/>
          </a:prstGeom>
          <a:gradFill flip="none" rotWithShape="1">
            <a:gsLst>
              <a:gs pos="66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Security Forces</a:t>
            </a: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6984124" y="1196752"/>
            <a:ext cx="1980000" cy="19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33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Economy</a:t>
            </a: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4727922" y="3392996"/>
            <a:ext cx="1980000" cy="19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Politics / Diplomacy</a:t>
            </a: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2471719" y="3392996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Culture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4727922" y="1196752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Religion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215516" y="3392996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Engage-</a:t>
            </a:r>
            <a:r>
              <a:rPr lang="en-US" sz="2000" b="1" dirty="0" err="1" smtClean="0">
                <a:solidFill>
                  <a:schemeClr val="tx1"/>
                </a:solidFill>
              </a:rPr>
              <a:t>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6984124" y="3392996"/>
            <a:ext cx="1980000" cy="19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…….</a:t>
            </a: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2471719" y="1196752"/>
            <a:ext cx="1980000" cy="19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Endurance</a:t>
            </a:r>
          </a:p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(human / materialistic resources)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339752" y="5949280"/>
            <a:ext cx="4476226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 and Soft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Power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7904" y="110943"/>
            <a:ext cx="2063386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Agenda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1556792"/>
            <a:ext cx="8468857" cy="37856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Methodology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Part I - </a:t>
            </a:r>
            <a:r>
              <a:rPr lang="en-US" sz="3600" dirty="0" smtClean="0"/>
              <a:t>Brainstorming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Part II – </a:t>
            </a:r>
            <a:r>
              <a:rPr lang="en-US" sz="3600" dirty="0" smtClean="0"/>
              <a:t>Current Affairs - Newspapers</a:t>
            </a:r>
            <a:endParaRPr lang="en-US" sz="4000" dirty="0" smtClean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Part III – </a:t>
            </a:r>
            <a:r>
              <a:rPr lang="en-US" sz="3600" dirty="0" smtClean="0"/>
              <a:t>Future</a:t>
            </a:r>
            <a:endParaRPr lang="en-US" sz="4000" dirty="0" smtClean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7721" y="110943"/>
            <a:ext cx="6963766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Methodology of preparation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300466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Reading </a:t>
            </a:r>
            <a:r>
              <a:rPr lang="en-US" sz="2400" dirty="0" smtClean="0"/>
              <a:t>(Gabi Ben </a:t>
            </a:r>
            <a:r>
              <a:rPr lang="en-US" sz="2400" dirty="0" err="1" smtClean="0"/>
              <a:t>Dor’s</a:t>
            </a:r>
            <a:r>
              <a:rPr lang="en-US" sz="2400" dirty="0" smtClean="0"/>
              <a:t> Presentation Nye, Shay</a:t>
            </a:r>
            <a:r>
              <a:rPr lang="en-US" sz="2400" smtClean="0"/>
              <a:t>, Shilling</a:t>
            </a:r>
            <a:r>
              <a:rPr lang="en-US" sz="2400" dirty="0"/>
              <a:t>)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Discussing way of Action following the assumptions: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Review of definitions &amp; Common language -  </a:t>
            </a:r>
            <a:r>
              <a:rPr lang="en-US" sz="3200" b="1" u="sng" dirty="0" smtClean="0"/>
              <a:t>Past</a:t>
            </a:r>
            <a:endParaRPr lang="en-US" sz="32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Implementation - Regarding current affairs – </a:t>
            </a:r>
            <a:r>
              <a:rPr lang="en-US" sz="3200" b="1" u="sng" dirty="0" smtClean="0"/>
              <a:t>Present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Looking forward to the </a:t>
            </a:r>
            <a:r>
              <a:rPr lang="en-US" sz="3200" b="1" u="sng" dirty="0" smtClean="0"/>
              <a:t>Future</a:t>
            </a:r>
            <a:r>
              <a:rPr lang="en-US" sz="3200" dirty="0" smtClean="0"/>
              <a:t> – Imagination &amp; Innovation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Summary &amp; Conclusion (prepared 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1483" y="110943"/>
            <a:ext cx="5936240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Methodology of Lesson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300466" cy="597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Brain storming &amp; Broad discussion – </a:t>
            </a:r>
            <a:r>
              <a:rPr lang="en-US" sz="3200" dirty="0" smtClean="0"/>
              <a:t>       	Presentation &amp; </a:t>
            </a:r>
            <a:r>
              <a:rPr lang="en-US" sz="3200" dirty="0"/>
              <a:t>board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Working in Groups Following Guiding </a:t>
            </a:r>
            <a:r>
              <a:rPr lang="en-US" sz="3200" dirty="0" smtClean="0"/>
              <a:t>	Questions </a:t>
            </a:r>
            <a:r>
              <a:rPr lang="en-US" sz="3200" dirty="0"/>
              <a:t>- Newspapers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Short Discussion about the Future - 	Presentation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/>
              <a:t>Discussion and Trigger for further </a:t>
            </a:r>
            <a:r>
              <a:rPr lang="en-US" sz="3200" dirty="0" smtClean="0"/>
              <a:t>	thoughts</a:t>
            </a:r>
            <a:endParaRPr lang="en-US" sz="32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Summary</a:t>
            </a:r>
            <a:endParaRPr lang="en-US" sz="3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he-IL" sz="3200" dirty="0"/>
          </a:p>
        </p:txBody>
      </p:sp>
    </p:spTree>
    <p:extLst>
      <p:ext uri="{BB962C8B-B14F-4D97-AF65-F5344CB8AC3E}">
        <p14:creationId xmlns="" xmlns:p14="http://schemas.microsoft.com/office/powerpoint/2010/main" val="157907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53958" y="110943"/>
            <a:ext cx="5431295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 - Brainstorming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87433" y="2146719"/>
            <a:ext cx="8568952" cy="25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Guiding Questions: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How can we separate Power?</a:t>
            </a: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What kinds of Power do you know?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85628" y="836712"/>
            <a:ext cx="6984776" cy="5976664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1843" y="2657"/>
            <a:ext cx="5115504" cy="707886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Five Faces of Power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4211868" y="3099060"/>
            <a:ext cx="3312000" cy="3312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Influence </a:t>
            </a:r>
            <a:r>
              <a:rPr lang="en-US" sz="1600" b="1" dirty="0" smtClean="0">
                <a:solidFill>
                  <a:schemeClr val="tx1"/>
                </a:solidFill>
              </a:rPr>
              <a:t>(Persuasion/ Conviction)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1637444" y="3099060"/>
            <a:ext cx="3312000" cy="3312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Manipulation</a:t>
            </a:r>
            <a:endParaRPr lang="en-US" sz="2000" dirty="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4211868" y="1254132"/>
            <a:ext cx="3312000" cy="3312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Force</a:t>
            </a:r>
            <a:endParaRPr lang="en-US" sz="2000" dirty="0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4355976" y="3501008"/>
            <a:ext cx="1584176" cy="158417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Authority</a:t>
            </a:r>
            <a:endParaRPr lang="en-US" sz="1600" dirty="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1637444" y="1254132"/>
            <a:ext cx="3312000" cy="3312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Power</a:t>
            </a:r>
            <a:endParaRPr lang="en-US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179512" y="6165304"/>
            <a:ext cx="97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scale</a:t>
            </a:r>
            <a:endParaRPr lang="en-US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4795" y="2657"/>
            <a:ext cx="6229590" cy="707886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4000" u="sng" dirty="0">
                <a:solidFill>
                  <a:srgbClr val="0070C0"/>
                </a:solidFill>
              </a:rPr>
              <a:t>Soft </a:t>
            </a:r>
            <a:r>
              <a:rPr lang="en-US" sz="4000" u="sng" dirty="0" smtClean="0">
                <a:solidFill>
                  <a:srgbClr val="0070C0"/>
                </a:solidFill>
              </a:rPr>
              <a:t>Power – Smart Power</a:t>
            </a:r>
            <a:endParaRPr lang="en-US" sz="4000" u="sng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139952" y="908720"/>
            <a:ext cx="4320480" cy="374441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Soft Power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(Public Diplomacy)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Win-Win</a:t>
            </a:r>
            <a:endParaRPr lang="en-US" sz="2000" dirty="0"/>
          </a:p>
        </p:txBody>
      </p:sp>
      <p:sp>
        <p:nvSpPr>
          <p:cNvPr id="6" name="Ellipse 5"/>
          <p:cNvSpPr/>
          <p:nvPr/>
        </p:nvSpPr>
        <p:spPr>
          <a:xfrm>
            <a:off x="683568" y="908720"/>
            <a:ext cx="4320480" cy="3744416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(Hard) Power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Win-Lose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9600" y="5561364"/>
            <a:ext cx="8472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US" sz="1600" dirty="0" smtClean="0"/>
              <a:t>Power: ability to move others by threat or infliction of deprivations </a:t>
            </a:r>
            <a:r>
              <a:rPr lang="en-US" sz="1600" dirty="0" smtClean="0">
                <a:sym typeface="Wingdings" pitchFamily="2" charset="2"/>
              </a:rPr>
              <a:t> mostly coercive</a:t>
            </a:r>
          </a:p>
          <a:p>
            <a:pPr marL="358775" indent="-358775"/>
            <a:r>
              <a:rPr lang="en-US" sz="1600" dirty="0" smtClean="0">
                <a:sym typeface="Wingdings" pitchFamily="2" charset="2"/>
              </a:rPr>
              <a:t>Soft Power: ability to achieve desired outcomes through attraction rather than coercion  convincing others to follow or to agree by promises, grants or benefits</a:t>
            </a:r>
          </a:p>
          <a:p>
            <a:pPr marL="358775" indent="-358775"/>
            <a:r>
              <a:rPr lang="en-US" sz="1600" dirty="0" smtClean="0">
                <a:sym typeface="Wingdings" pitchFamily="2" charset="2"/>
              </a:rPr>
              <a:t>Go together hand in hand</a:t>
            </a:r>
            <a:endParaRPr lang="en-US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343944" y="2325070"/>
            <a:ext cx="439543" cy="7078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685236" y="4797152"/>
            <a:ext cx="3100528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Foreign Policies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467544" y="548680"/>
            <a:ext cx="8208912" cy="4464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Gerade Verbindung mit Pfeil 15"/>
          <p:cNvCxnSpPr>
            <a:stCxn id="9" idx="0"/>
            <a:endCxn id="8" idx="2"/>
          </p:cNvCxnSpPr>
          <p:nvPr/>
        </p:nvCxnSpPr>
        <p:spPr>
          <a:xfrm flipH="1" flipV="1">
            <a:off x="4563716" y="3032956"/>
            <a:ext cx="2671784" cy="176419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251520" y="4797152"/>
            <a:ext cx="2553905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 Power</a:t>
            </a:r>
          </a:p>
        </p:txBody>
      </p:sp>
      <p:cxnSp>
        <p:nvCxnSpPr>
          <p:cNvPr id="18" name="Gerade Verbindung mit Pfeil 17"/>
          <p:cNvCxnSpPr>
            <a:stCxn id="17" idx="0"/>
            <a:endCxn id="12" idx="3"/>
          </p:cNvCxnSpPr>
          <p:nvPr/>
        </p:nvCxnSpPr>
        <p:spPr>
          <a:xfrm flipV="1">
            <a:off x="1528473" y="4359366"/>
            <a:ext cx="141239" cy="43778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7346" y="110943"/>
            <a:ext cx="4804520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II - Newspaper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39833" y="615216"/>
            <a:ext cx="8568952" cy="59093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000" dirty="0" smtClean="0"/>
              <a:t>Dividing </a:t>
            </a:r>
            <a:r>
              <a:rPr lang="en-US" sz="3000" dirty="0"/>
              <a:t>to 3 groups </a:t>
            </a:r>
            <a:r>
              <a:rPr lang="en-US" sz="3000" dirty="0" smtClean="0"/>
              <a:t>– Analyzing kinds of power</a:t>
            </a:r>
            <a:endParaRPr lang="en-US" sz="30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000" dirty="0" smtClean="0"/>
              <a:t>Guiding Questions: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Analyze </a:t>
            </a:r>
            <a:r>
              <a:rPr lang="en-US" sz="2400" dirty="0"/>
              <a:t>the kind of power used in the article, Why was it used? And what was it facing?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Do you think the appropriate power was used?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Do you think there should have been used a different power, more effective under the circumstances?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In your opinion did it achieve the required effect?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000" dirty="0" smtClean="0"/>
              <a:t>Conclusion </a:t>
            </a:r>
            <a:r>
              <a:rPr lang="en-US" sz="3000" dirty="0"/>
              <a:t>&amp; Summary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6866" y="110943"/>
            <a:ext cx="6925486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II – Newspaper Articles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02.10.2016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855888"/>
            <a:ext cx="7272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Netanyahu's speech</a:t>
            </a:r>
          </a:p>
          <a:p>
            <a:r>
              <a:rPr lang="en-US" dirty="0" smtClean="0"/>
              <a:t> at the 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8580" y="5496261"/>
            <a:ext cx="38884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Abu </a:t>
            </a:r>
            <a:r>
              <a:rPr lang="en-US" dirty="0" err="1"/>
              <a:t>Mazen’s</a:t>
            </a:r>
            <a:r>
              <a:rPr lang="en-US" dirty="0"/>
              <a:t> speech </a:t>
            </a:r>
            <a:endParaRPr lang="en-US" dirty="0" smtClean="0"/>
          </a:p>
          <a:p>
            <a:r>
              <a:rPr lang="en-US" dirty="0" smtClean="0"/>
              <a:t>at the UN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746634"/>
            <a:ext cx="3619173" cy="406461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9" y="748744"/>
            <a:ext cx="2772485" cy="436677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00" y="4250710"/>
            <a:ext cx="3779912" cy="26346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743</Words>
  <Application>Microsoft Office PowerPoint</Application>
  <PresentationFormat>Bildschirmpräsentation (4:3)</PresentationFormat>
  <Paragraphs>188</Paragraphs>
  <Slides>18</Slides>
  <Notes>0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National Security Infrastructure Presenting the results of the 2020 International team discussions</vt:lpstr>
      <vt:lpstr>Agenda</vt:lpstr>
      <vt:lpstr>Methodology of preparation</vt:lpstr>
      <vt:lpstr>Methodology of Lesson</vt:lpstr>
      <vt:lpstr>Part I - Brainstorming</vt:lpstr>
      <vt:lpstr>Five Faces of Power</vt:lpstr>
      <vt:lpstr>Soft Power – Smart Power</vt:lpstr>
      <vt:lpstr>Part II - Newspaper</vt:lpstr>
      <vt:lpstr>Part II – Newspaper Articles</vt:lpstr>
      <vt:lpstr>Part II – Newspaper Results</vt:lpstr>
      <vt:lpstr>Part III - Future</vt:lpstr>
      <vt:lpstr>Means of Power in 20 years?</vt:lpstr>
      <vt:lpstr>Folie 13</vt:lpstr>
      <vt:lpstr>Conclusions</vt:lpstr>
      <vt:lpstr>Backup Slides  not used during presentation</vt:lpstr>
      <vt:lpstr>Guiding questions Not all used, just in case the discussion is stopping</vt:lpstr>
      <vt:lpstr>Power and Influence – Wolfers </vt:lpstr>
      <vt:lpstr>Means of Power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Influence – Wolfers</dc:title>
  <dc:creator>ZF-K</dc:creator>
  <cp:lastModifiedBy>ZF-K</cp:lastModifiedBy>
  <cp:revision>108</cp:revision>
  <dcterms:created xsi:type="dcterms:W3CDTF">2016-09-23T10:57:01Z</dcterms:created>
  <dcterms:modified xsi:type="dcterms:W3CDTF">2016-10-02T07:40:15Z</dcterms:modified>
</cp:coreProperties>
</file>