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FE19-6CE4-47EA-9D89-2F39B97C6A04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8D5F8-6FD2-465F-8E5F-0025AE63E6D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30903" y="3221"/>
            <a:ext cx="4077398" cy="923330"/>
          </a:xfrm>
        </p:spPr>
        <p:txBody>
          <a:bodyPr wrap="none">
            <a:spAutoFit/>
          </a:bodyPr>
          <a:lstStyle/>
          <a:p>
            <a:r>
              <a:rPr lang="en-US" sz="4000" dirty="0" err="1" smtClean="0"/>
              <a:t>Guidung</a:t>
            </a:r>
            <a:r>
              <a:rPr lang="en-US" sz="4000" dirty="0" smtClean="0"/>
              <a:t> questions</a:t>
            </a:r>
            <a:br>
              <a:rPr lang="en-US" sz="4000" dirty="0" smtClean="0"/>
            </a:br>
            <a:r>
              <a:rPr lang="en-US" sz="1400" dirty="0" smtClean="0"/>
              <a:t>Not all used, just in case the discussion is stopping</a:t>
            </a:r>
            <a:endParaRPr lang="en-US" sz="4000" dirty="0"/>
          </a:p>
        </p:txBody>
      </p:sp>
      <p:sp>
        <p:nvSpPr>
          <p:cNvPr id="14" name="Textfeld 13"/>
          <p:cNvSpPr txBox="1"/>
          <p:nvPr/>
        </p:nvSpPr>
        <p:spPr>
          <a:xfrm>
            <a:off x="323528" y="908720"/>
            <a:ext cx="8496944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What is Power?</a:t>
            </a:r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What components does Power has? Is power the sum of the components? Or is there more than the sum of the parts?</a:t>
            </a:r>
            <a:endParaRPr lang="de-DE" b="1" dirty="0" smtClean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Does ISR has power? </a:t>
            </a:r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What is Soft power?</a:t>
            </a:r>
            <a:endParaRPr lang="de-DE" b="1" dirty="0" smtClean="0"/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Is the definition of Nye comprehensive? Is there a difference to Schelling? </a:t>
            </a:r>
            <a:endParaRPr lang="de-DE" b="1" dirty="0" smtClean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Is one sufficient without the other? For how long? How are they interacting</a:t>
            </a:r>
            <a:r>
              <a:rPr lang="en-US" b="1" dirty="0" smtClean="0"/>
              <a:t>? Are they all equally effective?</a:t>
            </a:r>
            <a:endParaRPr lang="en-US" b="1" dirty="0" smtClean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Does a nation always have different kinds of power?</a:t>
            </a:r>
            <a:endParaRPr lang="de-DE" b="1" dirty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/>
              <a:t>Which </a:t>
            </a:r>
            <a:r>
              <a:rPr lang="en-US" b="1" dirty="0" smtClean="0"/>
              <a:t>means does </a:t>
            </a:r>
            <a:r>
              <a:rPr lang="en-US" b="1" dirty="0"/>
              <a:t>power </a:t>
            </a:r>
            <a:r>
              <a:rPr lang="en-US" b="1" dirty="0" smtClean="0"/>
              <a:t>uses</a:t>
            </a:r>
            <a:r>
              <a:rPr lang="en-US" b="1" dirty="0" smtClean="0"/>
              <a:t>? </a:t>
            </a:r>
            <a:endParaRPr lang="de-DE" b="1" dirty="0"/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Economic measures soft or hard power?</a:t>
            </a:r>
            <a:endParaRPr lang="de-DE" b="1" dirty="0" smtClean="0"/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How can a lack of power in some areas be compensated?</a:t>
            </a:r>
            <a:endParaRPr lang="de-DE" b="1" dirty="0" smtClean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 smtClean="0"/>
              <a:t>Do </a:t>
            </a:r>
            <a:r>
              <a:rPr lang="en-US" b="1" dirty="0"/>
              <a:t>we need a superpower </a:t>
            </a:r>
            <a:r>
              <a:rPr lang="en-US" b="1" dirty="0" smtClean="0"/>
              <a:t> with authority or </a:t>
            </a:r>
            <a:r>
              <a:rPr lang="en-US" b="1" dirty="0"/>
              <a:t>is </a:t>
            </a:r>
            <a:r>
              <a:rPr lang="en-US" b="1" dirty="0" smtClean="0"/>
              <a:t>multi-polarity </a:t>
            </a:r>
            <a:r>
              <a:rPr lang="en-US" b="1" dirty="0"/>
              <a:t>better for stability in the world / region?</a:t>
            </a:r>
            <a:endParaRPr lang="de-DE" b="1" dirty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/>
              <a:t>Who is able to fill the role of a superpower in the 21</a:t>
            </a:r>
            <a:r>
              <a:rPr lang="en-US" b="1" baseline="30000" dirty="0"/>
              <a:t>st</a:t>
            </a:r>
            <a:r>
              <a:rPr lang="en-US" b="1" dirty="0"/>
              <a:t> century?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States</a:t>
            </a:r>
            <a:r>
              <a:rPr lang="en-US" b="1" dirty="0"/>
              <a:t>, non-state-actors or even private actors?</a:t>
            </a:r>
            <a:endParaRPr lang="de-DE" b="1" dirty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/>
              <a:t>Alliances are better able to use soft power?</a:t>
            </a:r>
            <a:endParaRPr lang="de-DE" b="1" dirty="0"/>
          </a:p>
          <a:p>
            <a:pPr marL="342900" lvl="0" indent="-342900">
              <a:spcAft>
                <a:spcPts val="500"/>
              </a:spcAft>
              <a:buFont typeface="+mj-lt"/>
              <a:buAutoNum type="arabicPeriod"/>
            </a:pPr>
            <a:r>
              <a:rPr lang="en-US" b="1" dirty="0"/>
              <a:t>Strategic communication the key to success</a:t>
            </a:r>
            <a:r>
              <a:rPr lang="en-US" b="1" dirty="0" smtClean="0"/>
              <a:t>?</a:t>
            </a:r>
            <a:endParaRPr lang="de-DE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085628" y="836712"/>
            <a:ext cx="6984776" cy="5976664"/>
          </a:xfrm>
          <a:prstGeom prst="ellipse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001" y="2657"/>
            <a:ext cx="8781186" cy="707886"/>
          </a:xfrm>
        </p:spPr>
        <p:txBody>
          <a:bodyPr wrap="none">
            <a:spAutoFit/>
          </a:bodyPr>
          <a:lstStyle/>
          <a:p>
            <a:r>
              <a:rPr lang="en-US" sz="4000" dirty="0" smtClean="0"/>
              <a:t>Five Faces of Power – Bacharach &amp; </a:t>
            </a:r>
            <a:r>
              <a:rPr lang="en-US" sz="4000" dirty="0" err="1" smtClean="0"/>
              <a:t>Baratz</a:t>
            </a:r>
            <a:endParaRPr lang="en-US" sz="4000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4211868" y="3099060"/>
            <a:ext cx="3312000" cy="331200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Influence </a:t>
            </a:r>
            <a:r>
              <a:rPr lang="en-US" sz="1600" b="1" dirty="0" smtClean="0">
                <a:solidFill>
                  <a:schemeClr val="tx1"/>
                </a:solidFill>
              </a:rPr>
              <a:t>(Persuasion/Conviction)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1637444" y="3099060"/>
            <a:ext cx="3312000" cy="3312000"/>
          </a:xfrm>
          <a:prstGeom prst="ellipse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Manipulation</a:t>
            </a:r>
            <a:endParaRPr lang="en-US" sz="2000" dirty="0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4211868" y="1254132"/>
            <a:ext cx="3312000" cy="3312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Force</a:t>
            </a:r>
            <a:endParaRPr lang="en-US" sz="2000" dirty="0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5292080" y="4941168"/>
            <a:ext cx="1446176" cy="1446176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Authority</a:t>
            </a:r>
            <a:endParaRPr lang="en-US" sz="1600" dirty="0"/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1637444" y="1254132"/>
            <a:ext cx="3312000" cy="33120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Power</a:t>
            </a:r>
            <a:endParaRPr lang="en-US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179512" y="6165304"/>
            <a:ext cx="97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scale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92598" y="2657"/>
            <a:ext cx="3753976" cy="707886"/>
          </a:xfr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4000" dirty="0"/>
              <a:t>Soft Power – Nye</a:t>
            </a:r>
          </a:p>
        </p:txBody>
      </p:sp>
      <p:sp>
        <p:nvSpPr>
          <p:cNvPr id="5" name="Ellipse 4"/>
          <p:cNvSpPr/>
          <p:nvPr/>
        </p:nvSpPr>
        <p:spPr>
          <a:xfrm>
            <a:off x="4139952" y="908720"/>
            <a:ext cx="4320480" cy="3744416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Soft Power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(Public Diplomacy)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Win-Win</a:t>
            </a:r>
            <a:endParaRPr lang="en-US" sz="2000" dirty="0"/>
          </a:p>
        </p:txBody>
      </p:sp>
      <p:sp>
        <p:nvSpPr>
          <p:cNvPr id="6" name="Ellipse 5"/>
          <p:cNvSpPr/>
          <p:nvPr/>
        </p:nvSpPr>
        <p:spPr>
          <a:xfrm>
            <a:off x="683568" y="908720"/>
            <a:ext cx="4320480" cy="3744416"/>
          </a:xfrm>
          <a:prstGeom prst="ellipse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(Hard) Power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Win-Lose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19600" y="5373216"/>
            <a:ext cx="8472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/>
            <a:r>
              <a:rPr lang="en-US" dirty="0" smtClean="0"/>
              <a:t>Power: ability to move others by threat or infliction of deprivations </a:t>
            </a:r>
            <a:r>
              <a:rPr lang="en-US" dirty="0" smtClean="0">
                <a:sym typeface="Wingdings" pitchFamily="2" charset="2"/>
              </a:rPr>
              <a:t> mostly coercive</a:t>
            </a:r>
          </a:p>
          <a:p>
            <a:pPr marL="358775" indent="-358775"/>
            <a:r>
              <a:rPr lang="en-US" dirty="0" smtClean="0">
                <a:sym typeface="Wingdings" pitchFamily="2" charset="2"/>
              </a:rPr>
              <a:t>Soft Power: ability to achieve desired outcomes through attraction rather than coercion  convincing others to follow or to agree by promises, grants or benefits</a:t>
            </a:r>
          </a:p>
          <a:p>
            <a:pPr marL="358775" indent="-358775"/>
            <a:r>
              <a:rPr lang="en-US" dirty="0" smtClean="0">
                <a:sym typeface="Wingdings" pitchFamily="2" charset="2"/>
              </a:rPr>
              <a:t>Go together hand in hand</a:t>
            </a:r>
            <a:endParaRPr lang="en-US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343944" y="2325070"/>
            <a:ext cx="439543" cy="70788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+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76976" y="4653136"/>
            <a:ext cx="3773854" cy="70788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Foreign Policies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44955" y="-3320"/>
            <a:ext cx="6649256" cy="707886"/>
          </a:xfr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4000" dirty="0"/>
              <a:t>Power and Influence – </a:t>
            </a:r>
            <a:r>
              <a:rPr lang="en-US" sz="4000" dirty="0" err="1"/>
              <a:t>Wolfers</a:t>
            </a:r>
            <a:r>
              <a:rPr lang="en-US" sz="4000" dirty="0"/>
              <a:t> </a:t>
            </a:r>
          </a:p>
        </p:txBody>
      </p:sp>
      <p:sp>
        <p:nvSpPr>
          <p:cNvPr id="5" name="Ellipse 4"/>
          <p:cNvSpPr/>
          <p:nvPr/>
        </p:nvSpPr>
        <p:spPr>
          <a:xfrm>
            <a:off x="3995936" y="2060848"/>
            <a:ext cx="4320480" cy="3744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Influence</a:t>
            </a:r>
            <a:endParaRPr lang="en-US" sz="5400" dirty="0"/>
          </a:p>
        </p:txBody>
      </p:sp>
      <p:sp>
        <p:nvSpPr>
          <p:cNvPr id="6" name="Ellipse 5"/>
          <p:cNvSpPr/>
          <p:nvPr/>
        </p:nvSpPr>
        <p:spPr>
          <a:xfrm>
            <a:off x="971600" y="1124744"/>
            <a:ext cx="4320480" cy="3744416"/>
          </a:xfrm>
          <a:prstGeom prst="ellipse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Power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19600" y="6021288"/>
            <a:ext cx="8291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Power: ability to move others or to get them to do what one wants </a:t>
            </a:r>
            <a:r>
              <a:rPr lang="en-US" dirty="0" smtClean="0">
                <a:sym typeface="Wingdings" pitchFamily="2" charset="2"/>
              </a:rPr>
              <a:t> mostly coercive</a:t>
            </a:r>
          </a:p>
          <a:p>
            <a:r>
              <a:rPr lang="en-US" dirty="0" smtClean="0">
                <a:sym typeface="Wingdings" pitchFamily="2" charset="2"/>
              </a:rPr>
              <a:t>Influence: ability without coercive means  soft power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6901" y="-3504"/>
            <a:ext cx="3925370" cy="707886"/>
          </a:xfr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4000" dirty="0"/>
              <a:t>Means of Power ?</a:t>
            </a:r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15516" y="1196752"/>
            <a:ext cx="1980000" cy="1980000"/>
          </a:xfrm>
          <a:prstGeom prst="ellipse">
            <a:avLst/>
          </a:prstGeom>
          <a:gradFill flip="none" rotWithShape="1">
            <a:gsLst>
              <a:gs pos="6600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Security Forces</a:t>
            </a:r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6984124" y="1196752"/>
            <a:ext cx="1980000" cy="1980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33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Economy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4727922" y="3392996"/>
            <a:ext cx="1980000" cy="1980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Politics / Diplomacy</a:t>
            </a:r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2471719" y="3392996"/>
            <a:ext cx="1980000" cy="19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Culture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4727922" y="1196752"/>
            <a:ext cx="1980000" cy="19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Religion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215516" y="3392996"/>
            <a:ext cx="1980000" cy="19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Engage-</a:t>
            </a:r>
            <a:r>
              <a:rPr lang="en-US" sz="2000" b="1" dirty="0" err="1" smtClean="0">
                <a:solidFill>
                  <a:schemeClr val="tx1"/>
                </a:solidFill>
              </a:rPr>
              <a:t>ment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6984124" y="3392996"/>
            <a:ext cx="1980000" cy="1980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…….</a:t>
            </a: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2471719" y="1196752"/>
            <a:ext cx="1980000" cy="1980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Endurance</a:t>
            </a:r>
          </a:p>
          <a:p>
            <a:pPr algn="ctr"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(human / materialistic resources)</a:t>
            </a: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2339752" y="5949280"/>
            <a:ext cx="4476226" cy="707886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non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Hard and Soft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Power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9935" y="-3504"/>
            <a:ext cx="6159315" cy="707886"/>
          </a:xfr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4000" dirty="0" smtClean="0"/>
              <a:t>Means of Power in 20 years?</a:t>
            </a:r>
            <a:endParaRPr lang="en-US" sz="4000" dirty="0"/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47528" y="4815172"/>
            <a:ext cx="1800000" cy="180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7296656" y="4815172"/>
            <a:ext cx="1800000" cy="180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Alliances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5484374" y="4815172"/>
            <a:ext cx="1800000" cy="180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Enterprises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3672092" y="4815172"/>
            <a:ext cx="1800000" cy="180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Non-State-Actors / Terror</a:t>
            </a:r>
            <a:endParaRPr lang="en-US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251612" y="728904"/>
            <a:ext cx="1836000" cy="1836000"/>
          </a:xfrm>
          <a:prstGeom prst="ellipse">
            <a:avLst/>
          </a:prstGeom>
          <a:gradFill flip="none" rotWithShape="1">
            <a:gsLst>
              <a:gs pos="6600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Security Forces</a:t>
            </a:r>
          </a:p>
        </p:txBody>
      </p:sp>
      <p:sp>
        <p:nvSpPr>
          <p:cNvPr id="20" name="Ellipse 19"/>
          <p:cNvSpPr>
            <a:spLocks noChangeAspect="1"/>
          </p:cNvSpPr>
          <p:nvPr/>
        </p:nvSpPr>
        <p:spPr>
          <a:xfrm>
            <a:off x="7032252" y="728904"/>
            <a:ext cx="1836000" cy="1836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33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Economy</a:t>
            </a:r>
          </a:p>
        </p:txBody>
      </p:sp>
      <p:sp>
        <p:nvSpPr>
          <p:cNvPr id="21" name="Ellipse 20"/>
          <p:cNvSpPr>
            <a:spLocks noChangeAspect="1"/>
          </p:cNvSpPr>
          <p:nvPr/>
        </p:nvSpPr>
        <p:spPr>
          <a:xfrm>
            <a:off x="4745970" y="2817136"/>
            <a:ext cx="1836000" cy="1836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Politics / Diplomacy</a:t>
            </a:r>
          </a:p>
        </p:txBody>
      </p:sp>
      <p:sp>
        <p:nvSpPr>
          <p:cNvPr id="22" name="Ellipse 21"/>
          <p:cNvSpPr>
            <a:spLocks noChangeAspect="1"/>
          </p:cNvSpPr>
          <p:nvPr/>
        </p:nvSpPr>
        <p:spPr>
          <a:xfrm>
            <a:off x="2489767" y="2817136"/>
            <a:ext cx="1836000" cy="1836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Culture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Ellipse 22"/>
          <p:cNvSpPr>
            <a:spLocks noChangeAspect="1"/>
          </p:cNvSpPr>
          <p:nvPr/>
        </p:nvSpPr>
        <p:spPr>
          <a:xfrm>
            <a:off x="4745970" y="728904"/>
            <a:ext cx="1836000" cy="1836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Religion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Ellipse 23"/>
          <p:cNvSpPr>
            <a:spLocks noChangeAspect="1"/>
          </p:cNvSpPr>
          <p:nvPr/>
        </p:nvSpPr>
        <p:spPr>
          <a:xfrm>
            <a:off x="251612" y="2817136"/>
            <a:ext cx="1836000" cy="1836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Engage-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ment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>
            <a:off x="7032252" y="2817136"/>
            <a:ext cx="1836000" cy="1836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…….</a:t>
            </a:r>
          </a:p>
        </p:txBody>
      </p:sp>
      <p:sp>
        <p:nvSpPr>
          <p:cNvPr id="26" name="Ellipse 25"/>
          <p:cNvSpPr>
            <a:spLocks noChangeAspect="1"/>
          </p:cNvSpPr>
          <p:nvPr/>
        </p:nvSpPr>
        <p:spPr>
          <a:xfrm>
            <a:off x="2489767" y="728904"/>
            <a:ext cx="1836000" cy="18360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Endurance</a:t>
            </a:r>
          </a:p>
          <a:p>
            <a:pPr algn="ctr"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(human / materialistic resources)</a:t>
            </a:r>
          </a:p>
        </p:txBody>
      </p:sp>
      <p:sp>
        <p:nvSpPr>
          <p:cNvPr id="27" name="Ellipse 26"/>
          <p:cNvSpPr>
            <a:spLocks noChangeAspect="1"/>
          </p:cNvSpPr>
          <p:nvPr/>
        </p:nvSpPr>
        <p:spPr>
          <a:xfrm>
            <a:off x="1859810" y="4815172"/>
            <a:ext cx="1800000" cy="180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Propaganda</a:t>
            </a:r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Bildschirmpräsentation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Guidung questions Not all used, just in case the discussion is stopping</vt:lpstr>
      <vt:lpstr>Five Faces of Power – Bacharach &amp; Baratz</vt:lpstr>
      <vt:lpstr>Soft Power – Nye</vt:lpstr>
      <vt:lpstr>Power and Influence – Wolfers </vt:lpstr>
      <vt:lpstr>Means of Power ?</vt:lpstr>
      <vt:lpstr>Means of Power in 20 years?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Influence – Wolfers </dc:title>
  <dc:creator>ZF-K</dc:creator>
  <cp:lastModifiedBy>ZF-K</cp:lastModifiedBy>
  <cp:revision>46</cp:revision>
  <dcterms:created xsi:type="dcterms:W3CDTF">2016-09-23T10:57:01Z</dcterms:created>
  <dcterms:modified xsi:type="dcterms:W3CDTF">2016-09-23T14:16:39Z</dcterms:modified>
</cp:coreProperties>
</file>