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4" r:id="rId7"/>
  </p:sldIdLst>
  <p:sldSz cx="27432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TENERARY" id="{B9D21BB4-07B5-412F-85F4-A1B921219497}">
          <p14:sldIdLst>
            <p14:sldId id="258"/>
            <p14:sldId id="259"/>
            <p14:sldId id="260"/>
            <p14:sldId id="261"/>
            <p14:sldId id="262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4660"/>
  </p:normalViewPr>
  <p:slideViewPr>
    <p:cSldViewPr snapToGrid="0">
      <p:cViewPr>
        <p:scale>
          <a:sx n="120" d="100"/>
          <a:sy n="120" d="100"/>
        </p:scale>
        <p:origin x="21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" y="748242"/>
            <a:ext cx="2331720" cy="1591733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2401359"/>
            <a:ext cx="2057400" cy="1103841"/>
          </a:xfrm>
        </p:spPr>
        <p:txBody>
          <a:bodyPr/>
          <a:lstStyle>
            <a:lvl1pPr marL="0" indent="0" algn="ctr">
              <a:buNone/>
              <a:defRPr sz="720"/>
            </a:lvl1pPr>
            <a:lvl2pPr marL="137160" indent="0" algn="ctr">
              <a:buNone/>
              <a:defRPr sz="600"/>
            </a:lvl2pPr>
            <a:lvl3pPr marL="274320" indent="0" algn="ctr">
              <a:buNone/>
              <a:defRPr sz="540"/>
            </a:lvl3pPr>
            <a:lvl4pPr marL="411480" indent="0" algn="ctr">
              <a:buNone/>
              <a:defRPr sz="480"/>
            </a:lvl4pPr>
            <a:lvl5pPr marL="548640" indent="0" algn="ctr">
              <a:buNone/>
              <a:defRPr sz="480"/>
            </a:lvl5pPr>
            <a:lvl6pPr marL="685800" indent="0" algn="ctr">
              <a:buNone/>
              <a:defRPr sz="480"/>
            </a:lvl6pPr>
            <a:lvl7pPr marL="822960" indent="0" algn="ctr">
              <a:buNone/>
              <a:defRPr sz="480"/>
            </a:lvl7pPr>
            <a:lvl8pPr marL="960120" indent="0" algn="ctr">
              <a:buNone/>
              <a:defRPr sz="480"/>
            </a:lvl8pPr>
            <a:lvl9pPr marL="1097280" indent="0" algn="ctr">
              <a:buNone/>
              <a:defRPr sz="4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4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" y="243417"/>
            <a:ext cx="591503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" y="243417"/>
            <a:ext cx="1740218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9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3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" y="1139826"/>
            <a:ext cx="2366010" cy="1901825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" y="3059643"/>
            <a:ext cx="2366010" cy="1000125"/>
          </a:xfrm>
        </p:spPr>
        <p:txBody>
          <a:bodyPr/>
          <a:lstStyle>
            <a:lvl1pPr marL="0" indent="0">
              <a:buNone/>
              <a:defRPr sz="720">
                <a:solidFill>
                  <a:schemeClr val="tx1"/>
                </a:solidFill>
              </a:defRPr>
            </a:lvl1pPr>
            <a:lvl2pPr marL="13716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74320" indent="0">
              <a:buNone/>
              <a:defRPr sz="540">
                <a:solidFill>
                  <a:schemeClr val="tx1">
                    <a:tint val="75000"/>
                  </a:schemeClr>
                </a:solidFill>
              </a:defRPr>
            </a:lvl3pPr>
            <a:lvl4pPr marL="41148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4pPr>
            <a:lvl5pPr marL="54864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5pPr>
            <a:lvl6pPr marL="68580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6pPr>
            <a:lvl7pPr marL="82296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7pPr>
            <a:lvl8pPr marL="96012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8pPr>
            <a:lvl9pPr marL="109728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5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" y="1217083"/>
            <a:ext cx="116586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" y="1217083"/>
            <a:ext cx="116586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8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" y="243418"/>
            <a:ext cx="236601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3" y="1120775"/>
            <a:ext cx="1160502" cy="549275"/>
          </a:xfrm>
        </p:spPr>
        <p:txBody>
          <a:bodyPr anchor="b"/>
          <a:lstStyle>
            <a:lvl1pPr marL="0" indent="0">
              <a:buNone/>
              <a:defRPr sz="720" b="1"/>
            </a:lvl1pPr>
            <a:lvl2pPr marL="137160" indent="0">
              <a:buNone/>
              <a:defRPr sz="600" b="1"/>
            </a:lvl2pPr>
            <a:lvl3pPr marL="274320" indent="0">
              <a:buNone/>
              <a:defRPr sz="540" b="1"/>
            </a:lvl3pPr>
            <a:lvl4pPr marL="411480" indent="0">
              <a:buNone/>
              <a:defRPr sz="480" b="1"/>
            </a:lvl4pPr>
            <a:lvl5pPr marL="548640" indent="0">
              <a:buNone/>
              <a:defRPr sz="480" b="1"/>
            </a:lvl5pPr>
            <a:lvl6pPr marL="685800" indent="0">
              <a:buNone/>
              <a:defRPr sz="480" b="1"/>
            </a:lvl6pPr>
            <a:lvl7pPr marL="822960" indent="0">
              <a:buNone/>
              <a:defRPr sz="480" b="1"/>
            </a:lvl7pPr>
            <a:lvl8pPr marL="960120" indent="0">
              <a:buNone/>
              <a:defRPr sz="480" b="1"/>
            </a:lvl8pPr>
            <a:lvl9pPr marL="1097280" indent="0">
              <a:buNone/>
              <a:defRPr sz="4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3" y="1670050"/>
            <a:ext cx="1160502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" y="1120775"/>
            <a:ext cx="1166217" cy="549275"/>
          </a:xfrm>
        </p:spPr>
        <p:txBody>
          <a:bodyPr anchor="b"/>
          <a:lstStyle>
            <a:lvl1pPr marL="0" indent="0">
              <a:buNone/>
              <a:defRPr sz="720" b="1"/>
            </a:lvl1pPr>
            <a:lvl2pPr marL="137160" indent="0">
              <a:buNone/>
              <a:defRPr sz="600" b="1"/>
            </a:lvl2pPr>
            <a:lvl3pPr marL="274320" indent="0">
              <a:buNone/>
              <a:defRPr sz="540" b="1"/>
            </a:lvl3pPr>
            <a:lvl4pPr marL="411480" indent="0">
              <a:buNone/>
              <a:defRPr sz="480" b="1"/>
            </a:lvl4pPr>
            <a:lvl5pPr marL="548640" indent="0">
              <a:buNone/>
              <a:defRPr sz="480" b="1"/>
            </a:lvl5pPr>
            <a:lvl6pPr marL="685800" indent="0">
              <a:buNone/>
              <a:defRPr sz="480" b="1"/>
            </a:lvl6pPr>
            <a:lvl7pPr marL="822960" indent="0">
              <a:buNone/>
              <a:defRPr sz="480" b="1"/>
            </a:lvl7pPr>
            <a:lvl8pPr marL="960120" indent="0">
              <a:buNone/>
              <a:defRPr sz="480" b="1"/>
            </a:lvl8pPr>
            <a:lvl9pPr marL="1097280" indent="0">
              <a:buNone/>
              <a:defRPr sz="4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" y="1670050"/>
            <a:ext cx="1166217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7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7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7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3" y="304800"/>
            <a:ext cx="884753" cy="1066800"/>
          </a:xfrm>
        </p:spPr>
        <p:txBody>
          <a:bodyPr anchor="b"/>
          <a:lstStyle>
            <a:lvl1pPr>
              <a:defRPr sz="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" y="658285"/>
            <a:ext cx="1388745" cy="3249083"/>
          </a:xfrm>
        </p:spPr>
        <p:txBody>
          <a:bodyPr/>
          <a:lstStyle>
            <a:lvl1pPr>
              <a:defRPr sz="960"/>
            </a:lvl1pPr>
            <a:lvl2pPr>
              <a:defRPr sz="840"/>
            </a:lvl2pPr>
            <a:lvl3pPr>
              <a:defRPr sz="72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3" y="1371600"/>
            <a:ext cx="884753" cy="2541059"/>
          </a:xfrm>
        </p:spPr>
        <p:txBody>
          <a:bodyPr/>
          <a:lstStyle>
            <a:lvl1pPr marL="0" indent="0">
              <a:buNone/>
              <a:defRPr sz="480"/>
            </a:lvl1pPr>
            <a:lvl2pPr marL="137160" indent="0">
              <a:buNone/>
              <a:defRPr sz="420"/>
            </a:lvl2pPr>
            <a:lvl3pPr marL="274320" indent="0">
              <a:buNone/>
              <a:defRPr sz="360"/>
            </a:lvl3pPr>
            <a:lvl4pPr marL="411480" indent="0">
              <a:buNone/>
              <a:defRPr sz="300"/>
            </a:lvl4pPr>
            <a:lvl5pPr marL="548640" indent="0">
              <a:buNone/>
              <a:defRPr sz="300"/>
            </a:lvl5pPr>
            <a:lvl6pPr marL="685800" indent="0">
              <a:buNone/>
              <a:defRPr sz="300"/>
            </a:lvl6pPr>
            <a:lvl7pPr marL="822960" indent="0">
              <a:buNone/>
              <a:defRPr sz="300"/>
            </a:lvl7pPr>
            <a:lvl8pPr marL="960120" indent="0">
              <a:buNone/>
              <a:defRPr sz="300"/>
            </a:lvl8pPr>
            <a:lvl9pPr marL="1097280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0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3" y="304800"/>
            <a:ext cx="884753" cy="1066800"/>
          </a:xfrm>
        </p:spPr>
        <p:txBody>
          <a:bodyPr anchor="b"/>
          <a:lstStyle>
            <a:lvl1pPr>
              <a:defRPr sz="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" y="658285"/>
            <a:ext cx="1388745" cy="3249083"/>
          </a:xfrm>
        </p:spPr>
        <p:txBody>
          <a:bodyPr anchor="t"/>
          <a:lstStyle>
            <a:lvl1pPr marL="0" indent="0">
              <a:buNone/>
              <a:defRPr sz="960"/>
            </a:lvl1pPr>
            <a:lvl2pPr marL="137160" indent="0">
              <a:buNone/>
              <a:defRPr sz="840"/>
            </a:lvl2pPr>
            <a:lvl3pPr marL="274320" indent="0">
              <a:buNone/>
              <a:defRPr sz="720"/>
            </a:lvl3pPr>
            <a:lvl4pPr marL="411480" indent="0">
              <a:buNone/>
              <a:defRPr sz="600"/>
            </a:lvl4pPr>
            <a:lvl5pPr marL="548640" indent="0">
              <a:buNone/>
              <a:defRPr sz="600"/>
            </a:lvl5pPr>
            <a:lvl6pPr marL="685800" indent="0">
              <a:buNone/>
              <a:defRPr sz="600"/>
            </a:lvl6pPr>
            <a:lvl7pPr marL="822960" indent="0">
              <a:buNone/>
              <a:defRPr sz="600"/>
            </a:lvl7pPr>
            <a:lvl8pPr marL="960120" indent="0">
              <a:buNone/>
              <a:defRPr sz="600"/>
            </a:lvl8pPr>
            <a:lvl9pPr marL="1097280" indent="0">
              <a:buNone/>
              <a:defRPr sz="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3" y="1371600"/>
            <a:ext cx="884753" cy="2541059"/>
          </a:xfrm>
        </p:spPr>
        <p:txBody>
          <a:bodyPr/>
          <a:lstStyle>
            <a:lvl1pPr marL="0" indent="0">
              <a:buNone/>
              <a:defRPr sz="480"/>
            </a:lvl1pPr>
            <a:lvl2pPr marL="137160" indent="0">
              <a:buNone/>
              <a:defRPr sz="420"/>
            </a:lvl2pPr>
            <a:lvl3pPr marL="274320" indent="0">
              <a:buNone/>
              <a:defRPr sz="360"/>
            </a:lvl3pPr>
            <a:lvl4pPr marL="411480" indent="0">
              <a:buNone/>
              <a:defRPr sz="300"/>
            </a:lvl4pPr>
            <a:lvl5pPr marL="548640" indent="0">
              <a:buNone/>
              <a:defRPr sz="300"/>
            </a:lvl5pPr>
            <a:lvl6pPr marL="685800" indent="0">
              <a:buNone/>
              <a:defRPr sz="300"/>
            </a:lvl6pPr>
            <a:lvl7pPr marL="822960" indent="0">
              <a:buNone/>
              <a:defRPr sz="300"/>
            </a:lvl7pPr>
            <a:lvl8pPr marL="960120" indent="0">
              <a:buNone/>
              <a:defRPr sz="300"/>
            </a:lvl8pPr>
            <a:lvl9pPr marL="1097280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0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" y="243418"/>
            <a:ext cx="236601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" y="1217083"/>
            <a:ext cx="236601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" y="4237568"/>
            <a:ext cx="61722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E87DA-8359-434F-B2EC-8F2852FD074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" y="4237568"/>
            <a:ext cx="92583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" y="4237568"/>
            <a:ext cx="61722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CC26-07AC-45AC-BE2A-B556F326C4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D6EDE4-CCA6-49EA-8F56-7D1F2330853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1317" y="0"/>
            <a:ext cx="1445576" cy="107722"/>
          </a:xfrm>
          <a:prstGeom prst="rect">
            <a:avLst/>
          </a:prstGeom>
        </p:spPr>
        <p:txBody>
          <a:bodyPr horzOverflow="overflow" wrap="square" lIns="0" tIns="0" rIns="0" bIns="0">
            <a:spAutoFit/>
          </a:bodyPr>
          <a:lstStyle/>
          <a:p>
            <a:pPr algn="ctr" rtl="1"/>
            <a:r>
              <a:rPr lang="en-US" sz="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בלמ"ס</a:t>
            </a:r>
            <a:r>
              <a:rPr lang="en-US" sz="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10425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4320" rtl="0" eaLnBrk="1" latinLnBrk="0" hangingPunct="1">
        <a:lnSpc>
          <a:spcPct val="90000"/>
        </a:lnSpc>
        <a:spcBef>
          <a:spcPct val="0"/>
        </a:spcBef>
        <a:buNone/>
        <a:defRPr sz="1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27432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4EB9B80-AAC4-4F65-8BC7-98B9B63CB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347673"/>
              </p:ext>
            </p:extLst>
          </p:nvPr>
        </p:nvGraphicFramePr>
        <p:xfrm>
          <a:off x="129283" y="876231"/>
          <a:ext cx="2376294" cy="230692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792098">
                  <a:extLst>
                    <a:ext uri="{9D8B030D-6E8A-4147-A177-3AD203B41FA5}">
                      <a16:colId xmlns:a16="http://schemas.microsoft.com/office/drawing/2014/main" val="3813086331"/>
                    </a:ext>
                  </a:extLst>
                </a:gridCol>
                <a:gridCol w="792098">
                  <a:extLst>
                    <a:ext uri="{9D8B030D-6E8A-4147-A177-3AD203B41FA5}">
                      <a16:colId xmlns:a16="http://schemas.microsoft.com/office/drawing/2014/main" val="3175489646"/>
                    </a:ext>
                  </a:extLst>
                </a:gridCol>
                <a:gridCol w="792098">
                  <a:extLst>
                    <a:ext uri="{9D8B030D-6E8A-4147-A177-3AD203B41FA5}">
                      <a16:colId xmlns:a16="http://schemas.microsoft.com/office/drawing/2014/main" val="2007115530"/>
                    </a:ext>
                  </a:extLst>
                </a:gridCol>
              </a:tblGrid>
              <a:tr h="179936">
                <a:tc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שעות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מיקום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מהות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5347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endParaRPr lang="en-US" sz="80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מטה האו"ם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פגישה עם השגריר ארדן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6415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פגישה עם מזכ"ל האו"ם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8017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endParaRPr lang="en-US" sz="80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מעבר למש"ן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5919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endParaRPr lang="en-US" sz="80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פגישה עם רמש"ן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3660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endParaRPr lang="en-US" sz="80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80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פאנל מש"ן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0776105"/>
                  </a:ext>
                </a:extLst>
              </a:tr>
              <a:tr h="330500">
                <a:tc>
                  <a:txBody>
                    <a:bodyPr/>
                    <a:lstStyle/>
                    <a:p>
                      <a:pPr algn="ctr" rtl="1"/>
                      <a:endParaRPr lang="en-US" sz="80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מעבר לוושינגטון - רכוב 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רכוב 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8125508"/>
                  </a:ext>
                </a:extLst>
              </a:tr>
              <a:tr h="330500">
                <a:tc>
                  <a:txBody>
                    <a:bodyPr/>
                    <a:lstStyle/>
                    <a:p>
                      <a:pPr algn="ctr" rtl="1"/>
                      <a:endParaRPr lang="en-US" sz="80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800" dirty="0">
                          <a:solidFill>
                            <a:schemeClr val="tx1"/>
                          </a:solidFill>
                          <a:latin typeface="Segoe MDL2 Assets" panose="050A0102010101010101" pitchFamily="18" charset="0"/>
                        </a:rPr>
                        <a:t>ערב חופשי</a:t>
                      </a:r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800" dirty="0">
                        <a:solidFill>
                          <a:schemeClr val="tx1"/>
                        </a:solidFill>
                        <a:latin typeface="Segoe MDL2 Assets" panose="050A0102010101010101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484512"/>
                  </a:ext>
                </a:extLst>
              </a:tr>
            </a:tbl>
          </a:graphicData>
        </a:graphic>
      </p:graphicFrame>
      <p:pic>
        <p:nvPicPr>
          <p:cNvPr id="1028" name="Picture 4">
            <a:extLst>
              <a:ext uri="{FF2B5EF4-FFF2-40B4-BE49-F238E27FC236}">
                <a16:creationId xmlns:a16="http://schemas.microsoft.com/office/drawing/2014/main" id="{6B322344-A44A-403C-BED9-F891F50DF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729" y="379216"/>
            <a:ext cx="439157" cy="40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AA6555F-ED02-4748-B544-485C07091A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171"/>
          <a:stretch/>
        </p:blipFill>
        <p:spPr bwMode="auto">
          <a:xfrm>
            <a:off x="0" y="3333092"/>
            <a:ext cx="2743200" cy="135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330E238-F81E-4B39-A8A3-500FD811249C}"/>
              </a:ext>
            </a:extLst>
          </p:cNvPr>
          <p:cNvSpPr/>
          <p:nvPr/>
        </p:nvSpPr>
        <p:spPr>
          <a:xfrm>
            <a:off x="172864" y="448801"/>
            <a:ext cx="1891865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he-IL" sz="11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לו"ז יום ב', 14 ליוני 2021</a:t>
            </a:r>
            <a:endParaRPr lang="en-US" sz="11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8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2F24DE4-30A5-4359-AE3F-D67DB2DDDA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396062"/>
              </p:ext>
            </p:extLst>
          </p:nvPr>
        </p:nvGraphicFramePr>
        <p:xfrm>
          <a:off x="198625" y="803082"/>
          <a:ext cx="2365374" cy="36655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8999">
                  <a:extLst>
                    <a:ext uri="{9D8B030D-6E8A-4147-A177-3AD203B41FA5}">
                      <a16:colId xmlns:a16="http://schemas.microsoft.com/office/drawing/2014/main" val="824547080"/>
                    </a:ext>
                  </a:extLst>
                </a:gridCol>
                <a:gridCol w="2016375">
                  <a:extLst>
                    <a:ext uri="{9D8B030D-6E8A-4147-A177-3AD203B41FA5}">
                      <a16:colId xmlns:a16="http://schemas.microsoft.com/office/drawing/2014/main" val="2783305515"/>
                    </a:ext>
                  </a:extLst>
                </a:gridCol>
              </a:tblGrid>
              <a:tr h="244370"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367842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0900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481230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643682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739328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7974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496933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1571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9187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396830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9117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175459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084284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93013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61924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12774"/>
                  </a:ext>
                </a:extLst>
              </a:tr>
            </a:tbl>
          </a:graphicData>
        </a:graphic>
      </p:graphicFrame>
      <p:pic>
        <p:nvPicPr>
          <p:cNvPr id="7" name="Picture 4">
            <a:extLst>
              <a:ext uri="{FF2B5EF4-FFF2-40B4-BE49-F238E27FC236}">
                <a16:creationId xmlns:a16="http://schemas.microsoft.com/office/drawing/2014/main" id="{E3BE4366-55F6-447E-B7B3-518040168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490" y="184288"/>
            <a:ext cx="439157" cy="40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F77BD38-25CB-4342-83AF-80E5F2AD3948}"/>
              </a:ext>
            </a:extLst>
          </p:cNvPr>
          <p:cNvSpPr/>
          <p:nvPr/>
        </p:nvSpPr>
        <p:spPr>
          <a:xfrm>
            <a:off x="198625" y="253873"/>
            <a:ext cx="1891865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he-IL" sz="11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לו"ז יום ב', 14 ליוני 2021</a:t>
            </a:r>
            <a:endParaRPr lang="en-US" sz="11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BA091B0-B9E5-454E-B394-936006C0DE9D}"/>
              </a:ext>
            </a:extLst>
          </p:cNvPr>
          <p:cNvSpPr/>
          <p:nvPr/>
        </p:nvSpPr>
        <p:spPr>
          <a:xfrm>
            <a:off x="500063" y="1589612"/>
            <a:ext cx="1656522" cy="14080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he-IL" sz="600" dirty="0"/>
              <a:t>פ"ע שגריר ישראל באו"ם </a:t>
            </a:r>
            <a:r>
              <a:rPr lang="he-IL" sz="400" dirty="0"/>
              <a:t>10:00-10:45, מטה האום, ניו-יורק</a:t>
            </a:r>
            <a:endParaRPr lang="en-US" sz="4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1882808-7C32-44D7-9EC3-566F9C846DDE}"/>
              </a:ext>
            </a:extLst>
          </p:cNvPr>
          <p:cNvSpPr/>
          <p:nvPr/>
        </p:nvSpPr>
        <p:spPr>
          <a:xfrm>
            <a:off x="500063" y="2057836"/>
            <a:ext cx="1590427" cy="20797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he-IL" sz="400" dirty="0"/>
              <a:t>מעבר למש"ן </a:t>
            </a:r>
            <a:endParaRPr lang="he-IL" sz="7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A2C3F33-177C-4014-9457-7FF6FBE21017}"/>
              </a:ext>
            </a:extLst>
          </p:cNvPr>
          <p:cNvSpPr/>
          <p:nvPr/>
        </p:nvSpPr>
        <p:spPr>
          <a:xfrm>
            <a:off x="500063" y="2304419"/>
            <a:ext cx="1590427" cy="17091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he-IL" sz="400" dirty="0"/>
              <a:t>פ"ע רמש"ן</a:t>
            </a:r>
            <a:endParaRPr lang="he-IL" sz="7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AFDE6FD-2705-4E98-B603-CA7C344FFD99}"/>
              </a:ext>
            </a:extLst>
          </p:cNvPr>
          <p:cNvSpPr/>
          <p:nvPr/>
        </p:nvSpPr>
        <p:spPr>
          <a:xfrm>
            <a:off x="500063" y="2569153"/>
            <a:ext cx="1593613" cy="19377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he-IL" sz="800" dirty="0"/>
              <a:t>פאנל מש"ן</a:t>
            </a:r>
            <a:endParaRPr lang="he-IL" sz="105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13EAB39-FDA1-4B06-8AF7-2958C9C0FAEE}"/>
              </a:ext>
            </a:extLst>
          </p:cNvPr>
          <p:cNvSpPr/>
          <p:nvPr/>
        </p:nvSpPr>
        <p:spPr>
          <a:xfrm>
            <a:off x="496876" y="2778669"/>
            <a:ext cx="1593614" cy="90036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he-IL" sz="600" dirty="0"/>
              <a:t>נסיעה לוושיגנטון הבירה</a:t>
            </a:r>
            <a:endParaRPr lang="he-IL" sz="9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0BB0893-CE8E-4C43-BDC4-51121E3C6B99}"/>
              </a:ext>
            </a:extLst>
          </p:cNvPr>
          <p:cNvSpPr/>
          <p:nvPr/>
        </p:nvSpPr>
        <p:spPr>
          <a:xfrm>
            <a:off x="500063" y="1843635"/>
            <a:ext cx="1649434" cy="14080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he-IL" sz="600" dirty="0"/>
              <a:t>פ"ע מזכ"ל האו"ם </a:t>
            </a:r>
            <a:r>
              <a:rPr lang="he-IL" sz="400" dirty="0"/>
              <a:t> מטה האום, ניו-יורק</a:t>
            </a:r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409575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2F24DE4-30A5-4359-AE3F-D67DB2DDDA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057616"/>
              </p:ext>
            </p:extLst>
          </p:nvPr>
        </p:nvGraphicFramePr>
        <p:xfrm>
          <a:off x="545790" y="767640"/>
          <a:ext cx="1533852" cy="3453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8999">
                  <a:extLst>
                    <a:ext uri="{9D8B030D-6E8A-4147-A177-3AD203B41FA5}">
                      <a16:colId xmlns:a16="http://schemas.microsoft.com/office/drawing/2014/main" val="824547080"/>
                    </a:ext>
                  </a:extLst>
                </a:gridCol>
                <a:gridCol w="1184853">
                  <a:extLst>
                    <a:ext uri="{9D8B030D-6E8A-4147-A177-3AD203B41FA5}">
                      <a16:colId xmlns:a16="http://schemas.microsoft.com/office/drawing/2014/main" val="2783305515"/>
                    </a:ext>
                  </a:extLst>
                </a:gridCol>
              </a:tblGrid>
              <a:tr h="244370"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367842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0900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481230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643682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739328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7974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496933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1571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9187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396830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9117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175459"/>
                  </a:ext>
                </a:extLst>
              </a:tr>
              <a:tr h="24437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084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93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61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12774"/>
                  </a:ext>
                </a:extLst>
              </a:tr>
            </a:tbl>
          </a:graphicData>
        </a:graphic>
      </p:graphicFrame>
      <p:pic>
        <p:nvPicPr>
          <p:cNvPr id="7" name="Picture 4">
            <a:extLst>
              <a:ext uri="{FF2B5EF4-FFF2-40B4-BE49-F238E27FC236}">
                <a16:creationId xmlns:a16="http://schemas.microsoft.com/office/drawing/2014/main" id="{E3BE4366-55F6-447E-B7B3-518040168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490" y="184288"/>
            <a:ext cx="439157" cy="40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F77BD38-25CB-4342-83AF-80E5F2AD3948}"/>
              </a:ext>
            </a:extLst>
          </p:cNvPr>
          <p:cNvSpPr/>
          <p:nvPr/>
        </p:nvSpPr>
        <p:spPr>
          <a:xfrm>
            <a:off x="198625" y="253873"/>
            <a:ext cx="1891865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he-IL" sz="11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לו"ז יום ב', 14 ליוני 2021</a:t>
            </a:r>
            <a:endParaRPr lang="en-US" sz="11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BA091B0-B9E5-454E-B394-936006C0DE9D}"/>
              </a:ext>
            </a:extLst>
          </p:cNvPr>
          <p:cNvSpPr/>
          <p:nvPr/>
        </p:nvSpPr>
        <p:spPr>
          <a:xfrm>
            <a:off x="654745" y="1554170"/>
            <a:ext cx="1005840" cy="140803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600" b="1" dirty="0">
                <a:solidFill>
                  <a:schemeClr val="tx1"/>
                </a:solidFill>
              </a:rPr>
              <a:t>פ"ע שגריר ישראל באו"ם</a:t>
            </a:r>
            <a:endParaRPr lang="en-US" sz="400" b="1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1882808-7C32-44D7-9EC3-566F9C846DDE}"/>
              </a:ext>
            </a:extLst>
          </p:cNvPr>
          <p:cNvSpPr/>
          <p:nvPr/>
        </p:nvSpPr>
        <p:spPr>
          <a:xfrm>
            <a:off x="654745" y="2022394"/>
            <a:ext cx="1005840" cy="20797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400" b="1" dirty="0">
                <a:solidFill>
                  <a:schemeClr val="tx1"/>
                </a:solidFill>
              </a:rPr>
              <a:t>מעבר למש"ן </a:t>
            </a:r>
            <a:endParaRPr lang="he-IL" sz="700" b="1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A2C3F33-177C-4014-9457-7FF6FBE21017}"/>
              </a:ext>
            </a:extLst>
          </p:cNvPr>
          <p:cNvSpPr/>
          <p:nvPr/>
        </p:nvSpPr>
        <p:spPr>
          <a:xfrm>
            <a:off x="654745" y="2268977"/>
            <a:ext cx="1005840" cy="170911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400" b="1" dirty="0">
                <a:solidFill>
                  <a:schemeClr val="tx1"/>
                </a:solidFill>
              </a:rPr>
              <a:t>פ"ע רמש"ן</a:t>
            </a:r>
            <a:endParaRPr lang="he-IL" sz="700" b="1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AFDE6FD-2705-4E98-B603-CA7C344FFD99}"/>
              </a:ext>
            </a:extLst>
          </p:cNvPr>
          <p:cNvSpPr/>
          <p:nvPr/>
        </p:nvSpPr>
        <p:spPr>
          <a:xfrm>
            <a:off x="654745" y="2533711"/>
            <a:ext cx="1005840" cy="193776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800" b="1" dirty="0">
                <a:solidFill>
                  <a:schemeClr val="tx1"/>
                </a:solidFill>
              </a:rPr>
              <a:t>פאנל מש"ן</a:t>
            </a:r>
            <a:endParaRPr lang="he-IL" sz="1050" b="1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13EAB39-FDA1-4B06-8AF7-2958C9C0FAEE}"/>
              </a:ext>
            </a:extLst>
          </p:cNvPr>
          <p:cNvSpPr/>
          <p:nvPr/>
        </p:nvSpPr>
        <p:spPr>
          <a:xfrm>
            <a:off x="654745" y="2743227"/>
            <a:ext cx="1005840" cy="900361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600" b="1" dirty="0">
                <a:solidFill>
                  <a:schemeClr val="tx1"/>
                </a:solidFill>
              </a:rPr>
              <a:t>נסיעה לוושיגנטון הבירה</a:t>
            </a:r>
            <a:endParaRPr lang="he-IL" sz="9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0BB0893-CE8E-4C43-BDC4-51121E3C6B99}"/>
              </a:ext>
            </a:extLst>
          </p:cNvPr>
          <p:cNvSpPr/>
          <p:nvPr/>
        </p:nvSpPr>
        <p:spPr>
          <a:xfrm>
            <a:off x="654745" y="1826602"/>
            <a:ext cx="1005840" cy="140803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600" b="1" dirty="0">
                <a:solidFill>
                  <a:schemeClr val="tx1"/>
                </a:solidFill>
              </a:rPr>
              <a:t>פ"ע מזכ"ל האו"ם</a:t>
            </a:r>
            <a:endParaRPr lang="en-US" sz="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95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94333D4-BE31-41D4-AEA1-EBF172229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490" y="184288"/>
            <a:ext cx="439157" cy="40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4FAA870-5A2F-4B48-B48D-E64D97EE8F07}"/>
              </a:ext>
            </a:extLst>
          </p:cNvPr>
          <p:cNvSpPr/>
          <p:nvPr/>
        </p:nvSpPr>
        <p:spPr>
          <a:xfrm>
            <a:off x="198625" y="253873"/>
            <a:ext cx="1891865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he-IL" sz="11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לו"ז יום ב', 14 ליוני 2021</a:t>
            </a:r>
            <a:endParaRPr lang="en-US" sz="11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6143E2-B7BE-4982-B699-BA09D5A738EC}"/>
              </a:ext>
            </a:extLst>
          </p:cNvPr>
          <p:cNvSpPr/>
          <p:nvPr/>
        </p:nvSpPr>
        <p:spPr>
          <a:xfrm>
            <a:off x="0" y="690095"/>
            <a:ext cx="2743200" cy="6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תקציר קורות חיים + פרוטפוליו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7616EB-0639-46BA-BDA4-1F3A45FD42BF}"/>
              </a:ext>
            </a:extLst>
          </p:cNvPr>
          <p:cNvSpPr/>
          <p:nvPr/>
        </p:nvSpPr>
        <p:spPr>
          <a:xfrm>
            <a:off x="0" y="1450518"/>
            <a:ext cx="2743200" cy="6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מסרים מרכזיים 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171ADD-B5E1-4DB8-AF8F-A1C52F5A7C59}"/>
              </a:ext>
            </a:extLst>
          </p:cNvPr>
          <p:cNvSpPr/>
          <p:nvPr/>
        </p:nvSpPr>
        <p:spPr>
          <a:xfrm>
            <a:off x="0" y="2286000"/>
            <a:ext cx="2743200" cy="6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לקידום </a:t>
            </a:r>
            <a:r>
              <a:rPr lang="en-US" dirty="0"/>
              <a:t>/</a:t>
            </a:r>
            <a:r>
              <a:rPr lang="he-IL" dirty="0"/>
              <a:t> לבירור </a:t>
            </a:r>
            <a:endParaRPr 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6B6929A4-1C97-4728-8CEC-B2C1A43D6E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171"/>
          <a:stretch/>
        </p:blipFill>
        <p:spPr bwMode="auto">
          <a:xfrm>
            <a:off x="0" y="3333092"/>
            <a:ext cx="2743200" cy="135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45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94333D4-BE31-41D4-AEA1-EBF172229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490" y="184288"/>
            <a:ext cx="439157" cy="40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4FAA870-5A2F-4B48-B48D-E64D97EE8F07}"/>
              </a:ext>
            </a:extLst>
          </p:cNvPr>
          <p:cNvSpPr/>
          <p:nvPr/>
        </p:nvSpPr>
        <p:spPr>
          <a:xfrm>
            <a:off x="-12971" y="268251"/>
            <a:ext cx="2103461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he-IL" sz="1000" b="1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יום ג', 15</a:t>
            </a:r>
            <a:r>
              <a:rPr lang="he-IL" sz="10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.6, פ"ע מארה קארלין</a:t>
            </a:r>
            <a:endParaRPr lang="en-US" sz="10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6143E2-B7BE-4982-B699-BA09D5A738EC}"/>
              </a:ext>
            </a:extLst>
          </p:cNvPr>
          <p:cNvSpPr/>
          <p:nvPr/>
        </p:nvSpPr>
        <p:spPr>
          <a:xfrm>
            <a:off x="0" y="690096"/>
            <a:ext cx="2743200" cy="943971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175" indent="-3175" algn="just" rtl="1">
              <a:buFont typeface="Arial" panose="020B0604020202020204" pitchFamily="34" charset="0"/>
              <a:buChar char="•"/>
            </a:pPr>
            <a:r>
              <a:rPr lang="he-IL" sz="900" dirty="0">
                <a:latin typeface="Segoe UI" panose="020B0502040204020203" pitchFamily="34" charset="0"/>
                <a:cs typeface="Segoe UI" panose="020B0502040204020203" pitchFamily="34" charset="0"/>
              </a:rPr>
              <a:t>יועצת למזה"ג למדיניות מזה"ת, אירופה, נאט"ו ורוסיה. </a:t>
            </a:r>
          </a:p>
          <a:p>
            <a:pPr marL="3175" indent="-3175" algn="just" rtl="1">
              <a:buFont typeface="Arial" panose="020B0604020202020204" pitchFamily="34" charset="0"/>
              <a:buChar char="•"/>
            </a:pPr>
            <a:r>
              <a:rPr lang="he-IL" sz="900" dirty="0">
                <a:latin typeface="Segoe UI" panose="020B0502040204020203" pitchFamily="34" charset="0"/>
                <a:cs typeface="Segoe UI" panose="020B0502040204020203" pitchFamily="34" charset="0"/>
              </a:rPr>
              <a:t>חלק מצוות מעבר ממשל | </a:t>
            </a: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NEO </a:t>
            </a:r>
            <a:r>
              <a:rPr lang="he-IL" sz="900" dirty="0">
                <a:latin typeface="Segoe UI" panose="020B0502040204020203" pitchFamily="34" charset="0"/>
                <a:cs typeface="Segoe UI" panose="020B0502040204020203" pitchFamily="34" charset="0"/>
              </a:rPr>
              <a:t> מלבנון ב 2006 | אשת קריירה בתחום הפוליסי | הרצתה בג'ון הופקינס</a:t>
            </a:r>
            <a:endParaRPr lang="en-US" sz="9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175" indent="-3175" algn="just" rtl="1">
              <a:buFont typeface="Arial" panose="020B0604020202020204" pitchFamily="34" charset="0"/>
              <a:buChar char="•"/>
            </a:pPr>
            <a:r>
              <a:rPr lang="he-IL" sz="900" dirty="0">
                <a:latin typeface="Segoe UI" panose="020B0502040204020203" pitchFamily="34" charset="0"/>
                <a:cs typeface="Segoe UI" panose="020B0502040204020203" pitchFamily="34" charset="0"/>
              </a:rPr>
              <a:t>ממילווקי, נשואה לראובן יעקובסון, יחד מהתיכון. </a:t>
            </a: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he-IL" sz="900" dirty="0">
                <a:latin typeface="Segoe UI" panose="020B0502040204020203" pitchFamily="34" charset="0"/>
                <a:cs typeface="Segoe UI" panose="020B0502040204020203" pitchFamily="34" charset="0"/>
              </a:rPr>
              <a:t> ילדים. </a:t>
            </a:r>
            <a:endParaRPr lang="en-US" sz="9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7616EB-0639-46BA-BDA4-1F3A45FD42BF}"/>
              </a:ext>
            </a:extLst>
          </p:cNvPr>
          <p:cNvSpPr/>
          <p:nvPr/>
        </p:nvSpPr>
        <p:spPr>
          <a:xfrm>
            <a:off x="0" y="1733112"/>
            <a:ext cx="2743200" cy="6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מסרים מרכזיים 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171ADD-B5E1-4DB8-AF8F-A1C52F5A7C59}"/>
              </a:ext>
            </a:extLst>
          </p:cNvPr>
          <p:cNvSpPr/>
          <p:nvPr/>
        </p:nvSpPr>
        <p:spPr>
          <a:xfrm>
            <a:off x="0" y="2439232"/>
            <a:ext cx="2743200" cy="6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לקידום </a:t>
            </a:r>
            <a:r>
              <a:rPr lang="en-US" dirty="0"/>
              <a:t>/</a:t>
            </a:r>
            <a:r>
              <a:rPr lang="he-IL" dirty="0"/>
              <a:t> לבירור </a:t>
            </a:r>
            <a:endParaRPr 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6B6929A4-1C97-4728-8CEC-B2C1A43D6E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171"/>
          <a:stretch/>
        </p:blipFill>
        <p:spPr bwMode="auto">
          <a:xfrm>
            <a:off x="0" y="3333092"/>
            <a:ext cx="2743200" cy="135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27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072F1C-CF41-4289-ADED-98F1D90A42A5}"/>
              </a:ext>
            </a:extLst>
          </p:cNvPr>
          <p:cNvSpPr/>
          <p:nvPr/>
        </p:nvSpPr>
        <p:spPr>
          <a:xfrm>
            <a:off x="361585" y="257411"/>
            <a:ext cx="1897107" cy="368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US" sz="400" b="1" dirty="0">
                <a:solidFill>
                  <a:srgbClr val="333333"/>
                </a:solidFill>
                <a:latin typeface="Lato"/>
              </a:rPr>
              <a:t>Dr. Colin H. Kahl</a:t>
            </a:r>
          </a:p>
          <a:p>
            <a:pPr algn="ctr" fontAlgn="base"/>
            <a:r>
              <a:rPr lang="en-US" sz="400" i="1" dirty="0">
                <a:solidFill>
                  <a:srgbClr val="333333"/>
                </a:solidFill>
                <a:latin typeface="inherit"/>
              </a:rPr>
              <a:t>Under Secretary of Defense for Policy</a:t>
            </a:r>
            <a:endParaRPr lang="en-US" sz="400" dirty="0">
              <a:solidFill>
                <a:srgbClr val="333333"/>
              </a:solidFill>
              <a:latin typeface="Lato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0F0B462-A6D1-44E9-A7C8-5800ED49DC9F}"/>
              </a:ext>
            </a:extLst>
          </p:cNvPr>
          <p:cNvGrpSpPr/>
          <p:nvPr/>
        </p:nvGrpSpPr>
        <p:grpSpPr>
          <a:xfrm>
            <a:off x="657062" y="1069834"/>
            <a:ext cx="1897107" cy="2489710"/>
            <a:chOff x="3432542" y="1875317"/>
            <a:chExt cx="7361275" cy="496078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0A90181-0933-4EE2-851F-CC2FC8DC1DB9}"/>
                </a:ext>
              </a:extLst>
            </p:cNvPr>
            <p:cNvSpPr/>
            <p:nvPr/>
          </p:nvSpPr>
          <p:spPr>
            <a:xfrm>
              <a:off x="3432542" y="1875317"/>
              <a:ext cx="6243086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sz="400" b="1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CD3CC09-EA3E-40A7-BAF3-27447DCC6A05}"/>
                </a:ext>
              </a:extLst>
            </p:cNvPr>
            <p:cNvSpPr/>
            <p:nvPr/>
          </p:nvSpPr>
          <p:spPr>
            <a:xfrm>
              <a:off x="9803218" y="1875317"/>
              <a:ext cx="990599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 rtl="1"/>
              <a:r>
                <a:rPr lang="he-IL" sz="9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מסרים</a:t>
              </a:r>
              <a:endParaRPr lang="en-US" sz="9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9B4C58A-B056-43FA-A281-94EC6E54173F}"/>
                </a:ext>
              </a:extLst>
            </p:cNvPr>
            <p:cNvSpPr/>
            <p:nvPr/>
          </p:nvSpPr>
          <p:spPr>
            <a:xfrm>
              <a:off x="3432542" y="3751965"/>
              <a:ext cx="6243086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sz="400" b="1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57BC7F-0C80-4C8D-8121-4A9D0EA66A99}"/>
                </a:ext>
              </a:extLst>
            </p:cNvPr>
            <p:cNvSpPr/>
            <p:nvPr/>
          </p:nvSpPr>
          <p:spPr>
            <a:xfrm>
              <a:off x="9803218" y="3751965"/>
              <a:ext cx="990599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 rtl="1"/>
              <a:r>
                <a:rPr lang="he-IL" sz="5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לקידום </a:t>
              </a:r>
            </a:p>
            <a:p>
              <a:pPr algn="ctr" rtl="1"/>
              <a:r>
                <a:rPr lang="he-IL" sz="5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לבירור</a:t>
              </a:r>
              <a:endParaRPr lang="en-US" sz="5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EA00813-4EA6-47FD-A7AE-3E2509A01AEF}"/>
                </a:ext>
              </a:extLst>
            </p:cNvPr>
            <p:cNvSpPr/>
            <p:nvPr/>
          </p:nvSpPr>
          <p:spPr>
            <a:xfrm>
              <a:off x="3432542" y="5634560"/>
              <a:ext cx="6243086" cy="12015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 rtl="1"/>
              <a:r>
                <a:rPr lang="he-IL" sz="4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 - שנוי במחלקות בממשל. מונה בזכות קולה של סגנית הנשיא (מעורבות בסכם הגרעין)</a:t>
              </a:r>
              <a:endParaRPr lang="en-US" sz="4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algn="just" rtl="1"/>
              <a:r>
                <a:rPr lang="he-IL" sz="4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נחשב ניצי כנגד ישראל</a:t>
              </a:r>
              <a:endParaRPr lang="en-US" sz="4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85EE6B6-0D3F-4E23-828A-C47ED7B1C098}"/>
                </a:ext>
              </a:extLst>
            </p:cNvPr>
            <p:cNvSpPr/>
            <p:nvPr/>
          </p:nvSpPr>
          <p:spPr>
            <a:xfrm>
              <a:off x="9803217" y="5628611"/>
              <a:ext cx="990599" cy="12074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 rtl="1"/>
              <a:r>
                <a:rPr lang="he-IL" sz="8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רגישות</a:t>
              </a:r>
              <a:endParaRPr lang="en-US" sz="8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92880769-89B8-4869-B955-850FAE70DAEF}"/>
              </a:ext>
            </a:extLst>
          </p:cNvPr>
          <p:cNvSpPr/>
          <p:nvPr/>
        </p:nvSpPr>
        <p:spPr>
          <a:xfrm>
            <a:off x="40943" y="685799"/>
            <a:ext cx="583237" cy="1791621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3813" indent="-23813"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היועץ הבכיר למזה"ג בנושאי מדיניות. </a:t>
            </a:r>
          </a:p>
          <a:p>
            <a:pPr marL="23813" indent="-23813"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אמון על תיאום האטס' וביטחון לאומי במשרד ההגנה</a:t>
            </a:r>
          </a:p>
          <a:p>
            <a:pPr marL="23813" indent="-23813"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אמון על אינטגרציה של מדיניות לתכנון אופרטיבי</a:t>
            </a:r>
          </a:p>
          <a:p>
            <a:pPr marL="23813" indent="-23813"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אמון על מדיניות השת"פ ויצירת השת"פ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764161-33C9-4D42-B362-DFDC35AF8B28}"/>
              </a:ext>
            </a:extLst>
          </p:cNvPr>
          <p:cNvSpPr/>
          <p:nvPr/>
        </p:nvSpPr>
        <p:spPr>
          <a:xfrm>
            <a:off x="40942" y="2477421"/>
            <a:ext cx="583237" cy="1988288"/>
          </a:xfrm>
          <a:prstGeom prst="rect">
            <a:avLst/>
          </a:prstGeom>
          <a:solidFill>
            <a:schemeClr val="tx1">
              <a:lumMod val="50000"/>
              <a:lumOff val="50000"/>
              <a:alpha val="9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מקליפורניה, נשוי לרבקה +</a:t>
            </a:r>
            <a:r>
              <a:rPr lang="en-US" sz="6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he-IL" sz="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היה בצוותו של הנשיא אובמה ויועץ לביטחון לאומי לסגן הנשיא ביידן. </a:t>
            </a: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בעברו שירת במשה"ג בתפקיד האמון על מדיניות והיחסים עם ישראל והמזה"ת </a:t>
            </a: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ד"ר ומדעי המדינה</a:t>
            </a:r>
          </a:p>
        </p:txBody>
      </p:sp>
    </p:spTree>
    <p:extLst>
      <p:ext uri="{BB962C8B-B14F-4D97-AF65-F5344CB8AC3E}">
        <p14:creationId xmlns:p14="http://schemas.microsoft.com/office/powerpoint/2010/main" val="30837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1968</TotalTime>
  <Words>286</Words>
  <Application>Microsoft Office PowerPoint</Application>
  <PresentationFormat>Custom</PresentationFormat>
  <Paragraphs>82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inherit</vt:lpstr>
      <vt:lpstr>Lato</vt:lpstr>
      <vt:lpstr>Segoe MDL2 Assets</vt:lpstr>
      <vt:lpstr>Segoe UI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Benzi Zimmerman</dc:creator>
  <cp:lastModifiedBy>Benzi Zimmerman</cp:lastModifiedBy>
  <cp:revision>6</cp:revision>
  <dcterms:created xsi:type="dcterms:W3CDTF">2021-06-04T09:18:28Z</dcterms:created>
  <dcterms:modified xsi:type="dcterms:W3CDTF">2021-06-05T18:07:28Z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etDate">
    <vt:lpwstr>2021-06-04T09:18:28Z</vt:lpwstr>
  </property>
  <property fmtid="{D5CDD505-2E9C-101B-9397-08002B2CF9AE}" pid="4" name="MSIP_Label_701b9bfc-c426-492e-a46c-1a922d5fe54b_Method">
    <vt:lpwstr>Standard</vt:lpwstr>
  </property>
  <property fmtid="{D5CDD505-2E9C-101B-9397-08002B2CF9AE}" pid="5" name="MSIP_Label_701b9bfc-c426-492e-a46c-1a922d5fe54b_Name">
    <vt:lpwstr>בלמ"ס</vt:lpwstr>
  </property>
  <property fmtid="{D5CDD505-2E9C-101B-9397-08002B2CF9AE}" pid="6" name="MSIP_Label_701b9bfc-c426-492e-a46c-1a922d5fe54b_SiteId">
    <vt:lpwstr>78820852-55fa-450b-908d-45c0d911e76b</vt:lpwstr>
  </property>
  <property fmtid="{D5CDD505-2E9C-101B-9397-08002B2CF9AE}" pid="7" name="MSIP_Label_701b9bfc-c426-492e-a46c-1a922d5fe54b_ActionId">
    <vt:lpwstr>160802fd-4b5b-4437-80d9-38ca51a6e607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- בלמ"ס -</vt:lpwstr>
  </property>
</Properties>
</file>