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3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1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BE855-4AA4-4D12-9EB9-5EAB8DFB8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64A717-F885-48C1-8D27-042B67EB9D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2DE93-C50A-45C5-8667-730CDE3D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99243-141E-43E0-B2B3-F9A06406A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ECD72-8FE0-4B5B-B256-5C8A2F59F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9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3330-8EDD-4D86-B021-9D4881094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EBFF0-3189-4F27-949A-95E7DBF24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7EDE6-3C23-4433-A62A-C3202E34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59978-C457-433B-8BE7-3A27F44A7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AB381-10FB-4E13-AC48-7F50F264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9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B1E418-3532-4D9A-92B6-38286619B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DCA25-1445-43C1-AF76-788B0362A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B6937-9E20-4879-9C36-CDD93EEB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BDD91-BDAE-454F-B359-BAAF6E99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576A7-3B6B-43B0-8889-E7A4B63F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0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2A6F-8AF1-45CA-8A7F-293809B5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213E9-21CD-4AD1-82C5-EC844052A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E0EF3-1912-4379-AC2A-07312CF4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067F-3DFC-4ECE-8AF6-D1C0C8B5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7B70F-B8F2-4378-BF98-0820B9F3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C9BF-E84B-4F72-92ED-92E29D8EE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46AC79-B4D2-47FD-B21B-B77C5931B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97CB2-6CBA-415D-BD37-07147836D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7751A-B824-4BD2-B2D7-2C79A916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36056-7803-404D-A270-FFFF192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43C66-F1FD-4DCF-9B54-B7603997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CA7A-3F0E-4B17-B5CE-98F5C798AA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DDCD1-6C69-4686-9060-7521C16EA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7765F0-D4E1-47E7-91F2-BE7E64AB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839485-18E0-43AE-A07E-73D395CB0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240EAB-14A7-4402-BEA9-C8355CCB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0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52720-0B8D-4367-87C9-926B412FD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E0EC2-21EB-425D-A48F-23BB2F86F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319CF-2DB5-4841-B73C-8DE78B7E8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54366-B786-4F39-932C-116BF3991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7BF53C-BF81-437C-8A40-A1F99B4DA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EE1DD-0399-4A25-AFF4-2E94F2F2C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110D5-4785-4B86-9A5A-52F38CF13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1AD303-3D51-472F-B737-EB5F6F5F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428DC-7053-4F58-A35A-DD520011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FC2199-F6B8-45F6-AD7C-DB9F8919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E64B8-92EA-4A10-84DC-89655276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CA081-AD48-40B1-8EF0-4F9AD84B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6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8F8C7-1A2F-4BFD-B3ED-02C34A4B2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474647-F07E-4D22-AFAB-A15C2A71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56A32-FEE6-4E0F-9E80-D0253EFC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B683C-EF23-4177-B507-B68DB5D4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3C250-1A77-42FD-9E2C-23692BD70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4CF332-012F-4560-9265-0ACF6A372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0B58C7-A31D-4647-AC0F-76CEDC71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4CD35-B822-4CBD-A061-9EA88AAE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DFE45F-5D17-4BA1-91BF-5EB728BC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4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9D2E-93FA-4F45-A72C-FCDCE3414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09EE0A-5C61-4F04-8D6C-DB11A29E21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E1DC31-B42D-452D-BF1A-D4E4044F4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27C2B-643D-4991-92DE-B803BF13C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71575-B7AE-465C-9B5E-5CD189E8C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B93CF-9CEB-45E0-A025-C0B9E289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0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726890-BC1E-484C-8DC6-F1337DEAE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52EAE-424D-4C66-A2FB-40F0C21C9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95F84-4055-48EE-8C09-82C6F1E97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F14C-3981-464A-BBA5-034994D733D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3FCCD-A3E2-47F8-A08E-24E0066B9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5A564-6BE2-46EE-BEAD-0D452E4E0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067EE-B3CF-4B25-9DF8-A146DC5F5C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07F39E-C4A2-4B5F-B1A8-3BD5E8244A2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83263" y="0"/>
            <a:ext cx="46996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ctr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בלמ"ס -</a:t>
            </a:r>
          </a:p>
        </p:txBody>
      </p:sp>
    </p:spTree>
    <p:extLst>
      <p:ext uri="{BB962C8B-B14F-4D97-AF65-F5344CB8AC3E}">
        <p14:creationId xmlns:p14="http://schemas.microsoft.com/office/powerpoint/2010/main" val="153997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E418-F123-4DE1-847C-CD7A44168B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CDFCAE-4A93-45F3-8963-A10DFC93B9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1C5F27-5138-4126-BDAF-E96BE1A86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1" y="0"/>
            <a:ext cx="11430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04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804A-551D-4CD9-B7A3-79A2C986D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7 E 27th St, New York, NY 10016, United States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7C957-D1F1-4C66-A14E-01715025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https://www.theevelyn.com/</a:t>
            </a:r>
          </a:p>
        </p:txBody>
      </p:sp>
    </p:spTree>
    <p:extLst>
      <p:ext uri="{BB962C8B-B14F-4D97-AF65-F5344CB8AC3E}">
        <p14:creationId xmlns:p14="http://schemas.microsoft.com/office/powerpoint/2010/main" val="4232581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D557F-36BB-4598-8FE2-7703A32B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A3A5-4736-4B90-BC53-DAE35F9D3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Organization and Management - ppt download">
            <a:extLst>
              <a:ext uri="{FF2B5EF4-FFF2-40B4-BE49-F238E27FC236}">
                <a16:creationId xmlns:a16="http://schemas.microsoft.com/office/drawing/2014/main" id="{EEDDCCA7-2851-454C-B928-B67E38B45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26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609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B6C44-11CC-45A9-A553-93A453432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E4F38-E2E9-4FBC-9769-28139D2D5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OSD Policy Reorg">
            <a:extLst>
              <a:ext uri="{FF2B5EF4-FFF2-40B4-BE49-F238E27FC236}">
                <a16:creationId xmlns:a16="http://schemas.microsoft.com/office/drawing/2014/main" id="{8B50DD7F-92C4-4CDB-B875-0DAE15C89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30" y="-371698"/>
            <a:ext cx="9843540" cy="7601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109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09EF91-D960-4F0F-B330-FFDA546B7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C2B7C9-6A69-4380-922F-23E7BDEE4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35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F6DC10C-254F-4CD4-B7B1-2EFB5B70218D}"/>
              </a:ext>
            </a:extLst>
          </p:cNvPr>
          <p:cNvSpPr/>
          <p:nvPr/>
        </p:nvSpPr>
        <p:spPr>
          <a:xfrm>
            <a:off x="1105784" y="808074"/>
            <a:ext cx="9994605" cy="5550196"/>
          </a:xfrm>
          <a:prstGeom prst="rect">
            <a:avLst/>
          </a:prstGeom>
          <a:solidFill>
            <a:schemeClr val="bg1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138F0AF-6E67-45A0-AC6F-A6D016B0AC6F}"/>
              </a:ext>
            </a:extLst>
          </p:cNvPr>
          <p:cNvCxnSpPr>
            <a:cxnSpLocks/>
          </p:cNvCxnSpPr>
          <p:nvPr/>
        </p:nvCxnSpPr>
        <p:spPr>
          <a:xfrm>
            <a:off x="1098697" y="1875317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6BDCCE-EF22-4E31-B6AE-25C16B8803C0}"/>
              </a:ext>
            </a:extLst>
          </p:cNvPr>
          <p:cNvCxnSpPr>
            <a:cxnSpLocks/>
          </p:cNvCxnSpPr>
          <p:nvPr/>
        </p:nvCxnSpPr>
        <p:spPr>
          <a:xfrm>
            <a:off x="1098697" y="2453462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074B4-D1F3-4763-95C5-0B30C3C2EE0E}"/>
              </a:ext>
            </a:extLst>
          </p:cNvPr>
          <p:cNvCxnSpPr>
            <a:cxnSpLocks/>
          </p:cNvCxnSpPr>
          <p:nvPr/>
        </p:nvCxnSpPr>
        <p:spPr>
          <a:xfrm>
            <a:off x="1098697" y="3031607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4F52AE7-B00C-4159-B4D6-DD09FE5203F0}"/>
              </a:ext>
            </a:extLst>
          </p:cNvPr>
          <p:cNvCxnSpPr>
            <a:cxnSpLocks/>
          </p:cNvCxnSpPr>
          <p:nvPr/>
        </p:nvCxnSpPr>
        <p:spPr>
          <a:xfrm>
            <a:off x="1098697" y="3609752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ABBC50A-08FF-43FC-8C1E-D2CA7027FA6B}"/>
              </a:ext>
            </a:extLst>
          </p:cNvPr>
          <p:cNvCxnSpPr>
            <a:cxnSpLocks/>
          </p:cNvCxnSpPr>
          <p:nvPr/>
        </p:nvCxnSpPr>
        <p:spPr>
          <a:xfrm>
            <a:off x="1098697" y="4187897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FBE144D-E14B-4DE8-840C-2F7C0D34E3C5}"/>
              </a:ext>
            </a:extLst>
          </p:cNvPr>
          <p:cNvCxnSpPr>
            <a:cxnSpLocks/>
          </p:cNvCxnSpPr>
          <p:nvPr/>
        </p:nvCxnSpPr>
        <p:spPr>
          <a:xfrm>
            <a:off x="1098697" y="4766042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C4AC13A-BC54-47C4-BC0B-BDD7D996E8E5}"/>
              </a:ext>
            </a:extLst>
          </p:cNvPr>
          <p:cNvCxnSpPr>
            <a:cxnSpLocks/>
          </p:cNvCxnSpPr>
          <p:nvPr/>
        </p:nvCxnSpPr>
        <p:spPr>
          <a:xfrm>
            <a:off x="1098697" y="5344187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1D532C-C53E-4975-B732-7173339014F1}"/>
              </a:ext>
            </a:extLst>
          </p:cNvPr>
          <p:cNvCxnSpPr>
            <a:cxnSpLocks/>
          </p:cNvCxnSpPr>
          <p:nvPr/>
        </p:nvCxnSpPr>
        <p:spPr>
          <a:xfrm>
            <a:off x="1098697" y="5922334"/>
            <a:ext cx="99946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1A7AC30-9650-46E4-94F9-3683A22C854A}"/>
              </a:ext>
            </a:extLst>
          </p:cNvPr>
          <p:cNvSpPr/>
          <p:nvPr/>
        </p:nvSpPr>
        <p:spPr>
          <a:xfrm>
            <a:off x="3432542" y="1010093"/>
            <a:ext cx="7361276" cy="701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base"/>
            <a:r>
              <a:rPr lang="en-US" b="1" i="0" dirty="0">
                <a:solidFill>
                  <a:srgbClr val="333333"/>
                </a:solidFill>
                <a:effectLst/>
                <a:latin typeface="Lato"/>
              </a:rPr>
              <a:t>Dr. Mara </a:t>
            </a:r>
            <a:r>
              <a:rPr lang="en-US" b="1" i="0" dirty="0" err="1">
                <a:solidFill>
                  <a:srgbClr val="333333"/>
                </a:solidFill>
                <a:effectLst/>
                <a:latin typeface="Lato"/>
              </a:rPr>
              <a:t>Karlin</a:t>
            </a:r>
            <a:endParaRPr lang="en-US" b="1" i="0" dirty="0">
              <a:solidFill>
                <a:srgbClr val="333333"/>
              </a:solidFill>
              <a:effectLst/>
              <a:latin typeface="Lato"/>
            </a:endParaRPr>
          </a:p>
          <a:p>
            <a:pPr algn="ctr" rtl="1" fontAlgn="base"/>
            <a:r>
              <a:rPr lang="en-US" b="0" i="1" dirty="0">
                <a:solidFill>
                  <a:srgbClr val="333333"/>
                </a:solidFill>
                <a:effectLst/>
                <a:latin typeface="inherit"/>
              </a:rPr>
              <a:t>Acting Assistant Secretary of Defense for International Security Affairs</a:t>
            </a:r>
            <a:endParaRPr lang="en-US" b="0" i="0" dirty="0">
              <a:solidFill>
                <a:srgbClr val="333333"/>
              </a:solidFill>
              <a:effectLst/>
              <a:latin typeface="Lato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5CEBFD1-A1CB-4B0A-BD7B-8F64268BDAEB}"/>
              </a:ext>
            </a:extLst>
          </p:cNvPr>
          <p:cNvGrpSpPr/>
          <p:nvPr/>
        </p:nvGrpSpPr>
        <p:grpSpPr>
          <a:xfrm>
            <a:off x="3432543" y="1875317"/>
            <a:ext cx="7361275" cy="4259667"/>
            <a:chOff x="3432542" y="1875317"/>
            <a:chExt cx="7361275" cy="496078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EB38F59-B671-4843-A595-A3B056729562}"/>
                </a:ext>
              </a:extLst>
            </p:cNvPr>
            <p:cNvSpPr/>
            <p:nvPr/>
          </p:nvSpPr>
          <p:spPr>
            <a:xfrm>
              <a:off x="3432542" y="1875317"/>
              <a:ext cx="6243086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786CB91-B56F-45F8-A3B7-32B2D8D05DB2}"/>
                </a:ext>
              </a:extLst>
            </p:cNvPr>
            <p:cNvSpPr/>
            <p:nvPr/>
          </p:nvSpPr>
          <p:spPr>
            <a:xfrm>
              <a:off x="9803218" y="1875317"/>
              <a:ext cx="990599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b="1" dirty="0">
                  <a:latin typeface="Segoe UI" panose="020B0502040204020203" pitchFamily="34" charset="0"/>
                  <a:cs typeface="Segoe UI" panose="020B0502040204020203" pitchFamily="34" charset="0"/>
                </a:rPr>
                <a:t>מסרי על</a:t>
              </a:r>
              <a:endParaRPr lang="en-US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F56DC23-1962-4896-B3AD-CF5FB2730369}"/>
                </a:ext>
              </a:extLst>
            </p:cNvPr>
            <p:cNvSpPr/>
            <p:nvPr/>
          </p:nvSpPr>
          <p:spPr>
            <a:xfrm>
              <a:off x="3432542" y="3751965"/>
              <a:ext cx="6243086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A607338-C7EC-40F2-9079-53D9513ACA3B}"/>
                </a:ext>
              </a:extLst>
            </p:cNvPr>
            <p:cNvSpPr/>
            <p:nvPr/>
          </p:nvSpPr>
          <p:spPr>
            <a:xfrm>
              <a:off x="9803218" y="3751965"/>
              <a:ext cx="990599" cy="17344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b="1" dirty="0">
                  <a:latin typeface="Segoe UI" panose="020B0502040204020203" pitchFamily="34" charset="0"/>
                  <a:cs typeface="Segoe UI" panose="020B0502040204020203" pitchFamily="34" charset="0"/>
                </a:rPr>
                <a:t>לקידום </a:t>
              </a:r>
            </a:p>
            <a:p>
              <a:pPr algn="ctr" rtl="1"/>
              <a:endParaRPr lang="he-IL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 rtl="1"/>
              <a:r>
                <a:rPr lang="he-IL" b="1" dirty="0">
                  <a:latin typeface="Segoe UI" panose="020B0502040204020203" pitchFamily="34" charset="0"/>
                  <a:cs typeface="Segoe UI" panose="020B0502040204020203" pitchFamily="34" charset="0"/>
                </a:rPr>
                <a:t>לבירור</a:t>
              </a:r>
              <a:endParaRPr lang="en-US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E2ED142-3DE8-4F17-B6A1-D8289AEB6F91}"/>
                </a:ext>
              </a:extLst>
            </p:cNvPr>
            <p:cNvSpPr/>
            <p:nvPr/>
          </p:nvSpPr>
          <p:spPr>
            <a:xfrm>
              <a:off x="3432542" y="5634560"/>
              <a:ext cx="6243086" cy="120154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endParaRPr lang="en-US" b="1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4D4470C-D77E-48BD-987A-4AEDAC67628D}"/>
                </a:ext>
              </a:extLst>
            </p:cNvPr>
            <p:cNvSpPr/>
            <p:nvPr/>
          </p:nvSpPr>
          <p:spPr>
            <a:xfrm>
              <a:off x="9803217" y="5628611"/>
              <a:ext cx="990599" cy="12074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b="1" dirty="0">
                  <a:latin typeface="Segoe UI" panose="020B0502040204020203" pitchFamily="34" charset="0"/>
                  <a:cs typeface="Segoe UI" panose="020B0502040204020203" pitchFamily="34" charset="0"/>
                </a:rPr>
                <a:t>רגישות</a:t>
              </a:r>
              <a:endParaRPr lang="en-US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CF98CA63-1A2D-4F21-BCED-C007E6DBBD7F}"/>
              </a:ext>
            </a:extLst>
          </p:cNvPr>
          <p:cNvSpPr/>
          <p:nvPr/>
        </p:nvSpPr>
        <p:spPr>
          <a:xfrm>
            <a:off x="1233375" y="3523379"/>
            <a:ext cx="1906771" cy="578136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he-IL" dirty="0">
                <a:latin typeface="Segoe UI" panose="020B0502040204020203" pitchFamily="34" charset="0"/>
                <a:cs typeface="Segoe UI" panose="020B0502040204020203" pitchFamily="34" charset="0"/>
              </a:rPr>
              <a:t>אישי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0FD5744-32D9-4F99-9A35-618925554FD2}"/>
              </a:ext>
            </a:extLst>
          </p:cNvPr>
          <p:cNvSpPr/>
          <p:nvPr/>
        </p:nvSpPr>
        <p:spPr>
          <a:xfrm>
            <a:off x="1233376" y="1040668"/>
            <a:ext cx="1871328" cy="578136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he-IL" dirty="0">
                <a:latin typeface="Segoe UI" panose="020B0502040204020203" pitchFamily="34" charset="0"/>
                <a:cs typeface="Segoe UI" panose="020B0502040204020203" pitchFamily="34" charset="0"/>
              </a:rPr>
              <a:t>פורטפוליו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A2D2683-36B5-467E-B48B-D95931EBB723}"/>
              </a:ext>
            </a:extLst>
          </p:cNvPr>
          <p:cNvSpPr/>
          <p:nvPr/>
        </p:nvSpPr>
        <p:spPr>
          <a:xfrm>
            <a:off x="1226286" y="1680313"/>
            <a:ext cx="1906771" cy="1756684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9538" indent="-109538" algn="r" rtl="1">
              <a:buFont typeface="Arial" panose="020B0604020202020204" pitchFamily="34" charset="0"/>
              <a:buChar char="•"/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יועצת בכירה למזה"ג למדיניות מזה"ת, אירופה, נאט"ו, רוסיה ואפריקה</a:t>
            </a:r>
          </a:p>
          <a:p>
            <a:pPr marL="109538" indent="-109538" algn="r" rtl="1">
              <a:buFont typeface="Arial" panose="020B0604020202020204" pitchFamily="34" charset="0"/>
              <a:buChar char="•"/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צוות מעבר ממשל</a:t>
            </a:r>
          </a:p>
          <a:p>
            <a:pPr marL="109538" indent="-109538" algn="r" rtl="1">
              <a:buFont typeface="Arial" panose="020B0604020202020204" pitchFamily="34" charset="0"/>
              <a:buChar char="•"/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ניהלה את ה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NEO </a:t>
            </a: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 מלבנון ב2006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722B592-A4D7-4EDA-9018-7F34FD927E21}"/>
              </a:ext>
            </a:extLst>
          </p:cNvPr>
          <p:cNvSpPr/>
          <p:nvPr/>
        </p:nvSpPr>
        <p:spPr>
          <a:xfrm>
            <a:off x="1233376" y="4187897"/>
            <a:ext cx="1906770" cy="1947085"/>
          </a:xfrm>
          <a:prstGeom prst="rect">
            <a:avLst/>
          </a:prstGeom>
          <a:solidFill>
            <a:schemeClr val="tx1">
              <a:lumMod val="50000"/>
              <a:lumOff val="50000"/>
              <a:alpha val="99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במקור ממילווקי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אשת קריירה בתחום הפוליסי, הרצתה באונ' ג'ון הופקינס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נשואה לראובן יעקובסון, חברה מהתיכון.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2 </a:t>
            </a:r>
            <a:r>
              <a:rPr lang="he-IL" sz="1400" dirty="0">
                <a:latin typeface="Segoe UI" panose="020B0502040204020203" pitchFamily="34" charset="0"/>
                <a:cs typeface="Segoe UI" panose="020B0502040204020203" pitchFamily="34" charset="0"/>
              </a:rPr>
              <a:t> ילדים. 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8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ffice of the Secretary of Defense - Wikipedia">
            <a:extLst>
              <a:ext uri="{FF2B5EF4-FFF2-40B4-BE49-F238E27FC236}">
                <a16:creationId xmlns:a16="http://schemas.microsoft.com/office/drawing/2014/main" id="{4456F939-0F44-4CFC-BF30-CFE79B44B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827" y="608935"/>
            <a:ext cx="8614348" cy="5640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7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9E3E0A3-11A7-4A1C-ACDE-4988AFD08AD4}"/>
              </a:ext>
            </a:extLst>
          </p:cNvPr>
          <p:cNvGrpSpPr/>
          <p:nvPr/>
        </p:nvGrpSpPr>
        <p:grpSpPr>
          <a:xfrm>
            <a:off x="421460" y="965495"/>
            <a:ext cx="10958626" cy="4699589"/>
            <a:chOff x="1226286" y="1010093"/>
            <a:chExt cx="9567532" cy="512489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8072F1C-CF41-4289-ADED-98F1D90A42A5}"/>
                </a:ext>
              </a:extLst>
            </p:cNvPr>
            <p:cNvSpPr/>
            <p:nvPr/>
          </p:nvSpPr>
          <p:spPr>
            <a:xfrm>
              <a:off x="3432542" y="1010093"/>
              <a:ext cx="7361276" cy="7017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 fontAlgn="base"/>
              <a:r>
                <a:rPr lang="en-US" b="1" i="0" dirty="0">
                  <a:solidFill>
                    <a:srgbClr val="333333"/>
                  </a:solidFill>
                  <a:effectLst/>
                  <a:latin typeface="Lato"/>
                </a:rPr>
                <a:t>Dr. Mara </a:t>
              </a:r>
              <a:r>
                <a:rPr lang="en-US" b="1" i="0" dirty="0" err="1">
                  <a:solidFill>
                    <a:srgbClr val="333333"/>
                  </a:solidFill>
                  <a:effectLst/>
                  <a:latin typeface="Lato"/>
                </a:rPr>
                <a:t>Karlin</a:t>
              </a:r>
              <a:endParaRPr lang="en-US" b="1" i="0" dirty="0">
                <a:solidFill>
                  <a:srgbClr val="333333"/>
                </a:solidFill>
                <a:effectLst/>
                <a:latin typeface="Lato"/>
              </a:endParaRPr>
            </a:p>
            <a:p>
              <a:pPr algn="ctr" rtl="1" fontAlgn="base"/>
              <a:r>
                <a:rPr lang="en-US" b="0" i="1" dirty="0">
                  <a:solidFill>
                    <a:srgbClr val="333333"/>
                  </a:solidFill>
                  <a:effectLst/>
                  <a:latin typeface="inherit"/>
                </a:rPr>
                <a:t>Acting Assistant Secretary of Defense for International Security Affairs</a:t>
              </a:r>
              <a:endParaRPr lang="en-US" b="0" i="0" dirty="0">
                <a:solidFill>
                  <a:srgbClr val="333333"/>
                </a:solidFill>
                <a:effectLst/>
                <a:latin typeface="Lato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0F0B462-A6D1-44E9-A7C8-5800ED49DC9F}"/>
                </a:ext>
              </a:extLst>
            </p:cNvPr>
            <p:cNvGrpSpPr/>
            <p:nvPr/>
          </p:nvGrpSpPr>
          <p:grpSpPr>
            <a:xfrm>
              <a:off x="3432543" y="1875317"/>
              <a:ext cx="7361275" cy="4259667"/>
              <a:chOff x="3432542" y="1875317"/>
              <a:chExt cx="7361275" cy="496078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0A90181-0933-4EE2-851F-CC2FC8DC1DB9}"/>
                  </a:ext>
                </a:extLst>
              </p:cNvPr>
              <p:cNvSpPr/>
              <p:nvPr/>
            </p:nvSpPr>
            <p:spPr>
              <a:xfrm>
                <a:off x="3432542" y="1875317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D3CC09-EA3E-40A7-BAF3-27447DCC6A05}"/>
                  </a:ext>
                </a:extLst>
              </p:cNvPr>
              <p:cNvSpPr/>
              <p:nvPr/>
            </p:nvSpPr>
            <p:spPr>
              <a:xfrm>
                <a:off x="9803218" y="1875317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מסרי על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9B4C58A-B056-43FA-A281-94EC6E54173F}"/>
                  </a:ext>
                </a:extLst>
              </p:cNvPr>
              <p:cNvSpPr/>
              <p:nvPr/>
            </p:nvSpPr>
            <p:spPr>
              <a:xfrm>
                <a:off x="3432542" y="3751965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57BC7F-0C80-4C8D-8121-4A9D0EA66A99}"/>
                  </a:ext>
                </a:extLst>
              </p:cNvPr>
              <p:cNvSpPr/>
              <p:nvPr/>
            </p:nvSpPr>
            <p:spPr>
              <a:xfrm>
                <a:off x="9803218" y="3751965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לקידום </a:t>
                </a:r>
              </a:p>
              <a:p>
                <a:pPr algn="ctr" rtl="1"/>
                <a:endParaRPr lang="he-IL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לבירור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EA00813-4EA6-47FD-A7AE-3E2509A01AEF}"/>
                  </a:ext>
                </a:extLst>
              </p:cNvPr>
              <p:cNvSpPr/>
              <p:nvPr/>
            </p:nvSpPr>
            <p:spPr>
              <a:xfrm>
                <a:off x="3432542" y="5634560"/>
                <a:ext cx="6243086" cy="120154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5EE6B6-0D3F-4E23-828A-C47ED7B1C098}"/>
                  </a:ext>
                </a:extLst>
              </p:cNvPr>
              <p:cNvSpPr/>
              <p:nvPr/>
            </p:nvSpPr>
            <p:spPr>
              <a:xfrm>
                <a:off x="9803217" y="5628611"/>
                <a:ext cx="990599" cy="120749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רגישות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951ED-253F-4BA0-A348-40BD53906BB1}"/>
                </a:ext>
              </a:extLst>
            </p:cNvPr>
            <p:cNvSpPr/>
            <p:nvPr/>
          </p:nvSpPr>
          <p:spPr>
            <a:xfrm>
              <a:off x="1233375" y="3696540"/>
              <a:ext cx="1906771" cy="40497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אישי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C958290-B912-4CF6-862B-8F49E82644F6}"/>
                </a:ext>
              </a:extLst>
            </p:cNvPr>
            <p:cNvSpPr/>
            <p:nvPr/>
          </p:nvSpPr>
          <p:spPr>
            <a:xfrm>
              <a:off x="1233376" y="1040668"/>
              <a:ext cx="1871328" cy="57813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פורטפוליו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880769-89B8-4869-B955-850FAE70DAEF}"/>
                </a:ext>
              </a:extLst>
            </p:cNvPr>
            <p:cNvSpPr/>
            <p:nvPr/>
          </p:nvSpPr>
          <p:spPr>
            <a:xfrm>
              <a:off x="1226286" y="1680313"/>
              <a:ext cx="1906771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יועצת בכירה למזה"ג למדיניות מזה"ת, אירופה, נאט"ו, רוסיה ואפריקה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פיתוח אסט' איזורית וליחסים והשת"פ הביטחוני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פיקוח על פעילות הצבא בהתאם למדיניות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צוות מעבר ממשל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764161-33C9-4D42-B362-DFDC35AF8B28}"/>
                </a:ext>
              </a:extLst>
            </p:cNvPr>
            <p:cNvSpPr/>
            <p:nvPr/>
          </p:nvSpPr>
          <p:spPr>
            <a:xfrm>
              <a:off x="1233376" y="4187897"/>
              <a:ext cx="1906770" cy="1489303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במקור ממילווקי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אשת קריירה בתחום הפוליסי, הרצתה באונ' ג'ון הופקינס</a:t>
              </a:r>
              <a:endParaRPr lang="en-US" sz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נשואה לראובן יעקובסון, חברה מהתיכון. </a:t>
              </a:r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2 </a:t>
              </a: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 ילדים. </a:t>
              </a:r>
              <a:endParaRPr lang="en-US" sz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E1FB101-CB6E-4EB4-AD00-FC828C64E16D}"/>
              </a:ext>
            </a:extLst>
          </p:cNvPr>
          <p:cNvSpPr txBox="1"/>
          <p:nvPr/>
        </p:nvSpPr>
        <p:spPr>
          <a:xfrm>
            <a:off x="429580" y="5341247"/>
            <a:ext cx="21840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9538" indent="-109538" algn="just" rtl="1">
              <a:buFont typeface="Arial" panose="020B0604020202020204" pitchFamily="34" charset="0"/>
              <a:buChar char="•"/>
            </a:pPr>
            <a:r>
              <a:rPr lang="he-IL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ניהלה את ה </a:t>
            </a:r>
            <a:r>
              <a:rPr lang="en-US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NEO </a:t>
            </a:r>
            <a:r>
              <a:rPr lang="he-IL" sz="1200" dirty="0">
                <a:solidFill>
                  <a:schemeClr val="dk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מלבנון ב2006</a:t>
            </a:r>
          </a:p>
        </p:txBody>
      </p:sp>
    </p:spTree>
    <p:extLst>
      <p:ext uri="{BB962C8B-B14F-4D97-AF65-F5344CB8AC3E}">
        <p14:creationId xmlns:p14="http://schemas.microsoft.com/office/powerpoint/2010/main" val="1942970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9E3E0A3-11A7-4A1C-ACDE-4988AFD08AD4}"/>
              </a:ext>
            </a:extLst>
          </p:cNvPr>
          <p:cNvGrpSpPr/>
          <p:nvPr/>
        </p:nvGrpSpPr>
        <p:grpSpPr>
          <a:xfrm>
            <a:off x="421460" y="965495"/>
            <a:ext cx="10958626" cy="4699589"/>
            <a:chOff x="1226286" y="1010093"/>
            <a:chExt cx="9567532" cy="512489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8072F1C-CF41-4289-ADED-98F1D90A42A5}"/>
                </a:ext>
              </a:extLst>
            </p:cNvPr>
            <p:cNvSpPr/>
            <p:nvPr/>
          </p:nvSpPr>
          <p:spPr>
            <a:xfrm>
              <a:off x="3432542" y="1010093"/>
              <a:ext cx="7361276" cy="7017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r>
                <a:rPr lang="en-US" b="1" i="0" dirty="0">
                  <a:solidFill>
                    <a:srgbClr val="333333"/>
                  </a:solidFill>
                  <a:effectLst/>
                  <a:latin typeface="Lato"/>
                </a:rPr>
                <a:t>Dr. Colin H. Kahl</a:t>
              </a:r>
            </a:p>
            <a:p>
              <a:pPr algn="ctr" fontAlgn="base"/>
              <a:r>
                <a:rPr lang="en-US" b="0" i="1" dirty="0">
                  <a:solidFill>
                    <a:srgbClr val="333333"/>
                  </a:solidFill>
                  <a:effectLst/>
                  <a:latin typeface="inherit"/>
                </a:rPr>
                <a:t>Under Secretary of Defense for Policy</a:t>
              </a:r>
              <a:endParaRPr lang="en-US" b="0" i="0" dirty="0">
                <a:solidFill>
                  <a:srgbClr val="333333"/>
                </a:solidFill>
                <a:effectLst/>
                <a:latin typeface="Lato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0F0B462-A6D1-44E9-A7C8-5800ED49DC9F}"/>
                </a:ext>
              </a:extLst>
            </p:cNvPr>
            <p:cNvGrpSpPr/>
            <p:nvPr/>
          </p:nvGrpSpPr>
          <p:grpSpPr>
            <a:xfrm>
              <a:off x="3432543" y="1875317"/>
              <a:ext cx="7361275" cy="4259667"/>
              <a:chOff x="3432542" y="1875317"/>
              <a:chExt cx="7361275" cy="496078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0A90181-0933-4EE2-851F-CC2FC8DC1DB9}"/>
                  </a:ext>
                </a:extLst>
              </p:cNvPr>
              <p:cNvSpPr/>
              <p:nvPr/>
            </p:nvSpPr>
            <p:spPr>
              <a:xfrm>
                <a:off x="3432542" y="1875317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D3CC09-EA3E-40A7-BAF3-27447DCC6A05}"/>
                  </a:ext>
                </a:extLst>
              </p:cNvPr>
              <p:cNvSpPr/>
              <p:nvPr/>
            </p:nvSpPr>
            <p:spPr>
              <a:xfrm>
                <a:off x="9803218" y="1875317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מסרי על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9B4C58A-B056-43FA-A281-94EC6E54173F}"/>
                  </a:ext>
                </a:extLst>
              </p:cNvPr>
              <p:cNvSpPr/>
              <p:nvPr/>
            </p:nvSpPr>
            <p:spPr>
              <a:xfrm>
                <a:off x="3432542" y="3751965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57BC7F-0C80-4C8D-8121-4A9D0EA66A99}"/>
                  </a:ext>
                </a:extLst>
              </p:cNvPr>
              <p:cNvSpPr/>
              <p:nvPr/>
            </p:nvSpPr>
            <p:spPr>
              <a:xfrm>
                <a:off x="9803218" y="3751965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לקידום </a:t>
                </a:r>
              </a:p>
              <a:p>
                <a:pPr algn="ctr" rtl="1"/>
                <a:endParaRPr lang="he-IL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לבירור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EA00813-4EA6-47FD-A7AE-3E2509A01AEF}"/>
                  </a:ext>
                </a:extLst>
              </p:cNvPr>
              <p:cNvSpPr/>
              <p:nvPr/>
            </p:nvSpPr>
            <p:spPr>
              <a:xfrm>
                <a:off x="3432542" y="5634560"/>
                <a:ext cx="6243086" cy="120154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 - שנוי במחלקות בממשל. מונה בזכות קולה של סגנית הנשיא (מעורבות בסכם הגרעין)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algn="just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נחשב ניצי כנגד ישראל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5EE6B6-0D3F-4E23-828A-C47ED7B1C098}"/>
                  </a:ext>
                </a:extLst>
              </p:cNvPr>
              <p:cNvSpPr/>
              <p:nvPr/>
            </p:nvSpPr>
            <p:spPr>
              <a:xfrm>
                <a:off x="9803217" y="5628611"/>
                <a:ext cx="990599" cy="120749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רגישות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951ED-253F-4BA0-A348-40BD53906BB1}"/>
                </a:ext>
              </a:extLst>
            </p:cNvPr>
            <p:cNvSpPr/>
            <p:nvPr/>
          </p:nvSpPr>
          <p:spPr>
            <a:xfrm>
              <a:off x="1233375" y="3696540"/>
              <a:ext cx="1906771" cy="40497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אישי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C958290-B912-4CF6-862B-8F49E82644F6}"/>
                </a:ext>
              </a:extLst>
            </p:cNvPr>
            <p:cNvSpPr/>
            <p:nvPr/>
          </p:nvSpPr>
          <p:spPr>
            <a:xfrm>
              <a:off x="1233376" y="1040668"/>
              <a:ext cx="1871328" cy="57813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פורטפוליו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880769-89B8-4869-B955-850FAE70DAEF}"/>
                </a:ext>
              </a:extLst>
            </p:cNvPr>
            <p:cNvSpPr/>
            <p:nvPr/>
          </p:nvSpPr>
          <p:spPr>
            <a:xfrm>
              <a:off x="1226286" y="1680313"/>
              <a:ext cx="1906771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היועץ הבכיר למזה"ג בנושאי מדיניות.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אמון על תיאום האטס' רבתי וביטחון לאומי במשרד ההגנה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אמון על אינטגרציה של מדיניות לתכנון אופרטיבי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אמון על מדיניות השת"פ ויצירת השת"פ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764161-33C9-4D42-B362-DFDC35AF8B28}"/>
                </a:ext>
              </a:extLst>
            </p:cNvPr>
            <p:cNvSpPr/>
            <p:nvPr/>
          </p:nvSpPr>
          <p:spPr>
            <a:xfrm>
              <a:off x="1233376" y="4187897"/>
              <a:ext cx="1906770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גדל בקליפורניה, נשוי לרבקה +</a:t>
              </a:r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2</a:t>
              </a:r>
              <a:endParaRPr lang="he-IL" sz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היה בצוותו של הנשיא אובמה ויועץ לביטחון לאומי לסגן הנשיא ביידן.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בעברו שירת במשה"ג בתפקיד האמון על מדיניות והיחסים עם ישראל והמזה"ת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ד"ר ומדעי המדינה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37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9E3E0A3-11A7-4A1C-ACDE-4988AFD08AD4}"/>
              </a:ext>
            </a:extLst>
          </p:cNvPr>
          <p:cNvGrpSpPr/>
          <p:nvPr/>
        </p:nvGrpSpPr>
        <p:grpSpPr>
          <a:xfrm>
            <a:off x="421460" y="965495"/>
            <a:ext cx="10958626" cy="4699589"/>
            <a:chOff x="1226286" y="1010093"/>
            <a:chExt cx="9567532" cy="512489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8072F1C-CF41-4289-ADED-98F1D90A42A5}"/>
                </a:ext>
              </a:extLst>
            </p:cNvPr>
            <p:cNvSpPr/>
            <p:nvPr/>
          </p:nvSpPr>
          <p:spPr>
            <a:xfrm>
              <a:off x="3432542" y="1010093"/>
              <a:ext cx="7361276" cy="7017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r>
                <a:rPr lang="en-US" b="1" dirty="0">
                  <a:solidFill>
                    <a:srgbClr val="333333"/>
                  </a:solidFill>
                  <a:latin typeface="Lato"/>
                </a:rPr>
                <a:t>Jean-Pierre Lacroix</a:t>
              </a:r>
            </a:p>
            <a:p>
              <a:pPr algn="ctr" fontAlgn="base"/>
              <a:r>
                <a:rPr lang="en-US" dirty="0">
                  <a:solidFill>
                    <a:srgbClr val="333333"/>
                  </a:solidFill>
                  <a:latin typeface="Lato"/>
                </a:rPr>
                <a:t>Under-Secretary-General for Peace Operations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0F0B462-A6D1-44E9-A7C8-5800ED49DC9F}"/>
                </a:ext>
              </a:extLst>
            </p:cNvPr>
            <p:cNvGrpSpPr/>
            <p:nvPr/>
          </p:nvGrpSpPr>
          <p:grpSpPr>
            <a:xfrm>
              <a:off x="3432543" y="1875317"/>
              <a:ext cx="7361275" cy="4259667"/>
              <a:chOff x="3432542" y="1875317"/>
              <a:chExt cx="7361275" cy="496078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0A90181-0933-4EE2-851F-CC2FC8DC1DB9}"/>
                  </a:ext>
                </a:extLst>
              </p:cNvPr>
              <p:cNvSpPr/>
              <p:nvPr/>
            </p:nvSpPr>
            <p:spPr>
              <a:xfrm>
                <a:off x="3432542" y="1875317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D3CC09-EA3E-40A7-BAF3-27447DCC6A05}"/>
                  </a:ext>
                </a:extLst>
              </p:cNvPr>
              <p:cNvSpPr/>
              <p:nvPr/>
            </p:nvSpPr>
            <p:spPr>
              <a:xfrm>
                <a:off x="9803218" y="1875317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מסרי על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9B4C58A-B056-43FA-A281-94EC6E54173F}"/>
                  </a:ext>
                </a:extLst>
              </p:cNvPr>
              <p:cNvSpPr/>
              <p:nvPr/>
            </p:nvSpPr>
            <p:spPr>
              <a:xfrm>
                <a:off x="3432542" y="3751965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57BC7F-0C80-4C8D-8121-4A9D0EA66A99}"/>
                  </a:ext>
                </a:extLst>
              </p:cNvPr>
              <p:cNvSpPr/>
              <p:nvPr/>
            </p:nvSpPr>
            <p:spPr>
              <a:xfrm>
                <a:off x="9803218" y="3751965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לקידום </a:t>
                </a:r>
              </a:p>
              <a:p>
                <a:pPr algn="ctr" rtl="1"/>
                <a:endParaRPr lang="he-IL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לבירור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EA00813-4EA6-47FD-A7AE-3E2509A01AEF}"/>
                  </a:ext>
                </a:extLst>
              </p:cNvPr>
              <p:cNvSpPr/>
              <p:nvPr/>
            </p:nvSpPr>
            <p:spPr>
              <a:xfrm>
                <a:off x="3432542" y="5634560"/>
                <a:ext cx="6243086" cy="120154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תפקיד אשר ''מוחזק'' שנים ע"י צרפת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5EE6B6-0D3F-4E23-828A-C47ED7B1C098}"/>
                  </a:ext>
                </a:extLst>
              </p:cNvPr>
              <p:cNvSpPr/>
              <p:nvPr/>
            </p:nvSpPr>
            <p:spPr>
              <a:xfrm>
                <a:off x="9803217" y="5628611"/>
                <a:ext cx="990599" cy="120749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רגישות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951ED-253F-4BA0-A348-40BD53906BB1}"/>
                </a:ext>
              </a:extLst>
            </p:cNvPr>
            <p:cNvSpPr/>
            <p:nvPr/>
          </p:nvSpPr>
          <p:spPr>
            <a:xfrm>
              <a:off x="1233375" y="3696540"/>
              <a:ext cx="1906771" cy="40497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אישי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C958290-B912-4CF6-862B-8F49E82644F6}"/>
                </a:ext>
              </a:extLst>
            </p:cNvPr>
            <p:cNvSpPr/>
            <p:nvPr/>
          </p:nvSpPr>
          <p:spPr>
            <a:xfrm>
              <a:off x="1233376" y="1040668"/>
              <a:ext cx="1871328" cy="57813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פורטפוליו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880769-89B8-4869-B955-850FAE70DAEF}"/>
                </a:ext>
              </a:extLst>
            </p:cNvPr>
            <p:cNvSpPr/>
            <p:nvPr/>
          </p:nvSpPr>
          <p:spPr>
            <a:xfrm>
              <a:off x="1226286" y="1680313"/>
              <a:ext cx="1906771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מנחה למדיניות לפעילות הכש"ש של האו"ם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אמון על הקשר עם מועבי"ט, המדינות התורמות והכוחות ולהגדרת משימותיהן, פריסת כוחות ואינטגרציה למהלכים מדיניים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מנחה מקצועי לנושאים צבאיים לגורמי האו"ם 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764161-33C9-4D42-B362-DFDC35AF8B28}"/>
                </a:ext>
              </a:extLst>
            </p:cNvPr>
            <p:cNvSpPr/>
            <p:nvPr/>
          </p:nvSpPr>
          <p:spPr>
            <a:xfrm>
              <a:off x="1233376" y="4187897"/>
              <a:ext cx="1906770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דיפלומט צרפתי.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שגריר צרפת לאו"ם, לשעבר.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ראש הטקס בצרפת.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יליד 1960,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22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79E3E0A3-11A7-4A1C-ACDE-4988AFD08AD4}"/>
              </a:ext>
            </a:extLst>
          </p:cNvPr>
          <p:cNvGrpSpPr/>
          <p:nvPr/>
        </p:nvGrpSpPr>
        <p:grpSpPr>
          <a:xfrm>
            <a:off x="421460" y="965495"/>
            <a:ext cx="10958626" cy="4699589"/>
            <a:chOff x="1226286" y="1010093"/>
            <a:chExt cx="9567532" cy="512489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8072F1C-CF41-4289-ADED-98F1D90A42A5}"/>
                </a:ext>
              </a:extLst>
            </p:cNvPr>
            <p:cNvSpPr/>
            <p:nvPr/>
          </p:nvSpPr>
          <p:spPr>
            <a:xfrm>
              <a:off x="3432542" y="1010093"/>
              <a:ext cx="7361276" cy="7017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/>
              <a:r>
                <a:rPr lang="en-US" b="1" dirty="0">
                  <a:solidFill>
                    <a:srgbClr val="333333"/>
                  </a:solidFill>
                  <a:latin typeface="Lato"/>
                </a:rPr>
                <a:t>Brett McGurk</a:t>
              </a:r>
            </a:p>
            <a:p>
              <a:pPr algn="ctr" fontAlgn="base"/>
              <a:r>
                <a:rPr lang="en-US" dirty="0">
                  <a:solidFill>
                    <a:srgbClr val="333333"/>
                  </a:solidFill>
                  <a:latin typeface="Lato"/>
                </a:rPr>
                <a:t>National Security Council Coordinator for the Middle East and North Africa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0F0B462-A6D1-44E9-A7C8-5800ED49DC9F}"/>
                </a:ext>
              </a:extLst>
            </p:cNvPr>
            <p:cNvGrpSpPr/>
            <p:nvPr/>
          </p:nvGrpSpPr>
          <p:grpSpPr>
            <a:xfrm>
              <a:off x="3432543" y="1875317"/>
              <a:ext cx="7361275" cy="4259667"/>
              <a:chOff x="3432542" y="1875317"/>
              <a:chExt cx="7361275" cy="496078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0A90181-0933-4EE2-851F-CC2FC8DC1DB9}"/>
                  </a:ext>
                </a:extLst>
              </p:cNvPr>
              <p:cNvSpPr/>
              <p:nvPr/>
            </p:nvSpPr>
            <p:spPr>
              <a:xfrm>
                <a:off x="3432542" y="1875317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CD3CC09-EA3E-40A7-BAF3-27447DCC6A05}"/>
                  </a:ext>
                </a:extLst>
              </p:cNvPr>
              <p:cNvSpPr/>
              <p:nvPr/>
            </p:nvSpPr>
            <p:spPr>
              <a:xfrm>
                <a:off x="9803218" y="1875317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מסרי על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9B4C58A-B056-43FA-A281-94EC6E54173F}"/>
                  </a:ext>
                </a:extLst>
              </p:cNvPr>
              <p:cNvSpPr/>
              <p:nvPr/>
            </p:nvSpPr>
            <p:spPr>
              <a:xfrm>
                <a:off x="3432542" y="3751965"/>
                <a:ext cx="6243086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endParaRPr lang="en-US" b="1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457BC7F-0C80-4C8D-8121-4A9D0EA66A99}"/>
                  </a:ext>
                </a:extLst>
              </p:cNvPr>
              <p:cNvSpPr/>
              <p:nvPr/>
            </p:nvSpPr>
            <p:spPr>
              <a:xfrm>
                <a:off x="9803218" y="3751965"/>
                <a:ext cx="990599" cy="173443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לקידום </a:t>
                </a:r>
              </a:p>
              <a:p>
                <a:pPr algn="ctr" rtl="1"/>
                <a:endParaRPr lang="he-IL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לבירור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EA00813-4EA6-47FD-A7AE-3E2509A01AEF}"/>
                  </a:ext>
                </a:extLst>
              </p:cNvPr>
              <p:cNvSpPr/>
              <p:nvPr/>
            </p:nvSpPr>
            <p:spPr>
              <a:xfrm>
                <a:off x="3432542" y="5634560"/>
                <a:ext cx="6243086" cy="120154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 rtl="1"/>
                <a:r>
                  <a:rPr lang="he-IL" sz="16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היה מעורב בפרשה עם כתבת ה </a:t>
                </a:r>
                <a:r>
                  <a:rPr lang="en-US" sz="16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WALL STREET JOURNAL</a:t>
                </a:r>
                <a:r>
                  <a:rPr lang="he-IL" sz="1600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. התפטר ממשל אובמה לאור התנגדות למדיניות בסוריה, והנסיגה מהמזה"ת ("ללא שיח עם בעלות ברית") מייחסים את מינוי לתפקיד הנוכחי לאור נסיונו והקו הנוקשה אשר נוקט כלפי תורכיה. </a:t>
                </a:r>
                <a:endParaRPr lang="en-US" sz="16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85EE6B6-0D3F-4E23-828A-C47ED7B1C098}"/>
                  </a:ext>
                </a:extLst>
              </p:cNvPr>
              <p:cNvSpPr/>
              <p:nvPr/>
            </p:nvSpPr>
            <p:spPr>
              <a:xfrm>
                <a:off x="9803217" y="5628611"/>
                <a:ext cx="990599" cy="120749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rtl="1"/>
                <a:r>
                  <a:rPr lang="he-IL" b="1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רגישות</a:t>
                </a:r>
                <a:endParaRPr lang="en-US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951ED-253F-4BA0-A348-40BD53906BB1}"/>
                </a:ext>
              </a:extLst>
            </p:cNvPr>
            <p:cNvSpPr/>
            <p:nvPr/>
          </p:nvSpPr>
          <p:spPr>
            <a:xfrm>
              <a:off x="1233375" y="3696540"/>
              <a:ext cx="1906771" cy="40497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אישי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C958290-B912-4CF6-862B-8F49E82644F6}"/>
                </a:ext>
              </a:extLst>
            </p:cNvPr>
            <p:cNvSpPr/>
            <p:nvPr/>
          </p:nvSpPr>
          <p:spPr>
            <a:xfrm>
              <a:off x="1233376" y="1040668"/>
              <a:ext cx="1871328" cy="57813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1"/>
              <a:r>
                <a:rPr lang="he-IL" dirty="0">
                  <a:latin typeface="Segoe UI" panose="020B0502040204020203" pitchFamily="34" charset="0"/>
                  <a:cs typeface="Segoe UI" panose="020B0502040204020203" pitchFamily="34" charset="0"/>
                </a:rPr>
                <a:t>פורטפוליו</a:t>
              </a:r>
              <a:endParaRPr 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2880769-89B8-4869-B955-850FAE70DAEF}"/>
                </a:ext>
              </a:extLst>
            </p:cNvPr>
            <p:cNvSpPr/>
            <p:nvPr/>
          </p:nvSpPr>
          <p:spPr>
            <a:xfrm>
              <a:off x="1226286" y="1680313"/>
              <a:ext cx="1906771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מנחה למדיניות לפעילות הכש"ש של האו"ם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אמון על הקשר עם מועבי"ט, המדינות התורמות והכוחות ולהגדרת משימותיהן, פריסת כוחות ואינטגרציה למהלכים מדיניים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מנחה מקצועי לנושאים צבאיים לגורמי האו"ם 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764161-33C9-4D42-B362-DFDC35AF8B28}"/>
                </a:ext>
              </a:extLst>
            </p:cNvPr>
            <p:cNvSpPr/>
            <p:nvPr/>
          </p:nvSpPr>
          <p:spPr>
            <a:xfrm>
              <a:off x="1233376" y="4187897"/>
              <a:ext cx="1906770" cy="1947085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99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יליד פנסילבניה. נשוי+1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שירת כיועץ לשגריר בבגדד, וניסח את החוקה הזמנית של עיראק, ובמגוון תפקידים במשרד החוץ וב</a:t>
              </a:r>
              <a:r>
                <a:rPr lang="en-US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NSC</a:t>
              </a: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. </a:t>
              </a:r>
            </a:p>
            <a:p>
              <a:pPr marL="109538" indent="-109538" algn="just" rtl="1">
                <a:buFont typeface="Arial" panose="020B0604020202020204" pitchFamily="34" charset="0"/>
                <a:buChar char="•"/>
              </a:pPr>
              <a:r>
                <a:rPr lang="he-IL" sz="1200" dirty="0">
                  <a:latin typeface="Segoe UI" panose="020B0502040204020203" pitchFamily="34" charset="0"/>
                  <a:cs typeface="Segoe UI" panose="020B0502040204020203" pitchFamily="34" charset="0"/>
                </a:rPr>
                <a:t>שירת כשלליח הנשיא לקואליציה נגד דעא"ש. ולמו"מ חשאי מול איראן (שו"ן).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09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D36BC-5548-44FF-A25E-60CD84F6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5C09E-101D-4E40-B9AF-338F96915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militarist-monitor.org/wp-content/uploads/2016/...">
            <a:extLst>
              <a:ext uri="{FF2B5EF4-FFF2-40B4-BE49-F238E27FC236}">
                <a16:creationId xmlns:a16="http://schemas.microsoft.com/office/drawing/2014/main" id="{BE3F3910-430D-43A9-9A51-BB11F57CF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000250"/>
            <a:ext cx="26193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AIPAC lists 4 Democratic candidates who met with its activists in bid to  repel idea of party boycott | National News | clevelandjewishnews.com">
            <a:extLst>
              <a:ext uri="{FF2B5EF4-FFF2-40B4-BE49-F238E27FC236}">
                <a16:creationId xmlns:a16="http://schemas.microsoft.com/office/drawing/2014/main" id="{597C472D-F42D-4B65-9D22-4078E66CE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6364"/>
            <a:ext cx="5235575" cy="182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91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F532-3666-4405-B56F-4CC5DE196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8C010-4727-4B2E-A212-E619ADEA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For the first time since Biden's election, US delegation to travel to  Middle East | Israel Defense">
            <a:extLst>
              <a:ext uri="{FF2B5EF4-FFF2-40B4-BE49-F238E27FC236}">
                <a16:creationId xmlns:a16="http://schemas.microsoft.com/office/drawing/2014/main" id="{B878AE38-6AB8-451C-BBFB-74C0BD214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2600325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52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457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</vt:lpstr>
      <vt:lpstr>Calibri</vt:lpstr>
      <vt:lpstr>Calibri Light</vt:lpstr>
      <vt:lpstr>inherit</vt:lpstr>
      <vt:lpstr>Lato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 E 27th St, New York, NY 10016, United States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Benzi Zimmerman</dc:creator>
  <cp:lastModifiedBy>Benzi Zimmerman</cp:lastModifiedBy>
  <cp:revision>14</cp:revision>
  <dcterms:created xsi:type="dcterms:W3CDTF">2021-06-01T17:42:34Z</dcterms:created>
  <dcterms:modified xsi:type="dcterms:W3CDTF">2021-06-02T17:48:57Z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etDate">
    <vt:lpwstr>2021-06-01T17:42:34Z</vt:lpwstr>
  </property>
  <property fmtid="{D5CDD505-2E9C-101B-9397-08002B2CF9AE}" pid="4" name="MSIP_Label_701b9bfc-c426-492e-a46c-1a922d5fe54b_Method">
    <vt:lpwstr>Standard</vt:lpwstr>
  </property>
  <property fmtid="{D5CDD505-2E9C-101B-9397-08002B2CF9AE}" pid="5" name="MSIP_Label_701b9bfc-c426-492e-a46c-1a922d5fe54b_Name">
    <vt:lpwstr>בלמ"ס</vt:lpwstr>
  </property>
  <property fmtid="{D5CDD505-2E9C-101B-9397-08002B2CF9AE}" pid="6" name="MSIP_Label_701b9bfc-c426-492e-a46c-1a922d5fe54b_SiteId">
    <vt:lpwstr>78820852-55fa-450b-908d-45c0d911e76b</vt:lpwstr>
  </property>
  <property fmtid="{D5CDD505-2E9C-101B-9397-08002B2CF9AE}" pid="7" name="MSIP_Label_701b9bfc-c426-492e-a46c-1a922d5fe54b_ActionId">
    <vt:lpwstr>c8176981-f84c-4069-867f-54a485a459aa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- בלמ"ס -</vt:lpwstr>
  </property>
</Properties>
</file>