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A64E3-C212-441A-9881-05F920662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1BB56C-829F-4B72-A48F-936DB6159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2CCA6-EC5F-494B-A8BA-8A61709E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0AC4E-D80F-4658-AD4A-95DFA17B7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DE013-7445-4A69-B532-AB5C4E9DE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8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0D4AA-86D8-4929-B432-C801A317F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D792D6-731A-4CE1-81AF-3CF7D908B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76C26-2899-4676-B337-9FD0B3C89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80E88-661D-4BB7-9254-DCFB9B48D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BA70A-E855-4904-B7CD-FB377703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7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35973-EBD7-432A-9569-5B54860B8F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64B08F-347E-43A3-86A5-8386B93AE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C44D0-ECD4-4557-BA7B-B4BA3F62B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31F00-4CDE-4ECF-9D2D-BD387243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E3EA6-63E0-4096-B99E-14156136F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3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39733-09B4-4415-B317-75D25E6F2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B9CF2-2EE8-4B73-BDB6-702956244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D474A-B4E0-4FF8-8F10-64C89AA44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25A35-089B-4D1B-9B0C-7C9CC6C5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539FB-A3C5-4705-A0B6-891428BE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3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B8710-9F70-4300-91FB-6646FDDF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FD511-3C20-4657-B089-C3E78BACA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659F5-ADA3-4DF7-977E-622A618B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28142-CBE7-4A96-80EA-F528289E3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D1EBD-3987-405C-AAD9-447D87F65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5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0F2E2-6393-435B-83DC-F9EB22C36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48F14-47C6-4896-AD85-594E545EB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15646F-9FA7-4642-9793-D4A5660B3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48D7-A3A6-4B99-AE6A-846E52D50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40A61A-5EF4-44B4-A917-92191D828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EA7C8-03ED-43D1-95E0-BEF2D191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8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A788-2000-47CE-ADD3-0961B6266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50B2A-5CB0-4736-9DB1-773BFFEA4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52302-A6EF-4A80-BA72-663BB4CC0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A88F70-8DB6-4CE6-B87F-36BB231B0A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DB9829-4BC7-4627-9320-010E88527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B2B4F5-02DB-41C1-A6D6-2232BE84B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FE9DE3-9D4D-4891-81AE-7F8BED21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2D0AB-315E-44C0-A173-54630C0E4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4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C678E-0F3E-4EA9-A4F3-60C948DA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9405D1-A7FC-40FD-A068-2A3C5618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AA0E9-E3FA-43BA-9C41-8AC7BA8F6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D2FA8E-0E10-4C6C-A257-D4F49BD87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9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6AA1E1-B035-4862-9D6B-611C7A4D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EE9EF4-F7C8-43D8-8D22-3A913DBD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8514E-2733-4267-B296-9B45AF8A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1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3B540-16AC-4697-8C99-2EE3AE44C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B2070-07A7-4786-B877-DB39A56B9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5B89E0-28B8-4DBE-B8D6-4B5B1A569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F4137-09B9-4F4F-8171-3BA900501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CA6288-0B9B-4F07-A617-43324FF69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CE4E6-CF0F-4A74-B462-9A459B7C7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4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E2FC7-E01D-4D13-AF56-03A18573F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BBF5AC-7C12-427C-B7B0-61CFC37D23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3263D-65AC-4B73-96AD-59EA14E5A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E40DE7-892A-42EB-A600-135036958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2A248A-6342-4110-AF20-92C3B26A4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58BB9-BFB5-4178-A16C-0A2A94AD2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1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776394-349F-4317-9D72-F49EA1220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CC0E1-529F-4DB9-A385-DC5178A87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307B8-F999-41EB-BF5E-EC367F5DF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F866-3AE9-4378-8E2F-BCFF0F543842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24B0E-FE0C-4892-B905-F1B52228E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016EF-1CF7-44B7-AD71-CC8542494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2903E-180A-411C-8A16-28633E6E3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5DA8A-5A50-4C41-B4E5-C71380AE4F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Challenges in Force Build-Up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40B0AF-D77E-4C38-A0F8-9D7094E1FE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International Simulation Summit</a:t>
            </a:r>
          </a:p>
        </p:txBody>
      </p:sp>
    </p:spTree>
    <p:extLst>
      <p:ext uri="{BB962C8B-B14F-4D97-AF65-F5344CB8AC3E}">
        <p14:creationId xmlns:p14="http://schemas.microsoft.com/office/powerpoint/2010/main" val="992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94BED-DF71-4305-B297-96382D234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Situation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12391-C56B-4DDD-B215-9D568CB68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20" y="1384949"/>
            <a:ext cx="10515600" cy="520313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Middle east is the arena for Global and Regional Competition</a:t>
            </a:r>
          </a:p>
          <a:p>
            <a:r>
              <a:rPr lang="en-US" dirty="0"/>
              <a:t>A rise in affinity</a:t>
            </a:r>
            <a:r>
              <a:rPr lang="he-IL" dirty="0"/>
              <a:t> </a:t>
            </a:r>
            <a:r>
              <a:rPr lang="en-US" dirty="0"/>
              <a:t>between the various Arenas and the areas where Israel is Challenged and in Conflict</a:t>
            </a:r>
          </a:p>
          <a:p>
            <a:r>
              <a:rPr lang="en-US" dirty="0"/>
              <a:t>Russia</a:t>
            </a:r>
          </a:p>
          <a:p>
            <a:pPr lvl="1"/>
            <a:r>
              <a:rPr lang="en-US" dirty="0"/>
              <a:t>A steady presence in the Middle East</a:t>
            </a:r>
          </a:p>
          <a:p>
            <a:pPr lvl="1"/>
            <a:r>
              <a:rPr lang="en-US" dirty="0"/>
              <a:t>Influence on all players</a:t>
            </a:r>
          </a:p>
          <a:p>
            <a:pPr lvl="1"/>
            <a:r>
              <a:rPr lang="en-US" dirty="0"/>
              <a:t>A restraining actor in the area  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USA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In an “exit” pattern – declining importance in the ME and Transition to the INDO-PAC area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Still is the leading Strategic back rest for Israel 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Superpower competition with China and Russia. </a:t>
            </a:r>
          </a:p>
          <a:p>
            <a:pPr marL="231775" lvl="2">
              <a:spcBef>
                <a:spcPts val="1000"/>
              </a:spcBef>
            </a:pPr>
            <a:r>
              <a:rPr lang="en-US" sz="2800" dirty="0"/>
              <a:t>Regional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Potential for cooperation 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Continuous challenge for regime stability (Demographics, Climate, Under-Development) </a:t>
            </a:r>
          </a:p>
          <a:p>
            <a:pPr marL="231775" lvl="2">
              <a:spcBef>
                <a:spcPts val="1000"/>
              </a:spcBef>
            </a:pPr>
            <a:r>
              <a:rPr lang="en-US" sz="2800" dirty="0"/>
              <a:t>Europe</a:t>
            </a:r>
          </a:p>
          <a:p>
            <a:pPr marL="688975" lvl="3">
              <a:spcBef>
                <a:spcPts val="1000"/>
              </a:spcBef>
            </a:pPr>
            <a:r>
              <a:rPr lang="en-US" sz="2600" dirty="0"/>
              <a:t>An opportunity for a leverage (limited) in foreign relations issues</a:t>
            </a:r>
          </a:p>
          <a:p>
            <a:pPr marL="688975" lvl="3">
              <a:spcBef>
                <a:spcPts val="1000"/>
              </a:spcBef>
            </a:pPr>
            <a:r>
              <a:rPr lang="en-US" sz="2600" dirty="0"/>
              <a:t>“Converging in” </a:t>
            </a:r>
          </a:p>
          <a:p>
            <a:pPr marL="1600200" lvl="4">
              <a:spcBef>
                <a:spcPts val="1000"/>
              </a:spcBef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88400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3C88-3793-4E12-9B13-49D235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C3FC2-6678-4839-B2FA-DA6D96192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Iran </a:t>
            </a:r>
          </a:p>
          <a:p>
            <a:pPr lvl="1"/>
            <a:r>
              <a:rPr lang="en-US" dirty="0"/>
              <a:t>Long lasting strategic competition </a:t>
            </a:r>
          </a:p>
          <a:p>
            <a:pPr lvl="1"/>
            <a:r>
              <a:rPr lang="en-US" dirty="0"/>
              <a:t>Potential for a Nuclear turning point </a:t>
            </a:r>
          </a:p>
          <a:p>
            <a:pPr lvl="1"/>
            <a:r>
              <a:rPr lang="en-US" dirty="0"/>
              <a:t>Direct Friction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Iraq</a:t>
            </a:r>
          </a:p>
          <a:p>
            <a:pPr marL="457200" lvl="1" indent="0">
              <a:buNone/>
            </a:pPr>
            <a:r>
              <a:rPr lang="en-US" dirty="0"/>
              <a:t>	Direct Iran threat from “2</a:t>
            </a:r>
            <a:r>
              <a:rPr lang="en-US" baseline="30000" dirty="0"/>
              <a:t>nd</a:t>
            </a:r>
            <a:r>
              <a:rPr lang="en-US" dirty="0"/>
              <a:t> circle” </a:t>
            </a:r>
          </a:p>
          <a:p>
            <a:pPr marL="457200" lvl="1" indent="0">
              <a:buNone/>
            </a:pPr>
            <a:r>
              <a:rPr lang="en-US" dirty="0"/>
              <a:t>	Iran influence on political arena</a:t>
            </a:r>
          </a:p>
          <a:p>
            <a:pPr marL="457200" lvl="1" indent="0">
              <a:buNone/>
            </a:pPr>
            <a:r>
              <a:rPr lang="en-US" dirty="0"/>
              <a:t>Syria</a:t>
            </a:r>
          </a:p>
          <a:p>
            <a:pPr marL="457200" lvl="1" indent="0">
              <a:buNone/>
            </a:pPr>
            <a:r>
              <a:rPr lang="en-US" dirty="0"/>
              <a:t>	Stabilization, gaining sovereignty, long recovery </a:t>
            </a:r>
          </a:p>
          <a:p>
            <a:pPr marL="457200" lvl="1" indent="0">
              <a:buNone/>
            </a:pPr>
            <a:r>
              <a:rPr lang="en-US" dirty="0"/>
              <a:t>	Russian presence – Restraining and challenging power</a:t>
            </a:r>
          </a:p>
          <a:p>
            <a:pPr marL="457200" lvl="1" indent="0">
              <a:buNone/>
            </a:pPr>
            <a:r>
              <a:rPr lang="en-US" dirty="0"/>
              <a:t>Hizballah </a:t>
            </a:r>
          </a:p>
          <a:p>
            <a:pPr marL="457200" lvl="1" indent="0">
              <a:buNone/>
            </a:pPr>
            <a:r>
              <a:rPr lang="en-US" dirty="0"/>
              <a:t>	Precision and narrowing the containment of Israel</a:t>
            </a:r>
          </a:p>
          <a:p>
            <a:pPr marL="457200" lvl="1" indent="0">
              <a:buNone/>
            </a:pPr>
            <a:r>
              <a:rPr lang="en-US" dirty="0"/>
              <a:t>	force build-up ambitions</a:t>
            </a:r>
          </a:p>
          <a:p>
            <a:pPr marL="457200" lvl="1" indent="0">
              <a:buNone/>
            </a:pPr>
            <a:r>
              <a:rPr lang="en-US" dirty="0"/>
              <a:t>Palestinians</a:t>
            </a:r>
            <a:endParaRPr lang="he-IL" dirty="0"/>
          </a:p>
          <a:p>
            <a:pPr marL="457200" lvl="1" indent="0">
              <a:buNone/>
            </a:pPr>
            <a:r>
              <a:rPr lang="he-IL" dirty="0"/>
              <a:t>	</a:t>
            </a:r>
            <a:r>
              <a:rPr lang="en-US" dirty="0"/>
              <a:t>Deletion of restraints</a:t>
            </a:r>
            <a:r>
              <a:rPr lang="he-IL" dirty="0"/>
              <a:t> </a:t>
            </a:r>
            <a:r>
              <a:rPr lang="en-US" dirty="0"/>
              <a:t>in Gaza and escalation potential </a:t>
            </a:r>
          </a:p>
          <a:p>
            <a:pPr marL="457200" lvl="1" indent="0">
              <a:buNone/>
            </a:pPr>
            <a:r>
              <a:rPr lang="en-US" dirty="0"/>
              <a:t>	root problems that drag instability in Gaza and Judea and Samaria </a:t>
            </a:r>
          </a:p>
          <a:p>
            <a:pPr marL="457200" lvl="1" indent="0">
              <a:buNone/>
            </a:pPr>
            <a:r>
              <a:rPr lang="en-US" dirty="0"/>
              <a:t>	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1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0AFD2-67C0-47E3-BA2C-4BC6B45A6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Reginal Threat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52A08-0DE9-4EBC-BA1A-AB0624286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Iran| Nuclear, Missiles, Regional Entrenchment </a:t>
            </a:r>
          </a:p>
          <a:p>
            <a:r>
              <a:rPr lang="en-US" dirty="0"/>
              <a:t>Terror Armies</a:t>
            </a:r>
          </a:p>
          <a:p>
            <a:r>
              <a:rPr lang="en-US" dirty="0"/>
              <a:t>Advanced Threats| Precision Missiles, Cyber, EW</a:t>
            </a:r>
          </a:p>
          <a:p>
            <a:r>
              <a:rPr lang="en-US" dirty="0"/>
              <a:t>Radiations of the Superpower competition </a:t>
            </a:r>
          </a:p>
          <a:p>
            <a:r>
              <a:rPr lang="en-US" dirty="0"/>
              <a:t>Instability| Palestinians, Regional Global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5869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346E-60BD-4CC1-A51D-FBA1D69D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Competition – Iran in every single area and aspect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7E605-2A5B-492C-9302-DFDD79C37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Iranian Territory </a:t>
            </a:r>
          </a:p>
          <a:p>
            <a:pPr lvl="1"/>
            <a:r>
              <a:rPr lang="en-US" dirty="0"/>
              <a:t>Cruise Missiles, TBMs </a:t>
            </a:r>
          </a:p>
          <a:p>
            <a:pPr lvl="1"/>
            <a:r>
              <a:rPr lang="en-US" dirty="0"/>
              <a:t>Cyber</a:t>
            </a:r>
          </a:p>
          <a:p>
            <a:pPr lvl="1"/>
            <a:r>
              <a:rPr lang="en-US" dirty="0"/>
              <a:t>Industries </a:t>
            </a:r>
          </a:p>
          <a:p>
            <a:pPr lvl="1"/>
            <a:r>
              <a:rPr lang="en-US" dirty="0"/>
              <a:t>Nuclear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Iran in Iraq</a:t>
            </a:r>
          </a:p>
          <a:p>
            <a:pPr lvl="2"/>
            <a:r>
              <a:rPr lang="en-US" dirty="0"/>
              <a:t>Influence on regime </a:t>
            </a:r>
          </a:p>
          <a:p>
            <a:pPr lvl="2"/>
            <a:r>
              <a:rPr lang="en-US" dirty="0"/>
              <a:t>Shia militias</a:t>
            </a:r>
          </a:p>
          <a:p>
            <a:pPr lvl="2"/>
            <a:r>
              <a:rPr lang="en-US" dirty="0"/>
              <a:t>Quds Forces </a:t>
            </a:r>
          </a:p>
          <a:p>
            <a:pPr lvl="2"/>
            <a:r>
              <a:rPr lang="en-US" dirty="0"/>
              <a:t>Cruise Missiles, SSMs, UAVs </a:t>
            </a:r>
          </a:p>
          <a:p>
            <a:pPr lvl="2"/>
            <a:r>
              <a:rPr lang="en-US" dirty="0"/>
              <a:t>Weapon Transfers and Lines of Communication 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Iran in Syria </a:t>
            </a:r>
          </a:p>
          <a:p>
            <a:pPr lvl="3"/>
            <a:r>
              <a:rPr lang="en-US" dirty="0"/>
              <a:t>Continuous entrenchment and actions </a:t>
            </a:r>
            <a:r>
              <a:rPr lang="en-US" dirty="0" err="1"/>
              <a:t>agains</a:t>
            </a:r>
            <a:r>
              <a:rPr lang="en-US" dirty="0"/>
              <a:t> Israel </a:t>
            </a:r>
          </a:p>
          <a:p>
            <a:pPr lvl="3"/>
            <a:r>
              <a:rPr lang="en-US" dirty="0"/>
              <a:t>Negative influence on Regime </a:t>
            </a:r>
          </a:p>
          <a:p>
            <a:pPr lvl="3"/>
            <a:r>
              <a:rPr lang="en-US" dirty="0"/>
              <a:t>Shia Militias </a:t>
            </a:r>
          </a:p>
          <a:p>
            <a:pPr lvl="3"/>
            <a:r>
              <a:rPr lang="en-US" dirty="0"/>
              <a:t>Quds Forces </a:t>
            </a:r>
          </a:p>
          <a:p>
            <a:pPr lvl="3"/>
            <a:r>
              <a:rPr lang="en-US" dirty="0"/>
              <a:t>Cruise Missiles, SSMs, UAVs </a:t>
            </a:r>
          </a:p>
          <a:p>
            <a:pPr lvl="3"/>
            <a:endParaRPr lang="en-US" dirty="0"/>
          </a:p>
          <a:p>
            <a:pPr lvl="3"/>
            <a:r>
              <a:rPr lang="en-US" dirty="0"/>
              <a:t>Hizballah </a:t>
            </a:r>
          </a:p>
          <a:p>
            <a:pPr lvl="4"/>
            <a:r>
              <a:rPr lang="en-US" dirty="0"/>
              <a:t>Terror Army</a:t>
            </a:r>
          </a:p>
          <a:p>
            <a:pPr lvl="4"/>
            <a:r>
              <a:rPr lang="en-US" dirty="0"/>
              <a:t>SSMs, PGMs </a:t>
            </a:r>
          </a:p>
          <a:p>
            <a:pPr lvl="4"/>
            <a:r>
              <a:rPr lang="en-US" dirty="0"/>
              <a:t>Maneuvers and Raids </a:t>
            </a:r>
          </a:p>
          <a:p>
            <a:pPr lvl="4"/>
            <a:r>
              <a:rPr lang="en-US" dirty="0"/>
              <a:t>Cyber and EW</a:t>
            </a:r>
          </a:p>
          <a:p>
            <a:pPr lvl="4"/>
            <a:r>
              <a:rPr lang="en-US" dirty="0"/>
              <a:t>Air Defense and anti-aircraft defense </a:t>
            </a:r>
          </a:p>
        </p:txBody>
      </p:sp>
    </p:spTree>
    <p:extLst>
      <p:ext uri="{BB962C8B-B14F-4D97-AF65-F5344CB8AC3E}">
        <p14:creationId xmlns:p14="http://schemas.microsoft.com/office/powerpoint/2010/main" val="1330223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8E3A-EA0D-46CA-AD8A-2678054B3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F6C3-AEF4-489C-B430-1B035E503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Precision – industry and self production – Rockets, SSMs, Cruise Missiles </a:t>
            </a:r>
          </a:p>
          <a:p>
            <a:r>
              <a:rPr lang="en-US" dirty="0"/>
              <a:t>UAV capabilities </a:t>
            </a:r>
          </a:p>
          <a:p>
            <a:r>
              <a:rPr lang="en-US" dirty="0"/>
              <a:t>Cyber </a:t>
            </a:r>
          </a:p>
          <a:p>
            <a:r>
              <a:rPr lang="en-US" dirty="0"/>
              <a:t>EW Spectrum </a:t>
            </a:r>
          </a:p>
          <a:p>
            <a:r>
              <a:rPr lang="en-US" dirty="0"/>
              <a:t>Cheap Products- Drones, kites </a:t>
            </a:r>
          </a:p>
          <a:p>
            <a:r>
              <a:rPr lang="en-US" dirty="0"/>
              <a:t>Nuclear Challenge </a:t>
            </a:r>
          </a:p>
          <a:p>
            <a:r>
              <a:rPr lang="en-US" dirty="0"/>
              <a:t>Advance air Defense capabilities</a:t>
            </a:r>
          </a:p>
          <a:p>
            <a:r>
              <a:rPr lang="en-US" dirty="0"/>
              <a:t> ATGM array </a:t>
            </a:r>
          </a:p>
          <a:p>
            <a:r>
              <a:rPr lang="en-US" dirty="0"/>
              <a:t>Offensive and Defensive approach </a:t>
            </a:r>
          </a:p>
        </p:txBody>
      </p:sp>
    </p:spTree>
    <p:extLst>
      <p:ext uri="{BB962C8B-B14F-4D97-AF65-F5344CB8AC3E}">
        <p14:creationId xmlns:p14="http://schemas.microsoft.com/office/powerpoint/2010/main" val="42101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4558E-3B00-497E-A5B0-683718F1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will the 2030 war </a:t>
            </a:r>
            <a:r>
              <a:rPr lang="en-US"/>
              <a:t>look like?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28AD7-7539-4ED3-B1CD-C52C02870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5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297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Challenges in Force Build-Up</vt:lpstr>
      <vt:lpstr>Strategic Situation Report</vt:lpstr>
      <vt:lpstr>PowerPoint Presentation</vt:lpstr>
      <vt:lpstr>Reginal Threat</vt:lpstr>
      <vt:lpstr>Strategic Competition – Iran in every single area and aspect</vt:lpstr>
      <vt:lpstr>PowerPoint Presentation</vt:lpstr>
      <vt:lpstr>How will the 2030 war look like?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Force Build-Up</dc:title>
  <dc:creator>benzi zimmerman</dc:creator>
  <cp:lastModifiedBy>benzi zimmerman</cp:lastModifiedBy>
  <cp:revision>6</cp:revision>
  <dcterms:created xsi:type="dcterms:W3CDTF">2019-11-12T15:14:50Z</dcterms:created>
  <dcterms:modified xsi:type="dcterms:W3CDTF">2019-11-12T16:03:08Z</dcterms:modified>
</cp:coreProperties>
</file>