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58" d="100"/>
          <a:sy n="58" d="100"/>
        </p:scale>
        <p:origin x="920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3A64E3-C212-441A-9881-05F92066247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11BB56C-829F-4B72-A48F-936DB61599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02CCA6-EC5F-494B-A8BA-8A61709E9E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8F866-3AE9-4378-8E2F-BCFF0F543842}" type="datetimeFigureOut">
              <a:rPr lang="en-US" smtClean="0"/>
              <a:t>11/12/2019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80AC4E-D80F-4658-AD4A-95DFA17B71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DDE013-7445-4A69-B532-AB5C4E9DE8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2903E-180A-411C-8A16-28633E6E38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86840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50D4AA-86D8-4929-B432-C801A317FB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1D792D6-731A-4CE1-81AF-3CF7D908B25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B76C26-2899-4676-B337-9FD0B3C89D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8F866-3AE9-4378-8E2F-BCFF0F543842}" type="datetimeFigureOut">
              <a:rPr lang="en-US" smtClean="0"/>
              <a:t>11/12/2019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C80E88-661D-4BB7-9254-DCFB9B48D8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0BA70A-E855-4904-B7CD-FB377703F4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2903E-180A-411C-8A16-28633E6E38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65713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8235973-EBD7-432A-9569-5B54860B8F0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964B08F-347E-43A3-86A5-8386B93AE7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0C44D0-ECD4-4557-BA7B-B4BA3F62BF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8F866-3AE9-4378-8E2F-BCFF0F543842}" type="datetimeFigureOut">
              <a:rPr lang="en-US" smtClean="0"/>
              <a:t>11/12/2019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B31F00-4CDE-4ECF-9D2D-BD387243F7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7E3EA6-63E0-4096-B99E-14156136F2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2903E-180A-411C-8A16-28633E6E38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1396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939733-09B4-4415-B317-75D25E6F2C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2B9CF2-2EE8-4B73-BDB6-7029562445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DD474A-B4E0-4FF8-8F10-64C89AA441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8F866-3AE9-4378-8E2F-BCFF0F543842}" type="datetimeFigureOut">
              <a:rPr lang="en-US" smtClean="0"/>
              <a:t>11/12/2019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625A35-089B-4D1B-9B0C-7C9CC6C502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C539FB-A3C5-4705-A0B6-891428BE55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2903E-180A-411C-8A16-28633E6E38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82305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8B8710-9F70-4300-91FB-6646FDDFF6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C2FD511-3C20-4657-B089-C3E78BACA3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A659F5-ADA3-4DF7-977E-622A618BEA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8F866-3AE9-4378-8E2F-BCFF0F543842}" type="datetimeFigureOut">
              <a:rPr lang="en-US" smtClean="0"/>
              <a:t>11/12/2019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B28142-CBE7-4A96-80EA-F528289E3D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0D1EBD-3987-405C-AAD9-447D87F65D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2903E-180A-411C-8A16-28633E6E38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42558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90F2E2-6393-435B-83DC-F9EB22C36D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F48F14-47C6-4896-AD85-594E545EBB7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15646F-9FA7-4642-9793-D4A5660B39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CA348D7-A3A6-4B99-AE6A-846E52D505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8F866-3AE9-4378-8E2F-BCFF0F543842}" type="datetimeFigureOut">
              <a:rPr lang="en-US" smtClean="0"/>
              <a:t>11/12/2019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940A61A-5EF4-44B4-A917-92191D8288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AEEA7C8-03ED-43D1-95E0-BEF2D1919A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2903E-180A-411C-8A16-28633E6E38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05852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71A788-2000-47CE-ADD3-0961B62661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650B2A-5CB0-4736-9DB1-773BFFEA4F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4F52302-A6EF-4A80-BA72-663BB4CC00A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5A88F70-8DB6-4CE6-B87F-36BB231B0A6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EDB9829-4BC7-4627-9320-010E885279B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CB2B4F5-02DB-41C1-A6D6-2232BE84B5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8F866-3AE9-4378-8E2F-BCFF0F543842}" type="datetimeFigureOut">
              <a:rPr lang="en-US" smtClean="0"/>
              <a:t>11/12/2019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CFE9DE3-9D4D-4891-81AE-7F8BED21A2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662D0AB-315E-44C0-A173-54630C0E44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2903E-180A-411C-8A16-28633E6E38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8472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8C678E-0F3E-4EA9-A4F3-60C948DAD7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79405D1-A7FC-40FD-A068-2A3C561865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8F866-3AE9-4378-8E2F-BCFF0F543842}" type="datetimeFigureOut">
              <a:rPr lang="en-US" smtClean="0"/>
              <a:t>11/12/2019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78AA0E9-E3FA-43BA-9C41-8AC7BA8F69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ED2FA8E-0E10-4C6C-A257-D4F49BD872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2903E-180A-411C-8A16-28633E6E38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52932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A6AA1E1-B035-4862-9D6B-611C7A4D97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8F866-3AE9-4378-8E2F-BCFF0F543842}" type="datetimeFigureOut">
              <a:rPr lang="en-US" smtClean="0"/>
              <a:t>11/12/2019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DEE9EF4-F7C8-43D8-8D22-3A913DBD32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698514E-2733-4267-B296-9B45AF8A22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2903E-180A-411C-8A16-28633E6E38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41170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F3B540-16AC-4697-8C99-2EE3AE44CE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3B2070-07A7-4786-B877-DB39A56B93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95B89E0-28B8-4DBE-B8D6-4B5B1A5691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7F4137-09B9-4F4F-8171-3BA9005011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8F866-3AE9-4378-8E2F-BCFF0F543842}" type="datetimeFigureOut">
              <a:rPr lang="en-US" smtClean="0"/>
              <a:t>11/12/2019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CA6288-0B9B-4F07-A617-43324FF697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46CE4E6-CF0F-4A74-B462-9A459B7C74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2903E-180A-411C-8A16-28633E6E38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50490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2E2FC7-E01D-4D13-AF56-03A18573FD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8BBF5AC-7C12-427C-B7B0-61CFC37D239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1A3263D-65AC-4B73-96AD-59EA14E5AFA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6E40DE7-892A-42EB-A600-135036958B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8F866-3AE9-4378-8E2F-BCFF0F543842}" type="datetimeFigureOut">
              <a:rPr lang="en-US" smtClean="0"/>
              <a:t>11/12/2019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2A248A-6342-4110-AF20-92C3B26A43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6B58BB9-BFB5-4178-A16C-0A2A94AD24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2903E-180A-411C-8A16-28633E6E38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41185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9776394-349F-4317-9D72-F49EA1220A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FECC0E1-529F-4DB9-A385-DC5178A873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7307B8-F999-41EB-BF5E-EC367F5DF8F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68F866-3AE9-4378-8E2F-BCFF0F543842}" type="datetimeFigureOut">
              <a:rPr lang="en-US" smtClean="0"/>
              <a:t>11/12/2019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724B0E-FE0C-4892-B905-F1B52228EF4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C016EF-1CF7-44B7-AD71-CC854249469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92903E-180A-411C-8A16-28633E6E38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082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E5DA8A-5A50-4C41-B4E5-C71380AE4F6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Challenges in Force Build-Up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640B0AF-D77E-4C38-A0F8-9D7094E1FEB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International Simulation Summit</a:t>
            </a:r>
          </a:p>
        </p:txBody>
      </p:sp>
    </p:spTree>
    <p:extLst>
      <p:ext uri="{BB962C8B-B14F-4D97-AF65-F5344CB8AC3E}">
        <p14:creationId xmlns:p14="http://schemas.microsoft.com/office/powerpoint/2010/main" val="99256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194BED-DF71-4305-B297-96382D2348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Strategic Situation Report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212391-C56B-4DDD-B215-9D568CB68D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3120" y="1384949"/>
            <a:ext cx="10515600" cy="5203137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The Middle east is the arena for Global and Regional Competition</a:t>
            </a:r>
          </a:p>
          <a:p>
            <a:r>
              <a:rPr lang="en-US" dirty="0"/>
              <a:t>A rise in affinity</a:t>
            </a:r>
            <a:r>
              <a:rPr lang="he-IL" dirty="0"/>
              <a:t> </a:t>
            </a:r>
            <a:r>
              <a:rPr lang="en-US" dirty="0"/>
              <a:t>between the various Arenas and the areas where Israel is Challenged and in Conflict</a:t>
            </a:r>
          </a:p>
          <a:p>
            <a:r>
              <a:rPr lang="en-US" dirty="0"/>
              <a:t>Russia</a:t>
            </a:r>
          </a:p>
          <a:p>
            <a:pPr lvl="1"/>
            <a:r>
              <a:rPr lang="en-US" dirty="0"/>
              <a:t>A steady presence in the Middle East</a:t>
            </a:r>
          </a:p>
          <a:p>
            <a:pPr lvl="1"/>
            <a:r>
              <a:rPr lang="en-US" dirty="0"/>
              <a:t>Influence on all players</a:t>
            </a:r>
          </a:p>
          <a:p>
            <a:pPr lvl="1"/>
            <a:r>
              <a:rPr lang="en-US" dirty="0"/>
              <a:t>A restraining actor in the area  </a:t>
            </a:r>
          </a:p>
          <a:p>
            <a:pPr marL="228600" lvl="1">
              <a:spcBef>
                <a:spcPts val="1000"/>
              </a:spcBef>
            </a:pPr>
            <a:r>
              <a:rPr lang="en-US" sz="2800" dirty="0"/>
              <a:t>USA</a:t>
            </a:r>
          </a:p>
          <a:p>
            <a:pPr marL="685800" lvl="2">
              <a:spcBef>
                <a:spcPts val="1000"/>
              </a:spcBef>
            </a:pPr>
            <a:r>
              <a:rPr lang="en-US" sz="2400" dirty="0"/>
              <a:t>In an “exit” pattern – declining importance in the ME and Transition to the INDO-PAC area</a:t>
            </a:r>
          </a:p>
          <a:p>
            <a:pPr marL="685800" lvl="2">
              <a:spcBef>
                <a:spcPts val="1000"/>
              </a:spcBef>
            </a:pPr>
            <a:r>
              <a:rPr lang="en-US" sz="2400" dirty="0"/>
              <a:t>Still is the leading Strategic back rest for Israel </a:t>
            </a:r>
          </a:p>
          <a:p>
            <a:pPr marL="685800" lvl="2">
              <a:spcBef>
                <a:spcPts val="1000"/>
              </a:spcBef>
            </a:pPr>
            <a:r>
              <a:rPr lang="en-US" sz="2400" dirty="0"/>
              <a:t>Superpower competition with China and Russia. </a:t>
            </a:r>
          </a:p>
          <a:p>
            <a:pPr marL="231775" lvl="2">
              <a:spcBef>
                <a:spcPts val="1000"/>
              </a:spcBef>
            </a:pPr>
            <a:r>
              <a:rPr lang="en-US" sz="2800" dirty="0"/>
              <a:t>Regional</a:t>
            </a:r>
          </a:p>
          <a:p>
            <a:pPr marL="685800" lvl="2">
              <a:spcBef>
                <a:spcPts val="1000"/>
              </a:spcBef>
            </a:pPr>
            <a:r>
              <a:rPr lang="en-US" sz="2400" dirty="0"/>
              <a:t>Potential for cooperation </a:t>
            </a:r>
          </a:p>
          <a:p>
            <a:pPr marL="685800" lvl="2">
              <a:spcBef>
                <a:spcPts val="1000"/>
              </a:spcBef>
            </a:pPr>
            <a:r>
              <a:rPr lang="en-US" sz="2400" dirty="0"/>
              <a:t>Continuous challenge for regime stability (Demographics, Climate, Under-Development) </a:t>
            </a:r>
          </a:p>
          <a:p>
            <a:pPr marL="231775" lvl="2">
              <a:spcBef>
                <a:spcPts val="1000"/>
              </a:spcBef>
            </a:pPr>
            <a:r>
              <a:rPr lang="en-US" sz="2800" dirty="0"/>
              <a:t>Europe</a:t>
            </a:r>
          </a:p>
          <a:p>
            <a:pPr marL="688975" lvl="3">
              <a:spcBef>
                <a:spcPts val="1000"/>
              </a:spcBef>
            </a:pPr>
            <a:r>
              <a:rPr lang="en-US" sz="2600" dirty="0"/>
              <a:t>An opportunity for a leverage (limited) in foreign relations issues</a:t>
            </a:r>
          </a:p>
          <a:p>
            <a:pPr marL="688975" lvl="3">
              <a:spcBef>
                <a:spcPts val="1000"/>
              </a:spcBef>
            </a:pPr>
            <a:r>
              <a:rPr lang="en-US" sz="2600" dirty="0"/>
              <a:t>“Converging in” </a:t>
            </a:r>
          </a:p>
          <a:p>
            <a:pPr marL="1600200" lvl="4">
              <a:spcBef>
                <a:spcPts val="1000"/>
              </a:spcBef>
            </a:pP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3884009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BD3C88-3793-4E12-9B13-49D235BDFD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EC3FC2-6678-4839-B2FA-DA6D961922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/>
              <a:t>Iran </a:t>
            </a:r>
          </a:p>
          <a:p>
            <a:pPr lvl="1"/>
            <a:r>
              <a:rPr lang="en-US" dirty="0"/>
              <a:t>Long lasting strategic competition </a:t>
            </a:r>
          </a:p>
          <a:p>
            <a:pPr lvl="1"/>
            <a:r>
              <a:rPr lang="en-US" dirty="0"/>
              <a:t>Potential for a Nuclear turning point </a:t>
            </a:r>
          </a:p>
          <a:p>
            <a:pPr lvl="1"/>
            <a:r>
              <a:rPr lang="en-US" dirty="0"/>
              <a:t>Direct Friction </a:t>
            </a:r>
          </a:p>
          <a:p>
            <a:pPr lvl="1"/>
            <a:endParaRPr lang="en-US" dirty="0"/>
          </a:p>
          <a:p>
            <a:pPr marL="457200" lvl="1" indent="0">
              <a:buNone/>
            </a:pPr>
            <a:r>
              <a:rPr lang="en-US" dirty="0"/>
              <a:t>Iraq</a:t>
            </a:r>
          </a:p>
          <a:p>
            <a:pPr marL="457200" lvl="1" indent="0">
              <a:buNone/>
            </a:pPr>
            <a:r>
              <a:rPr lang="en-US" dirty="0"/>
              <a:t>	Direct Iran threat from “2</a:t>
            </a:r>
            <a:r>
              <a:rPr lang="en-US" baseline="30000" dirty="0"/>
              <a:t>nd</a:t>
            </a:r>
            <a:r>
              <a:rPr lang="en-US" dirty="0"/>
              <a:t> circle” </a:t>
            </a:r>
          </a:p>
          <a:p>
            <a:pPr marL="457200" lvl="1" indent="0">
              <a:buNone/>
            </a:pPr>
            <a:r>
              <a:rPr lang="en-US" dirty="0"/>
              <a:t>	Iran influence on political arena</a:t>
            </a:r>
          </a:p>
          <a:p>
            <a:pPr marL="457200" lvl="1" indent="0">
              <a:buNone/>
            </a:pPr>
            <a:r>
              <a:rPr lang="en-US" dirty="0"/>
              <a:t>Syria</a:t>
            </a:r>
          </a:p>
          <a:p>
            <a:pPr marL="457200" lvl="1" indent="0">
              <a:buNone/>
            </a:pPr>
            <a:r>
              <a:rPr lang="en-US" dirty="0"/>
              <a:t>	Stabilization, gaining sovereignty, long recovery </a:t>
            </a:r>
          </a:p>
          <a:p>
            <a:pPr marL="457200" lvl="1" indent="0">
              <a:buNone/>
            </a:pPr>
            <a:r>
              <a:rPr lang="en-US" dirty="0"/>
              <a:t>	Russian presence – Restraining and challenging power</a:t>
            </a:r>
          </a:p>
          <a:p>
            <a:pPr marL="457200" lvl="1" indent="0">
              <a:buNone/>
            </a:pPr>
            <a:r>
              <a:rPr lang="en-US" dirty="0"/>
              <a:t>Hizballah </a:t>
            </a:r>
          </a:p>
          <a:p>
            <a:pPr marL="457200" lvl="1" indent="0">
              <a:buNone/>
            </a:pPr>
            <a:r>
              <a:rPr lang="en-US" dirty="0"/>
              <a:t>	Precision and narrowing the containment of Israel</a:t>
            </a:r>
          </a:p>
          <a:p>
            <a:pPr marL="457200" lvl="1" indent="0">
              <a:buNone/>
            </a:pPr>
            <a:r>
              <a:rPr lang="en-US" dirty="0"/>
              <a:t>	force build-up ambitions</a:t>
            </a:r>
          </a:p>
          <a:p>
            <a:pPr marL="457200" lvl="1" indent="0">
              <a:buNone/>
            </a:pPr>
            <a:r>
              <a:rPr lang="en-US" dirty="0"/>
              <a:t>Palestinians</a:t>
            </a:r>
            <a:endParaRPr lang="he-IL" dirty="0"/>
          </a:p>
          <a:p>
            <a:pPr marL="457200" lvl="1" indent="0">
              <a:buNone/>
            </a:pPr>
            <a:r>
              <a:rPr lang="he-IL" dirty="0"/>
              <a:t>	</a:t>
            </a:r>
            <a:r>
              <a:rPr lang="en-US" dirty="0"/>
              <a:t>Deletion of restraints</a:t>
            </a:r>
            <a:r>
              <a:rPr lang="he-IL" dirty="0"/>
              <a:t> </a:t>
            </a:r>
            <a:r>
              <a:rPr lang="en-US" dirty="0"/>
              <a:t>in Gaza and escalation potential </a:t>
            </a:r>
          </a:p>
          <a:p>
            <a:pPr marL="457200" lvl="1" indent="0">
              <a:buNone/>
            </a:pPr>
            <a:r>
              <a:rPr lang="en-US" dirty="0"/>
              <a:t>	root problems that drag instability in Gaza and Judea and Samaria </a:t>
            </a:r>
          </a:p>
          <a:p>
            <a:pPr marL="457200" lvl="1" indent="0">
              <a:buNone/>
            </a:pPr>
            <a:r>
              <a:rPr lang="en-US" dirty="0"/>
              <a:t>	 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1133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60AFD2-67C0-47E3-BA2C-4BC6B45A6C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Reginal Threat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652A08-0DE9-4EBC-BA1A-AB06242863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Iran| Nuclear, Missiles, Regional Entrenchment </a:t>
            </a:r>
          </a:p>
          <a:p>
            <a:r>
              <a:rPr lang="en-US" dirty="0"/>
              <a:t>Terror Armies</a:t>
            </a:r>
          </a:p>
          <a:p>
            <a:r>
              <a:rPr lang="en-US" dirty="0"/>
              <a:t>Advanced Threats| Precision Missiles, Cyber, EW</a:t>
            </a:r>
          </a:p>
          <a:p>
            <a:r>
              <a:rPr lang="en-US" dirty="0"/>
              <a:t>Radiations of the Superpower competition </a:t>
            </a:r>
          </a:p>
          <a:p>
            <a:r>
              <a:rPr lang="en-US" dirty="0"/>
              <a:t>Instability| Palestinians, Regional Global 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3758694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2F346E-60BD-4CC1-A51D-FBA1D69DC0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Strategic Competition – Iran in every single area and aspect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87E605-2A5B-492C-9302-DFDD79C376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5167311"/>
          </a:xfrm>
        </p:spPr>
        <p:txBody>
          <a:bodyPr>
            <a:normAutofit fontScale="55000" lnSpcReduction="20000"/>
          </a:bodyPr>
          <a:lstStyle/>
          <a:p>
            <a:r>
              <a:rPr lang="en-US" dirty="0"/>
              <a:t>Iranian Territory </a:t>
            </a:r>
          </a:p>
          <a:p>
            <a:pPr lvl="1"/>
            <a:r>
              <a:rPr lang="en-US" dirty="0"/>
              <a:t>Cruise Missiles, TBMs </a:t>
            </a:r>
          </a:p>
          <a:p>
            <a:pPr lvl="1"/>
            <a:r>
              <a:rPr lang="en-US" dirty="0"/>
              <a:t>Cyber</a:t>
            </a:r>
          </a:p>
          <a:p>
            <a:pPr lvl="1"/>
            <a:r>
              <a:rPr lang="en-US" dirty="0"/>
              <a:t>Industries </a:t>
            </a:r>
          </a:p>
          <a:p>
            <a:pPr lvl="1"/>
            <a:r>
              <a:rPr lang="en-US" dirty="0"/>
              <a:t>Nuclear 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Iran in Iraq</a:t>
            </a:r>
          </a:p>
          <a:p>
            <a:pPr lvl="2"/>
            <a:r>
              <a:rPr lang="en-US" dirty="0"/>
              <a:t>Influence on regime </a:t>
            </a:r>
          </a:p>
          <a:p>
            <a:pPr lvl="2"/>
            <a:r>
              <a:rPr lang="en-US" dirty="0"/>
              <a:t>Shia militias</a:t>
            </a:r>
          </a:p>
          <a:p>
            <a:pPr lvl="2"/>
            <a:r>
              <a:rPr lang="en-US" dirty="0"/>
              <a:t>Quds Forces </a:t>
            </a:r>
          </a:p>
          <a:p>
            <a:pPr lvl="2"/>
            <a:r>
              <a:rPr lang="en-US" dirty="0"/>
              <a:t>Cruise Missiles, SSMs, UAVs </a:t>
            </a:r>
          </a:p>
          <a:p>
            <a:pPr lvl="2"/>
            <a:r>
              <a:rPr lang="en-US" dirty="0"/>
              <a:t>Weapon Transfers and Lines of Communication </a:t>
            </a:r>
          </a:p>
          <a:p>
            <a:pPr lvl="2"/>
            <a:endParaRPr lang="en-US" dirty="0"/>
          </a:p>
          <a:p>
            <a:pPr lvl="2"/>
            <a:r>
              <a:rPr lang="en-US" dirty="0"/>
              <a:t>Iran in Syria </a:t>
            </a:r>
          </a:p>
          <a:p>
            <a:pPr lvl="3"/>
            <a:r>
              <a:rPr lang="en-US" dirty="0"/>
              <a:t>Continuous entrenchment and actions </a:t>
            </a:r>
            <a:r>
              <a:rPr lang="en-US" dirty="0" err="1"/>
              <a:t>agains</a:t>
            </a:r>
            <a:r>
              <a:rPr lang="en-US" dirty="0"/>
              <a:t> Israel </a:t>
            </a:r>
          </a:p>
          <a:p>
            <a:pPr lvl="3"/>
            <a:r>
              <a:rPr lang="en-US" dirty="0"/>
              <a:t>Negative influence on Regime </a:t>
            </a:r>
          </a:p>
          <a:p>
            <a:pPr lvl="3"/>
            <a:r>
              <a:rPr lang="en-US" dirty="0"/>
              <a:t>Shia Militias </a:t>
            </a:r>
          </a:p>
          <a:p>
            <a:pPr lvl="3"/>
            <a:r>
              <a:rPr lang="en-US" dirty="0"/>
              <a:t>Quds Forces </a:t>
            </a:r>
          </a:p>
          <a:p>
            <a:pPr lvl="3"/>
            <a:r>
              <a:rPr lang="en-US" dirty="0"/>
              <a:t>Cruise Missiles, SSMs, UAVs </a:t>
            </a:r>
          </a:p>
          <a:p>
            <a:pPr lvl="3"/>
            <a:endParaRPr lang="en-US" dirty="0"/>
          </a:p>
          <a:p>
            <a:pPr lvl="3"/>
            <a:r>
              <a:rPr lang="en-US" dirty="0"/>
              <a:t>Hizballah </a:t>
            </a:r>
          </a:p>
          <a:p>
            <a:pPr lvl="4"/>
            <a:r>
              <a:rPr lang="en-US" dirty="0"/>
              <a:t>Terror Army</a:t>
            </a:r>
          </a:p>
          <a:p>
            <a:pPr lvl="4"/>
            <a:r>
              <a:rPr lang="en-US" dirty="0"/>
              <a:t>SSMs, PGMs </a:t>
            </a:r>
          </a:p>
          <a:p>
            <a:pPr lvl="4"/>
            <a:r>
              <a:rPr lang="en-US" dirty="0"/>
              <a:t>Maneuvers and Raids </a:t>
            </a:r>
          </a:p>
          <a:p>
            <a:pPr lvl="4"/>
            <a:r>
              <a:rPr lang="en-US" dirty="0"/>
              <a:t>Cyber and EW</a:t>
            </a:r>
          </a:p>
          <a:p>
            <a:pPr lvl="4"/>
            <a:r>
              <a:rPr lang="en-US" dirty="0"/>
              <a:t>Air Defense and anti-aircraft defense </a:t>
            </a:r>
          </a:p>
        </p:txBody>
      </p:sp>
    </p:spTree>
    <p:extLst>
      <p:ext uri="{BB962C8B-B14F-4D97-AF65-F5344CB8AC3E}">
        <p14:creationId xmlns:p14="http://schemas.microsoft.com/office/powerpoint/2010/main" val="13302236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508E3A-EA0D-46CA-AD8A-2678054B30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0EF6C3-AEF4-489C-B430-1B035E5030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Precision – industry and self production – Rockets, SSMs, Cruise Missiles </a:t>
            </a:r>
          </a:p>
          <a:p>
            <a:r>
              <a:rPr lang="en-US" dirty="0"/>
              <a:t>UAV capabilities </a:t>
            </a:r>
          </a:p>
          <a:p>
            <a:r>
              <a:rPr lang="en-US" dirty="0"/>
              <a:t>Cyber </a:t>
            </a:r>
          </a:p>
          <a:p>
            <a:r>
              <a:rPr lang="en-US" dirty="0"/>
              <a:t>EW Spectrum </a:t>
            </a:r>
          </a:p>
          <a:p>
            <a:r>
              <a:rPr lang="en-US" dirty="0"/>
              <a:t>Cheap Products- Drones, kites </a:t>
            </a:r>
          </a:p>
          <a:p>
            <a:r>
              <a:rPr lang="en-US" dirty="0"/>
              <a:t>Nuclear Challenge </a:t>
            </a:r>
          </a:p>
          <a:p>
            <a:r>
              <a:rPr lang="en-US" dirty="0"/>
              <a:t>Advance air Defense capabilities</a:t>
            </a:r>
          </a:p>
          <a:p>
            <a:r>
              <a:rPr lang="en-US" dirty="0"/>
              <a:t> ATGM array </a:t>
            </a:r>
          </a:p>
          <a:p>
            <a:r>
              <a:rPr lang="en-US" dirty="0"/>
              <a:t>Offensive and Defensive approach </a:t>
            </a:r>
          </a:p>
        </p:txBody>
      </p:sp>
    </p:spTree>
    <p:extLst>
      <p:ext uri="{BB962C8B-B14F-4D97-AF65-F5344CB8AC3E}">
        <p14:creationId xmlns:p14="http://schemas.microsoft.com/office/powerpoint/2010/main" val="4210134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54558E-3B00-497E-A5B0-683718F1D0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will the 2030 war </a:t>
            </a:r>
            <a:r>
              <a:rPr lang="en-US"/>
              <a:t>look like?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C28AD7-7539-4ED3-B1CD-C52C02870C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98515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297</Words>
  <Application>Microsoft Office PowerPoint</Application>
  <PresentationFormat>Widescreen</PresentationFormat>
  <Paragraphs>81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Challenges in Force Build-Up</vt:lpstr>
      <vt:lpstr>Strategic Situation Report</vt:lpstr>
      <vt:lpstr>PowerPoint Presentation</vt:lpstr>
      <vt:lpstr>Reginal Threat</vt:lpstr>
      <vt:lpstr>Strategic Competition – Iran in every single area and aspect</vt:lpstr>
      <vt:lpstr>PowerPoint Presentation</vt:lpstr>
      <vt:lpstr>How will the 2030 war look like?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Challenges in Force Build-Up</dc:title>
  <dc:creator>benzi zimmerman</dc:creator>
  <cp:lastModifiedBy>benzi zimmerman</cp:lastModifiedBy>
  <cp:revision>6</cp:revision>
  <dcterms:created xsi:type="dcterms:W3CDTF">2019-11-12T15:14:50Z</dcterms:created>
  <dcterms:modified xsi:type="dcterms:W3CDTF">2019-11-12T16:03:08Z</dcterms:modified>
</cp:coreProperties>
</file>