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6" r:id="rId3"/>
    <p:sldId id="376" r:id="rId4"/>
    <p:sldId id="387" r:id="rId5"/>
    <p:sldId id="392" r:id="rId6"/>
    <p:sldId id="391" r:id="rId7"/>
    <p:sldId id="379" r:id="rId8"/>
    <p:sldId id="360" r:id="rId9"/>
    <p:sldId id="381" r:id="rId10"/>
    <p:sldId id="382" r:id="rId11"/>
    <p:sldId id="383" r:id="rId12"/>
    <p:sldId id="384" r:id="rId13"/>
    <p:sldId id="359" r:id="rId14"/>
    <p:sldId id="380" r:id="rId15"/>
    <p:sldId id="385" r:id="rId16"/>
    <p:sldId id="390" r:id="rId17"/>
    <p:sldId id="371" r:id="rId18"/>
    <p:sldId id="389" r:id="rId19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00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71FFE2-231B-497B-A35B-86E4DA39DA2F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D2812C57-7F96-475E-965C-FD4005ED1AE4}">
      <dgm:prSet phldrT="[טקסט]" custT="1"/>
      <dgm:spPr/>
      <dgm:t>
        <a:bodyPr/>
        <a:lstStyle/>
        <a:p>
          <a:pPr rtl="1"/>
          <a:r>
            <a:rPr lang="he-IL" sz="3200" b="1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EFAC0A9-2D57-4F66-AE7C-D5E879A401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5" custScaleX="88001" custLinFactNeighborX="-9255" custLinFactNeighborY="7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5"/>
      <dgm:spPr/>
    </dgm:pt>
    <dgm:pt modelId="{E5473D17-1395-43DC-A163-88292913CC41}" type="pres">
      <dgm:prSet presAssocID="{2871FFE2-231B-497B-A35B-86E4DA39DA2F}" presName="imagNode" presStyleLbl="fgImgPlace1" presStyleIdx="0" presStyleCnt="5" custLinFactNeighborX="-7360" custLinFactNeighborY="-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5" custScaleX="86464" custLinFactNeighborX="-6151" custLinFactNeighborY="7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5"/>
      <dgm:spPr/>
    </dgm:pt>
    <dgm:pt modelId="{60F4C73D-AF0D-416A-B69C-61EBCCCE41ED}" type="pres">
      <dgm:prSet presAssocID="{D2812C57-7F96-475E-965C-FD4005ED1AE4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5" custScaleX="120593" custLinFactX="100000" custLinFactNeighborX="151273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5"/>
      <dgm:spPr/>
    </dgm:pt>
    <dgm:pt modelId="{833E3E7E-0052-4755-B4AC-8E2AA679E0DE}" type="pres">
      <dgm:prSet presAssocID="{0E45E251-1FFD-49D2-BA56-EC56831F7D31}" presName="imagNode" presStyleLbl="fgImgPlace1" presStyleIdx="2" presStyleCnt="5" custScaleX="122327" custLinFactX="100000" custLinFactNeighborX="170369" custLinFactNeighborY="-1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5" custScaleX="97852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5"/>
      <dgm:spPr/>
    </dgm:pt>
    <dgm:pt modelId="{843A9072-3478-4D5C-BBD8-DFE664172B1A}" type="pres">
      <dgm:prSet presAssocID="{ECA099E8-E699-4559-9727-3537FF5B6339}" presName="imagNode" presStyleLbl="fgImgPlace1" presStyleIdx="3" presStyleCnt="5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4" presStyleCnt="5" custScaleX="105958" custLinFactX="-100000" custLinFactNeighborX="-118560" custLinFactNeighborY="7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4" presStyleCnt="5"/>
      <dgm:spPr/>
    </dgm:pt>
    <dgm:pt modelId="{4BF0DEAB-5C4E-43BB-A601-623B9BEF0602}" type="pres">
      <dgm:prSet presAssocID="{AEFAC0A9-2D57-4F66-AE7C-D5E879A401B1}" presName="imagNode" presStyleLbl="fgImgPlace1" presStyleIdx="4" presStyleCnt="5" custScaleX="108835" custLinFactX="-100000" custLinFactNeighborX="-133899" custLinFactNeighborY="-57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DB13A47-C98A-4EAC-91BC-05A8CCE17AB0}" type="presOf" srcId="{03F2E020-D9A1-485A-8989-E3912BD667FE}" destId="{DFFFDE53-AD7E-465F-AAA7-31EB386FF8AE}" srcOrd="0" destOrd="0" presId="urn:microsoft.com/office/officeart/2005/8/layout/hList7#2"/>
    <dgm:cxn modelId="{239A188A-7121-47A7-BC9E-5D0C58861637}" type="presOf" srcId="{14EB238F-9D85-4654-86E2-70FCEEBC639B}" destId="{7D69BD82-8647-4C66-9DF1-AABF851E3F5A}" srcOrd="0" destOrd="0" presId="urn:microsoft.com/office/officeart/2005/8/layout/hList7#2"/>
    <dgm:cxn modelId="{6AC905F8-76C2-42C6-80F0-8A32DA1B6BDD}" type="presOf" srcId="{D2812C57-7F96-475E-965C-FD4005ED1AE4}" destId="{B063DF62-4777-4187-8D47-73E33284FC17}" srcOrd="0" destOrd="0" presId="urn:microsoft.com/office/officeart/2005/8/layout/hList7#2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B9D06E64-123E-4B41-A92E-784B2AE6DC2B}" type="presOf" srcId="{D2812C57-7F96-475E-965C-FD4005ED1AE4}" destId="{D2C5F53F-4F36-495B-9DC0-7901DCCDB6BA}" srcOrd="1" destOrd="0" presId="urn:microsoft.com/office/officeart/2005/8/layout/hList7#2"/>
    <dgm:cxn modelId="{A6109DEB-BEE4-4192-B901-EB2C3B117701}" type="presOf" srcId="{2871FFE2-231B-497B-A35B-86E4DA39DA2F}" destId="{5F0D9836-CF20-4F46-BEF3-E41418F1183D}" srcOrd="0" destOrd="0" presId="urn:microsoft.com/office/officeart/2005/8/layout/hList7#2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63EC9010-6889-4398-8BD5-032A2D24BE7B}" type="presOf" srcId="{AEFAC0A9-2D57-4F66-AE7C-D5E879A401B1}" destId="{E9BD6269-4AA2-44E1-9D6A-EADFD9A2D7E0}" srcOrd="1" destOrd="0" presId="urn:microsoft.com/office/officeart/2005/8/layout/hList7#2"/>
    <dgm:cxn modelId="{5BAFF33A-7009-4BEF-A946-D897F55A9DC8}" type="presOf" srcId="{72771902-E6EE-459E-8D17-6374271E2BCA}" destId="{DF643166-17E4-4B87-910D-B6E1F791C7D4}" srcOrd="0" destOrd="0" presId="urn:microsoft.com/office/officeart/2005/8/layout/hList7#2"/>
    <dgm:cxn modelId="{6310E5A5-1502-4A5E-B7B7-EF90243CD7CE}" type="presOf" srcId="{2871FFE2-231B-497B-A35B-86E4DA39DA2F}" destId="{C5D28098-56B0-411F-8E10-7E6737D17FD8}" srcOrd="1" destOrd="0" presId="urn:microsoft.com/office/officeart/2005/8/layout/hList7#2"/>
    <dgm:cxn modelId="{363B0DD7-A90C-46BC-AB08-7F86D59E4895}" type="presOf" srcId="{AEFAC0A9-2D57-4F66-AE7C-D5E879A401B1}" destId="{9DB7D1D3-1537-4A00-83BB-36A3267B487E}" srcOrd="0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9885D80C-C281-40D5-93E5-63E1A73FC27C}" srcId="{C2EF0009-A762-40D0-9DDC-79F0079712E2}" destId="{AEFAC0A9-2D57-4F66-AE7C-D5E879A401B1}" srcOrd="4" destOrd="0" parTransId="{33022A75-4733-414D-A238-D85710F30CBC}" sibTransId="{8C1E82D3-968D-4486-9924-4051C552D824}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E4377318-B7F3-4CB7-8E6E-EFE4A217B6A2}" type="presParOf" srcId="{39ECCD68-D888-447C-A321-763728B7245D}" destId="{8B137CBF-9B16-4696-A36B-E22B3F902FC0}" srcOrd="0" destOrd="0" presId="urn:microsoft.com/office/officeart/2005/8/layout/hList7#2"/>
    <dgm:cxn modelId="{5DC4A6C3-5C43-42F9-A0BD-30CBAB07A222}" type="presParOf" srcId="{8B137CBF-9B16-4696-A36B-E22B3F902FC0}" destId="{5F0D9836-CF20-4F46-BEF3-E41418F1183D}" srcOrd="0" destOrd="0" presId="urn:microsoft.com/office/officeart/2005/8/layout/hList7#2"/>
    <dgm:cxn modelId="{7B112A9E-D36E-45AD-BE08-A29FFC1D4545}" type="presParOf" srcId="{8B137CBF-9B16-4696-A36B-E22B3F902FC0}" destId="{C5D28098-56B0-411F-8E10-7E6737D17FD8}" srcOrd="1" destOrd="0" presId="urn:microsoft.com/office/officeart/2005/8/layout/hList7#2"/>
    <dgm:cxn modelId="{E6110D3D-FC92-466E-BD2E-B1C58079818F}" type="presParOf" srcId="{8B137CBF-9B16-4696-A36B-E22B3F902FC0}" destId="{99E38C75-FC64-4642-950F-275079E29C80}" srcOrd="2" destOrd="0" presId="urn:microsoft.com/office/officeart/2005/8/layout/hList7#2"/>
    <dgm:cxn modelId="{9680F114-4EEE-493C-93D4-6B644722229D}" type="presParOf" srcId="{8B137CBF-9B16-4696-A36B-E22B3F902FC0}" destId="{E5473D17-1395-43DC-A163-88292913CC41}" srcOrd="3" destOrd="0" presId="urn:microsoft.com/office/officeart/2005/8/layout/hList7#2"/>
    <dgm:cxn modelId="{C647243B-D3D9-48DB-9C24-5EB3623939AD}" type="presParOf" srcId="{39ECCD68-D888-447C-A321-763728B7245D}" destId="{DFFFDE53-AD7E-465F-AAA7-31EB386FF8AE}" srcOrd="1" destOrd="0" presId="urn:microsoft.com/office/officeart/2005/8/layout/hList7#2"/>
    <dgm:cxn modelId="{FB757A9E-6496-4BBC-BD3D-51CA50719F77}" type="presParOf" srcId="{39ECCD68-D888-447C-A321-763728B7245D}" destId="{A5B251D9-F299-4BA8-8247-480B5D7D3E65}" srcOrd="2" destOrd="0" presId="urn:microsoft.com/office/officeart/2005/8/layout/hList7#2"/>
    <dgm:cxn modelId="{88B24C62-4F12-4805-876B-0BC4C38F6599}" type="presParOf" srcId="{A5B251D9-F299-4BA8-8247-480B5D7D3E65}" destId="{B063DF62-4777-4187-8D47-73E33284FC17}" srcOrd="0" destOrd="0" presId="urn:microsoft.com/office/officeart/2005/8/layout/hList7#2"/>
    <dgm:cxn modelId="{28CBB65B-8728-4B3E-A6D4-F0A01F159DF3}" type="presParOf" srcId="{A5B251D9-F299-4BA8-8247-480B5D7D3E65}" destId="{D2C5F53F-4F36-495B-9DC0-7901DCCDB6BA}" srcOrd="1" destOrd="0" presId="urn:microsoft.com/office/officeart/2005/8/layout/hList7#2"/>
    <dgm:cxn modelId="{9639F432-FCFE-49AC-98C8-810ADE308459}" type="presParOf" srcId="{A5B251D9-F299-4BA8-8247-480B5D7D3E65}" destId="{3767AAA7-67F0-4F45-BCA9-60EC5ACEDAD8}" srcOrd="2" destOrd="0" presId="urn:microsoft.com/office/officeart/2005/8/layout/hList7#2"/>
    <dgm:cxn modelId="{BF5E2C62-902B-44FC-B03A-612CBDDE5994}" type="presParOf" srcId="{A5B251D9-F299-4BA8-8247-480B5D7D3E65}" destId="{60F4C73D-AF0D-416A-B69C-61EBCCCE41ED}" srcOrd="3" destOrd="0" presId="urn:microsoft.com/office/officeart/2005/8/layout/hList7#2"/>
    <dgm:cxn modelId="{30457737-CA47-42B2-AB97-86BEF8A8952E}" type="presParOf" srcId="{39ECCD68-D888-447C-A321-763728B7245D}" destId="{7D69BD82-8647-4C66-9DF1-AABF851E3F5A}" srcOrd="3" destOrd="0" presId="urn:microsoft.com/office/officeart/2005/8/layout/hList7#2"/>
    <dgm:cxn modelId="{24AAD26A-BEA3-4324-B46A-6712CE76024E}" type="presParOf" srcId="{39ECCD68-D888-447C-A321-763728B7245D}" destId="{880BE7C8-C528-43BD-8BDE-E0599C5C9F31}" srcOrd="4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5" destOrd="0" presId="urn:microsoft.com/office/officeart/2005/8/layout/hList7#2"/>
    <dgm:cxn modelId="{CAD4D5DB-92F0-408B-88A9-1B018A58E857}" type="presParOf" srcId="{39ECCD68-D888-447C-A321-763728B7245D}" destId="{3B8DBF3F-B2A9-4F39-9798-9E800C2689B5}" srcOrd="6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  <dgm:cxn modelId="{A18CAB3D-E96C-4F9F-AB99-B0EED997D8CA}" type="presParOf" srcId="{39ECCD68-D888-447C-A321-763728B7245D}" destId="{DF643166-17E4-4B87-910D-B6E1F791C7D4}" srcOrd="7" destOrd="0" presId="urn:microsoft.com/office/officeart/2005/8/layout/hList7#2"/>
    <dgm:cxn modelId="{67A251D3-53F0-4333-A285-E3ECE7D31507}" type="presParOf" srcId="{39ECCD68-D888-447C-A321-763728B7245D}" destId="{CAF862D5-5916-4AD1-A6E6-C3A0FF5CE8EC}" srcOrd="8" destOrd="0" presId="urn:microsoft.com/office/officeart/2005/8/layout/hList7#2"/>
    <dgm:cxn modelId="{BE46AD5E-7721-41EF-9F45-5CC5084076E0}" type="presParOf" srcId="{CAF862D5-5916-4AD1-A6E6-C3A0FF5CE8EC}" destId="{9DB7D1D3-1537-4A00-83BB-36A3267B487E}" srcOrd="0" destOrd="0" presId="urn:microsoft.com/office/officeart/2005/8/layout/hList7#2"/>
    <dgm:cxn modelId="{2327AE27-4E4C-45A5-82B1-848A416ECBB9}" type="presParOf" srcId="{CAF862D5-5916-4AD1-A6E6-C3A0FF5CE8EC}" destId="{E9BD6269-4AA2-44E1-9D6A-EADFD9A2D7E0}" srcOrd="1" destOrd="0" presId="urn:microsoft.com/office/officeart/2005/8/layout/hList7#2"/>
    <dgm:cxn modelId="{6C2328FF-0F91-4253-BF9C-0276B119EE24}" type="presParOf" srcId="{CAF862D5-5916-4AD1-A6E6-C3A0FF5CE8EC}" destId="{7A4CA646-A01E-4888-AA36-B0660BFDD6B5}" srcOrd="2" destOrd="0" presId="urn:microsoft.com/office/officeart/2005/8/layout/hList7#2"/>
    <dgm:cxn modelId="{E6DBB4AD-727D-4038-9904-A6A1176CEA8B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ט'/אב/תשע"ז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D7%9E%D7%93%D7%93%D7%99%D7%9D%20%D7%9C%D7%97%D7%95%D7%A1%D7%9F%20%D7%9C%D7%90%D7%95%D7%9E%D7%99%20-%D7%97%D7%91%D7%A8%D7%AA%D7%99.do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4810" y="639529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500174"/>
            <a:ext cx="5176845" cy="147002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מוביל: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980728"/>
            <a:ext cx="8352928" cy="587727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וימי עיון-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השנה נקיים סמינר בנושא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שחיתות ציבורית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וכן סמינר בנושא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צבא חברה 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(כחלק מהציר הגנה לאומית)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ונקיים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ימי עיון שיעסקו גם בנושאים חברתיים מובהקים.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שילוב במסגרת הסיורים הגיאוגרפיים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במסגרת צוותי התכנון לסיורים הגיאוגרפים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ישולבו ביקורים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לימודיים בנושאים הקשורים לחברה הישראלית, ביניהם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הכרות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עם האתגרים, שיחה עם מנהיגים, חשיפה לארגונים שונים וכד'.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הרצאות בכירים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- במהלך השנה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נפגוש דמויות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בכירות האמונות/ עוסקות בתחום החברתי.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הקורס האקדמי יורכב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מחמישה פרקים עיקריים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מרכז ופריפריה/פערים חברתיים.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מיעוטים בחברה הישראלית.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 דתיים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וחילוניים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השסע העדתי – אשכנזי/מזרחי, ותיק/עולה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5. חברה ובטחון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68863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פרק יכלול: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 הרצאות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מומחה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שיציגו גישות שונות לגבי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הנושא, פאנלי מומחים,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בהובלת החניכים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בנוסף, במסגרת הקורס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שיעסוק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בחלק מנושאי הליבה של הקורס.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הסיור יתוכנן ויובל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ידי החניכים בהנחיית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לוין והמדריך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המוביל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מטלת סיום הקורס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 עבודת חקר בזוגות על פי נושאים שיאושרו על ידי ד"ר איל לוין.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– 4 שש"ס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12</a:t>
            </a:fld>
            <a:endParaRPr lang="he-IL" dirty="0"/>
          </a:p>
        </p:txBody>
      </p:sp>
      <p:sp>
        <p:nvSpPr>
          <p:cNvPr id="6" name="פרצוף מחייך 5">
            <a:hlinkClick r:id="rId2" action="ppaction://hlinksldjump"/>
          </p:cNvPr>
          <p:cNvSpPr/>
          <p:nvPr/>
        </p:nvSpPr>
        <p:spPr bwMode="auto">
          <a:xfrm>
            <a:off x="958280" y="5571082"/>
            <a:ext cx="1008112" cy="772195"/>
          </a:xfrm>
          <a:prstGeom prst="smileyFac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280" y="635771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B050"/>
                </a:solidFill>
                <a:latin typeface="Arial" panose="020B0604020202020204" pitchFamily="34" charset="0"/>
              </a:rPr>
              <a:t>מ"ד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286940" cy="4905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הישראלית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מבואות, המשגה וידע ראשון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0803"/>
              </p:ext>
            </p:extLst>
          </p:nvPr>
        </p:nvGraphicFramePr>
        <p:xfrm>
          <a:off x="142844" y="1714488"/>
          <a:ext cx="8858312" cy="377952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9776"/>
                <a:gridCol w="2285984"/>
                <a:gridCol w="1595426"/>
                <a:gridCol w="1876412"/>
                <a:gridCol w="1490714"/>
              </a:tblGrid>
              <a:tr h="909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תשתית ידע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שיטת הלימוד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עיתוי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27072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החברה הישראלית</a:t>
                      </a:r>
                      <a:endParaRPr lang="he-IL" sz="2400" b="1" dirty="0">
                        <a:solidFill>
                          <a:srgbClr val="0070C0"/>
                        </a:solidFill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סוגיות מרכזיות בחברה הישראלית והשלכותיהן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על החוסן החברתי          </a:t>
                      </a:r>
                      <a:r>
                        <a:rPr lang="he-IL" sz="2000" baseline="0" dirty="0" smtClean="0">
                          <a:cs typeface="David" pitchFamily="2" charset="-79"/>
                        </a:rPr>
                        <a:t> על החוסן הלאומי               ועל הביטחון הלאומי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מתחים ושסעים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בדמוקרטיה הישראלית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מרצה מוביל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ד"ר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איל</a:t>
                      </a:r>
                      <a:r>
                        <a:rPr lang="he-IL" sz="1800" b="1" baseline="0" dirty="0" smtClean="0">
                          <a:cs typeface="David" pitchFamily="2" charset="-79"/>
                        </a:rPr>
                        <a:t> לוין</a:t>
                      </a:r>
                      <a:endParaRPr lang="he-IL" sz="1800" b="1" dirty="0" smtClean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קורס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ימי עיון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סמינר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סיורים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פנלים </a:t>
                      </a:r>
                      <a:endParaRPr lang="he-IL" sz="2800" b="1" dirty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עונת הליבה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8858280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בחברה הישראלית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60318"/>
              </p:ext>
            </p:extLst>
          </p:nvPr>
        </p:nvGraphicFramePr>
        <p:xfrm>
          <a:off x="202456" y="1018313"/>
          <a:ext cx="8678768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1728"/>
                <a:gridCol w="5767040"/>
              </a:tblGrid>
              <a:tr h="45268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805486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מרכז ופריפריה/פערים חברתיים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השלטון מרכזי  - לעומת שלטון מקומי</a:t>
                      </a:r>
                    </a:p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חוסן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חברתי בפריפריה, מעמד ביניים, צדק חברתי, איכות חיים</a:t>
                      </a:r>
                    </a:p>
                    <a:p>
                      <a:pPr algn="r" rtl="1"/>
                      <a:r>
                        <a:rPr lang="he-IL" sz="1800" baseline="0" dirty="0" smtClean="0">
                          <a:cs typeface="David" pitchFamily="2" charset="-79"/>
                        </a:rPr>
                        <a:t>תעסוקה, חינוך, עושר/עוני</a:t>
                      </a:r>
                      <a:endParaRPr lang="he-IL" sz="180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1517809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מיעוטים בחברה הישראלית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ערביי ישראל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תמונת מצב, אתגרים מקומיים, מגמות בחינוך, אתגרים מנהיגותיים, אתגרים חברתיים, מורכבות הזהות, נאמנות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דרוזים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העמקת הידע על העדה מסורות, מנהגים, מגמות ותהליכים, נשים בחברה, אתגרים, הקשר לצה"ל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baseline="0" dirty="0" smtClean="0">
                          <a:cs typeface="David" pitchFamily="2" charset="-79"/>
                        </a:rPr>
                        <a:t>בדואים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היכרות עם העדה: מסורות, מנהגים, מגמות ותהליכים, נשים בחברה, אתגרים, הקשר לצה"ל</a:t>
                      </a:r>
                    </a:p>
                  </a:txBody>
                  <a:tcPr/>
                </a:tc>
              </a:tr>
              <a:tr h="1038501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דתי- חילוני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המרחב המשותף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baseline="0" dirty="0" smtClean="0">
                          <a:cs typeface="David" pitchFamily="2" charset="-79"/>
                        </a:rPr>
                        <a:t>זהות ישראלי- יהודי/חילוני/דתי/חרדי </a:t>
                      </a:r>
                      <a:endParaRPr lang="he-IL" sz="1800" b="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קבוצות וזרמים</a:t>
                      </a:r>
                      <a:r>
                        <a:rPr lang="he-IL" sz="1800" b="0" baseline="0" dirty="0" smtClean="0">
                          <a:cs typeface="David" pitchFamily="2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800" b="0" baseline="0" dirty="0" err="1" smtClean="0">
                          <a:cs typeface="David" pitchFamily="2" charset="-79"/>
                        </a:rPr>
                        <a:t>הדתה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8787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sng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עדתי :</a:t>
                      </a:r>
                    </a:p>
                    <a:p>
                      <a:pPr algn="ctr" rtl="1"/>
                      <a:r>
                        <a:rPr lang="he-IL" sz="20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אשכנזים</a:t>
                      </a:r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/מזרחיים</a:t>
                      </a:r>
                    </a:p>
                    <a:p>
                      <a:pPr algn="ctr" rtl="1"/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ותיקים/עולים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"השד העדתי"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העלייה הרוסית,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</a:t>
                      </a:r>
                      <a:r>
                        <a:rPr lang="he-IL" sz="1800" dirty="0" smtClean="0">
                          <a:cs typeface="David" pitchFamily="2" charset="-79"/>
                        </a:rPr>
                        <a:t>חבר העמים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בני העדה האתיופית</a:t>
                      </a:r>
                    </a:p>
                  </a:txBody>
                  <a:tcPr/>
                </a:tc>
              </a:tr>
              <a:tr h="214559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חברה וביטחון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חברתי,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צבא העם- צבא מקצועי, צבא הקבע, צבא המילואים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נושאים לדיון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האם המתחים שנבחרו, הם הרלוונטיים ??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 – הרצאות מומחים, עיבוד צוותי, סיור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מסע אישי – כן/לא ??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ימי עיון – בן גוריון, בינתחומי (ממלכתיות), בגין (התקבלה פנייה ממרכז בגין)  כמה?  ואיזה?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שילוב הנושא החברתי בסיורי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בזווית הבינלאומית –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סיורי חו"ל ??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רבה על ההקשבה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1427"/>
              </p:ext>
            </p:extLst>
          </p:nvPr>
        </p:nvGraphicFramePr>
        <p:xfrm>
          <a:off x="2012256" y="1050782"/>
          <a:ext cx="4741676" cy="5807218"/>
        </p:xfrm>
        <a:graphic>
          <a:graphicData uri="http://schemas.openxmlformats.org/drawingml/2006/table">
            <a:tbl>
              <a:tblPr rtl="1" firstRow="1" firstCol="1" bandRow="1"/>
              <a:tblGrid>
                <a:gridCol w="913904"/>
                <a:gridCol w="3827772"/>
              </a:tblGrid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משך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פתיחת קורס/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קץ שלטון האחוסלים/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דברים שרואים משם/ ארז ביטון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מאבקי אתוס בחברה הישראלית/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דתות אזרחיות בישראל/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 ודתיים בישראל/ ד"ר משה הלינגר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צה"ל בין הדתה לתיאורקטיזציה/ פרופ' יגיל לוי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ביקורתי/ פרופ' סמי סמוחה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– המשך/ פרופ' סמי סמוחה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ערביי ישראל והפלסטינים/ ד"ר רוני שקד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מבט על המגזר הערבי/ ד"ר דליה פדילה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המגזר הערבי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האלקטורט הרוסי/ פרופ' זאב חנין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דתיים וחילוניים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ביקורתי של העליה/ ד"ר מיכאל פיליפוב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מהגרים ופליטים/ ד"ר קארין אמית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העולים והעלייה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חוסן לאומי במדינת ישראל/ ד"ר ראובן גל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בנושא חוסן לאומי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1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20-23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</a:t>
                      </a:r>
                      <a:r>
                        <a:rPr lang="he-IL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חברה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סיכום הקורס/ ד"ר איל לוין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377068"/>
            <a:ext cx="5283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he-IL" sz="3600" b="1" dirty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מה בוצע במחזור מ"ד</a:t>
            </a:r>
          </a:p>
        </p:txBody>
      </p:sp>
      <p:sp>
        <p:nvSpPr>
          <p:cNvPr id="6" name="חץ פניית פרסה 5">
            <a:hlinkClick r:id="rId2" action="ppaction://hlinksldjump"/>
          </p:cNvPr>
          <p:cNvSpPr/>
          <p:nvPr/>
        </p:nvSpPr>
        <p:spPr bwMode="auto">
          <a:xfrm>
            <a:off x="8244408" y="5949280"/>
            <a:ext cx="648072" cy="628179"/>
          </a:xfrm>
          <a:prstGeom prst="uturnArrow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3"/>
          </p:nvPr>
        </p:nvSpPr>
        <p:spPr>
          <a:xfrm>
            <a:off x="251520" y="6309321"/>
            <a:ext cx="3384376" cy="216024"/>
          </a:xfrm>
        </p:spPr>
        <p:txBody>
          <a:bodyPr/>
          <a:lstStyle/>
          <a:p>
            <a:pPr>
              <a:defRPr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מגילת העצמאות – ה' באייר תש"ח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1276552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"מדינת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ישראל תהא פתוחה לעלייה יהודית ולקיבוץ גלויות; תשקוד על פיתוח הארץ לטובת כל תושביה; תהא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מושתת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על יסודות החירות, הצדק והשלום לאור חזונם של נביאי ישראל; תקיים שוויון זכויות חברתי ומדיני גמור לכל אזרחיה בלי הבדל דת, גזע ומין; תבטיח חופש דת, מצפון, לשון, חינוך ותרבות; תשמור על המקומות הקדושים של כל הדתות; ותהיה נאמנה לעקרונותיה של מגילת האומות המאוחדות...אנו מכריזים בזאת על הקמת מדינה יהודית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בארץ-ישראל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, היא מדינת ישראל."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2696" y="229801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הרעיוני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260648"/>
            <a:ext cx="7901014" cy="924853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he-IL" sz="4400" b="1" dirty="0" smtClean="0">
                <a:latin typeface="+mj-lt"/>
                <a:ea typeface="+mj-ea"/>
                <a:cs typeface="David" pitchFamily="2" charset="-79"/>
              </a:rPr>
              <a:t>ב</a:t>
            </a:r>
            <a:r>
              <a:rPr kumimoji="0" lang="he-IL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מושג הביטחון הלאומי 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11560" y="1484784"/>
            <a:ext cx="8129614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המונח ביטחון לאומי מבטא את המכלול הרחב של עוצמה מדינית, יכולת כלכלית,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חוסן חברתי,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ותחומים נוספים כמו: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טכנולוגיה, אקולוגיה וסביבה"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(האלוף יעקב </a:t>
            </a: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עמידרור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he-IL" sz="24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הציר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"אומה קטנה ומחלוקות בה לרוב"</a:t>
            </a:r>
          </a:p>
          <a:p>
            <a:pPr marL="0" indent="0" algn="ctr">
              <a:buNone/>
            </a:pPr>
            <a:endParaRPr lang="he-IL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ומעצבות את החברה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הישראלית תוך הכרת הקבוצות החברתיות השונות ומיקוד במתחים/אתגרים נבחרים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וההשפעותיהן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על הביטחון הלאומי</a:t>
            </a: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נושאים מתוך </a:t>
            </a:r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תחקיר מ"ד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sz="quarter" idx="13"/>
          </p:nvPr>
        </p:nvSpPr>
        <p:spPr>
          <a:xfrm>
            <a:off x="179512" y="1029773"/>
            <a:ext cx="8712968" cy="58282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מהמשוב ומשיחת הסכום עולה כי החניכים מרוצים, חלקם הגדול אף מרוצים מאד, מהקורס.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תמימות דעים שקורס כזה הוא חיוני בשנת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התיחסויות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לכך שיש להביא יותר גישות תיאורטיות ומודלים במהלך הקורס. [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מד"סים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?]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טענות על רוחב לעומת עומק.  [רעיון ה-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T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]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חשיפה למגוון דעות – טובה.  לשקול עריכת פאנלים.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חסר שיעור סכום שאוסף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ביחד ומחבר את זה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לבטחון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הלאומי [פספוס של יום החוסן הלאומי]).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חרדים.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חשיבות העיבודים </a:t>
            </a:r>
            <a:endParaRPr lang="he-IL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דיבור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על הקישוריות בין קורס זה לבין תכנים אחרים, בדגש על סיורי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הבטל"מ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. צריך יותר אינטגרציה.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הקורס עסק בסוגיות  נבחרות ולא מספיק בראיה הרוחבית של החברה הישראלית.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הקורס עסק במתחים ובשסעים ולא מספיק במלכד ובדרכים לתקן את הבעיות בחברה ("חצי כוס ריקה").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חסר החיבור לפוליטיקה.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הסיור החברתי אחד מהשיאים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עד כה.</a:t>
            </a:r>
          </a:p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(דעות 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מיעוט)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שעור אזרחות בתיכון. 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קצוות מחמד. להביא אנשי מעש ולא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אקדמים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שילוב 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תרבות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29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לקחים מחזור מ"ד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0980"/>
            <a:ext cx="7888245" cy="5916184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00476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חברתיות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האזרח במדינה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חברות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צדק חברתי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חברתי</a:t>
            </a: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הפרטת הרווחה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לאומית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גלובלית</a:t>
            </a:r>
          </a:p>
          <a:p>
            <a:endParaRPr lang="he-IL" sz="1800" b="1" dirty="0" smtClean="0">
              <a:solidFill>
                <a:schemeClr val="bg1"/>
              </a:solidFill>
            </a:endParaRPr>
          </a:p>
          <a:p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418023"/>
            <a:ext cx="2928894" cy="2143116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רוב יהודי מיעוט ערבי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אידאולוגי- ימין/שמאל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עניים/עשירים,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251520" y="1022276"/>
            <a:ext cx="2143108" cy="1830659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צבא – חברה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/צבא מקצועי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ומשפט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וצבא</a:t>
            </a: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03848" y="6429372"/>
            <a:ext cx="30963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/ סיורי בטל"ם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44765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יורכב ממספר נושאים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קורס  אקדמי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בהובלתו של ד"ר אייל לוין שיעסוק במתחים המובנים בחברה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הישראלית ויכלול הרצאות של מגוון מרצים, דיונים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צוותיים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וסיורים (עונת הליבה, נובמבר-ינואר)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מסע אישי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כשיטת לימוד ייחודית של התחום-  כל חניך יבחר ארגון העוסק באחד ממימדי החברה ויבלה יום שלם כשהוא מתלווה לאחד ממנהלי הארגון במטרה ללמוד מקרוב את הנושא בחברה הישראלית באופן בלתי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אמצעי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e-IL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11199</TotalTime>
  <Words>978</Words>
  <Application>Microsoft Office PowerPoint</Application>
  <PresentationFormat>‫הצגה על המסך (4:3)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Arial</vt:lpstr>
      <vt:lpstr>Calibri</vt:lpstr>
      <vt:lpstr>David</vt:lpstr>
      <vt:lpstr>Guttman-Aram</vt:lpstr>
      <vt:lpstr>Times New Roman</vt:lpstr>
      <vt:lpstr>Wingdings</vt:lpstr>
      <vt:lpstr>Wingdings 2</vt:lpstr>
      <vt:lpstr>עיצוב ברירת מחדל</vt:lpstr>
      <vt:lpstr>ציר החברה מחזור מ"ה</vt:lpstr>
      <vt:lpstr>מצגת של PowerPoint</vt:lpstr>
      <vt:lpstr>מצגת של PowerPoint</vt:lpstr>
      <vt:lpstr>מטרת הציר</vt:lpstr>
      <vt:lpstr>נושאים מתוך תחקיר מ"ד</vt:lpstr>
      <vt:lpstr>לקחים מחזור מ"ד</vt:lpstr>
      <vt:lpstr>מפת מרכיבי החברה הישראלית: </vt:lpstr>
      <vt:lpstr>תכני הלימוד בציר החברה הישראלית</vt:lpstr>
      <vt:lpstr>הציר החברתי  </vt:lpstr>
      <vt:lpstr>הציר החברתי  </vt:lpstr>
      <vt:lpstr>מבנה הקורס</vt:lpstr>
      <vt:lpstr>מבנה הקורס</vt:lpstr>
      <vt:lpstr>החברה הישראלית - מבואות, המשגה וידע ראשון</vt:lpstr>
      <vt:lpstr>מתחים בחברה הישראלית</vt:lpstr>
      <vt:lpstr>מצגת של PowerPoint</vt:lpstr>
      <vt:lpstr>נושאים לדיון</vt:lpstr>
      <vt:lpstr>תודה רבה על ההקשבה</vt:lpstr>
      <vt:lpstr>מצגת של PowerPoint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1198</cp:revision>
  <dcterms:created xsi:type="dcterms:W3CDTF">2003-06-15T13:58:35Z</dcterms:created>
  <dcterms:modified xsi:type="dcterms:W3CDTF">2017-08-01T09:45:10Z</dcterms:modified>
</cp:coreProperties>
</file>