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0" r:id="rId4"/>
    <p:sldId id="265" r:id="rId5"/>
    <p:sldId id="259" r:id="rId6"/>
    <p:sldId id="263" r:id="rId7"/>
    <p:sldId id="258" r:id="rId8"/>
    <p:sldId id="266" r:id="rId9"/>
    <p:sldId id="257" r:id="rId10"/>
    <p:sldId id="264" r:id="rId11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4DD8AD-2DA4-4330-BA82-5A9CC0EC8A59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DDF11-AC49-4561-8DAB-EA17441EF1D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342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ראש תחום לימודי מדיניות חוץ ודיפלומטיה</a:t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</a:t>
            </a:r>
            <a:r>
              <a:rPr lang="he-IL" dirty="0" smtClean="0"/>
              <a:t>לדיון</a:t>
            </a:r>
            <a:endParaRPr lang="he-IL" dirty="0" smtClean="0"/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נייר 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מטרת המחקר: שיפור ההכשרה בתחום המדיני-דיפלומטי ובתחום החשיבה האסטרטגית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endParaRPr lang="he-IL" dirty="0" smtClean="0"/>
          </a:p>
          <a:p>
            <a:r>
              <a:rPr lang="he-IL" dirty="0" smtClean="0"/>
              <a:t>שאלות המחקר:</a:t>
            </a:r>
          </a:p>
          <a:p>
            <a:pPr lvl="1"/>
            <a:r>
              <a:rPr lang="he-IL" dirty="0" smtClean="0"/>
              <a:t>מה </a:t>
            </a:r>
            <a:r>
              <a:rPr lang="he-IL" dirty="0" err="1" smtClean="0"/>
              <a:t>הגניאולוגיה</a:t>
            </a:r>
            <a:r>
              <a:rPr lang="he-IL" dirty="0" smtClean="0"/>
              <a:t> של לימוד  מדיניות חוץ  ואסטרטגיה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r>
              <a:rPr lang="he-IL" dirty="0" smtClean="0"/>
              <a:t>? </a:t>
            </a:r>
          </a:p>
          <a:p>
            <a:pPr lvl="1"/>
            <a:r>
              <a:rPr lang="he-IL" dirty="0" smtClean="0"/>
              <a:t>מהם הצרכים של שני הארגונים?</a:t>
            </a:r>
          </a:p>
          <a:p>
            <a:pPr lvl="1"/>
            <a:r>
              <a:rPr lang="he-IL" dirty="0" smtClean="0"/>
              <a:t>מה קורה  בתחום הזה בעולם ומה ניתן ללמוד מזה?</a:t>
            </a:r>
          </a:p>
          <a:p>
            <a:pPr lvl="1"/>
            <a:r>
              <a:rPr lang="he-IL" dirty="0" smtClean="0"/>
              <a:t>כיצד ניתן ליישם את התיאוריות המובילות בתחום למידת בכירים? 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ראש תחום לימודי מדיניות חוץ ודיפלומטיה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מבצע </a:t>
            </a:r>
            <a:r>
              <a:rPr lang="he-IL" dirty="0" smtClean="0"/>
              <a:t>עבודת מחקר במסגרת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אחראי </a:t>
            </a:r>
            <a:r>
              <a:rPr lang="he-IL" dirty="0" smtClean="0"/>
              <a:t>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smtClean="0"/>
              <a:t>בדגש על  קורס </a:t>
            </a:r>
            <a:r>
              <a:rPr lang="he-IL" dirty="0" smtClean="0"/>
              <a:t>מדיניות חוץ </a:t>
            </a:r>
            <a:r>
              <a:rPr lang="he-IL" dirty="0" smtClean="0"/>
              <a:t>ודיפלומטיה, </a:t>
            </a:r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וסיורי חו"ל</a:t>
            </a:r>
          </a:p>
          <a:p>
            <a:r>
              <a:rPr lang="he-IL" dirty="0" smtClean="0"/>
              <a:t>מסייע לבנות תכנית הכשרה עבור </a:t>
            </a:r>
            <a:r>
              <a:rPr lang="he-IL" dirty="0" err="1" smtClean="0"/>
              <a:t>המב"ל</a:t>
            </a:r>
            <a:r>
              <a:rPr lang="he-IL" dirty="0" smtClean="0"/>
              <a:t> </a:t>
            </a:r>
            <a:r>
              <a:rPr lang="he-IL" dirty="0" err="1" smtClean="0"/>
              <a:t>ומשה"ח</a:t>
            </a:r>
            <a:r>
              <a:rPr lang="he-IL" dirty="0" smtClean="0"/>
              <a:t> בתחום המדיני-דיפלומטי.</a:t>
            </a:r>
            <a:endParaRPr lang="he-IL" dirty="0" smtClean="0"/>
          </a:p>
          <a:p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שאלת המחקר (נכון לעכשיו): </a:t>
            </a:r>
            <a:r>
              <a:rPr lang="he-IL" dirty="0" smtClean="0"/>
              <a:t>כיצד נכון לפתח חשיבה מדינית-אסטרטגית וחשיבה מדינית-אופרטיבית אצל קצינים בכירים, אנשי </a:t>
            </a:r>
            <a:r>
              <a:rPr lang="he-IL" dirty="0" err="1" smtClean="0"/>
              <a:t>משה"ח</a:t>
            </a:r>
            <a:r>
              <a:rPr lang="he-IL" dirty="0" smtClean="0"/>
              <a:t> ובכירים מארגוני ממשל אחרים?</a:t>
            </a:r>
          </a:p>
          <a:p>
            <a:r>
              <a:rPr lang="he-IL" dirty="0" smtClean="0"/>
              <a:t>שאלות משנה:</a:t>
            </a:r>
            <a:endParaRPr lang="he-IL" dirty="0" smtClean="0"/>
          </a:p>
          <a:p>
            <a:pPr lvl="1"/>
            <a:r>
              <a:rPr lang="he-IL" dirty="0" smtClean="0"/>
              <a:t>מהי חשיבה </a:t>
            </a:r>
            <a:r>
              <a:rPr lang="he-IL" dirty="0" smtClean="0"/>
              <a:t>מדינית-אסטרטגית? </a:t>
            </a:r>
          </a:p>
          <a:p>
            <a:pPr lvl="1"/>
            <a:r>
              <a:rPr lang="he-IL" dirty="0" smtClean="0"/>
              <a:t>גישת העיצוב </a:t>
            </a:r>
            <a:r>
              <a:rPr lang="he-IL" dirty="0" err="1" smtClean="0"/>
              <a:t>כמתודלוגיה</a:t>
            </a:r>
            <a:r>
              <a:rPr lang="he-IL" dirty="0" smtClean="0"/>
              <a:t> לעיצוב אסטרטגיה במדיניות חוץ וגישות אפשריות נוספות</a:t>
            </a:r>
          </a:p>
          <a:p>
            <a:pPr lvl="1"/>
            <a:r>
              <a:rPr lang="he-IL" dirty="0" smtClean="0"/>
              <a:t>מה </a:t>
            </a:r>
            <a:r>
              <a:rPr lang="he-IL" dirty="0" err="1" smtClean="0"/>
              <a:t>הגניאולוגיה</a:t>
            </a:r>
            <a:r>
              <a:rPr lang="he-IL" dirty="0" smtClean="0"/>
              <a:t> של לימוד </a:t>
            </a:r>
            <a:r>
              <a:rPr lang="he-IL" dirty="0" smtClean="0"/>
              <a:t>מדיניות </a:t>
            </a:r>
            <a:r>
              <a:rPr lang="he-IL" dirty="0" smtClean="0"/>
              <a:t>חוץ </a:t>
            </a:r>
            <a:r>
              <a:rPr lang="he-IL" dirty="0" smtClean="0"/>
              <a:t>ואסטרטגיה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r>
              <a:rPr lang="he-IL" dirty="0" smtClean="0"/>
              <a:t>? </a:t>
            </a:r>
          </a:p>
          <a:p>
            <a:pPr lvl="1"/>
            <a:r>
              <a:rPr lang="he-IL" dirty="0" smtClean="0"/>
              <a:t>מהם הצרכים של שני הארגונים?</a:t>
            </a:r>
          </a:p>
          <a:p>
            <a:pPr lvl="1"/>
            <a:r>
              <a:rPr lang="he-IL" dirty="0" smtClean="0"/>
              <a:t>מה קורה  בתחום הזה בעולם ומה ניתן ללמוד </a:t>
            </a:r>
            <a:r>
              <a:rPr lang="he-IL" dirty="0" smtClean="0"/>
              <a:t>וליישם?</a:t>
            </a: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 נוספים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נושא ספציפי בתחום עיצוב מדיניות חוץ וקבלת </a:t>
            </a:r>
            <a:r>
              <a:rPr lang="he-IL" dirty="0" smtClean="0"/>
              <a:t>החלטות </a:t>
            </a:r>
            <a:r>
              <a:rPr lang="he-IL" dirty="0" smtClean="0"/>
              <a:t>בישראל </a:t>
            </a:r>
            <a:endParaRPr lang="he-IL" dirty="0" smtClean="0"/>
          </a:p>
          <a:p>
            <a:r>
              <a:rPr lang="he-IL" dirty="0" smtClean="0"/>
              <a:t>היבטים של ניהול </a:t>
            </a:r>
            <a:r>
              <a:rPr lang="he-IL" dirty="0" smtClean="0"/>
              <a:t>מערכה מדינית כחלק ממערכה מדינית-ביטחונית משולבת</a:t>
            </a:r>
          </a:p>
          <a:p>
            <a:r>
              <a:rPr lang="he-IL" dirty="0" smtClean="0"/>
              <a:t>דיפלומטיה בעת קונפליקט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</a:t>
            </a:r>
            <a:r>
              <a:rPr lang="he-IL" dirty="0" smtClean="0"/>
              <a:t>מנחה למחקר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</a:t>
            </a:r>
            <a:r>
              <a:rPr lang="he-IL" dirty="0" err="1" smtClean="0"/>
              <a:t>במב"ל</a:t>
            </a:r>
            <a:r>
              <a:rPr lang="he-IL" dirty="0" smtClean="0"/>
              <a:t> (בנוסף למחקר)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משימות באחריות מלאה:</a:t>
            </a:r>
          </a:p>
          <a:p>
            <a:pPr lvl="1"/>
            <a:r>
              <a:rPr lang="he-IL" dirty="0" smtClean="0"/>
              <a:t>קורס מדיניות חו</a:t>
            </a:r>
            <a:r>
              <a:rPr lang="he-IL" dirty="0" smtClean="0"/>
              <a:t>ץ</a:t>
            </a:r>
            <a:endParaRPr lang="he-IL" dirty="0" smtClean="0"/>
          </a:p>
          <a:p>
            <a:pPr lvl="1"/>
            <a:r>
              <a:rPr lang="he-IL" dirty="0" smtClean="0"/>
              <a:t>סיורי חו"ל כולל משכי הכנה</a:t>
            </a:r>
          </a:p>
          <a:p>
            <a:pPr lvl="1"/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– בשילוב עם חניכי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smtClean="0"/>
              <a:t>משימות נוספות:</a:t>
            </a:r>
          </a:p>
          <a:p>
            <a:pPr lvl="1"/>
            <a:r>
              <a:rPr lang="he-IL" dirty="0" smtClean="0"/>
              <a:t>סיוע לחניכים בעבודות רלבנטיות </a:t>
            </a:r>
            <a:endParaRPr lang="he-IL" dirty="0" smtClean="0"/>
          </a:p>
          <a:p>
            <a:pPr lvl="1"/>
            <a:r>
              <a:rPr lang="he-IL" dirty="0" smtClean="0"/>
              <a:t>הובלת קבוצה בסימולציה</a:t>
            </a:r>
          </a:p>
          <a:p>
            <a:pPr lvl="1"/>
            <a:r>
              <a:rPr lang="he-IL" dirty="0" smtClean="0"/>
              <a:t>הרצאות בנושאים אקטואליים לפי הצורך.</a:t>
            </a:r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</a:t>
            </a:r>
            <a:r>
              <a:rPr lang="he-IL" dirty="0" smtClean="0"/>
              <a:t>לטיפול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אופי התוצר </a:t>
            </a:r>
            <a:r>
              <a:rPr lang="he-IL" dirty="0" smtClean="0"/>
              <a:t>- מחקר </a:t>
            </a:r>
            <a:r>
              <a:rPr lang="he-IL" dirty="0" smtClean="0"/>
              <a:t>אקדמי </a:t>
            </a:r>
            <a:r>
              <a:rPr lang="he-IL" dirty="0" smtClean="0"/>
              <a:t>/ </a:t>
            </a:r>
            <a:r>
              <a:rPr lang="he-IL" dirty="0" smtClean="0"/>
              <a:t>עבודת מטה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נייר מדיניות או תזה או שניהם</a:t>
            </a:r>
            <a:endParaRPr lang="he-IL" dirty="0" smtClean="0"/>
          </a:p>
          <a:p>
            <a:pPr lvl="1"/>
            <a:r>
              <a:rPr lang="he-IL" dirty="0" smtClean="0"/>
              <a:t>שיטת המחקר</a:t>
            </a:r>
          </a:p>
          <a:p>
            <a:pPr lvl="1"/>
            <a:r>
              <a:rPr lang="he-IL" dirty="0" smtClean="0"/>
              <a:t> מנחה</a:t>
            </a:r>
          </a:p>
          <a:p>
            <a:pPr lvl="1"/>
            <a:r>
              <a:rPr lang="he-IL" dirty="0" smtClean="0"/>
              <a:t> היקף</a:t>
            </a:r>
          </a:p>
          <a:p>
            <a:r>
              <a:rPr lang="he-IL" dirty="0" smtClean="0"/>
              <a:t>נדרש:</a:t>
            </a:r>
          </a:p>
          <a:p>
            <a:pPr lvl="1"/>
            <a:r>
              <a:rPr lang="he-IL" dirty="0" smtClean="0"/>
              <a:t>השתתפות בקורס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pPr lvl="1"/>
            <a:r>
              <a:rPr lang="he-IL" dirty="0" smtClean="0"/>
              <a:t>קשר לאקדמיות </a:t>
            </a:r>
            <a:r>
              <a:rPr lang="he-IL" dirty="0" smtClean="0"/>
              <a:t>זרות - נסיעה לארה"ב ולבריטניה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איש סגל העוסק בפיתוח ידע:</a:t>
            </a:r>
            <a:endParaRPr lang="he-IL" dirty="0" smtClean="0"/>
          </a:p>
          <a:p>
            <a:pPr lvl="1"/>
            <a:r>
              <a:rPr lang="he-IL" dirty="0" smtClean="0"/>
              <a:t>כתרומה </a:t>
            </a:r>
            <a:r>
              <a:rPr lang="he-IL" dirty="0" smtClean="0"/>
              <a:t>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- כחלק </a:t>
            </a:r>
            <a:r>
              <a:rPr lang="he-IL" dirty="0" smtClean="0"/>
              <a:t>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pPr lvl="1"/>
            <a:r>
              <a:rPr lang="he-IL" dirty="0" smtClean="0"/>
              <a:t>לצורך </a:t>
            </a:r>
            <a:r>
              <a:rPr lang="he-IL" dirty="0" smtClean="0"/>
              <a:t>שיפור ההדרכה בתחום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endParaRPr lang="he-IL" dirty="0" smtClean="0"/>
          </a:p>
          <a:p>
            <a:r>
              <a:rPr lang="he-IL" dirty="0" smtClean="0"/>
              <a:t>תואר: </a:t>
            </a:r>
            <a:r>
              <a:rPr lang="en-US" dirty="0" smtClean="0"/>
              <a:t>Chief of diplomatic studies</a:t>
            </a:r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מטרת </a:t>
            </a:r>
            <a:r>
              <a:rPr lang="he-IL" dirty="0" smtClean="0"/>
              <a:t>הציר המדיני כפי שהוגדרה: "</a:t>
            </a:r>
            <a:r>
              <a:rPr lang="he-IL" b="1" dirty="0" smtClean="0"/>
              <a:t>פיתוח חשיבה מדינית </a:t>
            </a:r>
            <a:r>
              <a:rPr lang="he-IL" dirty="0" smtClean="0"/>
              <a:t>בראייה רחבה והנחלת מודעות לתפקידם של כלים מדיניים במערכה המשולבת על בטחון ישראל</a:t>
            </a:r>
            <a:r>
              <a:rPr lang="he-IL" dirty="0" smtClean="0"/>
              <a:t>"</a:t>
            </a:r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10547</TotalTime>
  <Words>356</Words>
  <Application>Microsoft Office PowerPoint</Application>
  <PresentationFormat>‫הצגה על המסך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ערכת נושא Office</vt:lpstr>
      <vt:lpstr>ראש תחום לימודי מדיניות חוץ ודיפלומטיה </vt:lpstr>
      <vt:lpstr>ראש תחום לימודי מדיניות חוץ ודיפלומטיה</vt:lpstr>
      <vt:lpstr>המחקר</vt:lpstr>
      <vt:lpstr>נושאי מחקר אפשריים נוספים</vt:lpstr>
      <vt:lpstr>גורם מנחה למחקר</vt:lpstr>
      <vt:lpstr>משימות במב"ל (בנוסף למחקר)</vt:lpstr>
      <vt:lpstr>סוגיות לטיפול</vt:lpstr>
      <vt:lpstr>סוף</vt:lpstr>
      <vt:lpstr>תפיסה כללית</vt:lpstr>
      <vt:lpstr>נייר מדיניות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26</cp:revision>
  <cp:lastPrinted>2017-07-18T12:58:29Z</cp:lastPrinted>
  <dcterms:created xsi:type="dcterms:W3CDTF">2017-07-16T12:12:15Z</dcterms:created>
  <dcterms:modified xsi:type="dcterms:W3CDTF">2017-07-25T04:07:33Z</dcterms:modified>
</cp:coreProperties>
</file>