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5" r:id="rId3"/>
    <p:sldId id="291" r:id="rId4"/>
    <p:sldId id="276" r:id="rId5"/>
    <p:sldId id="288" r:id="rId6"/>
    <p:sldId id="285" r:id="rId7"/>
    <p:sldId id="267" r:id="rId8"/>
    <p:sldId id="286" r:id="rId9"/>
    <p:sldId id="265" r:id="rId10"/>
    <p:sldId id="292" r:id="rId11"/>
    <p:sldId id="293" r:id="rId12"/>
    <p:sldId id="281" r:id="rId13"/>
    <p:sldId id="258" r:id="rId14"/>
    <p:sldId id="270" r:id="rId15"/>
    <p:sldId id="289" r:id="rId16"/>
    <p:sldId id="278" r:id="rId17"/>
    <p:sldId id="280" r:id="rId18"/>
    <p:sldId id="277" r:id="rId19"/>
    <p:sldId id="283" r:id="rId20"/>
    <p:sldId id="290" r:id="rId21"/>
    <p:sldId id="271" r:id="rId22"/>
    <p:sldId id="279" r:id="rId23"/>
    <p:sldId id="284" r:id="rId24"/>
    <p:sldId id="272" r:id="rId25"/>
    <p:sldId id="264" r:id="rId26"/>
    <p:sldId id="287" r:id="rId2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תפיסת המחקר </a:t>
            </a:r>
            <a:r>
              <a:rPr lang="he-IL" dirty="0" err="1" smtClean="0"/>
              <a:t>במב"ל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tx1"/>
                </a:solidFill>
              </a:rPr>
              <a:t>חיים וענת</a:t>
            </a: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789040"/>
            <a:ext cx="1584176" cy="2599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/>
          </a:p>
          <a:p>
            <a:pPr algn="ctr">
              <a:buNone/>
            </a:pPr>
            <a:r>
              <a:rPr lang="he-IL" sz="4800" b="1" dirty="0" smtClean="0">
                <a:solidFill>
                  <a:srgbClr val="FF0000"/>
                </a:solidFill>
              </a:rPr>
              <a:t>חלק ב' – מה הלאה?</a:t>
            </a:r>
            <a:endParaRPr lang="he-IL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830992"/>
          </a:xfrm>
        </p:spPr>
        <p:txBody>
          <a:bodyPr/>
          <a:lstStyle/>
          <a:p>
            <a:pPr algn="ctr"/>
            <a:r>
              <a:rPr lang="he-IL" dirty="0" smtClean="0"/>
              <a:t>הנחות יסוד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4" y="1268760"/>
            <a:ext cx="7970603" cy="5589241"/>
          </a:xfrm>
        </p:spPr>
        <p:txBody>
          <a:bodyPr>
            <a:normAutofit/>
          </a:bodyPr>
          <a:lstStyle/>
          <a:p>
            <a:pPr lvl="1"/>
            <a:endParaRPr lang="he-IL" dirty="0" smtClean="0"/>
          </a:p>
          <a:p>
            <a:r>
              <a:rPr lang="he-IL" dirty="0" smtClean="0"/>
              <a:t>יעוד </a:t>
            </a:r>
            <a:r>
              <a:rPr lang="he-IL" dirty="0" smtClean="0"/>
              <a:t>הליבה של מב"ל הוא ההכשרה</a:t>
            </a:r>
          </a:p>
          <a:p>
            <a:r>
              <a:rPr lang="he-IL" dirty="0" smtClean="0"/>
              <a:t>"לא עוד מכון מחקר"</a:t>
            </a:r>
          </a:p>
          <a:p>
            <a:r>
              <a:rPr lang="he-IL" dirty="0" smtClean="0"/>
              <a:t>"אנחנו </a:t>
            </a:r>
            <a:r>
              <a:rPr lang="he-IL" dirty="0" smtClean="0"/>
              <a:t>לא </a:t>
            </a:r>
            <a:r>
              <a:rPr lang="he-IL" dirty="0" smtClean="0"/>
              <a:t>אוניברסיטה"</a:t>
            </a:r>
            <a:endParaRPr lang="he-IL" dirty="0" smtClean="0"/>
          </a:p>
          <a:p>
            <a:r>
              <a:rPr lang="he-IL" dirty="0" smtClean="0"/>
              <a:t>עבודות שנתיות </a:t>
            </a:r>
            <a:r>
              <a:rPr lang="he-IL" dirty="0" smtClean="0"/>
              <a:t>של החניכים כנכס ייחודי וכנקודת </a:t>
            </a:r>
            <a:r>
              <a:rPr lang="he-IL" dirty="0" smtClean="0"/>
              <a:t>מפגש בין פרקטיקה </a:t>
            </a:r>
            <a:r>
              <a:rPr lang="he-IL" dirty="0" smtClean="0"/>
              <a:t>לתיאוריה</a:t>
            </a:r>
            <a:endParaRPr lang="he-IL" dirty="0" smtClean="0"/>
          </a:p>
          <a:p>
            <a:pPr marL="342900" lvl="1" indent="-342900"/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  <a:p>
            <a:pPr lvl="1">
              <a:buNone/>
            </a:pP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</a:t>
            </a:r>
            <a:r>
              <a:rPr lang="he-IL" dirty="0" smtClean="0"/>
              <a:t>היעוד? </a:t>
            </a:r>
            <a:r>
              <a:rPr lang="he-IL" dirty="0" smtClean="0"/>
              <a:t>בין הכשרה למחקר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1340768"/>
          <a:ext cx="7152456" cy="42484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76228"/>
                <a:gridCol w="3576228"/>
              </a:tblGrid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מרכז הוראה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מרכז מחקר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פיתוח </a:t>
                      </a:r>
                      <a:r>
                        <a:rPr lang="he-IL" dirty="0" smtClean="0"/>
                        <a:t>תוכן להדרכה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מחקרי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בטל"ם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הכשרת סגל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פיתוח ידע יישומי לגופי הבטל"ם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הוראה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נסיון</a:t>
                      </a:r>
                      <a:r>
                        <a:rPr lang="he-IL" dirty="0" smtClean="0"/>
                        <a:t> להשפיע </a:t>
                      </a:r>
                      <a:r>
                        <a:rPr lang="he-IL" dirty="0" smtClean="0"/>
                        <a:t>על מקבלי החלטות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הנחיית עבודות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ליווי אקדמי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830992"/>
          </a:xfrm>
        </p:spPr>
        <p:txBody>
          <a:bodyPr/>
          <a:lstStyle/>
          <a:p>
            <a:pPr algn="ctr"/>
            <a:r>
              <a:rPr lang="he-IL" dirty="0" smtClean="0"/>
              <a:t>יעוד מוצע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4" y="1268760"/>
            <a:ext cx="7970603" cy="5589241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he-IL" dirty="0" smtClean="0"/>
          </a:p>
          <a:p>
            <a:pPr algn="just">
              <a:buNone/>
            </a:pPr>
            <a:r>
              <a:rPr lang="he-IL" dirty="0" smtClean="0"/>
              <a:t>   לשמש </a:t>
            </a:r>
            <a:r>
              <a:rPr lang="he-IL" dirty="0" smtClean="0"/>
              <a:t>מקום מפגש בין </a:t>
            </a:r>
            <a:r>
              <a:rPr lang="he-IL" dirty="0" err="1" smtClean="0"/>
              <a:t>תאורטיקנים</a:t>
            </a:r>
            <a:r>
              <a:rPr lang="he-IL" dirty="0" smtClean="0"/>
              <a:t> </a:t>
            </a:r>
            <a:r>
              <a:rPr lang="he-IL" dirty="0" err="1" smtClean="0"/>
              <a:t>לפרקטיקנים</a:t>
            </a:r>
            <a:r>
              <a:rPr lang="he-IL" dirty="0" smtClean="0"/>
              <a:t> </a:t>
            </a:r>
            <a:r>
              <a:rPr lang="he-IL" dirty="0" smtClean="0"/>
              <a:t>המפתחים </a:t>
            </a:r>
            <a:r>
              <a:rPr lang="he-IL" dirty="0" smtClean="0"/>
              <a:t>ידע חדש בתחומים השונים של הביטחון </a:t>
            </a:r>
            <a:r>
              <a:rPr lang="he-IL" dirty="0" smtClean="0"/>
              <a:t>הלאומי, </a:t>
            </a:r>
            <a:r>
              <a:rPr lang="he-IL" dirty="0" smtClean="0"/>
              <a:t>הן עבור הלמידה במב"ל והן עבור גופי הבטל"מ. </a:t>
            </a:r>
          </a:p>
          <a:p>
            <a:pPr marL="342900" lvl="1" indent="-342900" algn="just">
              <a:buFont typeface="Arial" pitchFamily="34" charset="0"/>
              <a:buChar char="•"/>
            </a:pPr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  <a:p>
            <a:pPr lvl="1">
              <a:buNone/>
            </a:pP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 קהל היעד?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"מקבלי החלטות"</a:t>
            </a:r>
          </a:p>
          <a:p>
            <a:r>
              <a:rPr lang="he-IL" dirty="0" smtClean="0"/>
              <a:t>אקדמיה ומכוני מחקר</a:t>
            </a:r>
          </a:p>
          <a:p>
            <a:r>
              <a:rPr lang="he-IL" dirty="0" smtClean="0"/>
              <a:t>קציני צבא</a:t>
            </a:r>
          </a:p>
          <a:p>
            <a:r>
              <a:rPr lang="he-IL" dirty="0" smtClean="0"/>
              <a:t>חניכים וסגל המכללות</a:t>
            </a:r>
          </a:p>
          <a:p>
            <a:r>
              <a:rPr lang="he-IL" dirty="0" smtClean="0"/>
              <a:t>גופי מטה – תכנון ובניין כוח</a:t>
            </a:r>
          </a:p>
          <a:p>
            <a:r>
              <a:rPr lang="he-IL" dirty="0" smtClean="0"/>
              <a:t>אזרחים מתעניינים</a:t>
            </a:r>
          </a:p>
          <a:p>
            <a:pPr>
              <a:buNone/>
            </a:pPr>
            <a:r>
              <a:rPr lang="he-IL" u="sng" dirty="0" smtClean="0"/>
              <a:t>"בעידן </a:t>
            </a:r>
            <a:r>
              <a:rPr lang="he-IL" u="sng" dirty="0" smtClean="0"/>
              <a:t>בו לא קוראים – עבור מי אנחנו חוקרים</a:t>
            </a:r>
            <a:r>
              <a:rPr lang="he-IL" u="sng" dirty="0" smtClean="0"/>
              <a:t>?"</a:t>
            </a:r>
            <a:endParaRPr lang="he-IL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נדרש אורך נשימה </a:t>
            </a:r>
            <a:r>
              <a:rPr lang="he-IL" dirty="0" smtClean="0"/>
              <a:t>וצניעות והנהלה מחויבת לנושא</a:t>
            </a:r>
            <a:endParaRPr lang="he-IL" dirty="0" smtClean="0"/>
          </a:p>
          <a:p>
            <a:r>
              <a:rPr lang="he-IL" dirty="0" smtClean="0"/>
              <a:t>חשוב לנסות לגשר על הפער </a:t>
            </a:r>
            <a:r>
              <a:rPr lang="he-IL" dirty="0" err="1" smtClean="0"/>
              <a:t>במב"ל</a:t>
            </a:r>
            <a:r>
              <a:rPr lang="he-IL" dirty="0" smtClean="0"/>
              <a:t> בנושאי כלכלה </a:t>
            </a:r>
            <a:r>
              <a:rPr lang="he-IL" dirty="0" smtClean="0"/>
              <a:t>וחברה (העדר מומחי תוכן)</a:t>
            </a:r>
            <a:endParaRPr lang="he-IL" dirty="0" smtClean="0"/>
          </a:p>
          <a:p>
            <a:r>
              <a:rPr lang="he-IL" dirty="0" smtClean="0"/>
              <a:t>העבודות השנתיות </a:t>
            </a:r>
            <a:r>
              <a:rPr lang="he-IL" dirty="0" smtClean="0"/>
              <a:t> והקשר עם חניכים הן </a:t>
            </a:r>
            <a:r>
              <a:rPr lang="he-IL" dirty="0" smtClean="0"/>
              <a:t>היתרון היחסי האמיתי של </a:t>
            </a:r>
            <a:r>
              <a:rPr lang="he-IL" dirty="0" err="1" smtClean="0"/>
              <a:t>מב"ל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תפוקות </a:t>
            </a:r>
            <a:r>
              <a:rPr lang="he-IL" dirty="0" smtClean="0"/>
              <a:t>אפשריות למרכז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כנסים </a:t>
            </a:r>
            <a:endParaRPr lang="he-IL" sz="3600" dirty="0" smtClean="0"/>
          </a:p>
          <a:p>
            <a:r>
              <a:rPr lang="he-IL" sz="3600" dirty="0" smtClean="0"/>
              <a:t>ימי עיון</a:t>
            </a:r>
          </a:p>
          <a:p>
            <a:r>
              <a:rPr lang="he-IL" sz="3600" dirty="0" smtClean="0"/>
              <a:t>פרסומים</a:t>
            </a:r>
            <a:endParaRPr lang="he-IL" sz="3600" dirty="0"/>
          </a:p>
          <a:p>
            <a:r>
              <a:rPr lang="he-IL" sz="3600" dirty="0" smtClean="0"/>
              <a:t>הנחיה של עבודות חניכים (אשכולות)</a:t>
            </a:r>
          </a:p>
          <a:p>
            <a:r>
              <a:rPr lang="he-IL" sz="3600" dirty="0" smtClean="0"/>
              <a:t>הנחיה של פעילויות והובלת למידה </a:t>
            </a:r>
            <a:r>
              <a:rPr lang="he-IL" sz="3600" dirty="0" err="1" smtClean="0"/>
              <a:t>במב"ל</a:t>
            </a:r>
            <a:endParaRPr lang="he-IL" sz="3600" dirty="0" smtClean="0"/>
          </a:p>
          <a:p>
            <a:r>
              <a:rPr lang="he-IL" sz="3600" dirty="0" smtClean="0"/>
              <a:t>אחריות על קשר עם מוסדות מקבילים בעולם והבאת ידע ממוסדות אלה לשימוש </a:t>
            </a:r>
            <a:r>
              <a:rPr lang="he-IL" sz="3600" dirty="0" err="1" smtClean="0"/>
              <a:t>המב"ל</a:t>
            </a:r>
            <a:endParaRPr lang="he-IL" sz="3600" dirty="0" smtClean="0"/>
          </a:p>
          <a:p>
            <a:endParaRPr lang="he-IL" sz="3600" dirty="0" smtClean="0"/>
          </a:p>
          <a:p>
            <a:pPr marL="0" indent="0"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הצעה למודל הפעלה מרכז מחקר במחזור מ"ה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433467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4" name="Rounded Rectangle 3"/>
          <p:cNvSpPr/>
          <p:nvPr/>
        </p:nvSpPr>
        <p:spPr>
          <a:xfrm>
            <a:off x="3851920" y="764704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אלוף</a:t>
            </a:r>
            <a:endParaRPr lang="he-IL" dirty="0"/>
          </a:p>
        </p:txBody>
      </p:sp>
      <p:sp>
        <p:nvSpPr>
          <p:cNvPr id="5" name="Rounded Rectangle 4"/>
          <p:cNvSpPr/>
          <p:nvPr/>
        </p:nvSpPr>
        <p:spPr>
          <a:xfrm>
            <a:off x="3563888" y="2132856"/>
            <a:ext cx="23042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ראשת תחום מחקר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>
          <a:xfrm>
            <a:off x="3851920" y="1484784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מד"ר</a:t>
            </a:r>
            <a:endParaRPr lang="he-IL" dirty="0"/>
          </a:p>
        </p:txBody>
      </p:sp>
      <p:sp>
        <p:nvSpPr>
          <p:cNvPr id="7" name="Rounded Rectangle 6"/>
          <p:cNvSpPr/>
          <p:nvPr/>
        </p:nvSpPr>
        <p:spPr>
          <a:xfrm>
            <a:off x="7164288" y="2708920"/>
            <a:ext cx="158417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ראש תחום מדיניות </a:t>
            </a:r>
            <a:r>
              <a:rPr lang="he-IL" dirty="0" smtClean="0"/>
              <a:t>חוץ ודיפלומטיה</a:t>
            </a:r>
            <a:endParaRPr lang="he-IL" dirty="0"/>
          </a:p>
        </p:txBody>
      </p:sp>
      <p:sp>
        <p:nvSpPr>
          <p:cNvPr id="8" name="Rounded Rectangle 7"/>
          <p:cNvSpPr/>
          <p:nvPr/>
        </p:nvSpPr>
        <p:spPr>
          <a:xfrm>
            <a:off x="5436096" y="270892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חוקר אורח </a:t>
            </a:r>
            <a:r>
              <a:rPr lang="en-US" dirty="0" smtClean="0"/>
              <a:t>NDU</a:t>
            </a:r>
            <a:endParaRPr lang="he-IL" dirty="0"/>
          </a:p>
        </p:txBody>
      </p:sp>
      <p:sp>
        <p:nvSpPr>
          <p:cNvPr id="10" name="Rounded Rectangle 9"/>
          <p:cNvSpPr/>
          <p:nvPr/>
        </p:nvSpPr>
        <p:spPr>
          <a:xfrm>
            <a:off x="3635896" y="2708920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 חוקרים אורחים מצה"ל</a:t>
            </a:r>
            <a:endParaRPr lang="he-IL" dirty="0"/>
          </a:p>
        </p:txBody>
      </p:sp>
      <p:sp>
        <p:nvSpPr>
          <p:cNvPr id="11" name="Rounded Rectangle 10"/>
          <p:cNvSpPr/>
          <p:nvPr/>
        </p:nvSpPr>
        <p:spPr>
          <a:xfrm>
            <a:off x="1763688" y="270892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חניכים במסלול מחקרי</a:t>
            </a:r>
            <a:endParaRPr lang="he-IL" dirty="0"/>
          </a:p>
        </p:txBody>
      </p:sp>
      <p:sp>
        <p:nvSpPr>
          <p:cNvPr id="21" name="12-Point Star 20"/>
          <p:cNvSpPr/>
          <p:nvPr/>
        </p:nvSpPr>
        <p:spPr>
          <a:xfrm>
            <a:off x="0" y="3068960"/>
            <a:ext cx="1800200" cy="1634480"/>
          </a:xfrm>
          <a:prstGeom prst="star12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סמינר מפקדים כותבים מכללות</a:t>
            </a:r>
            <a:endParaRPr lang="he-IL" dirty="0"/>
          </a:p>
        </p:txBody>
      </p:sp>
      <p:cxnSp>
        <p:nvCxnSpPr>
          <p:cNvPr id="23" name="Straight Connector 22"/>
          <p:cNvCxnSpPr>
            <a:stCxn id="4" idx="1"/>
            <a:endCxn id="21" idx="10"/>
          </p:cNvCxnSpPr>
          <p:nvPr/>
        </p:nvCxnSpPr>
        <p:spPr>
          <a:xfrm flipH="1">
            <a:off x="900100" y="980728"/>
            <a:ext cx="2951820" cy="208823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7-Point Star 25"/>
          <p:cNvSpPr/>
          <p:nvPr/>
        </p:nvSpPr>
        <p:spPr>
          <a:xfrm>
            <a:off x="3131840" y="4077072"/>
            <a:ext cx="1584176" cy="1490464"/>
          </a:xfrm>
          <a:prstGeom prst="star7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עבודות שנתיות צה"ל</a:t>
            </a:r>
            <a:endParaRPr lang="he-IL" dirty="0"/>
          </a:p>
        </p:txBody>
      </p:sp>
      <p:sp>
        <p:nvSpPr>
          <p:cNvPr id="27" name="7-Point Star 26"/>
          <p:cNvSpPr/>
          <p:nvPr/>
        </p:nvSpPr>
        <p:spPr>
          <a:xfrm>
            <a:off x="5220072" y="4509120"/>
            <a:ext cx="1584176" cy="1490464"/>
          </a:xfrm>
          <a:prstGeom prst="star7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עבודות שנתיות בינ"ל</a:t>
            </a:r>
            <a:endParaRPr lang="he-IL" dirty="0"/>
          </a:p>
        </p:txBody>
      </p:sp>
      <p:sp>
        <p:nvSpPr>
          <p:cNvPr id="28" name="7-Point Star 27"/>
          <p:cNvSpPr/>
          <p:nvPr/>
        </p:nvSpPr>
        <p:spPr>
          <a:xfrm>
            <a:off x="7236296" y="4365104"/>
            <a:ext cx="1656184" cy="1418456"/>
          </a:xfrm>
          <a:prstGeom prst="star7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עבודות שנתיות מדיניות</a:t>
            </a:r>
            <a:endParaRPr lang="he-IL" dirty="0"/>
          </a:p>
        </p:txBody>
      </p:sp>
      <p:sp>
        <p:nvSpPr>
          <p:cNvPr id="29" name="12-Point Star 28"/>
          <p:cNvSpPr/>
          <p:nvPr/>
        </p:nvSpPr>
        <p:spPr>
          <a:xfrm>
            <a:off x="1259632" y="4941168"/>
            <a:ext cx="1440160" cy="1418456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אשכול מפקד</a:t>
            </a:r>
            <a:endParaRPr lang="he-IL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2195736" y="1133128"/>
            <a:ext cx="1808584" cy="402406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923928" y="3429000"/>
            <a:ext cx="216024" cy="7920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156176" y="3356992"/>
            <a:ext cx="72008" cy="115212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884368" y="3356992"/>
            <a:ext cx="72008" cy="108012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נדרש?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/>
              <a:t>מנהל </a:t>
            </a:r>
            <a:r>
              <a:rPr lang="he-IL" dirty="0" smtClean="0"/>
              <a:t>מרכז </a:t>
            </a:r>
            <a:r>
              <a:rPr lang="he-IL" dirty="0" smtClean="0"/>
              <a:t>מחויב לנושא</a:t>
            </a:r>
            <a:endParaRPr lang="he-IL" dirty="0" smtClean="0"/>
          </a:p>
          <a:p>
            <a:r>
              <a:rPr lang="he-IL" dirty="0" smtClean="0"/>
              <a:t>תקציב</a:t>
            </a:r>
            <a:endParaRPr lang="he-IL" dirty="0" smtClean="0"/>
          </a:p>
          <a:p>
            <a:r>
              <a:rPr lang="he-IL" dirty="0" smtClean="0"/>
              <a:t>ספריה </a:t>
            </a:r>
            <a:r>
              <a:rPr lang="he-IL" dirty="0" smtClean="0"/>
              <a:t>ומידענות</a:t>
            </a:r>
          </a:p>
          <a:p>
            <a:r>
              <a:rPr lang="he-IL" dirty="0" smtClean="0"/>
              <a:t>אוריינות ועריכה מדעית</a:t>
            </a:r>
          </a:p>
          <a:p>
            <a:r>
              <a:rPr lang="he-IL" dirty="0" smtClean="0"/>
              <a:t>מנגנוני </a:t>
            </a:r>
            <a:r>
              <a:rPr lang="he-IL" dirty="0" smtClean="0"/>
              <a:t>הפצה</a:t>
            </a:r>
          </a:p>
          <a:p>
            <a:pPr lvl="1"/>
            <a:r>
              <a:rPr lang="he-IL" dirty="0" smtClean="0"/>
              <a:t>פרסומים </a:t>
            </a:r>
            <a:r>
              <a:rPr lang="he-IL" dirty="0" smtClean="0"/>
              <a:t>וכתבי עת (עותק קשה)</a:t>
            </a:r>
          </a:p>
          <a:p>
            <a:pPr lvl="1"/>
            <a:r>
              <a:rPr lang="he-IL" dirty="0" smtClean="0"/>
              <a:t>מועדון בוגרים ועמותות</a:t>
            </a:r>
          </a:p>
          <a:p>
            <a:pPr lvl="1"/>
            <a:r>
              <a:rPr lang="he-IL" dirty="0" smtClean="0"/>
              <a:t>ימי עיון וכנסים</a:t>
            </a:r>
          </a:p>
          <a:p>
            <a:pPr lvl="1"/>
            <a:r>
              <a:rPr lang="he-IL" dirty="0" smtClean="0"/>
              <a:t>פורטל ומדיה חדשה</a:t>
            </a:r>
          </a:p>
          <a:p>
            <a:pPr lvl="1"/>
            <a:r>
              <a:rPr lang="he-IL" dirty="0" smtClean="0"/>
              <a:t>הכשרות</a:t>
            </a:r>
          </a:p>
          <a:p>
            <a:r>
              <a:rPr lang="he-IL" dirty="0" smtClean="0"/>
              <a:t>הוצאה </a:t>
            </a:r>
            <a:r>
              <a:rPr lang="he-IL" dirty="0" smtClean="0"/>
              <a:t>לאור</a:t>
            </a:r>
          </a:p>
          <a:p>
            <a:r>
              <a:rPr lang="he-IL" dirty="0" smtClean="0"/>
              <a:t>קשרי חוץ ודוברות</a:t>
            </a:r>
          </a:p>
          <a:p>
            <a:r>
              <a:rPr lang="he-IL" dirty="0" err="1" smtClean="0"/>
              <a:t>משא"ן</a:t>
            </a:r>
            <a:r>
              <a:rPr lang="he-IL" dirty="0" smtClean="0"/>
              <a:t>, </a:t>
            </a:r>
            <a:r>
              <a:rPr lang="he-IL" dirty="0" err="1" smtClean="0"/>
              <a:t>כח</a:t>
            </a:r>
            <a:r>
              <a:rPr lang="he-IL" dirty="0" smtClean="0"/>
              <a:t> עזר ואדמיניסטרציה</a:t>
            </a:r>
          </a:p>
          <a:p>
            <a:r>
              <a:rPr lang="he-IL" dirty="0" err="1" smtClean="0"/>
              <a:t>פו"ש</a:t>
            </a:r>
            <a:r>
              <a:rPr lang="he-IL" dirty="0" smtClean="0"/>
              <a:t> ברור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584" y="548680"/>
            <a:ext cx="7600950" cy="8975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e-IL" dirty="0" smtClean="0">
                <a:solidFill>
                  <a:srgbClr val="002060"/>
                </a:solidFill>
              </a:rPr>
              <a:t>סמינר מחלקתי – הכשרת הקצונה הבכירה בצה"ל למקצוע הצבאי (פו"ם אלון 2014)</a:t>
            </a:r>
            <a:endParaRPr lang="he-IL" dirty="0">
              <a:solidFill>
                <a:srgbClr val="00206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493657" y="1916833"/>
          <a:ext cx="6264696" cy="39424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9540"/>
                <a:gridCol w="826136"/>
                <a:gridCol w="3008235"/>
                <a:gridCol w="2070785"/>
              </a:tblGrid>
              <a:tr h="287084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מס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he-I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מועד</a:t>
                      </a:r>
                      <a:endParaRPr kumimoji="0" lang="en-US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נושא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מרצה</a:t>
                      </a:r>
                    </a:p>
                  </a:txBody>
                  <a:tcPr marL="68580" marR="68580" marT="34290" marB="34290"/>
                </a:tc>
              </a:tr>
              <a:tr h="392256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1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28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במאי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הקמת המכללה לפו"ם בישראל 1954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האלוף בדימוס אלעד פלד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861253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2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11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ביוני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איך נלמד מבוגרים במסגרת הצבאית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ד"ר דן גבתון, אוניברסיטת תל אביב. מגיב: אבי אלטמן, מרכז דדו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392256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3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25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ביוני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קורס פו"ם בצבא ארה"ב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Calibri"/>
                          <a:ea typeface="Calibri"/>
                          <a:cs typeface="David"/>
                        </a:rPr>
                        <a:t>Lt. Col. Brian Christmas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574168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4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9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ביולי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הקמת פו"ם 'ברק'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האלוף דורון רובין, ראש מה"ד במעבר לברק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861253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5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23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ביולי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לימודים אקדמאיים למפקדים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פרופ' אלון קדיש, האוניברסיטה העברית לשעבר רמ"ח היסטוריה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574168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6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6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באוגוסט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מפגש מסכם – פאנל מפקדי צה"ל שלמדו באקדמיות צבאיות בעולם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פאנל קצינים שלמדו במכללות בחו"ל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907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תוכן המצגת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חלק א' – מה היה?</a:t>
            </a:r>
          </a:p>
          <a:p>
            <a:pPr lvl="1"/>
            <a:r>
              <a:rPr lang="he-IL" dirty="0" err="1" smtClean="0"/>
              <a:t>גנאולוגיה</a:t>
            </a:r>
            <a:endParaRPr lang="he-IL" dirty="0" smtClean="0"/>
          </a:p>
          <a:p>
            <a:pPr lvl="1"/>
            <a:r>
              <a:rPr lang="he-IL" dirty="0" smtClean="0"/>
              <a:t>הגדרות</a:t>
            </a:r>
          </a:p>
          <a:p>
            <a:pPr lvl="1"/>
            <a:r>
              <a:rPr lang="he-IL" dirty="0" smtClean="0"/>
              <a:t>פרסומים </a:t>
            </a:r>
            <a:endParaRPr lang="he-IL" dirty="0" smtClean="0"/>
          </a:p>
          <a:p>
            <a:pPr lvl="1"/>
            <a:r>
              <a:rPr lang="he-IL" dirty="0" smtClean="0"/>
              <a:t>עמיתי מחקר</a:t>
            </a:r>
          </a:p>
          <a:p>
            <a:pPr lvl="1"/>
            <a:r>
              <a:rPr lang="he-IL" dirty="0" smtClean="0"/>
              <a:t>תובנות עיקריות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חלק ב' – מה הלאה?</a:t>
            </a:r>
            <a:r>
              <a:rPr lang="he-IL" dirty="0" smtClean="0"/>
              <a:t>ז</a:t>
            </a:r>
          </a:p>
          <a:p>
            <a:pPr lvl="1"/>
            <a:r>
              <a:rPr lang="he-IL" dirty="0" smtClean="0"/>
              <a:t>קהל היעד</a:t>
            </a:r>
          </a:p>
          <a:p>
            <a:pPr lvl="1"/>
            <a:r>
              <a:rPr lang="he-IL" dirty="0" smtClean="0"/>
              <a:t>מנגנוני הפצה</a:t>
            </a:r>
          </a:p>
          <a:p>
            <a:pPr lvl="1"/>
            <a:r>
              <a:rPr lang="he-IL" dirty="0" smtClean="0"/>
              <a:t>קשר </a:t>
            </a:r>
            <a:r>
              <a:rPr lang="he-IL" dirty="0" smtClean="0"/>
              <a:t>לגופים נוספים</a:t>
            </a:r>
          </a:p>
          <a:p>
            <a:pPr lvl="1"/>
            <a:r>
              <a:rPr lang="he-IL" dirty="0" smtClean="0"/>
              <a:t>מה נדרש?</a:t>
            </a:r>
          </a:p>
          <a:p>
            <a:pPr lvl="1"/>
            <a:r>
              <a:rPr lang="he-IL" dirty="0" smtClean="0"/>
              <a:t>תובנות</a:t>
            </a:r>
          </a:p>
          <a:p>
            <a:pPr lvl="1"/>
            <a:r>
              <a:rPr lang="he-IL" dirty="0" smtClean="0"/>
              <a:t>יעוד אפשרי </a:t>
            </a:r>
            <a:r>
              <a:rPr lang="he-IL" dirty="0" err="1" smtClean="0"/>
              <a:t>למרכ</a:t>
            </a:r>
            <a:endParaRPr lang="he-IL" dirty="0" smtClean="0"/>
          </a:p>
          <a:p>
            <a:pPr lvl="1"/>
            <a:r>
              <a:rPr lang="he-IL" dirty="0" smtClean="0"/>
              <a:t>הצעה למודל</a:t>
            </a:r>
          </a:p>
          <a:p>
            <a:pPr lvl="1"/>
            <a:r>
              <a:rPr lang="he-IL" dirty="0" smtClean="0"/>
              <a:t>דוגמא לפעילות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e-IL" dirty="0" smtClean="0"/>
              <a:t>סוף המצגת</a:t>
            </a:r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 חקר – מאפיינים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חוקרים קבועים -משרה מלאה או עובדים במקומות אחרים (מחויבים מול ייבוא ידע מבחוץ)?</a:t>
            </a:r>
          </a:p>
          <a:p>
            <a:r>
              <a:rPr lang="he-IL" dirty="0" smtClean="0"/>
              <a:t>סגל חוקר</a:t>
            </a:r>
          </a:p>
          <a:p>
            <a:r>
              <a:rPr lang="he-IL" dirty="0" smtClean="0"/>
              <a:t>מחקר מוזמן חיצוני</a:t>
            </a:r>
          </a:p>
          <a:p>
            <a:r>
              <a:rPr lang="he-IL" dirty="0" smtClean="0"/>
              <a:t>חניכי </a:t>
            </a:r>
            <a:r>
              <a:rPr lang="he-IL" dirty="0" err="1" smtClean="0"/>
              <a:t>מב"ל</a:t>
            </a:r>
            <a:endParaRPr lang="he-IL" dirty="0" smtClean="0"/>
          </a:p>
          <a:p>
            <a:r>
              <a:rPr lang="he-IL" dirty="0" smtClean="0"/>
              <a:t>עמיתי מחקר (הצלחה מוגבלת)</a:t>
            </a:r>
          </a:p>
          <a:p>
            <a:pPr lvl="2"/>
            <a:r>
              <a:rPr lang="he-IL" dirty="0" smtClean="0"/>
              <a:t>עמית יושב במרכז ומתמקד בעבודתו</a:t>
            </a:r>
          </a:p>
          <a:p>
            <a:pPr lvl="2"/>
            <a:r>
              <a:rPr lang="he-IL" dirty="0" smtClean="0"/>
              <a:t>עמית מקיים קשר עם הכיתה ומתרגל דרכה את תוצריו</a:t>
            </a:r>
          </a:p>
          <a:p>
            <a:pPr lvl="1"/>
            <a:endParaRPr lang="he-IL" dirty="0" smtClean="0"/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 חקר - שמות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he-IL" dirty="0" smtClean="0"/>
          </a:p>
          <a:p>
            <a:pPr lvl="1"/>
            <a:r>
              <a:rPr lang="he-IL" dirty="0" smtClean="0"/>
              <a:t>חוקרים: גידי נצר, עמוס גרנית, ערן אורטל, ארנון סופר, גור ליש, אודי ערן, דימה אדמסקי, משה קינן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תובנות מהחוקרים בעבר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he-IL" dirty="0" smtClean="0"/>
              <a:t>לעמיתי </a:t>
            </a:r>
            <a:r>
              <a:rPr lang="he-IL" dirty="0"/>
              <a:t>מחקר</a:t>
            </a:r>
          </a:p>
          <a:p>
            <a:pPr lvl="1"/>
            <a:r>
              <a:rPr lang="he-IL" dirty="0"/>
              <a:t>לא בוצע תאום מספיק טוב מול הארגונים השולחים, האקדמיה, שאר החניכים</a:t>
            </a:r>
          </a:p>
          <a:p>
            <a:r>
              <a:rPr lang="he-IL" dirty="0" smtClean="0"/>
              <a:t>חניכי </a:t>
            </a:r>
            <a:r>
              <a:rPr lang="he-IL" dirty="0" err="1" smtClean="0"/>
              <a:t>מבל</a:t>
            </a:r>
            <a:r>
              <a:rPr lang="he-IL" dirty="0" smtClean="0"/>
              <a:t> חוקרים – בעיה מול לוז הקורס</a:t>
            </a:r>
          </a:p>
          <a:p>
            <a:r>
              <a:rPr lang="he-IL" dirty="0" smtClean="0"/>
              <a:t>חוקרים חיצוניים – לא תמיד יש תפוקות</a:t>
            </a:r>
          </a:p>
          <a:p>
            <a:r>
              <a:rPr lang="he-IL" dirty="0" smtClean="0"/>
              <a:t>עמיתי מחקר מתוקצבים?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4859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עבודות החניכים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מעגל המחקר (שקף אורן)</a:t>
            </a:r>
          </a:p>
          <a:p>
            <a:r>
              <a:rPr lang="he-IL" dirty="0" smtClean="0"/>
              <a:t>עבודות חניכים:</a:t>
            </a:r>
          </a:p>
          <a:p>
            <a:pPr lvl="1"/>
            <a:r>
              <a:rPr lang="he-IL" dirty="0" smtClean="0"/>
              <a:t>עבודות שנתיות</a:t>
            </a:r>
          </a:p>
          <a:p>
            <a:pPr lvl="1"/>
            <a:r>
              <a:rPr lang="he-IL" dirty="0" smtClean="0"/>
              <a:t>עבודות תזה</a:t>
            </a:r>
          </a:p>
          <a:p>
            <a:pPr lvl="1"/>
            <a:r>
              <a:rPr lang="he-IL" dirty="0" smtClean="0"/>
              <a:t>סמינר</a:t>
            </a:r>
          </a:p>
          <a:p>
            <a:pPr lvl="1"/>
            <a:r>
              <a:rPr lang="he-IL" dirty="0" smtClean="0"/>
              <a:t>הפצה</a:t>
            </a:r>
          </a:p>
          <a:p>
            <a:r>
              <a:rPr lang="he-IL" dirty="0" smtClean="0"/>
              <a:t>לוגיסטית</a:t>
            </a:r>
          </a:p>
          <a:p>
            <a:pPr lvl="1"/>
            <a:r>
              <a:rPr lang="he-IL" dirty="0" smtClean="0"/>
              <a:t>אחריות של רמ"ד ארגון. אחריות כוללת של מד"ר </a:t>
            </a:r>
            <a:r>
              <a:rPr lang="he-IL" dirty="0" err="1" smtClean="0"/>
              <a:t>מב"ל</a:t>
            </a:r>
            <a:r>
              <a:rPr lang="he-IL" dirty="0" smtClean="0"/>
              <a:t>.</a:t>
            </a:r>
          </a:p>
          <a:p>
            <a:pPr lvl="1"/>
            <a:r>
              <a:rPr lang="he-IL" dirty="0" smtClean="0"/>
              <a:t>היה מש"ק</a:t>
            </a:r>
          </a:p>
          <a:p>
            <a:pPr lvl="1"/>
            <a:r>
              <a:rPr lang="he-IL" dirty="0" smtClean="0"/>
              <a:t>משרד, מחשב ואינטרנט לחוקרים</a:t>
            </a:r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הקשר בין מרכז </a:t>
            </a:r>
            <a:r>
              <a:rPr lang="he-IL" dirty="0" smtClean="0"/>
              <a:t>המחקר וגופים נוספים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קשר לגופים אחרים:</a:t>
            </a:r>
          </a:p>
          <a:p>
            <a:pPr lvl="1"/>
            <a:r>
              <a:rPr lang="he-IL" dirty="0" smtClean="0"/>
              <a:t>לקורס </a:t>
            </a:r>
            <a:r>
              <a:rPr lang="he-IL" dirty="0" err="1" smtClean="0"/>
              <a:t>תא"לים</a:t>
            </a:r>
            <a:r>
              <a:rPr lang="he-IL" dirty="0" smtClean="0"/>
              <a:t>?</a:t>
            </a:r>
            <a:endParaRPr lang="he-IL" dirty="0" smtClean="0"/>
          </a:p>
          <a:p>
            <a:pPr lvl="1"/>
            <a:r>
              <a:rPr lang="he-IL" dirty="0" smtClean="0"/>
              <a:t>אוניברסיטת חיפה </a:t>
            </a:r>
            <a:r>
              <a:rPr lang="he-IL" dirty="0" smtClean="0"/>
              <a:t>(על </a:t>
            </a:r>
            <a:r>
              <a:rPr lang="he-IL" dirty="0" smtClean="0"/>
              <a:t>רקע המכרז </a:t>
            </a:r>
            <a:r>
              <a:rPr lang="he-IL" dirty="0" smtClean="0"/>
              <a:t>החדש)?</a:t>
            </a:r>
            <a:endParaRPr lang="he-IL" dirty="0" smtClean="0"/>
          </a:p>
          <a:p>
            <a:pPr lvl="1"/>
            <a:r>
              <a:rPr lang="he-IL" dirty="0" smtClean="0"/>
              <a:t>אקדמיות בעולם</a:t>
            </a:r>
          </a:p>
          <a:p>
            <a:r>
              <a:rPr lang="he-IL" dirty="0" smtClean="0"/>
              <a:t>מרכז מחקר מכללתי?</a:t>
            </a:r>
          </a:p>
          <a:p>
            <a:pPr lvl="1"/>
            <a:r>
              <a:rPr lang="he-IL" dirty="0" smtClean="0"/>
              <a:t>קשר בין המרכז למרכז </a:t>
            </a:r>
            <a:r>
              <a:rPr lang="he-IL" dirty="0" smtClean="0"/>
              <a:t>דדו?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מנגנוני </a:t>
            </a:r>
            <a:r>
              <a:rPr lang="he-IL" dirty="0" smtClean="0"/>
              <a:t>הפצה אפשריים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dirty="0" smtClean="0"/>
              <a:t>פרסומים </a:t>
            </a:r>
            <a:r>
              <a:rPr lang="he-IL" dirty="0" smtClean="0"/>
              <a:t>וכתבי עת (עותק קשה)</a:t>
            </a:r>
          </a:p>
          <a:p>
            <a:pPr lvl="1"/>
            <a:r>
              <a:rPr lang="he-IL" dirty="0" smtClean="0"/>
              <a:t>מועדון בוגרים ועמותות</a:t>
            </a:r>
          </a:p>
          <a:p>
            <a:pPr lvl="1"/>
            <a:r>
              <a:rPr lang="he-IL" dirty="0" smtClean="0"/>
              <a:t>ימי עיון וכנסים</a:t>
            </a:r>
          </a:p>
          <a:p>
            <a:pPr lvl="1"/>
            <a:r>
              <a:rPr lang="he-IL" dirty="0" smtClean="0"/>
              <a:t>פורטל ומדיה חדשה</a:t>
            </a:r>
          </a:p>
          <a:p>
            <a:pPr lvl="1"/>
            <a:r>
              <a:rPr lang="he-IL" dirty="0" smtClean="0"/>
              <a:t>הכשרות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/>
          </a:p>
          <a:p>
            <a:pPr algn="ctr">
              <a:buNone/>
            </a:pPr>
            <a:r>
              <a:rPr lang="he-IL" sz="4800" b="1" dirty="0" smtClean="0">
                <a:solidFill>
                  <a:srgbClr val="FF0000"/>
                </a:solidFill>
              </a:rPr>
              <a:t>חלק א' – מה היה?</a:t>
            </a:r>
            <a:endParaRPr lang="he-IL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גניאולוגיה</a:t>
            </a:r>
            <a:r>
              <a:rPr lang="he-IL" dirty="0" smtClean="0"/>
              <a:t> – שלב א'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בעבר מרכז פעיל שמוציא בשיתוף אוניברסיטת חיפה פרסומים (כגון עיונים בביטחון לאומי –ראה להלן)</a:t>
            </a:r>
          </a:p>
          <a:p>
            <a:r>
              <a:rPr lang="he-IL" dirty="0" smtClean="0"/>
              <a:t>ארנון </a:t>
            </a:r>
            <a:r>
              <a:rPr lang="he-IL" dirty="0" smtClean="0"/>
              <a:t>סופר כראש המרכז. </a:t>
            </a:r>
            <a:r>
              <a:rPr lang="he-IL" dirty="0" smtClean="0"/>
              <a:t>עושה שימוש בעבודות שנתיות </a:t>
            </a:r>
            <a:r>
              <a:rPr lang="he-IL" dirty="0" smtClean="0"/>
              <a:t>של חניכים. קתדרת </a:t>
            </a:r>
            <a:r>
              <a:rPr lang="he-IL" dirty="0" err="1" smtClean="0"/>
              <a:t>חייקין</a:t>
            </a:r>
            <a:r>
              <a:rPr lang="he-IL" dirty="0" smtClean="0"/>
              <a:t> של האוניברסיטה כשותפת </a:t>
            </a:r>
            <a:r>
              <a:rPr lang="he-IL" dirty="0" smtClean="0"/>
              <a:t>פרסום.</a:t>
            </a:r>
            <a:endParaRPr lang="he-IL" dirty="0" smtClean="0"/>
          </a:p>
          <a:p>
            <a:r>
              <a:rPr lang="he-IL" dirty="0" smtClean="0"/>
              <a:t>פיני </a:t>
            </a:r>
            <a:r>
              <a:rPr lang="he-IL" dirty="0" smtClean="0"/>
              <a:t>יחזקאלי כאחראי על </a:t>
            </a:r>
            <a:r>
              <a:rPr lang="he-IL" dirty="0" smtClean="0"/>
              <a:t>פרסומים. מחויב לנושא כ-15 שנה</a:t>
            </a:r>
            <a:endParaRPr lang="he-IL" dirty="0" smtClean="0"/>
          </a:p>
          <a:p>
            <a:r>
              <a:rPr lang="he-IL" dirty="0" err="1" smtClean="0"/>
              <a:t>נסיון</a:t>
            </a:r>
            <a:r>
              <a:rPr lang="he-IL" dirty="0" smtClean="0"/>
              <a:t> </a:t>
            </a:r>
            <a:r>
              <a:rPr lang="he-IL" dirty="0" smtClean="0"/>
              <a:t>לייצר "פרופסורים של הבית" </a:t>
            </a:r>
            <a:r>
              <a:rPr lang="he-IL" dirty="0" smtClean="0"/>
              <a:t> - כגון אסא כשר, עזרא סדן  - לא צולח</a:t>
            </a:r>
          </a:p>
          <a:p>
            <a:r>
              <a:rPr lang="he-IL" dirty="0" smtClean="0"/>
              <a:t>הקמת </a:t>
            </a:r>
            <a:r>
              <a:rPr lang="he-IL" dirty="0" smtClean="0"/>
              <a:t>מוקד המחקר </a:t>
            </a:r>
            <a:r>
              <a:rPr lang="he-IL" dirty="0" err="1" smtClean="0"/>
              <a:t>במב"ל</a:t>
            </a:r>
            <a:r>
              <a:rPr lang="he-IL" dirty="0" smtClean="0"/>
              <a:t> (</a:t>
            </a:r>
            <a:r>
              <a:rPr lang="he-IL" dirty="0" err="1" smtClean="0"/>
              <a:t>אנסמב"ל</a:t>
            </a:r>
            <a:r>
              <a:rPr lang="he-IL" dirty="0" smtClean="0"/>
              <a:t> – איתור ניתוח סוגיות בביטחון לאומי).</a:t>
            </a: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גניאולוגיה</a:t>
            </a:r>
            <a:r>
              <a:rPr lang="he-IL" dirty="0" smtClean="0"/>
              <a:t> - שלב ב'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הפסקת פעילות פיני יחזקאלי (תפיסה שהפרסומים לא ברמה גבוהה).</a:t>
            </a:r>
          </a:p>
          <a:p>
            <a:r>
              <a:rPr lang="he-IL" dirty="0" smtClean="0"/>
              <a:t>הבאת דימה </a:t>
            </a:r>
            <a:r>
              <a:rPr lang="he-IL" dirty="0" err="1" smtClean="0"/>
              <a:t>אדמסקי</a:t>
            </a:r>
            <a:r>
              <a:rPr lang="he-IL" dirty="0" smtClean="0"/>
              <a:t>, אודי ערן, ואחרים על מנת שיחקרו וישמשו את חניכי </a:t>
            </a:r>
            <a:r>
              <a:rPr lang="he-IL" dirty="0" err="1" smtClean="0"/>
              <a:t>המב"ל</a:t>
            </a:r>
            <a:r>
              <a:rPr lang="he-IL" dirty="0" smtClean="0"/>
              <a:t>.  קיבלו תקציב </a:t>
            </a:r>
            <a:r>
              <a:rPr lang="he-IL" dirty="0" smtClean="0"/>
              <a:t>ע"י שכר </a:t>
            </a:r>
            <a:r>
              <a:rPr lang="he-IL" dirty="0" smtClean="0"/>
              <a:t>יועצים.</a:t>
            </a:r>
            <a:endParaRPr lang="he-IL" dirty="0" smtClean="0"/>
          </a:p>
          <a:p>
            <a:r>
              <a:rPr lang="he-IL" dirty="0" smtClean="0"/>
              <a:t>הרעיון היה שהמרכז ישמש אבן שואבת לחניכי </a:t>
            </a:r>
            <a:r>
              <a:rPr lang="he-IL" dirty="0" err="1" smtClean="0"/>
              <a:t>מב"ל</a:t>
            </a:r>
            <a:r>
              <a:rPr lang="he-IL" dirty="0" smtClean="0"/>
              <a:t> – שיוכלו להתייעץ עם החוקרים. </a:t>
            </a:r>
          </a:p>
          <a:p>
            <a:r>
              <a:rPr lang="he-IL" dirty="0" smtClean="0"/>
              <a:t>ניסוי פעילות עם "עמיתי מחקר" – מירב צפרי, דרור שלום, ערן אורטל.</a:t>
            </a:r>
          </a:p>
          <a:p>
            <a:r>
              <a:rPr lang="he-IL" dirty="0" smtClean="0"/>
              <a:t>לא הצליחו למצוא מנהל מרכז מתאים. לא הייתה תכנית עבודה אמיתית למרכז. מסגרת ריקה הן פנימית והן כלפי חוץ.</a:t>
            </a:r>
          </a:p>
          <a:p>
            <a:r>
              <a:rPr lang="he-IL" dirty="0" smtClean="0"/>
              <a:t>'עשתונות' כבמה לפרסום מחקרים של חוקרים (דימה ויוסי) ותלמידים (דרור שלום) </a:t>
            </a:r>
          </a:p>
          <a:p>
            <a:r>
              <a:rPr lang="he-IL" dirty="0" smtClean="0"/>
              <a:t> כיום בעצם פעיל רק 'עשתונות'.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עמית מחקר – חניך שכותב עבודת מחקר שאינה עבודה שנתית (ערן אורטל, דרור שלום)</a:t>
            </a:r>
          </a:p>
          <a:p>
            <a:r>
              <a:rPr lang="he-IL" dirty="0" smtClean="0"/>
              <a:t>חוקר – אקדמאי חיצוני המקבל שכר בשעות ייעוץ בגין עבודת מחקר אותה הוא כותב ופעילות נוספת במכללה (הנחיית עבודות, הוראה) (דימה, אודי </a:t>
            </a:r>
            <a:r>
              <a:rPr lang="he-IL" dirty="0" smtClean="0"/>
              <a:t>ערן, גידי נצר, גור ליש)</a:t>
            </a:r>
            <a:endParaRPr lang="he-IL" dirty="0" smtClean="0"/>
          </a:p>
          <a:p>
            <a:r>
              <a:rPr lang="he-IL" dirty="0" smtClean="0"/>
              <a:t>מדריך חוקר – מדריך שגם כותב </a:t>
            </a:r>
            <a:r>
              <a:rPr lang="he-IL" dirty="0" smtClean="0"/>
              <a:t>(</a:t>
            </a:r>
            <a:r>
              <a:rPr lang="he-IL" dirty="0" smtClean="0"/>
              <a:t>משה קינן, רות ירון)</a:t>
            </a:r>
          </a:p>
          <a:p>
            <a:r>
              <a:rPr lang="he-IL" dirty="0" smtClean="0"/>
              <a:t>סגל חוקר – אחראי על תחומי תוכן </a:t>
            </a:r>
            <a:r>
              <a:rPr lang="he-IL" dirty="0" err="1" smtClean="0"/>
              <a:t>במב"ל</a:t>
            </a:r>
            <a:r>
              <a:rPr lang="he-IL" dirty="0" smtClean="0"/>
              <a:t> העוסק במקביל גם בכתיבת מחקר (חיים, ענת)</a:t>
            </a:r>
          </a:p>
          <a:p>
            <a:r>
              <a:rPr lang="he-IL" dirty="0" smtClean="0"/>
              <a:t>חוקר אורח – חוקר השייך לגוף חיצוני בארץ או בחו"ל המגיע </a:t>
            </a:r>
            <a:r>
              <a:rPr lang="he-IL" dirty="0" err="1" smtClean="0"/>
              <a:t>למב"ל</a:t>
            </a:r>
            <a:r>
              <a:rPr lang="he-IL" dirty="0" smtClean="0"/>
              <a:t> על מנת לבצע מחקר (ד"ר </a:t>
            </a:r>
            <a:r>
              <a:rPr lang="he-IL" dirty="0" err="1" smtClean="0"/>
              <a:t>מקפייד</a:t>
            </a:r>
            <a:r>
              <a:rPr lang="he-IL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829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פרסומים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סדרת עיונים </a:t>
            </a:r>
            <a:r>
              <a:rPr lang="he-IL" dirty="0" smtClean="0"/>
              <a:t>בביטחון </a:t>
            </a:r>
            <a:r>
              <a:rPr lang="he-IL" dirty="0" smtClean="0"/>
              <a:t>לאומי (</a:t>
            </a:r>
            <a:r>
              <a:rPr lang="he-IL" dirty="0" smtClean="0"/>
              <a:t>2001-2013) -</a:t>
            </a:r>
            <a:r>
              <a:rPr lang="he-IL" dirty="0" smtClean="0"/>
              <a:t> ללא קרדיט אקדמי – במקומות שהרגישו שחסר בהם </a:t>
            </a:r>
            <a:r>
              <a:rPr lang="he-IL" dirty="0" smtClean="0"/>
              <a:t>ידע</a:t>
            </a:r>
            <a:endParaRPr lang="he-IL" dirty="0" smtClean="0"/>
          </a:p>
          <a:p>
            <a:r>
              <a:rPr lang="he-IL" dirty="0" smtClean="0"/>
              <a:t>כתב עת ביטחון לאומי (9 </a:t>
            </a:r>
            <a:r>
              <a:rPr lang="he-IL" dirty="0" err="1" smtClean="0"/>
              <a:t>גליונות</a:t>
            </a:r>
            <a:r>
              <a:rPr lang="he-IL" dirty="0" smtClean="0"/>
              <a:t>)</a:t>
            </a:r>
            <a:endParaRPr lang="he-IL" dirty="0" smtClean="0"/>
          </a:p>
          <a:p>
            <a:r>
              <a:rPr lang="he-IL" dirty="0" smtClean="0"/>
              <a:t>"</a:t>
            </a:r>
            <a:r>
              <a:rPr lang="he-IL" dirty="0" smtClean="0"/>
              <a:t>מפרי עטם</a:t>
            </a:r>
            <a:r>
              <a:rPr lang="he-IL" dirty="0" smtClean="0"/>
              <a:t>" (סדרה של עבודות של בוגרי </a:t>
            </a:r>
            <a:r>
              <a:rPr lang="he-IL" dirty="0" err="1" smtClean="0"/>
              <a:t>מב"ל</a:t>
            </a:r>
            <a:r>
              <a:rPr lang="he-IL" dirty="0" smtClean="0"/>
              <a:t> (5)</a:t>
            </a:r>
          </a:p>
          <a:p>
            <a:r>
              <a:rPr lang="he-IL" dirty="0" smtClean="0"/>
              <a:t> </a:t>
            </a:r>
            <a:r>
              <a:rPr lang="he-IL" dirty="0" smtClean="0"/>
              <a:t>"מה ברפרטואר</a:t>
            </a:r>
            <a:r>
              <a:rPr lang="he-IL" dirty="0" smtClean="0"/>
              <a:t>"</a:t>
            </a:r>
          </a:p>
          <a:p>
            <a:r>
              <a:rPr lang="he-IL" dirty="0" smtClean="0"/>
              <a:t>"הרהורים על צבא וביטחון"</a:t>
            </a:r>
            <a:endParaRPr lang="he-IL" dirty="0" smtClean="0"/>
          </a:p>
          <a:p>
            <a:r>
              <a:rPr lang="he-IL" dirty="0" smtClean="0"/>
              <a:t>2001 - אוניברסיטה משודרת – סדרת ביטחון לאומ</a:t>
            </a:r>
            <a:r>
              <a:rPr lang="he-IL" dirty="0" smtClean="0"/>
              <a:t>י (16 ספרונים)</a:t>
            </a:r>
            <a:endParaRPr lang="he-IL" dirty="0" smtClean="0"/>
          </a:p>
          <a:p>
            <a:r>
              <a:rPr lang="he-IL" dirty="0" smtClean="0"/>
              <a:t>עבודות בוגרים במסגרת 'קתדרת </a:t>
            </a:r>
            <a:r>
              <a:rPr lang="he-IL" dirty="0" err="1" smtClean="0"/>
              <a:t>חייקין</a:t>
            </a:r>
            <a:r>
              <a:rPr lang="he-IL" dirty="0" smtClean="0"/>
              <a:t>' של אוניברסיטת חיפה</a:t>
            </a:r>
          </a:p>
          <a:p>
            <a:r>
              <a:rPr lang="he-IL" dirty="0" smtClean="0"/>
              <a:t>ספרים לטובת הכשרה במכללות (כגון פיני יחזקאלי ועפרון רזי על מערכות </a:t>
            </a:r>
            <a:r>
              <a:rPr lang="he-IL" dirty="0" smtClean="0"/>
              <a:t>מורכבות)</a:t>
            </a:r>
          </a:p>
          <a:p>
            <a:r>
              <a:rPr lang="he-IL" dirty="0" smtClean="0"/>
              <a:t>עשתונות (13 </a:t>
            </a:r>
            <a:r>
              <a:rPr lang="he-IL" dirty="0" err="1" smtClean="0"/>
              <a:t>גליונות</a:t>
            </a:r>
            <a:r>
              <a:rPr lang="he-IL" dirty="0" smtClean="0"/>
              <a:t>)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עמיתי 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מודלים אפשריים שנבחנו</a:t>
            </a:r>
            <a:endParaRPr lang="he-IL" dirty="0" smtClean="0"/>
          </a:p>
          <a:p>
            <a:pPr lvl="2"/>
            <a:r>
              <a:rPr lang="he-IL" dirty="0" smtClean="0"/>
              <a:t>עמית יושב במרכז ומתמקד בעבודתו</a:t>
            </a:r>
          </a:p>
          <a:p>
            <a:pPr lvl="2"/>
            <a:r>
              <a:rPr lang="he-IL" dirty="0" smtClean="0"/>
              <a:t>עמית מקיים קשר עם הכיתה ומתרגל דרכה את </a:t>
            </a:r>
            <a:r>
              <a:rPr lang="he-IL" dirty="0" smtClean="0"/>
              <a:t>תוצריו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מירב צפרי, ערן </a:t>
            </a:r>
            <a:r>
              <a:rPr lang="he-IL" dirty="0" smtClean="0"/>
              <a:t>אורטל, דרור </a:t>
            </a:r>
            <a:r>
              <a:rPr lang="he-IL" dirty="0" smtClean="0"/>
              <a:t>שלום, בנג'ו, יורם כנפו, רמי סולימני שימשו כעמיתי מחקר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בפועל הצלחה מוגבלת: </a:t>
            </a:r>
            <a:r>
              <a:rPr lang="he-IL" dirty="0" smtClean="0"/>
              <a:t>לא בוצע תאום מספיק טוב מול הארגונים השולחים, האקדמיה, שאר </a:t>
            </a:r>
            <a:r>
              <a:rPr lang="he-IL" dirty="0" smtClean="0"/>
              <a:t>החניכים –מעמד היה לא ברור וחלק מהתוצרים לא היו מועילים במיוחד.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למרכז לא הייתה השפעה אמיתית על תכנית הלימודים והחוקרים (למעט דימה) </a:t>
            </a:r>
            <a:r>
              <a:rPr lang="he-IL" dirty="0" smtClean="0"/>
              <a:t>הותירו תפוקות מועטות ולא </a:t>
            </a:r>
            <a:r>
              <a:rPr lang="he-IL" dirty="0" smtClean="0"/>
              <a:t>השאירו את חותמם על התכנית</a:t>
            </a:r>
          </a:p>
          <a:p>
            <a:r>
              <a:rPr lang="he-IL" dirty="0" smtClean="0"/>
              <a:t>למה?</a:t>
            </a:r>
          </a:p>
          <a:p>
            <a:pPr lvl="1"/>
            <a:r>
              <a:rPr lang="he-IL" dirty="0" smtClean="0"/>
              <a:t>קשב של </a:t>
            </a:r>
            <a:r>
              <a:rPr lang="he-IL" dirty="0" err="1" smtClean="0"/>
              <a:t>מב"ל</a:t>
            </a:r>
            <a:r>
              <a:rPr lang="he-IL" dirty="0" smtClean="0"/>
              <a:t>- לא לשם</a:t>
            </a:r>
          </a:p>
          <a:p>
            <a:pPr lvl="1"/>
            <a:r>
              <a:rPr lang="he-IL" dirty="0" smtClean="0"/>
              <a:t>תוכנית </a:t>
            </a:r>
            <a:r>
              <a:rPr lang="he-IL" dirty="0" smtClean="0"/>
              <a:t>עבודה לא מבוקרת – אפס ניירות</a:t>
            </a:r>
          </a:p>
          <a:p>
            <a:pPr lvl="1"/>
            <a:r>
              <a:rPr lang="he-IL" dirty="0" smtClean="0"/>
              <a:t>צורך מבצעי לא ברור עד </a:t>
            </a:r>
            <a:r>
              <a:rPr lang="he-IL" dirty="0" smtClean="0"/>
              <a:t>הסוף</a:t>
            </a:r>
          </a:p>
          <a:p>
            <a:pPr lvl="1"/>
            <a:r>
              <a:rPr lang="he-IL" dirty="0" smtClean="0"/>
              <a:t>אין </a:t>
            </a:r>
            <a:r>
              <a:rPr lang="he-IL" dirty="0" smtClean="0"/>
              <a:t>מיקוד ביתרונות היחסיים של המכללות</a:t>
            </a:r>
          </a:p>
          <a:p>
            <a:pPr lvl="1"/>
            <a:r>
              <a:rPr lang="he-IL" dirty="0" smtClean="0"/>
              <a:t>מודלי העסקה של החוקרים לא מיטביים</a:t>
            </a:r>
          </a:p>
          <a:p>
            <a:pPr lvl="1"/>
            <a:r>
              <a:rPr lang="he-IL" dirty="0" smtClean="0"/>
              <a:t>החוקרים </a:t>
            </a:r>
            <a:r>
              <a:rPr lang="he-IL" dirty="0" smtClean="0"/>
              <a:t>מ</a:t>
            </a:r>
            <a:r>
              <a:rPr lang="he-IL" dirty="0" smtClean="0"/>
              <a:t>האוניברסיטה לא </a:t>
            </a:r>
            <a:r>
              <a:rPr lang="he-IL" dirty="0" smtClean="0"/>
              <a:t>רואים בזה דבר </a:t>
            </a:r>
            <a:r>
              <a:rPr lang="he-IL" dirty="0" smtClean="0"/>
              <a:t>מרכזי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1180</Words>
  <Application>Microsoft Office PowerPoint</Application>
  <PresentationFormat>‫הצגה על המסך (4:3)</PresentationFormat>
  <Paragraphs>218</Paragraphs>
  <Slides>26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27" baseType="lpstr">
      <vt:lpstr>ערכת נושא Office</vt:lpstr>
      <vt:lpstr>תפיסת המחקר במב"ל</vt:lpstr>
      <vt:lpstr>תוכן המצגת</vt:lpstr>
      <vt:lpstr>שקופית 3</vt:lpstr>
      <vt:lpstr>גניאולוגיה – שלב א' </vt:lpstr>
      <vt:lpstr>גניאולוגיה - שלב ב'</vt:lpstr>
      <vt:lpstr>הגדרות</vt:lpstr>
      <vt:lpstr>פרסומים</vt:lpstr>
      <vt:lpstr>עמיתי מחקר</vt:lpstr>
      <vt:lpstr>תובנות</vt:lpstr>
      <vt:lpstr>שקופית 10</vt:lpstr>
      <vt:lpstr>הנחות יסוד</vt:lpstr>
      <vt:lpstr>מה היעוד? בין הכשרה למחקר</vt:lpstr>
      <vt:lpstr>יעוד מוצע</vt:lpstr>
      <vt:lpstr>מי קהל היעד?</vt:lpstr>
      <vt:lpstr>תובנות</vt:lpstr>
      <vt:lpstr>תפוקות אפשריות למרכז המחקר</vt:lpstr>
      <vt:lpstr>הצעה למודל הפעלה מרכז מחקר במחזור מ"ה</vt:lpstr>
      <vt:lpstr>מה נדרש?</vt:lpstr>
      <vt:lpstr>סמינר מחלקתי – הכשרת הקצונה הבכירה בצה"ל למקצוע הצבאי (פו"ם אלון 2014)</vt:lpstr>
      <vt:lpstr>שקופית 20</vt:lpstr>
      <vt:lpstr>מי חקר – מאפיינים (1)</vt:lpstr>
      <vt:lpstr>מי חקר - שמות (2)</vt:lpstr>
      <vt:lpstr>תובנות מהחוקרים בעבר</vt:lpstr>
      <vt:lpstr>עבודות החניכים</vt:lpstr>
      <vt:lpstr>הקשר בין מרכז המחקר וגופים נוספים </vt:lpstr>
      <vt:lpstr>מנגנוני הפצה אפשריים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תפיסת המחקר במב"ל</dc:title>
  <dc:creator>haimwaxman</dc:creator>
  <cp:lastModifiedBy>haimwaxman</cp:lastModifiedBy>
  <cp:revision>22</cp:revision>
  <dcterms:created xsi:type="dcterms:W3CDTF">2017-07-22T07:16:02Z</dcterms:created>
  <dcterms:modified xsi:type="dcterms:W3CDTF">2017-07-25T04:03:57Z</dcterms:modified>
</cp:coreProperties>
</file>