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49" r:id="rId3"/>
    <p:sldId id="301" r:id="rId4"/>
    <p:sldId id="332" r:id="rId5"/>
    <p:sldId id="313" r:id="rId6"/>
    <p:sldId id="311" r:id="rId7"/>
    <p:sldId id="312" r:id="rId8"/>
    <p:sldId id="273" r:id="rId9"/>
    <p:sldId id="330" r:id="rId10"/>
    <p:sldId id="334" r:id="rId11"/>
    <p:sldId id="320" r:id="rId12"/>
    <p:sldId id="338" r:id="rId13"/>
    <p:sldId id="348" r:id="rId14"/>
    <p:sldId id="343" r:id="rId15"/>
    <p:sldId id="342" r:id="rId16"/>
    <p:sldId id="374" r:id="rId17"/>
    <p:sldId id="344" r:id="rId18"/>
    <p:sldId id="346" r:id="rId19"/>
    <p:sldId id="351" r:id="rId20"/>
    <p:sldId id="363" r:id="rId21"/>
    <p:sldId id="352" r:id="rId22"/>
    <p:sldId id="356" r:id="rId23"/>
    <p:sldId id="365" r:id="rId24"/>
    <p:sldId id="377" r:id="rId25"/>
    <p:sldId id="370" r:id="rId26"/>
    <p:sldId id="379" r:id="rId27"/>
    <p:sldId id="368" r:id="rId28"/>
    <p:sldId id="375" r:id="rId29"/>
    <p:sldId id="380" r:id="rId30"/>
    <p:sldId id="358" r:id="rId31"/>
    <p:sldId id="361" r:id="rId32"/>
    <p:sldId id="362" r:id="rId33"/>
    <p:sldId id="371" r:id="rId34"/>
    <p:sldId id="354" r:id="rId35"/>
    <p:sldId id="364" r:id="rId36"/>
    <p:sldId id="366" r:id="rId37"/>
    <p:sldId id="360" r:id="rId38"/>
    <p:sldId id="359" r:id="rId39"/>
    <p:sldId id="373" r:id="rId40"/>
    <p:sldId id="305" r:id="rId41"/>
    <p:sldId id="347" r:id="rId42"/>
    <p:sldId id="345" r:id="rId43"/>
    <p:sldId id="372" r:id="rId44"/>
    <p:sldId id="355" r:id="rId45"/>
    <p:sldId id="367" r:id="rId46"/>
    <p:sldId id="369" r:id="rId47"/>
    <p:sldId id="350" r:id="rId48"/>
    <p:sldId id="353" r:id="rId49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81" autoAdjust="0"/>
    <p:restoredTop sz="86510" autoAdjust="0"/>
  </p:normalViewPr>
  <p:slideViewPr>
    <p:cSldViewPr>
      <p:cViewPr varScale="1">
        <p:scale>
          <a:sx n="63" d="100"/>
          <a:sy n="63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9B1EB-1DA2-42E4-BC88-68D8BF3633F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454328C-4C33-48CF-96B0-AB61D9F63868}">
      <dgm:prSet phldrT="[טקסט]"/>
      <dgm:spPr/>
      <dgm:t>
        <a:bodyPr/>
        <a:lstStyle/>
        <a:p>
          <a:pPr rtl="1"/>
          <a:r>
            <a:rPr lang="he-IL" dirty="0" smtClean="0"/>
            <a:t>סיורים וביקורים בארגונים</a:t>
          </a:r>
          <a:endParaRPr lang="he-IL" dirty="0"/>
        </a:p>
      </dgm:t>
    </dgm:pt>
    <dgm:pt modelId="{7B4E5BB0-4A42-4A64-9B0F-A94830C42F84}" type="par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AE954401-F8BC-4197-B919-27405B99164B}" type="sib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BA26E9B7-737F-45BE-9813-4F530956AE0C}">
      <dgm:prSet phldrT="[טקסט]"/>
      <dgm:spPr/>
      <dgm:t>
        <a:bodyPr/>
        <a:lstStyle/>
        <a:p>
          <a:pPr rtl="1"/>
          <a:r>
            <a:rPr lang="he-IL" dirty="0" smtClean="0"/>
            <a:t>סימולציה מדינית-ביטחונית</a:t>
          </a:r>
          <a:endParaRPr lang="he-IL" dirty="0"/>
        </a:p>
      </dgm:t>
    </dgm:pt>
    <dgm:pt modelId="{92CA2250-B03F-4874-98D4-401D5D2C1C3E}" type="par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5C48670-70BF-4236-8C19-BB62AD4E19B3}" type="sib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01F81E2-530C-413A-9F8A-AF3974DDF0A4}">
      <dgm:prSet phldrT="[טקסט]"/>
      <dgm:spPr/>
      <dgm:t>
        <a:bodyPr/>
        <a:lstStyle/>
        <a:p>
          <a:pPr rtl="1"/>
          <a:r>
            <a:rPr lang="he-IL" dirty="0" smtClean="0"/>
            <a:t>קורס אקדמי</a:t>
          </a:r>
          <a:endParaRPr lang="he-IL" dirty="0"/>
        </a:p>
      </dgm:t>
    </dgm:pt>
    <dgm:pt modelId="{62C27E5F-34C8-4E54-BBD3-C54E43C4EE5B}" type="par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AEB52988-B432-4253-8FB1-44CC1D1F5623}" type="sib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145F4B28-0A8C-4C40-A95F-A40EA3F99FAC}">
      <dgm:prSet phldrT="[טקסט]"/>
      <dgm:spPr/>
      <dgm:t>
        <a:bodyPr/>
        <a:lstStyle/>
        <a:p>
          <a:pPr rtl="1"/>
          <a:r>
            <a:rPr lang="he-IL" dirty="0" smtClean="0"/>
            <a:t>סדנאות</a:t>
          </a:r>
          <a:endParaRPr lang="he-IL" dirty="0"/>
        </a:p>
      </dgm:t>
    </dgm:pt>
    <dgm:pt modelId="{E46B4858-3BA9-4D50-99E8-AC7C4B8FF4D4}" type="par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E80DB51D-6DAC-45FF-8C90-05D3DE399E96}" type="sib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4B1C8087-68BF-47AA-A293-679F77CE09EF}">
      <dgm:prSet/>
      <dgm:spPr/>
      <dgm:t>
        <a:bodyPr/>
        <a:lstStyle/>
        <a:p>
          <a:pPr rtl="1"/>
          <a:r>
            <a:rPr lang="he-IL" dirty="0" smtClean="0"/>
            <a:t>סיורי חו"ל</a:t>
          </a:r>
          <a:endParaRPr lang="he-IL" dirty="0"/>
        </a:p>
      </dgm:t>
    </dgm:pt>
    <dgm:pt modelId="{00E33D6E-692E-457A-9EA0-9BED461C95AD}" type="par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E4BBB8F6-974E-423F-B998-F5535A00B6E3}" type="sib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4672DC12-8334-4536-82C7-03B43AC06ACA}">
      <dgm:prSet/>
      <dgm:spPr/>
      <dgm:t>
        <a:bodyPr/>
        <a:lstStyle/>
        <a:p>
          <a:pPr rtl="1"/>
          <a:r>
            <a:rPr lang="he-IL" dirty="0" smtClean="0"/>
            <a:t>ימי עיון </a:t>
          </a:r>
          <a:endParaRPr lang="he-IL" dirty="0"/>
        </a:p>
      </dgm:t>
    </dgm:pt>
    <dgm:pt modelId="{68A2E9AB-1793-4147-B602-502E83462C36}" type="parTrans" cxnId="{7EA94CB4-3713-4DAB-85A0-0DBC241B5EBA}">
      <dgm:prSet/>
      <dgm:spPr/>
      <dgm:t>
        <a:bodyPr/>
        <a:lstStyle/>
        <a:p>
          <a:pPr rtl="1"/>
          <a:endParaRPr lang="he-IL"/>
        </a:p>
      </dgm:t>
    </dgm:pt>
    <dgm:pt modelId="{96C1EB0D-A022-4D3A-B0F4-8888A2365400}" type="sibTrans" cxnId="{7EA94CB4-3713-4DAB-85A0-0DBC241B5EBA}">
      <dgm:prSet/>
      <dgm:spPr/>
      <dgm:t>
        <a:bodyPr/>
        <a:lstStyle/>
        <a:p>
          <a:pPr rtl="1"/>
          <a:endParaRPr lang="he-IL"/>
        </a:p>
      </dgm:t>
    </dgm:pt>
    <dgm:pt modelId="{14B1DE2E-1D68-491F-9A62-97B8A0CD6B8D}" type="pres">
      <dgm:prSet presAssocID="{5479B1EB-1DA2-42E4-BC88-68D8BF3633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73FF951-E949-4BD5-8090-B0F5AEC6AC0B}" type="pres">
      <dgm:prSet presAssocID="{0454328C-4C33-48CF-96B0-AB61D9F638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50CC5A-6670-4A66-890C-5FE628870574}" type="pres">
      <dgm:prSet presAssocID="{AE954401-F8BC-4197-B919-27405B99164B}" presName="sibTrans" presStyleCnt="0"/>
      <dgm:spPr/>
    </dgm:pt>
    <dgm:pt modelId="{988426A3-435A-4519-8E94-54A4F1375664}" type="pres">
      <dgm:prSet presAssocID="{BA26E9B7-737F-45BE-9813-4F530956AE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AACD85-4AC3-4B73-B0D6-EE820AC2D042}" type="pres">
      <dgm:prSet presAssocID="{95C48670-70BF-4236-8C19-BB62AD4E19B3}" presName="sibTrans" presStyleCnt="0"/>
      <dgm:spPr/>
    </dgm:pt>
    <dgm:pt modelId="{5000F3A7-447B-441D-9894-7C369D614F9F}" type="pres">
      <dgm:prSet presAssocID="{901F81E2-530C-413A-9F8A-AF3974DDF0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62F3A8-D8EE-45BA-A326-D46267537925}" type="pres">
      <dgm:prSet presAssocID="{AEB52988-B432-4253-8FB1-44CC1D1F5623}" presName="sibTrans" presStyleCnt="0"/>
      <dgm:spPr/>
    </dgm:pt>
    <dgm:pt modelId="{0F055129-6155-41C6-8FD8-53DF8648AEE1}" type="pres">
      <dgm:prSet presAssocID="{145F4B28-0A8C-4C40-A95F-A40EA3F99F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638850-B095-4904-9489-EAC52A341598}" type="pres">
      <dgm:prSet presAssocID="{E80DB51D-6DAC-45FF-8C90-05D3DE399E96}" presName="sibTrans" presStyleCnt="0"/>
      <dgm:spPr/>
    </dgm:pt>
    <dgm:pt modelId="{521A1700-FD59-439D-9440-4B4FE76C0A29}" type="pres">
      <dgm:prSet presAssocID="{4672DC12-8334-4536-82C7-03B43AC06A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23AF2C5-1340-410F-8ED3-D21CFB02FE41}" type="pres">
      <dgm:prSet presAssocID="{96C1EB0D-A022-4D3A-B0F4-8888A2365400}" presName="sibTrans" presStyleCnt="0"/>
      <dgm:spPr/>
    </dgm:pt>
    <dgm:pt modelId="{EB2DB6C6-BD66-49F7-A533-06C75778119F}" type="pres">
      <dgm:prSet presAssocID="{4B1C8087-68BF-47AA-A293-679F77CE09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80CCF37-87A2-4119-975E-F3B5F816C4FC}" srcId="{5479B1EB-1DA2-42E4-BC88-68D8BF3633F2}" destId="{901F81E2-530C-413A-9F8A-AF3974DDF0A4}" srcOrd="2" destOrd="0" parTransId="{62C27E5F-34C8-4E54-BBD3-C54E43C4EE5B}" sibTransId="{AEB52988-B432-4253-8FB1-44CC1D1F5623}"/>
    <dgm:cxn modelId="{E61C77AF-8F67-40A0-B184-14210D12831C}" srcId="{5479B1EB-1DA2-42E4-BC88-68D8BF3633F2}" destId="{145F4B28-0A8C-4C40-A95F-A40EA3F99FAC}" srcOrd="3" destOrd="0" parTransId="{E46B4858-3BA9-4D50-99E8-AC7C4B8FF4D4}" sibTransId="{E80DB51D-6DAC-45FF-8C90-05D3DE399E96}"/>
    <dgm:cxn modelId="{47A41BFF-758C-4140-AB72-F307E28E333A}" type="presOf" srcId="{5479B1EB-1DA2-42E4-BC88-68D8BF3633F2}" destId="{14B1DE2E-1D68-491F-9A62-97B8A0CD6B8D}" srcOrd="0" destOrd="0" presId="urn:microsoft.com/office/officeart/2005/8/layout/default#1"/>
    <dgm:cxn modelId="{5D49374B-5186-4B2E-B31E-A551D3FCABBE}" type="presOf" srcId="{BA26E9B7-737F-45BE-9813-4F530956AE0C}" destId="{988426A3-435A-4519-8E94-54A4F1375664}" srcOrd="0" destOrd="0" presId="urn:microsoft.com/office/officeart/2005/8/layout/default#1"/>
    <dgm:cxn modelId="{F34DAADF-C999-4AF7-8232-1514C5C8DF7E}" srcId="{5479B1EB-1DA2-42E4-BC88-68D8BF3633F2}" destId="{BA26E9B7-737F-45BE-9813-4F530956AE0C}" srcOrd="1" destOrd="0" parTransId="{92CA2250-B03F-4874-98D4-401D5D2C1C3E}" sibTransId="{95C48670-70BF-4236-8C19-BB62AD4E19B3}"/>
    <dgm:cxn modelId="{A48A044B-8D56-4DC1-9550-DB895E99C0F0}" srcId="{5479B1EB-1DA2-42E4-BC88-68D8BF3633F2}" destId="{0454328C-4C33-48CF-96B0-AB61D9F63868}" srcOrd="0" destOrd="0" parTransId="{7B4E5BB0-4A42-4A64-9B0F-A94830C42F84}" sibTransId="{AE954401-F8BC-4197-B919-27405B99164B}"/>
    <dgm:cxn modelId="{FD92A2FF-B905-4AC1-B264-AE55868BCEF8}" type="presOf" srcId="{0454328C-4C33-48CF-96B0-AB61D9F63868}" destId="{573FF951-E949-4BD5-8090-B0F5AEC6AC0B}" srcOrd="0" destOrd="0" presId="urn:microsoft.com/office/officeart/2005/8/layout/default#1"/>
    <dgm:cxn modelId="{0FB26F99-5C77-4B2C-A23C-490BF32DD2B8}" srcId="{5479B1EB-1DA2-42E4-BC88-68D8BF3633F2}" destId="{4B1C8087-68BF-47AA-A293-679F77CE09EF}" srcOrd="5" destOrd="0" parTransId="{00E33D6E-692E-457A-9EA0-9BED461C95AD}" sibTransId="{E4BBB8F6-974E-423F-B998-F5535A00B6E3}"/>
    <dgm:cxn modelId="{DAE019F9-25C5-47F2-9C11-BEF50561D43D}" type="presOf" srcId="{901F81E2-530C-413A-9F8A-AF3974DDF0A4}" destId="{5000F3A7-447B-441D-9894-7C369D614F9F}" srcOrd="0" destOrd="0" presId="urn:microsoft.com/office/officeart/2005/8/layout/default#1"/>
    <dgm:cxn modelId="{FB358966-412D-498C-A497-CB38D1983171}" type="presOf" srcId="{4672DC12-8334-4536-82C7-03B43AC06ACA}" destId="{521A1700-FD59-439D-9440-4B4FE76C0A29}" srcOrd="0" destOrd="0" presId="urn:microsoft.com/office/officeart/2005/8/layout/default#1"/>
    <dgm:cxn modelId="{CA4AD91E-4C94-40CD-B402-E9BD6A435A86}" type="presOf" srcId="{4B1C8087-68BF-47AA-A293-679F77CE09EF}" destId="{EB2DB6C6-BD66-49F7-A533-06C75778119F}" srcOrd="0" destOrd="0" presId="urn:microsoft.com/office/officeart/2005/8/layout/default#1"/>
    <dgm:cxn modelId="{5A5D9158-5E95-4D88-A47F-CAA8D695B625}" type="presOf" srcId="{145F4B28-0A8C-4C40-A95F-A40EA3F99FAC}" destId="{0F055129-6155-41C6-8FD8-53DF8648AEE1}" srcOrd="0" destOrd="0" presId="urn:microsoft.com/office/officeart/2005/8/layout/default#1"/>
    <dgm:cxn modelId="{7EA94CB4-3713-4DAB-85A0-0DBC241B5EBA}" srcId="{5479B1EB-1DA2-42E4-BC88-68D8BF3633F2}" destId="{4672DC12-8334-4536-82C7-03B43AC06ACA}" srcOrd="4" destOrd="0" parTransId="{68A2E9AB-1793-4147-B602-502E83462C36}" sibTransId="{96C1EB0D-A022-4D3A-B0F4-8888A2365400}"/>
    <dgm:cxn modelId="{95977B02-ED70-4106-A618-DE3F6711A401}" type="presParOf" srcId="{14B1DE2E-1D68-491F-9A62-97B8A0CD6B8D}" destId="{573FF951-E949-4BD5-8090-B0F5AEC6AC0B}" srcOrd="0" destOrd="0" presId="urn:microsoft.com/office/officeart/2005/8/layout/default#1"/>
    <dgm:cxn modelId="{19B1D522-C433-4559-A36B-05B6CE3B47D6}" type="presParOf" srcId="{14B1DE2E-1D68-491F-9A62-97B8A0CD6B8D}" destId="{F250CC5A-6670-4A66-890C-5FE628870574}" srcOrd="1" destOrd="0" presId="urn:microsoft.com/office/officeart/2005/8/layout/default#1"/>
    <dgm:cxn modelId="{FC05B38D-7C6F-4880-B625-3B7A7E4D77A5}" type="presParOf" srcId="{14B1DE2E-1D68-491F-9A62-97B8A0CD6B8D}" destId="{988426A3-435A-4519-8E94-54A4F1375664}" srcOrd="2" destOrd="0" presId="urn:microsoft.com/office/officeart/2005/8/layout/default#1"/>
    <dgm:cxn modelId="{6EE3C592-EDB3-4292-B70C-FC7CEA20E858}" type="presParOf" srcId="{14B1DE2E-1D68-491F-9A62-97B8A0CD6B8D}" destId="{5EAACD85-4AC3-4B73-B0D6-EE820AC2D042}" srcOrd="3" destOrd="0" presId="urn:microsoft.com/office/officeart/2005/8/layout/default#1"/>
    <dgm:cxn modelId="{C474FB81-DF2D-4068-8F31-EF48F732C187}" type="presParOf" srcId="{14B1DE2E-1D68-491F-9A62-97B8A0CD6B8D}" destId="{5000F3A7-447B-441D-9894-7C369D614F9F}" srcOrd="4" destOrd="0" presId="urn:microsoft.com/office/officeart/2005/8/layout/default#1"/>
    <dgm:cxn modelId="{AE01FEB8-8EDF-4FEF-A3F6-D4D1AA296A54}" type="presParOf" srcId="{14B1DE2E-1D68-491F-9A62-97B8A0CD6B8D}" destId="{4262F3A8-D8EE-45BA-A326-D46267537925}" srcOrd="5" destOrd="0" presId="urn:microsoft.com/office/officeart/2005/8/layout/default#1"/>
    <dgm:cxn modelId="{53104C3D-82BD-49B9-A7E7-D97B24B89937}" type="presParOf" srcId="{14B1DE2E-1D68-491F-9A62-97B8A0CD6B8D}" destId="{0F055129-6155-41C6-8FD8-53DF8648AEE1}" srcOrd="6" destOrd="0" presId="urn:microsoft.com/office/officeart/2005/8/layout/default#1"/>
    <dgm:cxn modelId="{91174E3A-E5C9-442B-A126-26DE5800ADD6}" type="presParOf" srcId="{14B1DE2E-1D68-491F-9A62-97B8A0CD6B8D}" destId="{21638850-B095-4904-9489-EAC52A341598}" srcOrd="7" destOrd="0" presId="urn:microsoft.com/office/officeart/2005/8/layout/default#1"/>
    <dgm:cxn modelId="{B2AF959E-F0D7-47FF-ABEC-D53CC1A7A665}" type="presParOf" srcId="{14B1DE2E-1D68-491F-9A62-97B8A0CD6B8D}" destId="{521A1700-FD59-439D-9440-4B4FE76C0A29}" srcOrd="8" destOrd="0" presId="urn:microsoft.com/office/officeart/2005/8/layout/default#1"/>
    <dgm:cxn modelId="{25983285-3209-4183-B1FD-B25ED0B7F8C6}" type="presParOf" srcId="{14B1DE2E-1D68-491F-9A62-97B8A0CD6B8D}" destId="{E23AF2C5-1340-410F-8ED3-D21CFB02FE41}" srcOrd="9" destOrd="0" presId="urn:microsoft.com/office/officeart/2005/8/layout/default#1"/>
    <dgm:cxn modelId="{46AE5F5F-655C-467D-9690-4F0B7EDC0608}" type="presParOf" srcId="{14B1DE2E-1D68-491F-9A62-97B8A0CD6B8D}" destId="{EB2DB6C6-BD66-49F7-A533-06C75778119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38290-FB3A-42E2-800F-439F5C09F0C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EDEABC4-86F0-4FA3-8210-152CA48AC451}">
      <dgm:prSet phldrT="[טקסט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4351564-4311-47DF-8151-069425A8044D}" type="par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D3EE7F69-DEFA-4949-95DD-25EE3C8CF633}" type="sib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51CDE3ED-E096-4234-84DD-C561A3084898}">
      <dgm:prSet phldrT="[טקסט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en-US" dirty="0" smtClean="0"/>
        </a:p>
        <a:p>
          <a:pPr rtl="1"/>
          <a:endParaRPr lang="en-US" dirty="0" smtClean="0"/>
        </a:p>
        <a:p>
          <a:pPr rtl="1"/>
          <a:r>
            <a:rPr lang="en-US" dirty="0" smtClean="0"/>
            <a:t>PA</a:t>
          </a:r>
        </a:p>
        <a:p>
          <a:pPr rtl="1"/>
          <a:endParaRPr lang="he-IL" dirty="0"/>
        </a:p>
      </dgm:t>
    </dgm:pt>
    <dgm:pt modelId="{D1920735-2E0A-4086-9107-3249C1D18250}" type="par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876257D8-3293-4E4B-9CD0-00178D6EE34E}" type="sib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D9EDC6B3-8664-4477-A2D8-6E2E0FCDCC2A}">
      <dgm:prSet phldrT="[טקסט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F7B4A20A-26B0-4543-89FB-4185FE314C7C}" type="sib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E5E608C6-0922-4742-AF9F-F788755C6EE3}" type="par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46A6AC36-8827-4F62-B84D-EDCC60D3DB52}">
      <dgm:prSet phldrT="[טקסט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F30C527-254D-4779-9E96-ACD73ABEACAA}" type="par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788CEDCB-3EC9-4AA2-ABC0-D4E3DA27EED5}" type="sib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1337757B-AF3E-446C-B9E2-606D96DCE4EF}">
      <dgm:prSet phldrT="[טקסט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79A8C774-7C71-4FF4-9D53-B48BCD28F033}" type="par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9CCF363D-B5DB-45E0-B7A0-704ABB5F95FD}" type="sib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07BA5074-6114-4101-A79D-4A155E6E8C9F}">
      <dgm:prSet phldrT="[טקסט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158F7B6A-A26D-4737-AEFC-E8FAB8F2C1A6}" type="par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03B7FED9-FB2C-4FA2-8017-75878F8966B8}" type="sib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20D53CE8-8DFA-4740-8A50-A95B1218E18A}">
      <dgm:prSet phldrT="[טקסט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2953E9FB-9527-4F3D-9869-0336517C5624}" type="par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E605CEA1-4F64-42A7-8377-D6BE33F7935D}" type="sib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2352A5B5-F3B8-4407-A34B-9EEE25183DF1}">
      <dgm:prSet phldrT="[טקסט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41CAAF18-56E0-4FF3-8577-E2D8C243DBAA}" type="par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48DF410E-30CB-4C16-8ADA-532F7A71A34D}" type="sib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98FB47D5-5B21-4A74-B17E-D70FBE01B169}" type="pres">
      <dgm:prSet presAssocID="{44638290-FB3A-42E2-800F-439F5C09F0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C0A9AA-F971-4FCF-9B26-895546D427B6}" type="pres">
      <dgm:prSet presAssocID="{44638290-FB3A-42E2-800F-439F5C09F0C3}" presName="cycle" presStyleCnt="0"/>
      <dgm:spPr/>
    </dgm:pt>
    <dgm:pt modelId="{3775600C-D3A4-488E-BECC-557C19C2DE51}" type="pres">
      <dgm:prSet presAssocID="{D9EDC6B3-8664-4477-A2D8-6E2E0FCDCC2A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AD6462-9163-4036-803B-6C9439A6E51D}" type="pres">
      <dgm:prSet presAssocID="{F7B4A20A-26B0-4543-89FB-4185FE314C7C}" presName="sibTransFirstNode" presStyleLbl="bgShp" presStyleIdx="0" presStyleCnt="1"/>
      <dgm:spPr/>
      <dgm:t>
        <a:bodyPr/>
        <a:lstStyle/>
        <a:p>
          <a:pPr rtl="1"/>
          <a:endParaRPr lang="he-IL"/>
        </a:p>
      </dgm:t>
    </dgm:pt>
    <dgm:pt modelId="{556FF765-6FAD-4592-A394-851AF6492BCF}" type="pres">
      <dgm:prSet presAssocID="{07BA5074-6114-4101-A79D-4A155E6E8C9F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116BCC4-C021-4FE6-8782-4D8F45FEAC50}" type="pres">
      <dgm:prSet presAssocID="{1337757B-AF3E-446C-B9E2-606D96DCE4EF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536C4-E655-41A6-99DB-873095AB39FE}" type="pres">
      <dgm:prSet presAssocID="{6EDEABC4-86F0-4FA3-8210-152CA48AC451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01D8A3-4355-4AC7-8738-26C96FCD9795}" type="pres">
      <dgm:prSet presAssocID="{46A6AC36-8827-4F62-B84D-EDCC60D3DB52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8F0F4-BE85-4B75-BAC7-691940A03B41}" type="pres">
      <dgm:prSet presAssocID="{2352A5B5-F3B8-4407-A34B-9EEE25183DF1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E90BB1F-9228-4410-925C-1EA8CF52B243}" type="pres">
      <dgm:prSet presAssocID="{20D53CE8-8DFA-4740-8A50-A95B1218E18A}" presName="nodeFollowingNodes" presStyleLbl="node1" presStyleIdx="6" presStyleCnt="8" custScaleX="838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CCE786-9FCB-40FD-81C6-86CE1173E5C7}" type="pres">
      <dgm:prSet presAssocID="{51CDE3ED-E096-4234-84DD-C561A3084898}" presName="nodeFollowingNodes" presStyleLbl="node1" presStyleIdx="7" presStyleCnt="8" custScaleX="769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3991BF3-13B9-4449-B0C9-952F6FFC82A2}" type="presOf" srcId="{F7B4A20A-26B0-4543-89FB-4185FE314C7C}" destId="{12AD6462-9163-4036-803B-6C9439A6E51D}" srcOrd="0" destOrd="0" presId="urn:microsoft.com/office/officeart/2005/8/layout/cycle3"/>
    <dgm:cxn modelId="{128C97C3-0535-4FAD-8415-80BCAA8851AB}" srcId="{44638290-FB3A-42E2-800F-439F5C09F0C3}" destId="{1337757B-AF3E-446C-B9E2-606D96DCE4EF}" srcOrd="2" destOrd="0" parTransId="{79A8C774-7C71-4FF4-9D53-B48BCD28F033}" sibTransId="{9CCF363D-B5DB-45E0-B7A0-704ABB5F95FD}"/>
    <dgm:cxn modelId="{21C5C3D6-CFA6-4B34-B311-5ED272FF866D}" srcId="{44638290-FB3A-42E2-800F-439F5C09F0C3}" destId="{51CDE3ED-E096-4234-84DD-C561A3084898}" srcOrd="7" destOrd="0" parTransId="{D1920735-2E0A-4086-9107-3249C1D18250}" sibTransId="{876257D8-3293-4E4B-9CD0-00178D6EE34E}"/>
    <dgm:cxn modelId="{3FD3F9FF-DD10-44D6-877A-CEE66B83584F}" type="presOf" srcId="{07BA5074-6114-4101-A79D-4A155E6E8C9F}" destId="{556FF765-6FAD-4592-A394-851AF6492BCF}" srcOrd="0" destOrd="0" presId="urn:microsoft.com/office/officeart/2005/8/layout/cycle3"/>
    <dgm:cxn modelId="{8BE3E021-2D3A-4561-B1D5-B8ED505BE9DD}" type="presOf" srcId="{51CDE3ED-E096-4234-84DD-C561A3084898}" destId="{3FCCE786-9FCB-40FD-81C6-86CE1173E5C7}" srcOrd="0" destOrd="0" presId="urn:microsoft.com/office/officeart/2005/8/layout/cycle3"/>
    <dgm:cxn modelId="{9BCD909A-F143-4BCB-B495-FA5AF5DA9DE5}" type="presOf" srcId="{D9EDC6B3-8664-4477-A2D8-6E2E0FCDCC2A}" destId="{3775600C-D3A4-488E-BECC-557C19C2DE51}" srcOrd="0" destOrd="0" presId="urn:microsoft.com/office/officeart/2005/8/layout/cycle3"/>
    <dgm:cxn modelId="{27C1B55E-4E31-4180-AB89-DEDAEFC79BAB}" srcId="{44638290-FB3A-42E2-800F-439F5C09F0C3}" destId="{6EDEABC4-86F0-4FA3-8210-152CA48AC451}" srcOrd="3" destOrd="0" parTransId="{94351564-4311-47DF-8151-069425A8044D}" sibTransId="{D3EE7F69-DEFA-4949-95DD-25EE3C8CF633}"/>
    <dgm:cxn modelId="{563ACCBE-DD10-46F6-9F0D-0C102395FD57}" type="presOf" srcId="{6EDEABC4-86F0-4FA3-8210-152CA48AC451}" destId="{FE6536C4-E655-41A6-99DB-873095AB39FE}" srcOrd="0" destOrd="0" presId="urn:microsoft.com/office/officeart/2005/8/layout/cycle3"/>
    <dgm:cxn modelId="{51B76E6C-C568-48DE-A891-9B7E54F1DECC}" srcId="{44638290-FB3A-42E2-800F-439F5C09F0C3}" destId="{46A6AC36-8827-4F62-B84D-EDCC60D3DB52}" srcOrd="4" destOrd="0" parTransId="{9F30C527-254D-4779-9E96-ACD73ABEACAA}" sibTransId="{788CEDCB-3EC9-4AA2-ABC0-D4E3DA27EED5}"/>
    <dgm:cxn modelId="{34488861-9AA3-4018-A861-AF4C234EADD7}" srcId="{44638290-FB3A-42E2-800F-439F5C09F0C3}" destId="{20D53CE8-8DFA-4740-8A50-A95B1218E18A}" srcOrd="6" destOrd="0" parTransId="{2953E9FB-9527-4F3D-9869-0336517C5624}" sibTransId="{E605CEA1-4F64-42A7-8377-D6BE33F7935D}"/>
    <dgm:cxn modelId="{1448816E-5AC0-4620-B868-28042B9EE9A6}" type="presOf" srcId="{1337757B-AF3E-446C-B9E2-606D96DCE4EF}" destId="{E116BCC4-C021-4FE6-8782-4D8F45FEAC50}" srcOrd="0" destOrd="0" presId="urn:microsoft.com/office/officeart/2005/8/layout/cycle3"/>
    <dgm:cxn modelId="{CC29BF39-2EBC-4F39-B8DE-C1ED03B0946E}" srcId="{44638290-FB3A-42E2-800F-439F5C09F0C3}" destId="{07BA5074-6114-4101-A79D-4A155E6E8C9F}" srcOrd="1" destOrd="0" parTransId="{158F7B6A-A26D-4737-AEFC-E8FAB8F2C1A6}" sibTransId="{03B7FED9-FB2C-4FA2-8017-75878F8966B8}"/>
    <dgm:cxn modelId="{7F39EFEE-5AFF-4E29-972A-DBCC97D5A8EE}" type="presOf" srcId="{46A6AC36-8827-4F62-B84D-EDCC60D3DB52}" destId="{D501D8A3-4355-4AC7-8738-26C96FCD9795}" srcOrd="0" destOrd="0" presId="urn:microsoft.com/office/officeart/2005/8/layout/cycle3"/>
    <dgm:cxn modelId="{51D179EF-323D-47B7-B6FC-1AF8939099DE}" type="presOf" srcId="{2352A5B5-F3B8-4407-A34B-9EEE25183DF1}" destId="{9408F0F4-BE85-4B75-BAC7-691940A03B41}" srcOrd="0" destOrd="0" presId="urn:microsoft.com/office/officeart/2005/8/layout/cycle3"/>
    <dgm:cxn modelId="{9B62E683-D0DF-468C-8669-4C790E3DDCB6}" srcId="{44638290-FB3A-42E2-800F-439F5C09F0C3}" destId="{2352A5B5-F3B8-4407-A34B-9EEE25183DF1}" srcOrd="5" destOrd="0" parTransId="{41CAAF18-56E0-4FF3-8577-E2D8C243DBAA}" sibTransId="{48DF410E-30CB-4C16-8ADA-532F7A71A34D}"/>
    <dgm:cxn modelId="{1359754A-18E4-49ED-B843-C3261780A380}" type="presOf" srcId="{20D53CE8-8DFA-4740-8A50-A95B1218E18A}" destId="{BE90BB1F-9228-4410-925C-1EA8CF52B243}" srcOrd="0" destOrd="0" presId="urn:microsoft.com/office/officeart/2005/8/layout/cycle3"/>
    <dgm:cxn modelId="{B3FD6A2D-6295-4702-9656-53399624232D}" type="presOf" srcId="{44638290-FB3A-42E2-800F-439F5C09F0C3}" destId="{98FB47D5-5B21-4A74-B17E-D70FBE01B169}" srcOrd="0" destOrd="0" presId="urn:microsoft.com/office/officeart/2005/8/layout/cycle3"/>
    <dgm:cxn modelId="{C73ED489-CF71-4D48-876B-EAF02529BDF0}" srcId="{44638290-FB3A-42E2-800F-439F5C09F0C3}" destId="{D9EDC6B3-8664-4477-A2D8-6E2E0FCDCC2A}" srcOrd="0" destOrd="0" parTransId="{E5E608C6-0922-4742-AF9F-F788755C6EE3}" sibTransId="{F7B4A20A-26B0-4543-89FB-4185FE314C7C}"/>
    <dgm:cxn modelId="{FAE551DD-65CB-4129-B905-C265F592FA61}" type="presParOf" srcId="{98FB47D5-5B21-4A74-B17E-D70FBE01B169}" destId="{77C0A9AA-F971-4FCF-9B26-895546D427B6}" srcOrd="0" destOrd="0" presId="urn:microsoft.com/office/officeart/2005/8/layout/cycle3"/>
    <dgm:cxn modelId="{BB16EAE3-9610-4BA4-B7DA-E40A933B7151}" type="presParOf" srcId="{77C0A9AA-F971-4FCF-9B26-895546D427B6}" destId="{3775600C-D3A4-488E-BECC-557C19C2DE51}" srcOrd="0" destOrd="0" presId="urn:microsoft.com/office/officeart/2005/8/layout/cycle3"/>
    <dgm:cxn modelId="{A813410C-079B-4989-A3DD-21EC2F108F5B}" type="presParOf" srcId="{77C0A9AA-F971-4FCF-9B26-895546D427B6}" destId="{12AD6462-9163-4036-803B-6C9439A6E51D}" srcOrd="1" destOrd="0" presId="urn:microsoft.com/office/officeart/2005/8/layout/cycle3"/>
    <dgm:cxn modelId="{1378BFAB-6057-4A62-A638-948051E39F17}" type="presParOf" srcId="{77C0A9AA-F971-4FCF-9B26-895546D427B6}" destId="{556FF765-6FAD-4592-A394-851AF6492BCF}" srcOrd="2" destOrd="0" presId="urn:microsoft.com/office/officeart/2005/8/layout/cycle3"/>
    <dgm:cxn modelId="{F5C1622A-4757-4C72-8F66-537D69263097}" type="presParOf" srcId="{77C0A9AA-F971-4FCF-9B26-895546D427B6}" destId="{E116BCC4-C021-4FE6-8782-4D8F45FEAC50}" srcOrd="3" destOrd="0" presId="urn:microsoft.com/office/officeart/2005/8/layout/cycle3"/>
    <dgm:cxn modelId="{771C0BF9-115E-428B-BD50-ED396B650782}" type="presParOf" srcId="{77C0A9AA-F971-4FCF-9B26-895546D427B6}" destId="{FE6536C4-E655-41A6-99DB-873095AB39FE}" srcOrd="4" destOrd="0" presId="urn:microsoft.com/office/officeart/2005/8/layout/cycle3"/>
    <dgm:cxn modelId="{4B8CB47B-81D7-4338-AFF7-61C2883B3933}" type="presParOf" srcId="{77C0A9AA-F971-4FCF-9B26-895546D427B6}" destId="{D501D8A3-4355-4AC7-8738-26C96FCD9795}" srcOrd="5" destOrd="0" presId="urn:microsoft.com/office/officeart/2005/8/layout/cycle3"/>
    <dgm:cxn modelId="{E433D3FF-EB17-4BE2-BD50-73E4B662462C}" type="presParOf" srcId="{77C0A9AA-F971-4FCF-9B26-895546D427B6}" destId="{9408F0F4-BE85-4B75-BAC7-691940A03B41}" srcOrd="6" destOrd="0" presId="urn:microsoft.com/office/officeart/2005/8/layout/cycle3"/>
    <dgm:cxn modelId="{E566AA52-6591-41E5-A1E8-23FB60075180}" type="presParOf" srcId="{77C0A9AA-F971-4FCF-9B26-895546D427B6}" destId="{BE90BB1F-9228-4410-925C-1EA8CF52B243}" srcOrd="7" destOrd="0" presId="urn:microsoft.com/office/officeart/2005/8/layout/cycle3"/>
    <dgm:cxn modelId="{35A1F16F-917E-4943-9BAE-7AD819D80DFE}" type="presParOf" srcId="{77C0A9AA-F971-4FCF-9B26-895546D427B6}" destId="{3FCCE786-9FCB-40FD-81C6-86CE1173E5C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FF951-E949-4BD5-8090-B0F5AEC6AC0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סיורים וביקורים בארגונים</a:t>
          </a:r>
          <a:endParaRPr lang="he-IL" sz="3200" kern="1200" dirty="0"/>
        </a:p>
      </dsp:txBody>
      <dsp:txXfrm>
        <a:off x="0" y="591343"/>
        <a:ext cx="2571749" cy="1543050"/>
      </dsp:txXfrm>
    </dsp:sp>
    <dsp:sp modelId="{988426A3-435A-4519-8E94-54A4F137566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סימולציה מדינית-ביטחונית</a:t>
          </a:r>
          <a:endParaRPr lang="he-IL" sz="3200" kern="1200" dirty="0"/>
        </a:p>
      </dsp:txBody>
      <dsp:txXfrm>
        <a:off x="2828925" y="591343"/>
        <a:ext cx="2571749" cy="1543050"/>
      </dsp:txXfrm>
    </dsp:sp>
    <dsp:sp modelId="{5000F3A7-447B-441D-9894-7C369D614F9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קורס אקדמי</a:t>
          </a:r>
          <a:endParaRPr lang="he-IL" sz="3200" kern="1200" dirty="0"/>
        </a:p>
      </dsp:txBody>
      <dsp:txXfrm>
        <a:off x="5657849" y="591343"/>
        <a:ext cx="2571749" cy="1543050"/>
      </dsp:txXfrm>
    </dsp:sp>
    <dsp:sp modelId="{0F055129-6155-41C6-8FD8-53DF8648AEE1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סדנאות</a:t>
          </a:r>
          <a:endParaRPr lang="he-IL" sz="3200" kern="1200" dirty="0"/>
        </a:p>
      </dsp:txBody>
      <dsp:txXfrm>
        <a:off x="0" y="2391568"/>
        <a:ext cx="2571749" cy="1543050"/>
      </dsp:txXfrm>
    </dsp:sp>
    <dsp:sp modelId="{521A1700-FD59-439D-9440-4B4FE76C0A29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ימי עיון </a:t>
          </a:r>
          <a:endParaRPr lang="he-IL" sz="3200" kern="1200" dirty="0"/>
        </a:p>
      </dsp:txBody>
      <dsp:txXfrm>
        <a:off x="2828925" y="2391568"/>
        <a:ext cx="2571749" cy="1543050"/>
      </dsp:txXfrm>
    </dsp:sp>
    <dsp:sp modelId="{EB2DB6C6-BD66-49F7-A533-06C75778119F}">
      <dsp:nvSpPr>
        <dsp:cNvPr id="0" name=""/>
        <dsp:cNvSpPr/>
      </dsp:nvSpPr>
      <dsp:spPr>
        <a:xfrm>
          <a:off x="5657849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סיורי חו"ל</a:t>
          </a:r>
          <a:endParaRPr lang="he-IL" sz="3200" kern="1200" dirty="0"/>
        </a:p>
      </dsp:txBody>
      <dsp:txXfrm>
        <a:off x="5657849" y="2391568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D6462-9163-4036-803B-6C9439A6E51D}">
      <dsp:nvSpPr>
        <dsp:cNvPr id="0" name=""/>
        <dsp:cNvSpPr/>
      </dsp:nvSpPr>
      <dsp:spPr>
        <a:xfrm>
          <a:off x="1780267" y="-44619"/>
          <a:ext cx="5457333" cy="5457333"/>
        </a:xfrm>
        <a:prstGeom prst="circularArrow">
          <a:avLst>
            <a:gd name="adj1" fmla="val 5544"/>
            <a:gd name="adj2" fmla="val 330680"/>
            <a:gd name="adj3" fmla="val 14631958"/>
            <a:gd name="adj4" fmla="val 1688404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5600C-D3A4-488E-BECC-557C19C2DE51}">
      <dsp:nvSpPr>
        <dsp:cNvPr id="0" name=""/>
        <dsp:cNvSpPr/>
      </dsp:nvSpPr>
      <dsp:spPr>
        <a:xfrm>
          <a:off x="3729819" y="3009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729819" y="3009"/>
        <a:ext cx="1558230" cy="779115"/>
      </dsp:txXfrm>
    </dsp:sp>
    <dsp:sp modelId="{556FF765-6FAD-4592-A394-851AF6492BCF}">
      <dsp:nvSpPr>
        <dsp:cNvPr id="0" name=""/>
        <dsp:cNvSpPr/>
      </dsp:nvSpPr>
      <dsp:spPr>
        <a:xfrm>
          <a:off x="5375413" y="684637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375413" y="684637"/>
        <a:ext cx="1558230" cy="779115"/>
      </dsp:txXfrm>
    </dsp:sp>
    <dsp:sp modelId="{E116BCC4-C021-4FE6-8782-4D8F45FEAC50}">
      <dsp:nvSpPr>
        <dsp:cNvPr id="0" name=""/>
        <dsp:cNvSpPr/>
      </dsp:nvSpPr>
      <dsp:spPr>
        <a:xfrm>
          <a:off x="6057040" y="2330230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6057040" y="2330230"/>
        <a:ext cx="1558230" cy="779115"/>
      </dsp:txXfrm>
    </dsp:sp>
    <dsp:sp modelId="{FE6536C4-E655-41A6-99DB-873095AB39FE}">
      <dsp:nvSpPr>
        <dsp:cNvPr id="0" name=""/>
        <dsp:cNvSpPr/>
      </dsp:nvSpPr>
      <dsp:spPr>
        <a:xfrm>
          <a:off x="5375413" y="3975824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375413" y="3975824"/>
        <a:ext cx="1558230" cy="779115"/>
      </dsp:txXfrm>
    </dsp:sp>
    <dsp:sp modelId="{D501D8A3-4355-4AC7-8738-26C96FCD9795}">
      <dsp:nvSpPr>
        <dsp:cNvPr id="0" name=""/>
        <dsp:cNvSpPr/>
      </dsp:nvSpPr>
      <dsp:spPr>
        <a:xfrm>
          <a:off x="3729819" y="4657452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729819" y="4657452"/>
        <a:ext cx="1558230" cy="779115"/>
      </dsp:txXfrm>
    </dsp:sp>
    <dsp:sp modelId="{9408F0F4-BE85-4B75-BAC7-691940A03B41}">
      <dsp:nvSpPr>
        <dsp:cNvPr id="0" name=""/>
        <dsp:cNvSpPr/>
      </dsp:nvSpPr>
      <dsp:spPr>
        <a:xfrm>
          <a:off x="2084225" y="3975824"/>
          <a:ext cx="1558230" cy="779115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2084225" y="3975824"/>
        <a:ext cx="1558230" cy="779115"/>
      </dsp:txXfrm>
    </dsp:sp>
    <dsp:sp modelId="{BE90BB1F-9228-4410-925C-1EA8CF52B243}">
      <dsp:nvSpPr>
        <dsp:cNvPr id="0" name=""/>
        <dsp:cNvSpPr/>
      </dsp:nvSpPr>
      <dsp:spPr>
        <a:xfrm>
          <a:off x="1528729" y="2330230"/>
          <a:ext cx="1305968" cy="779115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1528729" y="2330230"/>
        <a:ext cx="1305968" cy="779115"/>
      </dsp:txXfrm>
    </dsp:sp>
    <dsp:sp modelId="{3FCCE786-9FCB-40FD-81C6-86CE1173E5C7}">
      <dsp:nvSpPr>
        <dsp:cNvPr id="0" name=""/>
        <dsp:cNvSpPr/>
      </dsp:nvSpPr>
      <dsp:spPr>
        <a:xfrm>
          <a:off x="2263897" y="684637"/>
          <a:ext cx="1198886" cy="779115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2263897" y="684637"/>
        <a:ext cx="1198886" cy="77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6B7112-0E51-4223-8D56-33C8BC2EF607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0B8FB6-4605-407B-9F19-FA7745DCD1F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4553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87E305-197B-4918-AE76-C25AA0CC2372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DC84A8-D166-427A-8318-C24CFBD3082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8002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הרעיון: </a:t>
            </a:r>
            <a:r>
              <a:rPr lang="he-IL" sz="1200" dirty="0" smtClean="0">
                <a:solidFill>
                  <a:srgbClr val="FF0000"/>
                </a:solidFill>
              </a:rPr>
              <a:t>שילוב רקע תיאורטי עם התנסויות ותכנים תומכים על מנת לספק תמונה כוללת של </a:t>
            </a:r>
            <a:r>
              <a:rPr lang="he-IL" sz="1200" dirty="0" err="1" smtClean="0">
                <a:solidFill>
                  <a:srgbClr val="FF0000"/>
                </a:solidFill>
              </a:rPr>
              <a:t>המימד</a:t>
            </a:r>
            <a:r>
              <a:rPr lang="he-IL" sz="1200" dirty="0" smtClean="0">
                <a:solidFill>
                  <a:srgbClr val="FF0000"/>
                </a:solidFill>
              </a:rPr>
              <a:t> המדיני של הביטחון הלאומי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5016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0914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693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116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9397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9626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0155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7834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0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3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471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6355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4117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90F7C2-6811-4F4F-A9ED-20794B27940F}" type="datetimeFigureOut">
              <a:rPr lang="he-IL" smtClean="0"/>
              <a:pPr/>
              <a:t>כ"ה/תמוז/תשע"ז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D85F-D2EE-443A-8E09-9B90F490FF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062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5904656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dirty="0" smtClean="0"/>
              <a:t/>
            </a:r>
            <a:br>
              <a:rPr lang="he-IL" sz="5300" dirty="0" smtClean="0"/>
            </a:br>
            <a:r>
              <a:rPr lang="he-IL" sz="5300" b="1" dirty="0" smtClean="0"/>
              <a:t>הציר </a:t>
            </a:r>
            <a:r>
              <a:rPr lang="he-IL" sz="5300" b="1" dirty="0" smtClean="0"/>
              <a:t>המדיני </a:t>
            </a:r>
            <a:br>
              <a:rPr lang="he-IL" sz="5300" b="1" dirty="0" smtClean="0"/>
            </a:br>
            <a:r>
              <a:rPr lang="he-IL" sz="5300" b="1" dirty="0" smtClean="0"/>
              <a:t>ו</a:t>
            </a:r>
            <a:r>
              <a:rPr lang="he-IL" sz="5300" b="1" dirty="0" smtClean="0"/>
              <a:t>ציר האסטרטגיה</a:t>
            </a:r>
            <a:br>
              <a:rPr lang="he-IL" sz="5300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sz="32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5622776" cy="11920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e-IL" sz="4000" b="1" dirty="0" smtClean="0"/>
              <a:t>תחקיר </a:t>
            </a:r>
            <a:r>
              <a:rPr lang="he-IL" sz="4000" b="1" dirty="0" smtClean="0"/>
              <a:t>הכנת </a:t>
            </a:r>
            <a:r>
              <a:rPr lang="he-IL" sz="4000" b="1" dirty="0" smtClean="0"/>
              <a:t>סגל</a:t>
            </a:r>
          </a:p>
          <a:p>
            <a:pPr algn="ctr"/>
            <a:r>
              <a:rPr lang="he-IL" sz="4000" b="1" dirty="0" smtClean="0"/>
              <a:t>23.7.17</a:t>
            </a:r>
          </a:p>
          <a:p>
            <a:pPr algn="ctr"/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4" name="תמונה 3" descr="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296009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88184"/>
          </a:xfrm>
        </p:spPr>
        <p:txBody>
          <a:bodyPr>
            <a:normAutofit/>
          </a:bodyPr>
          <a:lstStyle/>
          <a:p>
            <a:pPr algn="ctr"/>
            <a:r>
              <a:rPr lang="he-IL" altLang="he-IL" dirty="0" smtClean="0"/>
              <a:t>הסיור בארה"ב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536504"/>
          </a:xfrm>
        </p:spPr>
        <p:txBody>
          <a:bodyPr>
            <a:normAutofit/>
          </a:bodyPr>
          <a:lstStyle/>
          <a:p>
            <a:r>
              <a:rPr lang="he-IL" altLang="he-IL" sz="2800" dirty="0" smtClean="0">
                <a:cs typeface="David" panose="020E0502060401010101" pitchFamily="34" charset="-79"/>
              </a:rPr>
              <a:t>לימוד מרכיבי </a:t>
            </a:r>
            <a:r>
              <a:rPr lang="he-IL" altLang="he-IL" sz="2800" b="1" dirty="0" smtClean="0">
                <a:cs typeface="David" panose="020E0502060401010101" pitchFamily="34" charset="-79"/>
              </a:rPr>
              <a:t>הביטחון הלאומי האמריקאי</a:t>
            </a:r>
            <a:r>
              <a:rPr lang="he-IL" altLang="he-IL" sz="2800" dirty="0" smtClean="0">
                <a:cs typeface="David" panose="020E0502060401010101" pitchFamily="34" charset="-79"/>
              </a:rPr>
              <a:t>, כולל  מבנה מערכת הממשל, האתגרים מרכזיים  בתחום הביטחון הלאומי , ארה"ב במזה"ת וכד'.</a:t>
            </a:r>
          </a:p>
          <a:p>
            <a:r>
              <a:rPr lang="he-IL" altLang="he-IL" sz="2800" b="1" dirty="0" smtClean="0">
                <a:cs typeface="David" panose="020E0502060401010101" pitchFamily="34" charset="-79"/>
              </a:rPr>
              <a:t>יחסי ישראל-ארה"ב </a:t>
            </a:r>
            <a:r>
              <a:rPr lang="he-IL" altLang="he-IL" sz="2800" dirty="0" smtClean="0">
                <a:cs typeface="David" panose="020E0502060401010101" pitchFamily="34" charset="-79"/>
              </a:rPr>
              <a:t>על מרכיביהם השונים.</a:t>
            </a:r>
          </a:p>
          <a:p>
            <a:r>
              <a:rPr lang="he-IL" sz="2800" dirty="0" smtClean="0">
                <a:cs typeface="David" panose="020E0502060401010101" pitchFamily="34" charset="-79"/>
              </a:rPr>
              <a:t>הכרת </a:t>
            </a:r>
            <a:r>
              <a:rPr lang="he-IL" sz="2800" b="1" dirty="0" smtClean="0">
                <a:cs typeface="David" panose="020E0502060401010101" pitchFamily="34" charset="-79"/>
              </a:rPr>
              <a:t>הקהילה היהודית </a:t>
            </a:r>
            <a:r>
              <a:rPr lang="he-IL" sz="2800" dirty="0" smtClean="0">
                <a:cs typeface="David" panose="020E0502060401010101" pitchFamily="34" charset="-79"/>
              </a:rPr>
              <a:t>לגווניה, הקשר עם ישראל,  אורח החיים היהודי אמריקאי, עתידה של הקהילה וכד'.</a:t>
            </a:r>
          </a:p>
          <a:p>
            <a:r>
              <a:rPr lang="he-IL" sz="2800" dirty="0" smtClean="0">
                <a:cs typeface="David" panose="020E0502060401010101" pitchFamily="34" charset="-79"/>
              </a:rPr>
              <a:t>הכרות עם מרכיבי </a:t>
            </a:r>
            <a:r>
              <a:rPr lang="he-IL" sz="2800" b="1" dirty="0" smtClean="0">
                <a:cs typeface="David" panose="020E0502060401010101" pitchFamily="34" charset="-79"/>
              </a:rPr>
              <a:t>היסטוריה, מורשת, תרבות כלכלה </a:t>
            </a:r>
            <a:r>
              <a:rPr lang="he-IL" sz="2800" dirty="0" smtClean="0">
                <a:cs typeface="David" panose="020E0502060401010101" pitchFamily="34" charset="-79"/>
              </a:rPr>
              <a:t>וחברה.</a:t>
            </a:r>
          </a:p>
          <a:p>
            <a:r>
              <a:rPr lang="he-IL" sz="2800" dirty="0" smtClean="0">
                <a:cs typeface="David" panose="020E0502060401010101" pitchFamily="34" charset="-79"/>
              </a:rPr>
              <a:t>הכרות עם </a:t>
            </a:r>
            <a:r>
              <a:rPr lang="he-IL" sz="2800" b="1" dirty="0" smtClean="0">
                <a:cs typeface="David" panose="020E0502060401010101" pitchFamily="34" charset="-79"/>
              </a:rPr>
              <a:t>מוסדות גלובליים </a:t>
            </a:r>
            <a:r>
              <a:rPr lang="he-IL" sz="2800" dirty="0" smtClean="0">
                <a:cs typeface="David" panose="020E0502060401010101" pitchFamily="34" charset="-79"/>
              </a:rPr>
              <a:t>(בדגש על האו"ם), שמושבם בארה"ב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תוכן 2"/>
          <p:cNvSpPr>
            <a:spLocks noGrp="1"/>
          </p:cNvSpPr>
          <p:nvPr>
            <p:ph idx="1"/>
          </p:nvPr>
        </p:nvSpPr>
        <p:spPr>
          <a:xfrm>
            <a:off x="0" y="-242887"/>
            <a:ext cx="9144000" cy="5976144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altLang="he-IL" b="1" dirty="0" smtClean="0"/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altLang="he-IL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הסיור ברוסיה</a:t>
            </a:r>
            <a:endParaRPr lang="en-US" altLang="he-IL" sz="5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he-IL" altLang="he-IL" sz="3400" dirty="0" smtClean="0"/>
              <a:t>הכרת </a:t>
            </a:r>
            <a:r>
              <a:rPr lang="he-IL" altLang="he-IL" sz="3400" b="1" dirty="0" smtClean="0"/>
              <a:t>המערכת הרוסית </a:t>
            </a:r>
            <a:r>
              <a:rPr lang="he-IL" altLang="he-IL" sz="3400" dirty="0" smtClean="0"/>
              <a:t>כשחקן מרכזי במערכת הבינ"ל, אשר לה השפעה רבה על מימדים חשובים בביטחון הלאומי הישראלי, ובתוך כך:</a:t>
            </a:r>
            <a:endParaRPr lang="en-US" altLang="he-IL" sz="3400" dirty="0" smtClean="0"/>
          </a:p>
          <a:p>
            <a:pPr marL="182880" lvl="1">
              <a:spcBef>
                <a:spcPts val="1200"/>
              </a:spcBef>
            </a:pPr>
            <a:r>
              <a:rPr lang="he-IL" altLang="he-IL" sz="3400" dirty="0" smtClean="0"/>
              <a:t>הכרת </a:t>
            </a:r>
            <a:r>
              <a:rPr lang="he-IL" altLang="he-IL" sz="3400" b="1" dirty="0" smtClean="0"/>
              <a:t>התרבות, המורשת והשורשים </a:t>
            </a:r>
            <a:r>
              <a:rPr lang="he-IL" altLang="he-IL" sz="3400" dirty="0" smtClean="0"/>
              <a:t>של האומה הרוסית. </a:t>
            </a:r>
            <a:endParaRPr lang="en-US" altLang="he-IL" sz="3400" dirty="0" smtClean="0"/>
          </a:p>
          <a:p>
            <a:pPr marL="182880" lvl="1">
              <a:spcBef>
                <a:spcPts val="1200"/>
              </a:spcBef>
            </a:pPr>
            <a:r>
              <a:rPr lang="he-IL" altLang="he-IL" sz="3400" dirty="0" smtClean="0"/>
              <a:t>הבנת מארג </a:t>
            </a:r>
            <a:r>
              <a:rPr lang="he-IL" altLang="he-IL" sz="3400" b="1" dirty="0" smtClean="0"/>
              <a:t>יחסי החוץ </a:t>
            </a:r>
            <a:r>
              <a:rPr lang="he-IL" altLang="he-IL" sz="3400" dirty="0" smtClean="0"/>
              <a:t>של רוסיה והאינטרסים כלפי </a:t>
            </a:r>
            <a:r>
              <a:rPr lang="he-IL" altLang="he-IL" sz="3400" dirty="0" err="1" smtClean="0"/>
              <a:t>המזה"ת</a:t>
            </a:r>
            <a:r>
              <a:rPr lang="he-IL" altLang="he-IL" sz="3400" dirty="0" smtClean="0"/>
              <a:t>. </a:t>
            </a:r>
            <a:endParaRPr lang="en-US" altLang="he-IL" sz="3400" dirty="0" smtClean="0"/>
          </a:p>
          <a:p>
            <a:pPr marL="182880" lvl="1">
              <a:spcBef>
                <a:spcPts val="1200"/>
              </a:spcBef>
            </a:pPr>
            <a:r>
              <a:rPr lang="he-IL" altLang="he-IL" sz="3400" dirty="0" smtClean="0"/>
              <a:t>הבנת </a:t>
            </a:r>
            <a:r>
              <a:rPr lang="he-IL" altLang="he-IL" sz="3400" b="1" dirty="0" smtClean="0"/>
              <a:t>המערכת האסטרטגית </a:t>
            </a:r>
            <a:r>
              <a:rPr lang="he-IL" altLang="he-IL" sz="3400" dirty="0" smtClean="0"/>
              <a:t>הרוסית ותפיסת ההפעלה. </a:t>
            </a:r>
            <a:endParaRPr lang="en-US" altLang="he-IL" sz="3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448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altLang="he-IL" sz="4600" dirty="0" smtClean="0"/>
              <a:t>מרכיבים נוספים </a:t>
            </a:r>
            <a:r>
              <a:rPr lang="he-IL" altLang="he-IL" sz="4600" dirty="0" smtClean="0"/>
              <a:t>בציר המדיני </a:t>
            </a:r>
            <a:br>
              <a:rPr lang="he-IL" altLang="he-IL" sz="4600" dirty="0" smtClean="0"/>
            </a:br>
            <a:r>
              <a:rPr lang="he-IL" altLang="he-IL" sz="4600" dirty="0" smtClean="0"/>
              <a:t>ותכנים </a:t>
            </a:r>
            <a:r>
              <a:rPr lang="he-IL" altLang="he-IL" sz="4600" dirty="0" smtClean="0"/>
              <a:t>תומכים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he-IL" sz="3400" dirty="0" smtClean="0"/>
              <a:t>סיורי </a:t>
            </a:r>
            <a:r>
              <a:rPr lang="he-IL" sz="3400" dirty="0" err="1" smtClean="0"/>
              <a:t>בטל"מ</a:t>
            </a:r>
            <a:r>
              <a:rPr lang="he-IL" sz="3400" dirty="0" smtClean="0"/>
              <a:t> בארץ – </a:t>
            </a:r>
            <a:r>
              <a:rPr lang="he-IL" sz="3400" dirty="0" err="1" smtClean="0"/>
              <a:t>אונדו"ף</a:t>
            </a:r>
            <a:r>
              <a:rPr lang="he-IL" sz="3400" dirty="0" smtClean="0"/>
              <a:t>, יוניפי"ל,</a:t>
            </a:r>
            <a:r>
              <a:rPr lang="en-US" sz="3400" dirty="0" smtClean="0"/>
              <a:t> </a:t>
            </a:r>
            <a:r>
              <a:rPr lang="en-US" sz="3400" dirty="0" smtClean="0"/>
              <a:t>M</a:t>
            </a:r>
            <a:r>
              <a:rPr lang="en-US" sz="3400" dirty="0" smtClean="0"/>
              <a:t>FO </a:t>
            </a:r>
            <a:r>
              <a:rPr lang="he-IL" sz="3400" dirty="0" smtClean="0"/>
              <a:t>,</a:t>
            </a:r>
            <a:r>
              <a:rPr lang="en-US" sz="3400" dirty="0" smtClean="0"/>
              <a:t> </a:t>
            </a:r>
            <a:r>
              <a:rPr lang="he-IL" sz="3400" dirty="0" smtClean="0"/>
              <a:t>איו"ש </a:t>
            </a:r>
            <a:r>
              <a:rPr lang="he-IL" sz="3400" dirty="0" smtClean="0"/>
              <a:t>וכד'</a:t>
            </a:r>
          </a:p>
          <a:p>
            <a:pPr lvl="1"/>
            <a:r>
              <a:rPr lang="he-IL" sz="3400" dirty="0" smtClean="0"/>
              <a:t>ביקור </a:t>
            </a:r>
            <a:r>
              <a:rPr lang="he-IL" sz="3400" dirty="0" err="1" smtClean="0"/>
              <a:t>במשה"ח</a:t>
            </a:r>
            <a:r>
              <a:rPr lang="he-IL" sz="3400" dirty="0" smtClean="0"/>
              <a:t> </a:t>
            </a:r>
            <a:r>
              <a:rPr lang="he-IL" sz="3400" dirty="0" smtClean="0"/>
              <a:t>(שימוש בקבוצות </a:t>
            </a:r>
            <a:r>
              <a:rPr lang="he-IL" sz="3400" dirty="0" smtClean="0"/>
              <a:t>עבודה)</a:t>
            </a:r>
          </a:p>
          <a:p>
            <a:pPr lvl="1"/>
            <a:r>
              <a:rPr lang="he-IL" sz="3400" dirty="0" smtClean="0"/>
              <a:t>ביקורים בארגוני המודיעין</a:t>
            </a:r>
          </a:p>
          <a:p>
            <a:pPr lvl="1"/>
            <a:r>
              <a:rPr lang="he-IL" sz="3400" dirty="0" smtClean="0"/>
              <a:t> יום עיון סין וימי עיון אחרים (</a:t>
            </a:r>
            <a:r>
              <a:rPr lang="en-US" sz="3400" dirty="0" smtClean="0"/>
              <a:t>INSS</a:t>
            </a:r>
            <a:r>
              <a:rPr lang="he-IL" sz="3400" dirty="0" smtClean="0"/>
              <a:t>)</a:t>
            </a:r>
          </a:p>
          <a:p>
            <a:pPr lvl="1"/>
            <a:r>
              <a:rPr lang="he-IL" sz="3400" dirty="0" smtClean="0"/>
              <a:t>יום </a:t>
            </a:r>
            <a:r>
              <a:rPr lang="he-IL" sz="3400" dirty="0" err="1" smtClean="0"/>
              <a:t>דבל"א</a:t>
            </a:r>
            <a:r>
              <a:rPr lang="he-IL" sz="3400" dirty="0" smtClean="0"/>
              <a:t> </a:t>
            </a:r>
          </a:p>
          <a:p>
            <a:pPr lvl="1"/>
            <a:r>
              <a:rPr lang="he-IL" sz="3400" dirty="0" smtClean="0"/>
              <a:t>יום תקשורת</a:t>
            </a:r>
          </a:p>
          <a:p>
            <a:pPr lvl="1"/>
            <a:r>
              <a:rPr lang="he-IL" sz="3400" dirty="0" smtClean="0"/>
              <a:t>סדנאות –מו"מ ורטוריקה</a:t>
            </a:r>
          </a:p>
          <a:p>
            <a:pPr lvl="1"/>
            <a:r>
              <a:rPr lang="he-IL" sz="3400" dirty="0" smtClean="0"/>
              <a:t>סיור בירדן</a:t>
            </a:r>
          </a:p>
          <a:p>
            <a:pPr lvl="1"/>
            <a:r>
              <a:rPr lang="he-IL" sz="3400" dirty="0" smtClean="0"/>
              <a:t>בכירים בתחום המדיני (מרידור, </a:t>
            </a:r>
            <a:r>
              <a:rPr lang="he-IL" sz="3400" dirty="0" smtClean="0"/>
              <a:t>עמידרור וכד</a:t>
            </a:r>
            <a:r>
              <a:rPr lang="he-IL" sz="3400" dirty="0" smtClean="0"/>
              <a:t>') </a:t>
            </a:r>
            <a:endParaRPr lang="en-US" sz="3400" dirty="0" smtClean="0"/>
          </a:p>
          <a:p>
            <a:pPr lvl="1"/>
            <a:r>
              <a:rPr lang="he-IL" sz="3400" dirty="0" smtClean="0"/>
              <a:t>אנשי </a:t>
            </a:r>
            <a:r>
              <a:rPr lang="he-IL" sz="3400" dirty="0" err="1" smtClean="0"/>
              <a:t>משה"ח</a:t>
            </a:r>
            <a:r>
              <a:rPr lang="he-IL" sz="3400" dirty="0" smtClean="0"/>
              <a:t> שהופיעו במהלך השנה</a:t>
            </a:r>
          </a:p>
          <a:p>
            <a:pPr lvl="1"/>
            <a:r>
              <a:rPr lang="he-IL" sz="3400" dirty="0" smtClean="0"/>
              <a:t>שגרירים זרים (יון, דנמרק) ישראלים (ירדן, א"א, רוסיה)</a:t>
            </a:r>
          </a:p>
          <a:p>
            <a:pPr lvl="1"/>
            <a:r>
              <a:rPr lang="he-IL" sz="3400" dirty="0" smtClean="0"/>
              <a:t>ההתנסויות כולל הראשונה והשלישית שעסקו בנושאים מדיניים</a:t>
            </a:r>
          </a:p>
          <a:p>
            <a:pPr lvl="1"/>
            <a:r>
              <a:rPr lang="he-IL" sz="3400" dirty="0" smtClean="0"/>
              <a:t>הרצאות לקראת סיורי חו"ל </a:t>
            </a:r>
            <a:r>
              <a:rPr lang="he-IL" sz="3400" dirty="0" smtClean="0"/>
              <a:t>ובאירועים </a:t>
            </a:r>
            <a:r>
              <a:rPr lang="he-IL" sz="3400" dirty="0" err="1" smtClean="0"/>
              <a:t>אקטואלים</a:t>
            </a:r>
            <a:r>
              <a:rPr lang="he-IL" sz="3400" dirty="0" smtClean="0"/>
              <a:t> (או"ם, 2334)</a:t>
            </a:r>
          </a:p>
          <a:p>
            <a:pPr lvl="1"/>
            <a:endParaRPr lang="he-IL" sz="3400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8462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e-IL" sz="6000" dirty="0" smtClean="0"/>
          </a:p>
          <a:p>
            <a:pPr algn="ctr">
              <a:buNone/>
            </a:pPr>
            <a:r>
              <a:rPr lang="he-IL" sz="6000" dirty="0" smtClean="0"/>
              <a:t>ציר מדיני – תובנות</a:t>
            </a:r>
            <a:endParaRPr lang="he-I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הציר המדיני - תובנות </a:t>
            </a:r>
            <a:r>
              <a:rPr lang="he-IL" dirty="0" smtClean="0"/>
              <a:t>כלליות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altLang="he-IL" sz="2600" dirty="0" smtClean="0">
                <a:cs typeface="David" panose="020E0502060401010101" pitchFamily="34" charset="-79"/>
              </a:rPr>
              <a:t>ככלל הרחבה ניכרת של הציר שהפך למשמעותי מאד  ודומיננטי.</a:t>
            </a:r>
          </a:p>
          <a:p>
            <a:r>
              <a:rPr lang="he-IL" altLang="he-IL" sz="2600" dirty="0" smtClean="0">
                <a:cs typeface="David" panose="020E0502060401010101" pitchFamily="34" charset="-79"/>
              </a:rPr>
              <a:t>הקורס התיאורטי - קפיצה </a:t>
            </a:r>
            <a:r>
              <a:rPr lang="he-IL" altLang="he-IL" sz="2600" dirty="0" smtClean="0">
                <a:cs typeface="David" panose="020E0502060401010101" pitchFamily="34" charset="-79"/>
              </a:rPr>
              <a:t>של "חצי מדרגה</a:t>
            </a:r>
            <a:r>
              <a:rPr lang="he-IL" altLang="he-IL" sz="2600" dirty="0" smtClean="0">
                <a:cs typeface="David" panose="020E0502060401010101" pitchFamily="34" charset="-79"/>
              </a:rPr>
              <a:t>": הרעיון - </a:t>
            </a:r>
            <a:r>
              <a:rPr lang="he-IL" altLang="he-IL" sz="2600" dirty="0" smtClean="0">
                <a:cs typeface="David" panose="020E0502060401010101" pitchFamily="34" charset="-79"/>
              </a:rPr>
              <a:t>קורס </a:t>
            </a:r>
            <a:r>
              <a:rPr lang="he-IL" altLang="he-IL" sz="2600" dirty="0" smtClean="0">
                <a:cs typeface="David" panose="020E0502060401010101" pitchFamily="34" charset="-79"/>
              </a:rPr>
              <a:t>שנועד להוסיף  </a:t>
            </a:r>
            <a:r>
              <a:rPr lang="he-IL" altLang="he-IL" sz="2600" dirty="0" smtClean="0">
                <a:cs typeface="David" panose="020E0502060401010101" pitchFamily="34" charset="-79"/>
              </a:rPr>
              <a:t>ידע תיאורטי </a:t>
            </a:r>
            <a:r>
              <a:rPr lang="he-IL" altLang="he-IL" sz="2600" dirty="0" smtClean="0">
                <a:cs typeface="David" panose="020E0502060401010101" pitchFamily="34" charset="-79"/>
              </a:rPr>
              <a:t>( </a:t>
            </a:r>
            <a:r>
              <a:rPr lang="he-IL" altLang="he-IL" sz="2600" dirty="0" smtClean="0">
                <a:cs typeface="David" panose="020E0502060401010101" pitchFamily="34" charset="-79"/>
              </a:rPr>
              <a:t>בעקבות הערות בשנים האחרונות על חוסר </a:t>
            </a:r>
            <a:r>
              <a:rPr lang="he-IL" altLang="he-IL" sz="2600" dirty="0" smtClean="0">
                <a:cs typeface="David" panose="020E0502060401010101" pitchFamily="34" charset="-79"/>
              </a:rPr>
              <a:t>בתיאוריה)  </a:t>
            </a:r>
            <a:r>
              <a:rPr lang="he-IL" altLang="he-IL" sz="2600" dirty="0" smtClean="0">
                <a:cs typeface="David" panose="020E0502060401010101" pitchFamily="34" charset="-79"/>
              </a:rPr>
              <a:t>היה נכון. הביצוע היה בעייתי. </a:t>
            </a:r>
            <a:endParaRPr lang="he-IL" altLang="he-IL" sz="2600" dirty="0" smtClean="0">
              <a:cs typeface="David" panose="020E0502060401010101" pitchFamily="34" charset="-79"/>
            </a:endParaRPr>
          </a:p>
          <a:p>
            <a:r>
              <a:rPr lang="he-IL" altLang="he-IL" sz="2600" dirty="0" smtClean="0">
                <a:cs typeface="David" panose="020E0502060401010101" pitchFamily="34" charset="-79"/>
              </a:rPr>
              <a:t>סיורי חו"ל – נתפסים כחשובים ותורמים מאד ללמידה. הכנות היו בסך </a:t>
            </a:r>
            <a:r>
              <a:rPr lang="he-IL" altLang="he-IL" sz="2600" dirty="0" err="1" smtClean="0">
                <a:cs typeface="David" panose="020E0502060401010101" pitchFamily="34" charset="-79"/>
              </a:rPr>
              <a:t>הכל</a:t>
            </a:r>
            <a:r>
              <a:rPr lang="he-IL" altLang="he-IL" sz="2600" dirty="0" smtClean="0">
                <a:cs typeface="David" panose="020E0502060401010101" pitchFamily="34" charset="-79"/>
              </a:rPr>
              <a:t> טובות אך רצוי ליצור </a:t>
            </a:r>
            <a:r>
              <a:rPr lang="he-IL" altLang="he-IL" sz="2600" dirty="0" smtClean="0">
                <a:cs typeface="David" panose="020E0502060401010101" pitchFamily="34" charset="-79"/>
              </a:rPr>
              <a:t>מודל </a:t>
            </a:r>
            <a:r>
              <a:rPr lang="he-IL" altLang="he-IL" sz="2600" dirty="0" smtClean="0">
                <a:cs typeface="David" panose="020E0502060401010101" pitchFamily="34" charset="-79"/>
              </a:rPr>
              <a:t>חדש של </a:t>
            </a:r>
            <a:r>
              <a:rPr lang="he-IL" altLang="he-IL" sz="2600" dirty="0" smtClean="0">
                <a:cs typeface="David" panose="020E0502060401010101" pitchFamily="34" charset="-79"/>
              </a:rPr>
              <a:t>הכנה לסיורי </a:t>
            </a:r>
            <a:r>
              <a:rPr lang="he-IL" altLang="he-IL" sz="2600" dirty="0" smtClean="0">
                <a:cs typeface="David" panose="020E0502060401010101" pitchFamily="34" charset="-79"/>
              </a:rPr>
              <a:t>חו"ל ולבחון מועד בגרף לאור ההחלטה על הפיצול בסיור מזרח.</a:t>
            </a:r>
            <a:endParaRPr lang="he-IL" altLang="he-IL" sz="2600" dirty="0" smtClean="0">
              <a:cs typeface="David" panose="020E0502060401010101" pitchFamily="34" charset="-79"/>
            </a:endParaRPr>
          </a:p>
          <a:p>
            <a:r>
              <a:rPr lang="he-IL" altLang="he-IL" sz="2600" dirty="0" smtClean="0">
                <a:cs typeface="David" panose="020E0502060401010101" pitchFamily="34" charset="-79"/>
              </a:rPr>
              <a:t>נדרשת תפיסה הוליסטית הכוללת את הקורס התיאורטי,  הסימולציה וסיורי חו"ל.</a:t>
            </a:r>
            <a:endParaRPr lang="he-IL" altLang="he-IL" sz="2600" dirty="0" smtClean="0">
              <a:cs typeface="David" panose="020E0502060401010101" pitchFamily="34" charset="-79"/>
            </a:endParaRPr>
          </a:p>
          <a:p>
            <a:pPr>
              <a:buNone/>
            </a:pPr>
            <a:endParaRPr lang="he-IL" altLang="he-IL" sz="2600" dirty="0" smtClean="0">
              <a:cs typeface="David" panose="020E0502060401010101" pitchFamily="34" charset="-79"/>
            </a:endParaRPr>
          </a:p>
          <a:p>
            <a:endParaRPr lang="he-IL" altLang="he-IL" sz="2600" dirty="0" smtClean="0">
              <a:cs typeface="David" panose="020E0502060401010101" pitchFamily="34" charset="-79"/>
            </a:endParaRP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03000"/>
          </a:xfrm>
        </p:spPr>
        <p:txBody>
          <a:bodyPr/>
          <a:lstStyle/>
          <a:p>
            <a:pPr algn="ctr"/>
            <a:r>
              <a:rPr lang="he-IL" dirty="0" smtClean="0"/>
              <a:t>קורס מדיניות חוץ, דיפלומטיה ויחב"ל  (ערן לרמן)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052736"/>
            <a:ext cx="7886700" cy="5544617"/>
          </a:xfrm>
        </p:spPr>
        <p:txBody>
          <a:bodyPr>
            <a:noAutofit/>
          </a:bodyPr>
          <a:lstStyle/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התפרס על 26 משכים</a:t>
            </a:r>
            <a:r>
              <a:rPr lang="he-IL" altLang="he-IL" sz="2400" dirty="0" smtClean="0">
                <a:cs typeface="David" panose="020E0502060401010101" pitchFamily="34" charset="-79"/>
              </a:rPr>
              <a:t>. מפוזר </a:t>
            </a:r>
            <a:r>
              <a:rPr lang="he-IL" altLang="he-IL" sz="2400" dirty="0" smtClean="0">
                <a:cs typeface="David" panose="020E0502060401010101" pitchFamily="34" charset="-79"/>
              </a:rPr>
              <a:t>– התחיל ב-4.1.17 ומסתיים ב-. </a:t>
            </a:r>
            <a:r>
              <a:rPr lang="he-IL" altLang="he-IL" sz="2400" dirty="0" smtClean="0">
                <a:cs typeface="David" panose="020E0502060401010101" pitchFamily="34" charset="-79"/>
              </a:rPr>
              <a:t>12.7.17. הפיזור לא אפשר ליצור קוהרנטיות</a:t>
            </a:r>
            <a:endParaRPr lang="en-US" altLang="he-IL" sz="24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משכי המבוא של ערן לרמן – משוב נמוך</a:t>
            </a:r>
            <a:r>
              <a:rPr lang="en-US" altLang="he-IL" sz="2400" dirty="0" smtClean="0">
                <a:cs typeface="David" panose="020E0502060401010101" pitchFamily="34" charset="-79"/>
              </a:rPr>
              <a:t>) </a:t>
            </a:r>
            <a:r>
              <a:rPr lang="he-IL" altLang="he-IL" sz="2400" dirty="0" smtClean="0">
                <a:cs typeface="David" panose="020E0502060401010101" pitchFamily="34" charset="-79"/>
              </a:rPr>
              <a:t>סדר ובהירות, שיתוף תלמידים, היסטורי מדי ולא רלבנטי) . עם זאת הקורס נתפס כחשוב.</a:t>
            </a: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מחסור </a:t>
            </a:r>
            <a:r>
              <a:rPr lang="he-IL" altLang="he-IL" sz="2400" dirty="0" smtClean="0">
                <a:cs typeface="David" panose="020E0502060401010101" pitchFamily="34" charset="-79"/>
              </a:rPr>
              <a:t>בהרצאות של מדינאים (דוגמת ציפי </a:t>
            </a:r>
            <a:r>
              <a:rPr lang="he-IL" altLang="he-IL" sz="2400" dirty="0" err="1" smtClean="0">
                <a:cs typeface="David" panose="020E0502060401010101" pitchFamily="34" charset="-79"/>
              </a:rPr>
              <a:t>ליבני</a:t>
            </a:r>
            <a:r>
              <a:rPr lang="he-IL" altLang="he-IL" sz="2400" dirty="0" smtClean="0">
                <a:cs typeface="David" panose="020E0502060401010101" pitchFamily="34" charset="-79"/>
              </a:rPr>
              <a:t> על 1701)</a:t>
            </a: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המשכים </a:t>
            </a:r>
            <a:r>
              <a:rPr lang="he-IL" altLang="he-IL" sz="2400" dirty="0" smtClean="0">
                <a:cs typeface="David" panose="020E0502060401010101" pitchFamily="34" charset="-79"/>
              </a:rPr>
              <a:t>שחוברו להכנה לסיורי חו"ל – </a:t>
            </a:r>
            <a:r>
              <a:rPr lang="he-IL" altLang="he-IL" sz="2400" dirty="0" smtClean="0">
                <a:cs typeface="David" panose="020E0502060401010101" pitchFamily="34" charset="-79"/>
              </a:rPr>
              <a:t>לשימור</a:t>
            </a: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הביקור </a:t>
            </a:r>
            <a:r>
              <a:rPr lang="he-IL" altLang="he-IL" sz="2400" dirty="0" err="1" smtClean="0">
                <a:cs typeface="David" panose="020E0502060401010101" pitchFamily="34" charset="-79"/>
              </a:rPr>
              <a:t>במשה"ח</a:t>
            </a:r>
            <a:r>
              <a:rPr lang="he-IL" altLang="he-IL" sz="2400" dirty="0" smtClean="0">
                <a:cs typeface="David" panose="020E0502060401010101" pitchFamily="34" charset="-79"/>
              </a:rPr>
              <a:t> - לשימור</a:t>
            </a:r>
          </a:p>
          <a:p>
            <a:r>
              <a:rPr lang="he-IL" altLang="he-IL" sz="2400" dirty="0" smtClean="0">
                <a:cs typeface="David" panose="020E0502060401010101" pitchFamily="34" charset="-79"/>
              </a:rPr>
              <a:t>הכנה טובה בתחום הפלסטיני (לקראת הסימולציה) כולל יום ה"פרדיגמות המתחרות" שהיה חידוש. שאר תכני </a:t>
            </a:r>
            <a:r>
              <a:rPr lang="he-IL" altLang="he-IL" sz="2400" dirty="0" err="1" smtClean="0">
                <a:cs typeface="David" panose="020E0502060401010101" pitchFamily="34" charset="-79"/>
              </a:rPr>
              <a:t>מז"ת</a:t>
            </a:r>
            <a:r>
              <a:rPr lang="he-IL" altLang="he-IL" sz="2400" dirty="0" smtClean="0">
                <a:cs typeface="David" panose="020E0502060401010101" pitchFamily="34" charset="-79"/>
              </a:rPr>
              <a:t> – מפוזרים מדי.</a:t>
            </a: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המטלה </a:t>
            </a:r>
            <a:r>
              <a:rPr lang="he-IL" altLang="he-IL" sz="2400" dirty="0" smtClean="0">
                <a:cs typeface="David" panose="020E0502060401010101" pitchFamily="34" charset="-79"/>
              </a:rPr>
              <a:t>מגיעה מאוחר מדי ללא הכנה מספיקה.  המשוב של המרצה  למטלה היה מצוין (יוצא דופן). </a:t>
            </a:r>
            <a:endParaRPr lang="he-IL" altLang="he-IL" sz="24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400" dirty="0" smtClean="0">
                <a:cs typeface="David" panose="020E0502060401010101" pitchFamily="34" charset="-79"/>
              </a:rPr>
              <a:t>חומרי הקריאה היו רבים מדי ולא בהכרח נדרשים לשיעור</a:t>
            </a:r>
          </a:p>
          <a:p>
            <a:r>
              <a:rPr lang="he-IL" altLang="he-IL" sz="2400" dirty="0" err="1" smtClean="0">
                <a:cs typeface="David" panose="020E0502060401010101" pitchFamily="34" charset="-79"/>
              </a:rPr>
              <a:t>איו</a:t>
            </a:r>
            <a:r>
              <a:rPr lang="he-IL" altLang="he-IL" sz="2400" dirty="0" smtClean="0">
                <a:cs typeface="David" panose="020E0502060401010101" pitchFamily="34" charset="-79"/>
              </a:rPr>
              <a:t> חיבור טוב בין הקורס לסיורי חו"ל. </a:t>
            </a:r>
          </a:p>
          <a:p>
            <a:pPr lvl="0"/>
            <a:endParaRPr lang="en-US" altLang="he-IL" sz="2400" dirty="0" smtClean="0">
              <a:cs typeface="David" panose="020E0502060401010101" pitchFamily="34" charset="-79"/>
            </a:endParaRPr>
          </a:p>
          <a:p>
            <a:endParaRPr lang="he-IL" altLang="he-IL" sz="2400" dirty="0" smtClean="0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75008"/>
          </a:xfrm>
        </p:spPr>
        <p:txBody>
          <a:bodyPr/>
          <a:lstStyle/>
          <a:p>
            <a:pPr algn="ctr"/>
            <a:r>
              <a:rPr lang="he-IL" dirty="0" smtClean="0"/>
              <a:t>סיורי חו"ל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12777"/>
            <a:ext cx="7886700" cy="5445224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ככלל הסיורים זכו לציונים גבוהים מאד במשובים ונתפסו </a:t>
            </a:r>
            <a:r>
              <a:rPr lang="he-IL" dirty="0" err="1" smtClean="0"/>
              <a:t>כחווית</a:t>
            </a:r>
            <a:r>
              <a:rPr lang="he-IL" dirty="0" smtClean="0"/>
              <a:t> למידה משמעותית מאד</a:t>
            </a:r>
          </a:p>
          <a:p>
            <a:r>
              <a:rPr lang="he-IL" dirty="0" smtClean="0"/>
              <a:t>סיור נאט"ו:</a:t>
            </a:r>
          </a:p>
          <a:p>
            <a:pPr lvl="1"/>
            <a:r>
              <a:rPr lang="he-IL" dirty="0" smtClean="0"/>
              <a:t>זכה לציונים גבוהים על התכנון והביצוע. </a:t>
            </a:r>
          </a:p>
          <a:p>
            <a:pPr lvl="1"/>
            <a:r>
              <a:rPr lang="he-IL" dirty="0" smtClean="0"/>
              <a:t>הערות לגבי צורך בקולות מבקרים את ישראל.</a:t>
            </a:r>
          </a:p>
          <a:p>
            <a:pPr lvl="1"/>
            <a:r>
              <a:rPr lang="he-IL" dirty="0" smtClean="0"/>
              <a:t>להוסיף תכנים כלכליים </a:t>
            </a:r>
          </a:p>
          <a:p>
            <a:r>
              <a:rPr lang="he-IL" dirty="0" smtClean="0"/>
              <a:t>סיור ארה"ב:</a:t>
            </a:r>
          </a:p>
          <a:p>
            <a:pPr lvl="1"/>
            <a:r>
              <a:rPr lang="he-IL" dirty="0" smtClean="0"/>
              <a:t>זכה למשובים גבוהים מאד </a:t>
            </a:r>
          </a:p>
          <a:p>
            <a:pPr lvl="1"/>
            <a:r>
              <a:rPr lang="he-IL" dirty="0" smtClean="0"/>
              <a:t>הנסיעה לשיקגו ולעיירות</a:t>
            </a:r>
          </a:p>
          <a:p>
            <a:pPr lvl="1"/>
            <a:r>
              <a:rPr lang="he-IL" dirty="0" smtClean="0"/>
              <a:t>הערות על עומס תכנים אך גם על מחסור בתכנים...(למשל העוצמה האמריקאית)</a:t>
            </a:r>
          </a:p>
          <a:p>
            <a:pPr lvl="1"/>
            <a:r>
              <a:rPr lang="he-IL" dirty="0" smtClean="0"/>
              <a:t>מחסור בשיח ביקורתי</a:t>
            </a:r>
          </a:p>
          <a:p>
            <a:r>
              <a:rPr lang="he-IL" dirty="0" smtClean="0"/>
              <a:t>סיור רוסיה:</a:t>
            </a:r>
          </a:p>
          <a:p>
            <a:pPr lvl="1"/>
            <a:r>
              <a:rPr lang="he-IL" dirty="0" smtClean="0"/>
              <a:t>סיור חשוב אם כי תרומה לימודית נמוכה יותר. המיקום בגרף מדויק. ליווי מצוין של הנספח</a:t>
            </a:r>
          </a:p>
          <a:p>
            <a:pPr lvl="1"/>
            <a:r>
              <a:rPr lang="he-IL" dirty="0" smtClean="0"/>
              <a:t>לצאת ממוסקבה. יותר הרצאות... </a:t>
            </a:r>
          </a:p>
          <a:p>
            <a:pPr lvl="1"/>
            <a:r>
              <a:rPr lang="he-IL" dirty="0" smtClean="0"/>
              <a:t>נדרשת הכנה טובה יותר בארץ</a:t>
            </a:r>
          </a:p>
          <a:p>
            <a:r>
              <a:rPr lang="he-IL" dirty="0" smtClean="0"/>
              <a:t>סיור ירדן: נתפס כחשוב אך בעל ערך מוסף נמוך במועד ובצורה שהתקיים.</a:t>
            </a:r>
          </a:p>
          <a:p>
            <a:r>
              <a:rPr lang="he-IL" dirty="0" smtClean="0"/>
              <a:t>הכנות: נדרשת בחינה מחדש של אופן ההכנה לסיורים.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047016"/>
          </a:xfrm>
        </p:spPr>
        <p:txBody>
          <a:bodyPr/>
          <a:lstStyle/>
          <a:p>
            <a:pPr algn="ctr"/>
            <a:r>
              <a:rPr lang="he-IL" dirty="0" smtClean="0"/>
              <a:t>סוגיות </a:t>
            </a:r>
            <a:r>
              <a:rPr lang="he-IL" dirty="0" smtClean="0"/>
              <a:t>למחשבה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196752"/>
            <a:ext cx="7886700" cy="5661247"/>
          </a:xfrm>
        </p:spPr>
        <p:txBody>
          <a:bodyPr>
            <a:noAutofit/>
          </a:bodyPr>
          <a:lstStyle/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מבנה הקורס- קורס קצר ( 2 שש"ס ) , ארוך ( 4 שש"ס), סמינר/סדנה מרוכזת (לכולם/בקבוצות) 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עיתוי הקורס 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מטלה/מטלות (רצוי בהקשר סיורי חו"ל)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מוביל הקורס האקדמי בשנה הבאה – ערן לרמן? מרצה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מאונ</a:t>
            </a:r>
            <a:r>
              <a:rPr lang="he-IL" altLang="he-IL" sz="2800" dirty="0" smtClean="0">
                <a:cs typeface="David" panose="020E0502060401010101" pitchFamily="34" charset="-79"/>
              </a:rPr>
              <a:t>' חיפה? אחר? 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שיטות למידה (שימוש בסרטים, חקר מקרה, תרגול כתיבת נייר מדיניות/הכנה </a:t>
            </a:r>
            <a:r>
              <a:rPr lang="he-IL" altLang="he-IL" sz="2800" dirty="0" smtClean="0">
                <a:cs typeface="David" panose="020E0502060401010101" pitchFamily="34" charset="-79"/>
              </a:rPr>
              <a:t>לפגישה של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המל"לים</a:t>
            </a:r>
            <a:r>
              <a:rPr lang="he-IL" altLang="he-IL" sz="2800" dirty="0" smtClean="0">
                <a:cs typeface="David" panose="020E0502060401010101" pitchFamily="34" charset="-79"/>
              </a:rPr>
              <a:t>)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חומרי הקריאה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הקשר בין הקורס למה שבא לפניו (גישות ואסכולות?) ולמה שבא אחריו (סימולציה?)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r>
              <a:rPr lang="he-IL" altLang="he-IL" sz="2800" dirty="0" smtClean="0">
                <a:cs typeface="David" panose="020E0502060401010101" pitchFamily="34" charset="-79"/>
              </a:rPr>
              <a:t>מתח בין הציר המדיני </a:t>
            </a:r>
            <a:r>
              <a:rPr lang="he-IL" altLang="he-IL" sz="2800" dirty="0" smtClean="0">
                <a:cs typeface="David" panose="020E0502060401010101" pitchFamily="34" charset="-79"/>
              </a:rPr>
              <a:t>לאסטרטגי בעיקר בסימולציה– מתודולוגיות מתחרות?</a:t>
            </a:r>
            <a:endParaRPr lang="he-IL" altLang="he-IL" sz="2800" dirty="0" smtClean="0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הציר המדיני - המלצות ראשוניות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altLang="he-IL" sz="2800" dirty="0" smtClean="0"/>
              <a:t>קורס </a:t>
            </a:r>
            <a:r>
              <a:rPr lang="he-IL" altLang="he-IL" sz="2800" dirty="0" smtClean="0"/>
              <a:t>תיאורטי</a:t>
            </a:r>
            <a:r>
              <a:rPr lang="he-IL" altLang="he-IL" sz="2800" dirty="0" smtClean="0"/>
              <a:t>:</a:t>
            </a:r>
          </a:p>
          <a:p>
            <a:pPr lvl="1"/>
            <a:r>
              <a:rPr lang="he-IL" altLang="he-IL" sz="2500" dirty="0" smtClean="0"/>
              <a:t>יתקיים בעונת הליבה בלבד</a:t>
            </a:r>
            <a:endParaRPr lang="en-US" altLang="he-IL" sz="2500" dirty="0" smtClean="0"/>
          </a:p>
          <a:p>
            <a:pPr lvl="1"/>
            <a:r>
              <a:rPr lang="he-IL" altLang="he-IL" sz="2500" dirty="0" smtClean="0"/>
              <a:t>12 משכים (2 שש"ס) לא כולל לימודים אזוריים</a:t>
            </a:r>
            <a:endParaRPr lang="en-US" altLang="he-IL" sz="2500" dirty="0" smtClean="0"/>
          </a:p>
          <a:p>
            <a:pPr lvl="1"/>
            <a:r>
              <a:rPr lang="he-IL" altLang="he-IL" sz="2500" dirty="0" smtClean="0"/>
              <a:t>יכלול מטלת סיום שנוכל להשתמש בה גם בהכנות לסיורי חו"ל ובסימולציה</a:t>
            </a:r>
          </a:p>
          <a:p>
            <a:pPr lvl="1"/>
            <a:r>
              <a:rPr lang="he-IL" altLang="he-IL" sz="2500" dirty="0" smtClean="0"/>
              <a:t>יכלול חקר מקרה או התנסות אחרת</a:t>
            </a:r>
          </a:p>
          <a:p>
            <a:pPr lvl="1"/>
            <a:r>
              <a:rPr lang="he-IL" altLang="he-IL" sz="2500" dirty="0" smtClean="0"/>
              <a:t>המרצה – עקרונית ערן לרמן אבל מקוצר ומשופר</a:t>
            </a:r>
          </a:p>
          <a:p>
            <a:pPr lvl="1"/>
            <a:r>
              <a:rPr lang="he-IL" altLang="he-IL" sz="2500" dirty="0" smtClean="0"/>
              <a:t>קריאה - קיצור </a:t>
            </a:r>
            <a:r>
              <a:rPr lang="he-IL" altLang="he-IL" sz="2500" dirty="0" smtClean="0"/>
              <a:t>משמעותי ובעיקר </a:t>
            </a:r>
            <a:r>
              <a:rPr lang="he-IL" altLang="he-IL" sz="2500" dirty="0" smtClean="0"/>
              <a:t>מיקוד</a:t>
            </a:r>
            <a:endParaRPr lang="he-IL" altLang="he-IL" sz="2500" dirty="0" smtClean="0"/>
          </a:p>
          <a:p>
            <a:r>
              <a:rPr lang="he-IL" altLang="he-IL" sz="2800" dirty="0" smtClean="0"/>
              <a:t>סיורי חו"ל:</a:t>
            </a:r>
          </a:p>
          <a:p>
            <a:pPr lvl="1"/>
            <a:r>
              <a:rPr lang="he-IL" altLang="he-IL" sz="2500" dirty="0" smtClean="0"/>
              <a:t> נדרש מודל מארגן להכנות לנסיעות.</a:t>
            </a:r>
            <a:endParaRPr lang="en-US" altLang="he-IL" sz="25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sz="2400" b="1" dirty="0" smtClean="0"/>
          </a:p>
          <a:p>
            <a:pPr>
              <a:buNone/>
            </a:pPr>
            <a:endParaRPr lang="he-IL" sz="4400" b="1" dirty="0" smtClean="0"/>
          </a:p>
          <a:p>
            <a:pPr algn="ctr">
              <a:buNone/>
            </a:pPr>
            <a:r>
              <a:rPr lang="he-IL" sz="4400" b="1" dirty="0" smtClean="0"/>
              <a:t>ציר </a:t>
            </a:r>
            <a:r>
              <a:rPr lang="he-IL" sz="4400" b="1" dirty="0" smtClean="0"/>
              <a:t>האסטרטגיה</a:t>
            </a:r>
            <a:r>
              <a:rPr lang="he-IL" sz="2400" b="1" dirty="0" smtClean="0"/>
              <a:t/>
            </a:r>
            <a:br>
              <a:rPr lang="he-IL" sz="2400" b="1" dirty="0" smtClean="0"/>
            </a:br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844824"/>
            <a:ext cx="7886700" cy="43513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e-IL" sz="4400" dirty="0" smtClean="0"/>
          </a:p>
          <a:p>
            <a:pPr algn="ctr">
              <a:buNone/>
            </a:pPr>
            <a:endParaRPr lang="he-IL" sz="4400" dirty="0" smtClean="0"/>
          </a:p>
          <a:p>
            <a:pPr algn="ctr">
              <a:buNone/>
            </a:pPr>
            <a:r>
              <a:rPr lang="he-IL" sz="4400" b="1" dirty="0" smtClean="0"/>
              <a:t>הציר </a:t>
            </a:r>
            <a:r>
              <a:rPr lang="he-IL" sz="4400" b="1" dirty="0" smtClean="0"/>
              <a:t>המדיני</a:t>
            </a:r>
            <a:endParaRPr lang="he-IL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75008"/>
          </a:xfrm>
        </p:spPr>
        <p:txBody>
          <a:bodyPr/>
          <a:lstStyle/>
          <a:p>
            <a:pPr algn="ctr"/>
            <a:r>
              <a:rPr lang="he-IL" dirty="0" smtClean="0"/>
              <a:t>הציר </a:t>
            </a:r>
            <a:r>
              <a:rPr lang="he-IL" dirty="0" smtClean="0"/>
              <a:t>האסטרטגי  - </a:t>
            </a:r>
            <a:r>
              <a:rPr lang="he-IL" dirty="0" smtClean="0"/>
              <a:t>מבנה כללי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7" y="1340768"/>
            <a:ext cx="8197017" cy="5688631"/>
          </a:xfrm>
        </p:spPr>
        <p:txBody>
          <a:bodyPr>
            <a:normAutofit/>
          </a:bodyPr>
          <a:lstStyle/>
          <a:p>
            <a:pPr lvl="2"/>
            <a:r>
              <a:rPr lang="he-IL" sz="2000" u="sng" dirty="0" smtClean="0"/>
              <a:t>חלק ראשון - מחשבה אסטרטגית – דימה </a:t>
            </a:r>
            <a:r>
              <a:rPr lang="he-IL" sz="2000" u="sng" dirty="0" err="1" smtClean="0"/>
              <a:t>אדמסקי</a:t>
            </a:r>
            <a:r>
              <a:rPr lang="he-IL" sz="2000" u="sng" dirty="0" smtClean="0"/>
              <a:t>:</a:t>
            </a:r>
            <a:endParaRPr lang="en-US" sz="2000" u="sng" dirty="0" smtClean="0"/>
          </a:p>
          <a:p>
            <a:pPr lvl="3"/>
            <a:r>
              <a:rPr lang="en-US" sz="2000" dirty="0" smtClean="0"/>
              <a:t> </a:t>
            </a:r>
            <a:r>
              <a:rPr lang="he-IL" sz="2000" dirty="0" smtClean="0"/>
              <a:t>הצגת הדיסציפלינה  של "לימודי האסטרטגיה"</a:t>
            </a:r>
            <a:endParaRPr lang="en-US" sz="2000" dirty="0" smtClean="0"/>
          </a:p>
          <a:p>
            <a:pPr lvl="3"/>
            <a:r>
              <a:rPr lang="he-IL" sz="2000" dirty="0" smtClean="0"/>
              <a:t>השורשים  האינטלקטואלים של עולם המחשבה הצבאית והאסטרטגיה</a:t>
            </a:r>
            <a:endParaRPr lang="en-US" sz="2000" dirty="0" smtClean="0"/>
          </a:p>
          <a:p>
            <a:pPr lvl="3"/>
            <a:r>
              <a:rPr lang="he-IL" sz="2000" dirty="0" smtClean="0"/>
              <a:t>התפתחות מוסד המלחמה</a:t>
            </a:r>
            <a:endParaRPr lang="en-US" sz="2000" dirty="0" smtClean="0"/>
          </a:p>
          <a:p>
            <a:pPr lvl="3"/>
            <a:r>
              <a:rPr lang="he-IL" sz="2000" dirty="0" smtClean="0"/>
              <a:t>נושאים הקשורים לדיאגנוזה מודיעינית, </a:t>
            </a:r>
            <a:r>
              <a:rPr lang="en-US" sz="2000" dirty="0" smtClean="0"/>
              <a:t>NET ASSESSSMENT</a:t>
            </a:r>
            <a:r>
              <a:rPr lang="he-IL" sz="2000" dirty="0" smtClean="0"/>
              <a:t>, חדשנות צבאית, תרבות אסטרטגית</a:t>
            </a:r>
            <a:endParaRPr lang="en-US" sz="2000" dirty="0" smtClean="0"/>
          </a:p>
          <a:p>
            <a:pPr lvl="2"/>
            <a:r>
              <a:rPr lang="he-IL" sz="2000" u="sng" dirty="0" smtClean="0"/>
              <a:t>החלק השני – חשיבה אסטרטגית – תמיר: </a:t>
            </a:r>
            <a:endParaRPr lang="en-US" sz="2000" u="sng" dirty="0" smtClean="0"/>
          </a:p>
          <a:p>
            <a:pPr lvl="3"/>
            <a:r>
              <a:rPr lang="he-IL" sz="2000" dirty="0" smtClean="0"/>
              <a:t>היכרות עם גישות ואסכולות בתהליכי חשיבה אסטרטגית </a:t>
            </a:r>
            <a:endParaRPr lang="en-US" sz="2000" dirty="0" smtClean="0"/>
          </a:p>
          <a:p>
            <a:pPr lvl="3"/>
            <a:r>
              <a:rPr lang="he-IL" sz="2000" dirty="0" smtClean="0"/>
              <a:t>הבנת מורכבות הסביבה האסטרטגית</a:t>
            </a:r>
            <a:endParaRPr lang="en-US" sz="2000" dirty="0" smtClean="0"/>
          </a:p>
          <a:p>
            <a:pPr lvl="3"/>
            <a:r>
              <a:rPr lang="he-IL" sz="2000" dirty="0" smtClean="0"/>
              <a:t>מבוא לחשיבה מערכתית וגישת המערכות</a:t>
            </a:r>
            <a:endParaRPr lang="en-US" sz="2000" dirty="0" smtClean="0"/>
          </a:p>
          <a:p>
            <a:pPr lvl="3"/>
            <a:r>
              <a:rPr lang="he-IL" sz="2000" dirty="0" smtClean="0"/>
              <a:t>מבוא לאומנות אופרטיבית</a:t>
            </a:r>
            <a:endParaRPr lang="en-US" sz="2000" dirty="0" smtClean="0"/>
          </a:p>
          <a:p>
            <a:pPr lvl="3"/>
            <a:r>
              <a:rPr lang="he-IL" sz="2000" dirty="0" smtClean="0"/>
              <a:t>לימוד תהליכי עיצוב אסטרטגי והבניית מערכות למידה</a:t>
            </a:r>
            <a:endParaRPr lang="en-US" sz="2000" dirty="0" smtClean="0"/>
          </a:p>
          <a:p>
            <a:pPr lvl="3"/>
            <a:r>
              <a:rPr lang="he-IL" sz="2000" dirty="0" smtClean="0"/>
              <a:t>גישת העיצוב (פינקל)</a:t>
            </a:r>
            <a:endParaRPr lang="en-US" sz="2000" dirty="0" smtClean="0"/>
          </a:p>
          <a:p>
            <a:pPr lvl="2"/>
            <a:r>
              <a:rPr lang="he-IL" sz="2000" u="sng" dirty="0" smtClean="0"/>
              <a:t>החלק השלישי – ציר הפרקטיקה וההתנסויות</a:t>
            </a:r>
            <a:endParaRPr lang="en-US" sz="2000" u="sng" dirty="0" smtClean="0"/>
          </a:p>
          <a:p>
            <a:pPr lvl="3"/>
            <a:r>
              <a:rPr lang="he-IL" sz="2000" dirty="0" smtClean="0"/>
              <a:t> התנסות ראשונה – סיני  (מפורקת)  </a:t>
            </a:r>
            <a:endParaRPr lang="en-US" sz="2000" dirty="0" smtClean="0"/>
          </a:p>
          <a:p>
            <a:pPr lvl="3"/>
            <a:r>
              <a:rPr lang="he-IL" sz="2000" dirty="0" smtClean="0"/>
              <a:t>ה</a:t>
            </a:r>
            <a:r>
              <a:rPr lang="he-IL" sz="2000" dirty="0" smtClean="0"/>
              <a:t>סימולציה המדינית-ביטחונית </a:t>
            </a:r>
            <a:endParaRPr lang="he-IL" sz="2000" dirty="0" smtClean="0"/>
          </a:p>
          <a:p>
            <a:pPr lvl="3"/>
            <a:r>
              <a:rPr lang="he-IL" sz="2000" dirty="0" smtClean="0"/>
              <a:t>התנסות שלישית – בעיה זדונית – מתודולוגיה חופשית</a:t>
            </a:r>
            <a:endParaRPr lang="en-US" sz="2000" dirty="0" smtClean="0"/>
          </a:p>
          <a:p>
            <a:endParaRPr lang="he-I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ציר האסטרטגיה – תובנות כלליות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84785"/>
            <a:ext cx="7886700" cy="5373216"/>
          </a:xfrm>
        </p:spPr>
        <p:txBody>
          <a:bodyPr>
            <a:normAutofit/>
          </a:bodyPr>
          <a:lstStyle/>
          <a:p>
            <a:r>
              <a:rPr lang="he-IL" altLang="he-IL" sz="2200" dirty="0" smtClean="0"/>
              <a:t>ככלל נתפס כציר מוצלח מאד ומרכזי בתהליך הלמידה של השנה </a:t>
            </a:r>
            <a:r>
              <a:rPr lang="he-IL" altLang="he-IL" sz="2200" dirty="0" smtClean="0"/>
              <a:t>כולה</a:t>
            </a:r>
            <a:r>
              <a:rPr lang="he-IL" altLang="he-IL" sz="2200" dirty="0" smtClean="0"/>
              <a:t>. </a:t>
            </a:r>
            <a:endParaRPr lang="he-IL" altLang="he-IL" sz="2200" dirty="0" smtClean="0"/>
          </a:p>
          <a:p>
            <a:r>
              <a:rPr lang="he-IL" altLang="he-IL" sz="2200" dirty="0" smtClean="0"/>
              <a:t>מבנה לוגי ברור וחזרה על ההקשר מאד סייעה להבנות בקרב החניכים את </a:t>
            </a:r>
            <a:r>
              <a:rPr lang="he-IL" altLang="he-IL" sz="2200" dirty="0" smtClean="0"/>
              <a:t>הציר.</a:t>
            </a:r>
          </a:p>
          <a:p>
            <a:r>
              <a:rPr lang="he-IL" altLang="he-IL" sz="2200" dirty="0" smtClean="0"/>
              <a:t> מעורבות האלוף שידרגה מאג את הציר</a:t>
            </a:r>
            <a:endParaRPr lang="he-IL" altLang="he-IL" sz="2200" dirty="0" smtClean="0"/>
          </a:p>
          <a:p>
            <a:r>
              <a:rPr lang="he-IL" altLang="he-IL" sz="2200" dirty="0" smtClean="0"/>
              <a:t>הסימולציות נתפסות כמשמעותיות מאד וככלי מעולה בתהליך הלמידה. </a:t>
            </a:r>
          </a:p>
          <a:p>
            <a:r>
              <a:rPr lang="he-IL" altLang="he-IL" sz="2200" dirty="0" smtClean="0"/>
              <a:t>הסימולציה המדינית-ביטחונית נתפסת כמופע השיא של השנה. </a:t>
            </a:r>
            <a:r>
              <a:rPr lang="he-IL" altLang="he-IL" sz="2200" dirty="0" smtClean="0"/>
              <a:t>התנסות ראשונה מפורקת </a:t>
            </a:r>
            <a:r>
              <a:rPr lang="he-IL" altLang="he-IL" sz="2200" dirty="0" smtClean="0"/>
              <a:t>הייתה </a:t>
            </a:r>
            <a:r>
              <a:rPr lang="he-IL" altLang="he-IL" sz="2200" dirty="0" smtClean="0"/>
              <a:t>טובה אבל הגישה והמושגים עדיין לא היו מוטמעים. </a:t>
            </a:r>
            <a:r>
              <a:rPr lang="he-IL" altLang="he-IL" sz="2200" dirty="0" smtClean="0"/>
              <a:t>התנסות השלישית חשובה אך דורשת עיבוד. </a:t>
            </a:r>
          </a:p>
          <a:p>
            <a:r>
              <a:rPr lang="he-IL" altLang="he-IL" sz="2200" dirty="0" smtClean="0"/>
              <a:t>חשוב להראות </a:t>
            </a:r>
            <a:r>
              <a:rPr lang="he-IL" altLang="he-IL" sz="2200" dirty="0" smtClean="0"/>
              <a:t>(ולהתנסות) לאורך </a:t>
            </a:r>
            <a:r>
              <a:rPr lang="he-IL" altLang="he-IL" sz="2200" dirty="0" smtClean="0"/>
              <a:t>הציר שחשיבה </a:t>
            </a:r>
            <a:r>
              <a:rPr lang="he-IL" altLang="he-IL" sz="2200" dirty="0" smtClean="0"/>
              <a:t>אסטרטגית חשובה </a:t>
            </a:r>
            <a:r>
              <a:rPr lang="he-IL" altLang="he-IL" sz="2200" dirty="0" smtClean="0"/>
              <a:t>לכל התחומים </a:t>
            </a:r>
            <a:r>
              <a:rPr lang="he-IL" altLang="he-IL" sz="2200" dirty="0" smtClean="0"/>
              <a:t>– ישימה </a:t>
            </a:r>
            <a:r>
              <a:rPr lang="he-IL" altLang="he-IL" sz="2200" dirty="0" smtClean="0"/>
              <a:t>גם למדינאות, </a:t>
            </a:r>
            <a:r>
              <a:rPr lang="he-IL" altLang="he-IL" sz="2200" dirty="0" smtClean="0"/>
              <a:t>כלכלה ועסקים, חברה.</a:t>
            </a:r>
          </a:p>
          <a:p>
            <a:r>
              <a:rPr lang="he-IL" altLang="he-IL" sz="2200" dirty="0" smtClean="0"/>
              <a:t>גישת העיצוב הפכה לכלי המרכזי (ואולי היחיד) של החניכים לחשיבה אסטרטגית. </a:t>
            </a:r>
            <a:endParaRPr lang="he-IL" altLang="he-IL" sz="2200" dirty="0" smtClean="0"/>
          </a:p>
          <a:p>
            <a:r>
              <a:rPr lang="he-IL" altLang="he-IL" sz="2200" dirty="0" smtClean="0"/>
              <a:t>יש </a:t>
            </a:r>
            <a:r>
              <a:rPr lang="he-IL" altLang="he-IL" sz="2200" dirty="0" smtClean="0"/>
              <a:t>לבדוק נושא </a:t>
            </a:r>
            <a:r>
              <a:rPr lang="he-IL" altLang="he-IL" sz="2200" dirty="0" smtClean="0"/>
              <a:t>המטלות כולל המטלה הסופית ולסוגיית חומרי הקריאה (יתכן וכדאי להכין לכל חניך מקראה)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הקורס של </a:t>
            </a:r>
            <a:r>
              <a:rPr lang="he-IL" dirty="0" smtClean="0"/>
              <a:t>דימה </a:t>
            </a:r>
            <a:r>
              <a:rPr lang="he-IL" dirty="0" err="1" smtClean="0"/>
              <a:t>אדמסקי</a:t>
            </a:r>
            <a:r>
              <a:rPr lang="he-IL" dirty="0" smtClean="0"/>
              <a:t> – תולדות המחשבה האסטרטגית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12777"/>
            <a:ext cx="7886700" cy="5445224"/>
          </a:xfrm>
        </p:spPr>
        <p:txBody>
          <a:bodyPr>
            <a:normAutofit/>
          </a:bodyPr>
          <a:lstStyle/>
          <a:p>
            <a:pPr lvl="1"/>
            <a:endParaRPr lang="en-US" sz="1400" dirty="0" smtClean="0"/>
          </a:p>
          <a:p>
            <a:r>
              <a:rPr lang="he-IL" sz="2400" dirty="0"/>
              <a:t>הקורס של </a:t>
            </a:r>
            <a:r>
              <a:rPr lang="he-IL" sz="2400" u="sng" dirty="0"/>
              <a:t>דימה </a:t>
            </a:r>
            <a:r>
              <a:rPr lang="he-IL" sz="2400" u="sng" dirty="0" err="1"/>
              <a:t>אדמסקי</a:t>
            </a:r>
            <a:r>
              <a:rPr lang="he-IL" sz="2400" dirty="0"/>
              <a:t> זכה לציונים גבוהים ועמד </a:t>
            </a:r>
            <a:r>
              <a:rPr lang="he-IL" sz="2400" dirty="0" smtClean="0"/>
              <a:t>במטרות:</a:t>
            </a:r>
          </a:p>
          <a:p>
            <a:pPr lvl="1"/>
            <a:r>
              <a:rPr lang="he-IL" sz="2400" dirty="0" smtClean="0"/>
              <a:t> הוא מהווה מבוא </a:t>
            </a:r>
            <a:r>
              <a:rPr lang="he-IL" sz="2400" dirty="0"/>
              <a:t>מצוין לתחום </a:t>
            </a:r>
            <a:r>
              <a:rPr lang="he-IL" sz="2400" dirty="0" smtClean="0"/>
              <a:t>האסטרטגי ולמעשה גם לציר ההגנה הלאומית.</a:t>
            </a:r>
            <a:endParaRPr lang="he-IL" sz="2400" dirty="0" smtClean="0"/>
          </a:p>
          <a:p>
            <a:pPr lvl="1"/>
            <a:r>
              <a:rPr lang="he-IL" sz="2400" dirty="0"/>
              <a:t>קורס קוהרנטי, מועבר בצורה מלאה, שיטות למידה מגוונות (כגון סרט - 13 יום):</a:t>
            </a:r>
            <a:endParaRPr lang="en-US" sz="2400" dirty="0"/>
          </a:p>
          <a:p>
            <a:pPr lvl="0"/>
            <a:r>
              <a:rPr lang="he-IL" sz="2400" dirty="0" smtClean="0"/>
              <a:t>עם </a:t>
            </a:r>
            <a:r>
              <a:rPr lang="he-IL" sz="2400" dirty="0"/>
              <a:t>זאת:</a:t>
            </a:r>
            <a:endParaRPr lang="en-US" sz="2400" dirty="0"/>
          </a:p>
          <a:p>
            <a:pPr lvl="1"/>
            <a:r>
              <a:rPr lang="he-IL" sz="2400" dirty="0"/>
              <a:t>עיתוי:  לדעתי הקורס השנה היה  מוקדם מדי. </a:t>
            </a:r>
            <a:r>
              <a:rPr lang="he-IL" sz="2400" dirty="0" smtClean="0"/>
              <a:t> התכנים לא הוטמעו. </a:t>
            </a:r>
            <a:endParaRPr lang="en-US" sz="2400" dirty="0"/>
          </a:p>
          <a:p>
            <a:pPr lvl="1"/>
            <a:r>
              <a:rPr lang="he-IL" sz="2400" dirty="0" smtClean="0"/>
              <a:t>מקומו של דימה בכלל הציר האסטרטגי לא ברור.  </a:t>
            </a:r>
            <a:endParaRPr lang="en-US" sz="2400" dirty="0"/>
          </a:p>
          <a:p>
            <a:pPr lvl="0">
              <a:lnSpc>
                <a:spcPct val="70000"/>
              </a:lnSpc>
            </a:pPr>
            <a:r>
              <a:rPr lang="he-IL" sz="2400" dirty="0" smtClean="0"/>
              <a:t>נושאים </a:t>
            </a:r>
            <a:r>
              <a:rPr lang="he-IL" sz="2400" dirty="0" smtClean="0"/>
              <a:t>לטיפול:</a:t>
            </a:r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תיק </a:t>
            </a:r>
            <a:r>
              <a:rPr lang="he-IL" sz="2400" dirty="0"/>
              <a:t>קורס ומצגות – להפיץ מראש?</a:t>
            </a:r>
            <a:endParaRPr lang="en-US" sz="2400" dirty="0"/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חומרי </a:t>
            </a:r>
            <a:r>
              <a:rPr lang="he-IL" sz="2400" dirty="0"/>
              <a:t>קריאה – לבחון עומס בתקופת השנה הרלבנטית</a:t>
            </a:r>
            <a:endParaRPr lang="en-US" sz="2400" dirty="0"/>
          </a:p>
          <a:p>
            <a:pPr lvl="1">
              <a:lnSpc>
                <a:spcPct val="70000"/>
              </a:lnSpc>
            </a:pPr>
            <a:r>
              <a:rPr lang="he-IL" sz="2400" dirty="0" smtClean="0"/>
              <a:t>מטלת סיום</a:t>
            </a:r>
            <a:endParaRPr lang="en-US" sz="2400" dirty="0"/>
          </a:p>
          <a:p>
            <a:pPr lvl="0"/>
            <a:endParaRPr lang="en-US" sz="24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קורס חשיבה אסטרטגית </a:t>
            </a:r>
            <a:r>
              <a:rPr lang="he-IL" dirty="0" smtClean="0"/>
              <a:t>(אלוף)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e-IL" sz="2800" dirty="0" smtClean="0"/>
              <a:t>הקורס של </a:t>
            </a:r>
            <a:r>
              <a:rPr lang="he-IL" sz="2800" u="sng" dirty="0" smtClean="0"/>
              <a:t>האלוף</a:t>
            </a:r>
            <a:r>
              <a:rPr lang="he-IL" sz="2800" dirty="0" smtClean="0"/>
              <a:t> זכה למשובים גבוהים מאד ועמד במטרות:</a:t>
            </a:r>
          </a:p>
          <a:p>
            <a:pPr lvl="1"/>
            <a:r>
              <a:rPr lang="he-IL" sz="2800" dirty="0" smtClean="0"/>
              <a:t>ציונים נמוכים יותר אצל האזרחים – בעיקר לגבי הרציפות עם החלק של </a:t>
            </a:r>
            <a:r>
              <a:rPr lang="he-IL" sz="2800" dirty="0" smtClean="0"/>
              <a:t>דימה והצמדות </a:t>
            </a:r>
            <a:r>
              <a:rPr lang="he-IL" sz="2800" dirty="0" smtClean="0"/>
              <a:t>רחבה מדי לתחום התיאורטי הצבאי</a:t>
            </a:r>
          </a:p>
          <a:p>
            <a:r>
              <a:rPr lang="he-IL" sz="2800" dirty="0" smtClean="0"/>
              <a:t>תובנות:</a:t>
            </a:r>
          </a:p>
          <a:p>
            <a:r>
              <a:rPr lang="he-IL" sz="2800" dirty="0" smtClean="0"/>
              <a:t>להביא יותר </a:t>
            </a:r>
            <a:r>
              <a:rPr lang="he-IL" sz="2800" dirty="0" smtClean="0"/>
              <a:t>דוגמאות, </a:t>
            </a:r>
            <a:r>
              <a:rPr lang="he-IL" sz="2800" dirty="0" smtClean="0"/>
              <a:t>עדיף אקטואליות, של אסטרטגיה במגוון תחומים. </a:t>
            </a:r>
          </a:p>
          <a:p>
            <a:r>
              <a:rPr lang="he-IL" sz="2800" dirty="0" smtClean="0"/>
              <a:t>חסר תכנים אזרחיים – עוד כמו אריק שור. מבחינה זאת חבל ש-</a:t>
            </a:r>
            <a:r>
              <a:rPr lang="en-US" sz="2800" dirty="0" smtClean="0"/>
              <a:t>BETTER PLACE</a:t>
            </a:r>
            <a:r>
              <a:rPr lang="he-IL" sz="2800" dirty="0" smtClean="0"/>
              <a:t> נפל</a:t>
            </a:r>
          </a:p>
          <a:p>
            <a:r>
              <a:rPr lang="he-IL" sz="2800" dirty="0" smtClean="0"/>
              <a:t>חומרי קריאה </a:t>
            </a:r>
            <a:r>
              <a:rPr lang="he-IL" sz="2800" dirty="0" smtClean="0"/>
              <a:t>– לסדר.</a:t>
            </a:r>
            <a:endParaRPr lang="he-IL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685" y="112195"/>
            <a:ext cx="1992358" cy="323905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הפסגות במסע - ההתנסויות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79" y="3666027"/>
            <a:ext cx="3233630" cy="282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24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051" y="2441397"/>
            <a:ext cx="2904584" cy="25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064" y="1497872"/>
            <a:ext cx="2722745" cy="27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מלבן מעוגל 9"/>
          <p:cNvSpPr/>
          <p:nvPr/>
        </p:nvSpPr>
        <p:spPr>
          <a:xfrm>
            <a:off x="2355122" y="6488668"/>
            <a:ext cx="1169078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0"/>
          <p:cNvSpPr/>
          <p:nvPr/>
        </p:nvSpPr>
        <p:spPr>
          <a:xfrm>
            <a:off x="95921" y="6494682"/>
            <a:ext cx="104462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1"/>
          <p:cNvSpPr/>
          <p:nvPr/>
        </p:nvSpPr>
        <p:spPr>
          <a:xfrm>
            <a:off x="1227491" y="6494682"/>
            <a:ext cx="1044624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</a:p>
        </p:txBody>
      </p:sp>
      <p:sp>
        <p:nvSpPr>
          <p:cNvPr id="11" name="מלבן מעוגל 12"/>
          <p:cNvSpPr/>
          <p:nvPr/>
        </p:nvSpPr>
        <p:spPr>
          <a:xfrm>
            <a:off x="3599435" y="6495167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4722196" y="6488668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13" name="ענן 12"/>
          <p:cNvSpPr/>
          <p:nvPr/>
        </p:nvSpPr>
        <p:spPr>
          <a:xfrm>
            <a:off x="656924" y="3228110"/>
            <a:ext cx="2477213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תפיסת העיצוב - סיני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3284736" y="2189414"/>
            <a:ext cx="2477213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מדינית-ביטחונית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ענן 14"/>
          <p:cNvSpPr/>
          <p:nvPr/>
        </p:nvSpPr>
        <p:spPr>
          <a:xfrm>
            <a:off x="5787263" y="1330036"/>
            <a:ext cx="2477213" cy="691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" name="תמונה 7" descr="מבל נק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30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התנסות ראשונה - תובנות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340769"/>
            <a:ext cx="7886700" cy="551723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he-IL" sz="2800" dirty="0"/>
              <a:t>ככלל הרעיון של התנסות "מפורקת" </a:t>
            </a:r>
            <a:r>
              <a:rPr lang="he-IL" sz="2800" dirty="0" smtClean="0"/>
              <a:t>ועבודה קבוצתית (כולל תתי קבוצות) היה מצוין.</a:t>
            </a:r>
          </a:p>
          <a:p>
            <a:pPr lvl="1"/>
            <a:r>
              <a:rPr lang="he-IL" sz="2800" dirty="0" smtClean="0"/>
              <a:t>הדגש על התהליך ולא על התוצאה נכון</a:t>
            </a:r>
            <a:endParaRPr lang="he-IL" sz="2800" dirty="0"/>
          </a:p>
          <a:p>
            <a:pPr lvl="1"/>
            <a:r>
              <a:rPr lang="he-IL" sz="2800" dirty="0"/>
              <a:t>יותר זמן בין שיטה </a:t>
            </a:r>
            <a:r>
              <a:rPr lang="he-IL" sz="2800" dirty="0" smtClean="0"/>
              <a:t>ליישום </a:t>
            </a:r>
            <a:r>
              <a:rPr lang="he-IL" sz="2800" dirty="0"/>
              <a:t>– המושגים עדיין לא ישבו חזק אצל </a:t>
            </a:r>
            <a:r>
              <a:rPr lang="he-IL" sz="2800" dirty="0" smtClean="0"/>
              <a:t>החניכים (כגו </a:t>
            </a:r>
            <a:r>
              <a:rPr lang="he-IL" sz="2800" dirty="0" err="1" smtClean="0"/>
              <a:t>הההיסט</a:t>
            </a:r>
            <a:r>
              <a:rPr lang="he-IL" sz="2800" dirty="0" smtClean="0"/>
              <a:t>)</a:t>
            </a:r>
            <a:endParaRPr lang="en-US" sz="2800" dirty="0"/>
          </a:p>
          <a:p>
            <a:pPr lvl="1"/>
            <a:r>
              <a:rPr lang="he-IL" sz="2800" dirty="0" smtClean="0"/>
              <a:t>טעינה:</a:t>
            </a:r>
          </a:p>
          <a:p>
            <a:pPr lvl="2"/>
            <a:r>
              <a:rPr lang="he-IL" sz="2500" dirty="0" smtClean="0"/>
              <a:t>יום </a:t>
            </a:r>
            <a:r>
              <a:rPr lang="he-IL" sz="2500" dirty="0"/>
              <a:t>טעינה </a:t>
            </a:r>
            <a:r>
              <a:rPr lang="he-IL" sz="2500" dirty="0" err="1" smtClean="0"/>
              <a:t>יעודי</a:t>
            </a:r>
            <a:r>
              <a:rPr lang="he-IL" sz="2500" dirty="0" smtClean="0"/>
              <a:t> </a:t>
            </a:r>
            <a:r>
              <a:rPr lang="he-IL" sz="2500" dirty="0"/>
              <a:t>וקשור </a:t>
            </a:r>
            <a:r>
              <a:rPr lang="he-IL" sz="2500" dirty="0" smtClean="0"/>
              <a:t>בזמן. </a:t>
            </a:r>
          </a:p>
          <a:p>
            <a:pPr lvl="2"/>
            <a:r>
              <a:rPr lang="he-IL" sz="2500" dirty="0" smtClean="0"/>
              <a:t>חומרי קריאה רלבנטיים וזמן לקרוא</a:t>
            </a:r>
            <a:endParaRPr lang="en-US" sz="2500" dirty="0"/>
          </a:p>
          <a:p>
            <a:pPr lvl="1"/>
            <a:r>
              <a:rPr lang="he-IL" sz="2800" dirty="0" smtClean="0"/>
              <a:t>ליווי:</a:t>
            </a:r>
          </a:p>
          <a:p>
            <a:pPr lvl="2"/>
            <a:r>
              <a:rPr lang="he-IL" sz="2500" dirty="0" smtClean="0"/>
              <a:t>מדריכים מלווים – חשוב (דורש הכנה)</a:t>
            </a:r>
          </a:p>
          <a:p>
            <a:pPr lvl="2"/>
            <a:r>
              <a:rPr lang="he-IL" sz="2500" dirty="0" smtClean="0"/>
              <a:t>מומחי </a:t>
            </a:r>
            <a:r>
              <a:rPr lang="he-IL" sz="2500" dirty="0"/>
              <a:t>תוכן מלווים – חשוב </a:t>
            </a:r>
            <a:r>
              <a:rPr lang="he-IL" sz="2500" dirty="0" smtClean="0"/>
              <a:t>(דוגמת </a:t>
            </a:r>
            <a:r>
              <a:rPr lang="he-IL" sz="2500" dirty="0"/>
              <a:t>מאיר </a:t>
            </a:r>
            <a:r>
              <a:rPr lang="he-IL" sz="2500" dirty="0" smtClean="0"/>
              <a:t>מלכה)</a:t>
            </a:r>
          </a:p>
          <a:p>
            <a:pPr lvl="2"/>
            <a:r>
              <a:rPr lang="he-IL" sz="2500" dirty="0" smtClean="0"/>
              <a:t>נדרש ליווי נוסף של גורם השולט במתודולוגיה</a:t>
            </a:r>
            <a:endParaRPr lang="he-IL" sz="2500" dirty="0"/>
          </a:p>
          <a:p>
            <a:pPr lvl="1"/>
            <a:r>
              <a:rPr lang="he-IL" sz="2800" dirty="0" smtClean="0"/>
              <a:t>סוגיות נוספות:</a:t>
            </a:r>
          </a:p>
          <a:p>
            <a:pPr lvl="2"/>
            <a:r>
              <a:rPr lang="he-IL" sz="2500" dirty="0" smtClean="0"/>
              <a:t>קושי </a:t>
            </a:r>
            <a:r>
              <a:rPr lang="he-IL" sz="2500" dirty="0"/>
              <a:t>במיפוי וייצוג </a:t>
            </a:r>
            <a:r>
              <a:rPr lang="he-IL" sz="2500" dirty="0" smtClean="0"/>
              <a:t>מידע – יתכן וגורש עזרה מיוחדת</a:t>
            </a:r>
          </a:p>
          <a:p>
            <a:pPr lvl="2"/>
            <a:r>
              <a:rPr lang="he-IL" sz="2500" dirty="0" smtClean="0"/>
              <a:t>אופציה לסגירה עם פתרון בית ספר</a:t>
            </a:r>
          </a:p>
          <a:p>
            <a:pPr lvl="2"/>
            <a:r>
              <a:rPr lang="he-IL" sz="2500" dirty="0" smtClean="0"/>
              <a:t>מתן יותר זמן או הקטנת תוצר מבוקש</a:t>
            </a:r>
          </a:p>
          <a:p>
            <a:pPr lvl="2"/>
            <a:r>
              <a:rPr lang="he-IL" sz="2500" dirty="0"/>
              <a:t>תרגום החוברת לאנגלית </a:t>
            </a:r>
            <a:r>
              <a:rPr lang="he-IL" sz="2500" dirty="0" smtClean="0"/>
              <a:t>- חלש</a:t>
            </a:r>
            <a:endParaRPr lang="en-US" sz="2500" dirty="0"/>
          </a:p>
          <a:p>
            <a:endParaRPr lang="he-IL" dirty="0"/>
          </a:p>
          <a:p>
            <a:pPr lvl="2"/>
            <a:endParaRPr lang="en-US" sz="25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12459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"/>
          <p:cNvSpPr txBox="1">
            <a:spLocks/>
          </p:cNvSpPr>
          <p:nvPr/>
        </p:nvSpPr>
        <p:spPr>
          <a:xfrm>
            <a:off x="3777708" y="523550"/>
            <a:ext cx="5020669" cy="3370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- ביטחונית</a:t>
            </a:r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xmlns="" val="3762490672"/>
              </p:ext>
            </p:extLst>
          </p:nvPr>
        </p:nvGraphicFramePr>
        <p:xfrm>
          <a:off x="0" y="1002788"/>
          <a:ext cx="9144000" cy="543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ענן 9"/>
          <p:cNvSpPr/>
          <p:nvPr/>
        </p:nvSpPr>
        <p:spPr>
          <a:xfrm>
            <a:off x="6418859" y="1468583"/>
            <a:ext cx="2590060" cy="161405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 </a:t>
            </a:r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החשיבה האסטרטגית </a:t>
            </a:r>
            <a:r>
              <a:rPr lang="he-IL" sz="24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במציאות משתנה ומרובת שחקנים</a:t>
            </a:r>
            <a:endParaRPr lang="he-IL" sz="24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ענן 21"/>
          <p:cNvSpPr/>
          <p:nvPr/>
        </p:nvSpPr>
        <p:spPr>
          <a:xfrm>
            <a:off x="-94859" y="3285447"/>
            <a:ext cx="2590060" cy="112914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משחקים על כל המגרש</a:t>
            </a: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פעולה תחבולנית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 cstate="print"/>
          <a:srcRect l="20534"/>
          <a:stretch/>
        </p:blipFill>
        <p:spPr>
          <a:xfrm>
            <a:off x="6553940" y="4093410"/>
            <a:ext cx="2196902" cy="276459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8" cstate="print"/>
          <a:srcRect l="14088" r="4168"/>
          <a:stretch/>
        </p:blipFill>
        <p:spPr>
          <a:xfrm>
            <a:off x="491096" y="901284"/>
            <a:ext cx="2098964" cy="1925782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865" y="4846024"/>
            <a:ext cx="2668508" cy="2001381"/>
          </a:xfrm>
          <a:prstGeom prst="rect">
            <a:avLst/>
          </a:prstGeom>
        </p:spPr>
      </p:pic>
      <p:sp>
        <p:nvSpPr>
          <p:cNvPr id="27" name="AutoShape 8" descr="תוצאת תמונה עבור מערכת מחשוב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1053" y="2701643"/>
            <a:ext cx="2413271" cy="2248798"/>
          </a:xfrm>
          <a:prstGeom prst="rect">
            <a:avLst/>
          </a:prstGeom>
        </p:spPr>
      </p:pic>
      <p:sp>
        <p:nvSpPr>
          <p:cNvPr id="29" name="ענן 28"/>
          <p:cNvSpPr/>
          <p:nvPr/>
        </p:nvSpPr>
        <p:spPr>
          <a:xfrm>
            <a:off x="3967631" y="1888381"/>
            <a:ext cx="1208738" cy="6296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מנהלת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מלבן מעוגל 9"/>
          <p:cNvSpPr/>
          <p:nvPr/>
        </p:nvSpPr>
        <p:spPr>
          <a:xfrm>
            <a:off x="328892" y="6488668"/>
            <a:ext cx="1169078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מלבן מעוגל 12"/>
          <p:cNvSpPr/>
          <p:nvPr/>
        </p:nvSpPr>
        <p:spPr>
          <a:xfrm>
            <a:off x="1610591" y="6495168"/>
            <a:ext cx="1769220" cy="3082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3526708" y="6495167"/>
            <a:ext cx="1039754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sp>
        <p:nvSpPr>
          <p:cNvPr id="33" name="ענן 32"/>
          <p:cNvSpPr/>
          <p:nvPr/>
        </p:nvSpPr>
        <p:spPr>
          <a:xfrm>
            <a:off x="1440119" y="418427"/>
            <a:ext cx="2590060" cy="11541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הסכסוך הישראלי פלשתיני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427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הסימולציה המדינית 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84784"/>
            <a:ext cx="7886700" cy="5256583"/>
          </a:xfrm>
        </p:spPr>
        <p:txBody>
          <a:bodyPr>
            <a:normAutofit/>
          </a:bodyPr>
          <a:lstStyle/>
          <a:p>
            <a:r>
              <a:rPr lang="he-IL" u="sng" dirty="0" smtClean="0"/>
              <a:t>נתפסת כמופע השיא של </a:t>
            </a:r>
            <a:r>
              <a:rPr lang="he-IL" u="sng" dirty="0" smtClean="0"/>
              <a:t>השנה. ציונים גבוהים מאד על הארגון וההשקעה</a:t>
            </a:r>
            <a:r>
              <a:rPr lang="he-IL" dirty="0" smtClean="0"/>
              <a:t>. </a:t>
            </a:r>
            <a:endParaRPr lang="he-IL" dirty="0" smtClean="0"/>
          </a:p>
          <a:p>
            <a:r>
              <a:rPr lang="he-IL" dirty="0" smtClean="0"/>
              <a:t>היה חסר זמן הכנה – מופע </a:t>
            </a:r>
            <a:r>
              <a:rPr lang="he-IL" dirty="0" smtClean="0"/>
              <a:t>שדורש </a:t>
            </a:r>
            <a:r>
              <a:rPr lang="he-IL" dirty="0" smtClean="0"/>
              <a:t>זמן </a:t>
            </a:r>
            <a:r>
              <a:rPr lang="he-IL" dirty="0" smtClean="0"/>
              <a:t>העמקה. הוספת יום פרדיגמות מתחרות </a:t>
            </a:r>
            <a:r>
              <a:rPr lang="he-IL" dirty="0" smtClean="0"/>
              <a:t>-לשימור</a:t>
            </a:r>
            <a:endParaRPr lang="he-IL" dirty="0" smtClean="0"/>
          </a:p>
          <a:p>
            <a:r>
              <a:rPr lang="he-IL" dirty="0" smtClean="0"/>
              <a:t>תובנות (כולל מהערות חניכים):</a:t>
            </a:r>
          </a:p>
          <a:p>
            <a:pPr lvl="1"/>
            <a:r>
              <a:rPr lang="he-IL" dirty="0" smtClean="0"/>
              <a:t>אולי תרחישים שונים לקבוצות שונות</a:t>
            </a:r>
          </a:p>
          <a:p>
            <a:pPr lvl="1"/>
            <a:r>
              <a:rPr lang="he-IL" dirty="0" smtClean="0"/>
              <a:t>שיפורים </a:t>
            </a:r>
            <a:r>
              <a:rPr lang="he-IL" dirty="0" err="1" smtClean="0"/>
              <a:t>בקברנט</a:t>
            </a:r>
            <a:r>
              <a:rPr lang="he-IL" dirty="0" smtClean="0"/>
              <a:t> (מסך ידיעות</a:t>
            </a:r>
            <a:r>
              <a:rPr lang="he-IL" dirty="0" smtClean="0"/>
              <a:t>)</a:t>
            </a:r>
          </a:p>
          <a:p>
            <a:pPr lvl="1"/>
            <a:r>
              <a:rPr lang="he-IL" dirty="0" smtClean="0"/>
              <a:t>בינ"ל בקבוצה אחת – טוב</a:t>
            </a:r>
            <a:endParaRPr lang="he-IL" dirty="0" smtClean="0"/>
          </a:p>
          <a:p>
            <a:pPr lvl="1"/>
            <a:r>
              <a:rPr lang="he-IL" dirty="0" smtClean="0"/>
              <a:t>לשפר </a:t>
            </a:r>
            <a:r>
              <a:rPr lang="he-IL" dirty="0" smtClean="0"/>
              <a:t>לימוד </a:t>
            </a:r>
            <a:r>
              <a:rPr lang="he-IL" dirty="0" smtClean="0"/>
              <a:t>מו"מ- לקשר יותר לסדנאות</a:t>
            </a:r>
            <a:endParaRPr lang="he-IL" dirty="0" smtClean="0"/>
          </a:p>
          <a:p>
            <a:pPr lvl="1"/>
            <a:r>
              <a:rPr lang="he-IL" dirty="0" smtClean="0"/>
              <a:t>שחקני מנהלת – חלקם צריכים להיות אקטיביים יותר. חניכים למנהלת? </a:t>
            </a:r>
          </a:p>
          <a:p>
            <a:pPr lvl="1"/>
            <a:r>
              <a:rPr lang="he-IL" dirty="0" smtClean="0"/>
              <a:t>הסדנאות דווקא תרמו</a:t>
            </a:r>
          </a:p>
          <a:p>
            <a:pPr lvl="1"/>
            <a:r>
              <a:rPr lang="he-IL" dirty="0" smtClean="0"/>
              <a:t>חשוב לבצע לימוד אוחר (זמן...)</a:t>
            </a:r>
          </a:p>
          <a:p>
            <a:pPr lvl="1"/>
            <a:r>
              <a:rPr lang="he-IL" dirty="0" smtClean="0"/>
              <a:t>התעלמות שחקנים  מאירועים משמעותיים – לקראות איך מתמודדים</a:t>
            </a:r>
          </a:p>
          <a:p>
            <a:pPr lvl="1"/>
            <a:r>
              <a:rPr lang="he-IL" dirty="0" smtClean="0"/>
              <a:t>להוסיף שחקן תקשורת (</a:t>
            </a:r>
            <a:r>
              <a:rPr lang="he-IL" dirty="0" err="1" smtClean="0"/>
              <a:t>דו"צ</a:t>
            </a:r>
            <a:r>
              <a:rPr lang="he-IL" dirty="0" smtClean="0"/>
              <a:t>) . להכניס אותו למנהלת כבר בהתחלה.</a:t>
            </a:r>
          </a:p>
          <a:p>
            <a:pPr lvl="1"/>
            <a:r>
              <a:rPr lang="he-IL" dirty="0" smtClean="0"/>
              <a:t>השקעה באנשי </a:t>
            </a:r>
            <a:r>
              <a:rPr lang="he-IL" dirty="0" smtClean="0"/>
              <a:t>המנהלת</a:t>
            </a:r>
          </a:p>
          <a:p>
            <a:pPr lvl="1"/>
            <a:r>
              <a:rPr lang="he-IL" dirty="0" smtClean="0"/>
              <a:t>מנהלת יותר קשוחה. </a:t>
            </a:r>
            <a:endParaRPr lang="he-IL" dirty="0" smtClean="0"/>
          </a:p>
          <a:p>
            <a:pPr lvl="1"/>
            <a:r>
              <a:rPr lang="he-IL" dirty="0" smtClean="0"/>
              <a:t>חשיבות הלוגיסטיקה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ההתנסות השלישית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altLang="he-IL" sz="2900" dirty="0" smtClean="0"/>
              <a:t>חשובה גם בגלל הרכב הנושאים (שאינם צבאיים)</a:t>
            </a:r>
          </a:p>
          <a:p>
            <a:r>
              <a:rPr lang="he-IL" altLang="he-IL" sz="2900" dirty="0" smtClean="0"/>
              <a:t>לשיפור:</a:t>
            </a:r>
          </a:p>
          <a:p>
            <a:pPr lvl="1"/>
            <a:r>
              <a:rPr lang="he-IL" altLang="he-IL" sz="2600" dirty="0" smtClean="0"/>
              <a:t>לא </a:t>
            </a:r>
            <a:r>
              <a:rPr lang="he-IL" altLang="he-IL" sz="2600" dirty="0" smtClean="0"/>
              <a:t>תמיד נבחרו בעיות זדוניות </a:t>
            </a:r>
            <a:r>
              <a:rPr lang="he-IL" altLang="he-IL" sz="2600" dirty="0" smtClean="0"/>
              <a:t>(ניתן </a:t>
            </a:r>
            <a:r>
              <a:rPr lang="he-IL" altLang="he-IL" sz="2600" dirty="0" smtClean="0"/>
              <a:t>לשאול האם זו </a:t>
            </a:r>
            <a:r>
              <a:rPr lang="he-IL" altLang="he-IL" sz="2600" dirty="0" smtClean="0"/>
              <a:t>אסטרטגיה). חשוב שבעיות יהיו קשורות לביטחון </a:t>
            </a:r>
            <a:r>
              <a:rPr lang="he-IL" altLang="he-IL" sz="2600" dirty="0" err="1" smtClean="0"/>
              <a:t>לאומ</a:t>
            </a:r>
            <a:r>
              <a:rPr lang="he-IL" altLang="he-IL" sz="2600" dirty="0" smtClean="0"/>
              <a:t> וקשורות לכמה רגליים.</a:t>
            </a:r>
          </a:p>
          <a:p>
            <a:pPr lvl="1"/>
            <a:r>
              <a:rPr lang="he-IL" altLang="he-IL" sz="2600" dirty="0" smtClean="0"/>
              <a:t> סימן שאלה לגבי המתודולוגיה</a:t>
            </a:r>
            <a:endParaRPr lang="he-IL" altLang="he-IL" sz="2600" dirty="0" smtClean="0"/>
          </a:p>
          <a:p>
            <a:pPr lvl="1"/>
            <a:r>
              <a:rPr lang="he-IL" altLang="he-IL" sz="2600" dirty="0" smtClean="0"/>
              <a:t>סימן שאלה לגבי העיתוי (קשור גם בסוגיית העומס</a:t>
            </a:r>
            <a:r>
              <a:rPr lang="he-IL" altLang="he-IL" sz="2600" dirty="0" smtClean="0"/>
              <a:t>). לא </a:t>
            </a:r>
            <a:r>
              <a:rPr lang="he-IL" altLang="he-IL" sz="2600" dirty="0" smtClean="0"/>
              <a:t>הייתה מספיק </a:t>
            </a:r>
            <a:r>
              <a:rPr lang="he-IL" altLang="he-IL" sz="2600" dirty="0" smtClean="0"/>
              <a:t>אנרגיה. </a:t>
            </a:r>
          </a:p>
          <a:p>
            <a:pPr lvl="1"/>
            <a:r>
              <a:rPr lang="he-IL" altLang="he-IL" sz="2600" dirty="0" smtClean="0"/>
              <a:t>חלק מהתוצרים ברמה בינונית. חלק חשו שלא הייתה בהירות לגבי התוצר הנדרש. </a:t>
            </a:r>
          </a:p>
          <a:p>
            <a:pPr lvl="1"/>
            <a:r>
              <a:rPr lang="he-IL" altLang="he-IL" sz="2600" dirty="0" smtClean="0"/>
              <a:t>סימן שאלה לגבי מעורבות הסגל (הוצג כ"משקיף")</a:t>
            </a:r>
          </a:p>
          <a:p>
            <a:pPr lvl="1"/>
            <a:r>
              <a:rPr lang="he-IL" altLang="he-IL" sz="2600" dirty="0" smtClean="0"/>
              <a:t>היה ראוי לחבר אותה יותר לעולם הפרקטי- הארגונים השולחים ומשרדי ממשלה.</a:t>
            </a:r>
            <a:endParaRPr lang="he-IL" altLang="he-IL" sz="26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גילה אופקית 4"/>
          <p:cNvSpPr/>
          <p:nvPr/>
        </p:nvSpPr>
        <p:spPr>
          <a:xfrm>
            <a:off x="1797628" y="1565564"/>
            <a:ext cx="7003472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הליבה של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פסגה בלימודי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גילה אופקית 5"/>
          <p:cNvSpPr/>
          <p:nvPr/>
        </p:nvSpPr>
        <p:spPr>
          <a:xfrm>
            <a:off x="602674" y="2610988"/>
            <a:ext cx="8198426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משלב תאוריה, פרקטיקה, חיכוך ודיאלקטיקה לכדי חשיבה ביקורתית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ואג'ילית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גילה אופקית 6"/>
          <p:cNvSpPr/>
          <p:nvPr/>
        </p:nvSpPr>
        <p:spPr>
          <a:xfrm>
            <a:off x="602674" y="3666151"/>
            <a:ext cx="8198426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המתודולוגיה לחקירה אסטרטגית ישימה בתחומים שונים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AutoShape 4" descr="תוצאת תמונה עבור ספארי של אסטרטגיות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8" descr="תמונה קשורה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1140" y="4830821"/>
            <a:ext cx="1857375" cy="1847850"/>
          </a:xfrm>
          <a:prstGeom prst="rect">
            <a:avLst/>
          </a:prstGeom>
        </p:spPr>
      </p:pic>
      <p:sp>
        <p:nvSpPr>
          <p:cNvPr id="17" name="מגילה אופקית 16"/>
          <p:cNvSpPr/>
          <p:nvPr/>
        </p:nvSpPr>
        <p:spPr>
          <a:xfrm>
            <a:off x="602673" y="4733212"/>
            <a:ext cx="6228951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חשיבות התרגול וההתנסות לאורך השנה ולמול אסטרטגיות מתחרות – סימולציה מדינית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כשיא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גילה אופקית 17"/>
          <p:cNvSpPr/>
          <p:nvPr/>
        </p:nvSpPr>
        <p:spPr>
          <a:xfrm>
            <a:off x="602673" y="5730675"/>
            <a:ext cx="6228951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בנושאים וצרכים של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7" y="0"/>
            <a:ext cx="605384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 cstate="print"/>
          <a:srcRect l="11167" t="4511" r="11288" b="11502"/>
          <a:stretch/>
        </p:blipFill>
        <p:spPr>
          <a:xfrm>
            <a:off x="602674" y="7937"/>
            <a:ext cx="1504949" cy="26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</p:spPr>
        <p:txBody>
          <a:bodyPr>
            <a:normAutofit/>
          </a:bodyPr>
          <a:lstStyle/>
          <a:p>
            <a:pPr algn="ctr"/>
            <a:r>
              <a:rPr lang="he-IL" sz="5400" dirty="0" smtClean="0"/>
              <a:t>מטרות הציר המדיני</a:t>
            </a:r>
            <a:endParaRPr lang="he-IL" sz="5400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0" y="2060848"/>
            <a:ext cx="9143999" cy="4797152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he-IL" sz="4000" dirty="0" smtClean="0">
                <a:solidFill>
                  <a:srgbClr val="FF0000"/>
                </a:solidFill>
              </a:rPr>
              <a:t>פיתוח חשיבה מדינית </a:t>
            </a:r>
            <a:r>
              <a:rPr lang="he-IL" sz="4000" dirty="0" smtClean="0"/>
              <a:t>בראייה רחבה והנחלת מודעות לתפקידם של </a:t>
            </a:r>
            <a:r>
              <a:rPr lang="he-IL" sz="4000" dirty="0" smtClean="0">
                <a:solidFill>
                  <a:srgbClr val="FF0000"/>
                </a:solidFill>
              </a:rPr>
              <a:t>כלים מדיניים </a:t>
            </a:r>
            <a:r>
              <a:rPr lang="he-IL" sz="4000" dirty="0" smtClean="0"/>
              <a:t>במערכה המשולבת על בטחון ישראל.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4000" dirty="0" smtClean="0"/>
              <a:t> הקניית </a:t>
            </a:r>
            <a:r>
              <a:rPr lang="he-IL" sz="4000" dirty="0" smtClean="0">
                <a:solidFill>
                  <a:srgbClr val="FF0000"/>
                </a:solidFill>
              </a:rPr>
              <a:t>מושגי יסוד </a:t>
            </a:r>
            <a:r>
              <a:rPr lang="he-IL" sz="4000" dirty="0" smtClean="0"/>
              <a:t>באשר לדפוסי יסוד ורבדים היסטוריים </a:t>
            </a:r>
            <a:r>
              <a:rPr lang="he-IL" sz="4000" dirty="0" smtClean="0">
                <a:solidFill>
                  <a:srgbClr val="FF0000"/>
                </a:solidFill>
              </a:rPr>
              <a:t>במבנה המערכת הבינלאומית</a:t>
            </a:r>
            <a:r>
              <a:rPr lang="he-IL" sz="4000" dirty="0" smtClean="0"/>
              <a:t>, בהתפתחות היחסים הבין-מדינתיים, ובהתהוותה של </a:t>
            </a:r>
            <a:r>
              <a:rPr lang="he-IL" sz="4000" dirty="0" smtClean="0">
                <a:solidFill>
                  <a:srgbClr val="FF0000"/>
                </a:solidFill>
              </a:rPr>
              <a:t>הפרקטיקה הדיפלומטית </a:t>
            </a:r>
            <a:r>
              <a:rPr lang="he-IL" sz="4000" dirty="0" smtClean="0"/>
              <a:t>של ימינו.</a:t>
            </a:r>
            <a:endParaRPr lang="en-US" sz="40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4000" dirty="0" smtClean="0"/>
              <a:t> הכרת </a:t>
            </a:r>
            <a:r>
              <a:rPr lang="he-IL" sz="4000" dirty="0" smtClean="0">
                <a:solidFill>
                  <a:srgbClr val="FF0000"/>
                </a:solidFill>
              </a:rPr>
              <a:t>מקורותיה ומאפייניה של מדיניות החוץ הישראלית, וזיהוי האתגרים העיקריים שבפניה.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he-IL" sz="4000" dirty="0" smtClean="0"/>
              <a:t> העמקת ההבנה באשר </a:t>
            </a:r>
            <a:r>
              <a:rPr lang="he-IL" sz="4000" dirty="0" smtClean="0">
                <a:solidFill>
                  <a:srgbClr val="FF0000"/>
                </a:solidFill>
              </a:rPr>
              <a:t>למנגנוני עיצוב המדיניות בישראל </a:t>
            </a:r>
            <a:r>
              <a:rPr lang="he-IL" sz="4000" dirty="0" smtClean="0"/>
              <a:t>בנושאים מדיניים מרכזיים העומדים על הפרק, וזיקת הגומלין בין המוקדים השלטוניים הרלבנטיים – הן בקבלת ההחלטות והן ביישומן.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4000" dirty="0" smtClean="0"/>
              <a:t> הכרת </a:t>
            </a:r>
            <a:r>
              <a:rPr lang="he-IL" sz="4000" dirty="0">
                <a:solidFill>
                  <a:srgbClr val="FF0000"/>
                </a:solidFill>
              </a:rPr>
              <a:t>העבודה הדיפלומטית ואתגרי משרד </a:t>
            </a:r>
            <a:r>
              <a:rPr lang="he-IL" sz="4000" dirty="0" smtClean="0">
                <a:solidFill>
                  <a:srgbClr val="FF0000"/>
                </a:solidFill>
              </a:rPr>
              <a:t>החוץ.</a:t>
            </a:r>
            <a:endParaRPr lang="he-IL" sz="4000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עומסים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2400" dirty="0" smtClean="0"/>
              <a:t>עומסים</a:t>
            </a:r>
            <a:endParaRPr lang="en-US" sz="1800" dirty="0" smtClean="0"/>
          </a:p>
          <a:p>
            <a:pPr lvl="0"/>
            <a:r>
              <a:rPr lang="he-IL" sz="2400" dirty="0" smtClean="0"/>
              <a:t>השנה תוכננה בידיעה מראש שיהיה עומס משמעותי – היקף קורסים + עיבדו </a:t>
            </a:r>
            <a:r>
              <a:rPr lang="he-IL" sz="2400" dirty="0" err="1" smtClean="0"/>
              <a:t>צוותח</a:t>
            </a:r>
            <a:endParaRPr lang="en-US" sz="1800" dirty="0" smtClean="0"/>
          </a:p>
          <a:p>
            <a:pPr lvl="0"/>
            <a:r>
              <a:rPr lang="he-IL" sz="2400" dirty="0" smtClean="0"/>
              <a:t>מתחיל בשבוע הפתיחה, תשתית </a:t>
            </a:r>
            <a:r>
              <a:rPr lang="he-IL" sz="2400" dirty="0" err="1" smtClean="0"/>
              <a:t>הבטל"מ</a:t>
            </a:r>
            <a:r>
              <a:rPr lang="he-IL" sz="2400" dirty="0" smtClean="0"/>
              <a:t> כולל מצגות. דימה כולל קריאה. גישות ואסכולות כולל מצגות. הרבה מאד קריאה. כולל סוזי וברודט. התחלת עבודה שנתית. הכנת סיורים. מטלות סוזי ויוסי בן ארצי.</a:t>
            </a:r>
            <a:endParaRPr lang="en-US" sz="1800" dirty="0" smtClean="0"/>
          </a:p>
          <a:p>
            <a:pPr lvl="0"/>
            <a:r>
              <a:rPr lang="he-IL" sz="2400" dirty="0" smtClean="0"/>
              <a:t>לוח השנה העברי היה אחר השנה</a:t>
            </a:r>
            <a:endParaRPr lang="en-US" sz="1800" dirty="0" smtClean="0"/>
          </a:p>
          <a:p>
            <a:pPr lvl="0"/>
            <a:r>
              <a:rPr lang="he-IL" sz="2400" dirty="0" smtClean="0"/>
              <a:t>מטלות וציונים</a:t>
            </a:r>
            <a:endParaRPr lang="en-US" sz="2400" dirty="0" smtClean="0"/>
          </a:p>
          <a:p>
            <a:pPr lvl="2"/>
            <a:r>
              <a:rPr lang="he-IL" sz="1600" dirty="0" smtClean="0"/>
              <a:t>לסדר מראש כולל תאריכים, מי בודק, אופי המטלה</a:t>
            </a:r>
            <a:endParaRPr lang="en-US" sz="1600" dirty="0" smtClean="0"/>
          </a:p>
          <a:p>
            <a:pPr lvl="2"/>
            <a:r>
              <a:rPr lang="he-IL" sz="1600" dirty="0" smtClean="0"/>
              <a:t>ציונים? אולי רק 3 דרגות (מרטי)</a:t>
            </a:r>
            <a:endParaRPr lang="en-US" sz="1600" dirty="0" smtClean="0"/>
          </a:p>
          <a:p>
            <a:pPr lvl="2"/>
            <a:r>
              <a:rPr lang="he-IL" sz="1600" dirty="0" smtClean="0"/>
              <a:t>לא קבוצתיות – מכסימום בזוגות</a:t>
            </a:r>
            <a:endParaRPr lang="en-US" sz="1600" dirty="0" smtClean="0"/>
          </a:p>
          <a:p>
            <a:pPr lvl="1"/>
            <a:r>
              <a:rPr lang="he-IL" dirty="0" smtClean="0"/>
              <a:t>התאמת ציפיות</a:t>
            </a:r>
            <a:endParaRPr lang="en-US" dirty="0" smtClean="0"/>
          </a:p>
          <a:p>
            <a:pPr lvl="0"/>
            <a:r>
              <a:rPr lang="he-IL" sz="2400" dirty="0" smtClean="0"/>
              <a:t> </a:t>
            </a:r>
            <a:endParaRPr lang="en-US" sz="18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סוף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830992"/>
          </a:xfrm>
        </p:spPr>
        <p:txBody>
          <a:bodyPr/>
          <a:lstStyle/>
          <a:p>
            <a:pPr algn="ctr"/>
            <a:r>
              <a:rPr lang="he-IL" dirty="0" smtClean="0"/>
              <a:t>המחקר </a:t>
            </a:r>
            <a:r>
              <a:rPr lang="he-IL" dirty="0" err="1" smtClean="0"/>
              <a:t>במב"ל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3845" y="1412777"/>
            <a:ext cx="7886700" cy="5445224"/>
          </a:xfrm>
        </p:spPr>
        <p:txBody>
          <a:bodyPr>
            <a:normAutofit fontScale="62500" lnSpcReduction="20000"/>
          </a:bodyPr>
          <a:lstStyle/>
          <a:p>
            <a:r>
              <a:rPr lang="he-IL" dirty="0" smtClean="0"/>
              <a:t>חזון מרכז המחקר</a:t>
            </a:r>
          </a:p>
          <a:p>
            <a:r>
              <a:rPr lang="he-IL" dirty="0" err="1" smtClean="0"/>
              <a:t>גניאולוגיה</a:t>
            </a:r>
            <a:r>
              <a:rPr lang="he-IL" dirty="0" smtClean="0"/>
              <a:t> של המרכז:</a:t>
            </a:r>
          </a:p>
          <a:p>
            <a:pPr lvl="1"/>
            <a:r>
              <a:rPr lang="he-IL" dirty="0" smtClean="0"/>
              <a:t>מטרה</a:t>
            </a:r>
          </a:p>
          <a:p>
            <a:pPr lvl="1"/>
            <a:r>
              <a:rPr lang="he-IL" dirty="0" smtClean="0"/>
              <a:t>ראש המרכז</a:t>
            </a:r>
          </a:p>
          <a:p>
            <a:pPr lvl="1"/>
            <a:r>
              <a:rPr lang="he-IL" dirty="0" smtClean="0"/>
              <a:t>חוקרים</a:t>
            </a:r>
          </a:p>
          <a:p>
            <a:pPr lvl="1"/>
            <a:r>
              <a:rPr lang="he-IL" dirty="0" smtClean="0"/>
              <a:t>פרסומים</a:t>
            </a:r>
          </a:p>
          <a:p>
            <a:pPr lvl="1"/>
            <a:r>
              <a:rPr lang="he-IL" dirty="0" smtClean="0"/>
              <a:t>המרכז כיום והקשר לעבודת שמעון ועופרה</a:t>
            </a:r>
          </a:p>
          <a:p>
            <a:r>
              <a:rPr lang="he-IL" dirty="0" smtClean="0"/>
              <a:t>פרסומים:</a:t>
            </a:r>
          </a:p>
          <a:p>
            <a:pPr lvl="1"/>
            <a:r>
              <a:rPr lang="he-IL" dirty="0" err="1" smtClean="0"/>
              <a:t>גנאולוגיה</a:t>
            </a:r>
            <a:endParaRPr lang="he-IL" dirty="0" smtClean="0"/>
          </a:p>
          <a:p>
            <a:pPr lvl="1"/>
            <a:r>
              <a:rPr lang="he-IL" dirty="0" smtClean="0"/>
              <a:t>עשתונות</a:t>
            </a:r>
          </a:p>
          <a:p>
            <a:pPr lvl="1"/>
            <a:r>
              <a:rPr lang="he-IL" dirty="0" smtClean="0"/>
              <a:t>שיטות הפצה</a:t>
            </a:r>
          </a:p>
          <a:p>
            <a:r>
              <a:rPr lang="he-IL" dirty="0" smtClean="0"/>
              <a:t>תקציב/מיקום</a:t>
            </a:r>
          </a:p>
          <a:p>
            <a:r>
              <a:rPr lang="he-IL" dirty="0" smtClean="0"/>
              <a:t>עבודות חניכים:</a:t>
            </a:r>
          </a:p>
          <a:p>
            <a:pPr lvl="1"/>
            <a:r>
              <a:rPr lang="he-IL" dirty="0" smtClean="0"/>
              <a:t>עבודות שנתיות</a:t>
            </a:r>
          </a:p>
          <a:p>
            <a:pPr lvl="1"/>
            <a:r>
              <a:rPr lang="he-IL" dirty="0" smtClean="0"/>
              <a:t>סמינר</a:t>
            </a:r>
          </a:p>
          <a:p>
            <a:pPr lvl="1"/>
            <a:r>
              <a:rPr lang="he-IL" dirty="0" smtClean="0"/>
              <a:t>הפצה</a:t>
            </a:r>
          </a:p>
          <a:p>
            <a:r>
              <a:rPr lang="he-IL" dirty="0" smtClean="0"/>
              <a:t>מרצים חיצוניים  – דימה, אודי ערן</a:t>
            </a:r>
          </a:p>
          <a:p>
            <a:r>
              <a:rPr lang="he-IL" dirty="0" smtClean="0"/>
              <a:t>קשר לגופים אחרים:</a:t>
            </a:r>
          </a:p>
          <a:p>
            <a:pPr lvl="1"/>
            <a:r>
              <a:rPr lang="he-IL" dirty="0" smtClean="0"/>
              <a:t>לקורס </a:t>
            </a:r>
            <a:r>
              <a:rPr lang="he-IL" dirty="0" err="1" smtClean="0"/>
              <a:t>תא"לים</a:t>
            </a:r>
            <a:endParaRPr lang="he-IL" dirty="0" smtClean="0"/>
          </a:p>
          <a:p>
            <a:pPr lvl="1"/>
            <a:r>
              <a:rPr lang="he-IL" dirty="0" smtClean="0"/>
              <a:t>אוניברסיטת חיפה</a:t>
            </a:r>
          </a:p>
          <a:p>
            <a:r>
              <a:rPr lang="he-IL" dirty="0" smtClean="0"/>
              <a:t>הפצת עבודות</a:t>
            </a:r>
          </a:p>
          <a:p>
            <a:r>
              <a:rPr lang="he-IL" dirty="0"/>
              <a:t>מדריכים </a:t>
            </a:r>
            <a:r>
              <a:rPr lang="he-IL" dirty="0" smtClean="0"/>
              <a:t>כחוקרים – סגל כותב</a:t>
            </a:r>
          </a:p>
          <a:p>
            <a:pPr lvl="1"/>
            <a:r>
              <a:rPr lang="he-IL" dirty="0" smtClean="0"/>
              <a:t> חיים </a:t>
            </a:r>
            <a:r>
              <a:rPr lang="he-IL" dirty="0"/>
              <a:t>חוקר מפתח </a:t>
            </a:r>
            <a:r>
              <a:rPr lang="he-IL" dirty="0" smtClean="0"/>
              <a:t>ידע</a:t>
            </a:r>
          </a:p>
          <a:p>
            <a:pPr lvl="1"/>
            <a:r>
              <a:rPr lang="he-IL" dirty="0" smtClean="0"/>
              <a:t>חוקרים בתחום הכלכלה והחברה</a:t>
            </a:r>
          </a:p>
          <a:p>
            <a:r>
              <a:rPr lang="he-IL" dirty="0" smtClean="0"/>
              <a:t>כללי:</a:t>
            </a:r>
          </a:p>
          <a:p>
            <a:pPr lvl="1"/>
            <a:r>
              <a:rPr lang="he-IL" dirty="0" smtClean="0"/>
              <a:t>משמעות מעבר האוניברסיטה</a:t>
            </a:r>
          </a:p>
          <a:p>
            <a:pPr lvl="1"/>
            <a:r>
              <a:rPr lang="he-IL" dirty="0" smtClean="0"/>
              <a:t>כנס בינ"ל</a:t>
            </a:r>
          </a:p>
          <a:p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סוף – שקפים שונות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834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התנסות ראשונה -  סיני - תהליך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e-IL" sz="2800" dirty="0" smtClean="0"/>
              <a:t>טעינה </a:t>
            </a:r>
            <a:r>
              <a:rPr lang="he-IL" sz="2800" dirty="0"/>
              <a:t>(מומחים – מלכה, </a:t>
            </a:r>
            <a:r>
              <a:rPr lang="he-IL" sz="2800" dirty="0" err="1"/>
              <a:t>יחיאב</a:t>
            </a:r>
            <a:r>
              <a:rPr lang="he-IL" sz="2800" dirty="0"/>
              <a:t>), חומרי קריאה</a:t>
            </a:r>
            <a:endParaRPr lang="en-US" sz="2800" dirty="0"/>
          </a:p>
          <a:p>
            <a:pPr lvl="1"/>
            <a:r>
              <a:rPr lang="he-IL" sz="2800" dirty="0"/>
              <a:t>תרחיש </a:t>
            </a:r>
            <a:endParaRPr lang="en-US" sz="2800" dirty="0"/>
          </a:p>
          <a:p>
            <a:pPr lvl="1"/>
            <a:r>
              <a:rPr lang="he-IL" sz="2800" dirty="0"/>
              <a:t>סיפור מעשה: מבטא אתגרים ומגמות </a:t>
            </a:r>
            <a:r>
              <a:rPr lang="he-IL" sz="2800" dirty="0" smtClean="0"/>
              <a:t>בעיתיות</a:t>
            </a:r>
          </a:p>
          <a:p>
            <a:pPr lvl="1"/>
            <a:r>
              <a:rPr lang="he-IL" sz="2800" dirty="0" smtClean="0"/>
              <a:t>התנסות </a:t>
            </a:r>
            <a:r>
              <a:rPr lang="he-IL" sz="2800" dirty="0"/>
              <a:t>ראשונה – מפורקת – לפי </a:t>
            </a:r>
            <a:r>
              <a:rPr lang="he-IL" sz="2800" dirty="0" smtClean="0"/>
              <a:t>הגישה</a:t>
            </a:r>
          </a:p>
          <a:p>
            <a:pPr lvl="1"/>
            <a:r>
              <a:rPr lang="he-IL" sz="2800" dirty="0"/>
              <a:t>מדריכים מלווים</a:t>
            </a:r>
            <a:endParaRPr lang="en-US" sz="2800" dirty="0"/>
          </a:p>
          <a:p>
            <a:pPr lvl="1"/>
            <a:r>
              <a:rPr lang="he-IL" sz="2800" dirty="0" smtClean="0"/>
              <a:t>דגש </a:t>
            </a:r>
            <a:r>
              <a:rPr lang="he-IL" sz="2800" dirty="0"/>
              <a:t>על למידה קבוצתית (תפקידים פנימיים – רשם וכד'), חלוקה לתתי קבוצות. </a:t>
            </a:r>
            <a:endParaRPr lang="he-IL" sz="2800" dirty="0" smtClean="0"/>
          </a:p>
          <a:p>
            <a:pPr lvl="1"/>
            <a:r>
              <a:rPr lang="he-IL" sz="2800" dirty="0" smtClean="0"/>
              <a:t>אבחנה </a:t>
            </a:r>
            <a:r>
              <a:rPr lang="he-IL" sz="2800" dirty="0"/>
              <a:t>בין טיפול בטקטי (פיגוע) לטיפול בטווח ארוך</a:t>
            </a:r>
            <a:endParaRPr lang="en-US" sz="2800" dirty="0"/>
          </a:p>
          <a:p>
            <a:pPr lvl="1"/>
            <a:r>
              <a:rPr lang="he-IL" sz="2800" dirty="0"/>
              <a:t>תנועה קדימה ואחורה כל הזמן בין </a:t>
            </a:r>
            <a:r>
              <a:rPr lang="he-IL" sz="2800" dirty="0" smtClean="0"/>
              <a:t>השלבים</a:t>
            </a:r>
          </a:p>
          <a:p>
            <a:pPr lvl="1"/>
            <a:r>
              <a:rPr lang="he-IL" sz="2800" dirty="0"/>
              <a:t>דגש על התהליך</a:t>
            </a:r>
            <a:endParaRPr lang="en-US" sz="2800" dirty="0"/>
          </a:p>
          <a:p>
            <a:pPr lvl="1"/>
            <a:endParaRPr lang="en-US" sz="1000" dirty="0"/>
          </a:p>
          <a:p>
            <a:pPr lvl="1"/>
            <a:endParaRPr lang="en-US" sz="1100" dirty="0"/>
          </a:p>
          <a:p>
            <a:pPr lvl="1"/>
            <a:endParaRPr lang="en-US" sz="1400" dirty="0"/>
          </a:p>
          <a:p>
            <a:pPr lvl="0"/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התנסות סיני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e-IL" sz="2400" dirty="0" smtClean="0"/>
              <a:t>משוב - הסימולציה זכתה לציונים בינוניים-פלוס:</a:t>
            </a:r>
            <a:endParaRPr lang="en-US" sz="2000" dirty="0" smtClean="0"/>
          </a:p>
          <a:p>
            <a:pPr lvl="1"/>
            <a:r>
              <a:rPr lang="he-IL" dirty="0" smtClean="0"/>
              <a:t>ליווי צמוד של גורם השולט במתודה (לא מדריך)</a:t>
            </a:r>
            <a:endParaRPr lang="en-US" sz="1600" dirty="0" smtClean="0"/>
          </a:p>
          <a:p>
            <a:pPr lvl="1"/>
            <a:r>
              <a:rPr lang="he-IL" dirty="0" smtClean="0"/>
              <a:t>תחושה שהמושגים הבסיסיים לא הובהרו</a:t>
            </a:r>
            <a:endParaRPr lang="en-US" sz="1600" dirty="0" smtClean="0"/>
          </a:p>
          <a:p>
            <a:pPr lvl="1"/>
            <a:r>
              <a:rPr lang="he-IL" dirty="0" smtClean="0"/>
              <a:t>להקצות יותר זמן או לצמצם את ההישג הנדרש</a:t>
            </a:r>
            <a:endParaRPr lang="en-US" sz="1600" dirty="0" smtClean="0"/>
          </a:p>
          <a:p>
            <a:pPr lvl="1"/>
            <a:r>
              <a:rPr lang="he-IL" dirty="0" smtClean="0"/>
              <a:t>סגירת הסימולציה והצגת פתרון בית ספר</a:t>
            </a:r>
            <a:endParaRPr lang="en-US" sz="1600" dirty="0" smtClean="0"/>
          </a:p>
          <a:p>
            <a:pPr lvl="0"/>
            <a:r>
              <a:rPr lang="he-IL" sz="2400" dirty="0" smtClean="0"/>
              <a:t>לקחים שלי:</a:t>
            </a:r>
            <a:endParaRPr lang="en-US" sz="2000" dirty="0" smtClean="0"/>
          </a:p>
          <a:p>
            <a:pPr lvl="0"/>
            <a:r>
              <a:rPr lang="he-IL" sz="2400" dirty="0" smtClean="0"/>
              <a:t>ההמשגה עדיין לא ישבה חזק כשהתחלנו במשחק. ההיסט – מאד חשוב הניסוח שלו. </a:t>
            </a:r>
            <a:r>
              <a:rPr lang="he-IL" sz="2400" u="sng" dirty="0" smtClean="0"/>
              <a:t>המושג עדיין לא ברור. </a:t>
            </a:r>
            <a:r>
              <a:rPr lang="he-IL" sz="2400" dirty="0" smtClean="0"/>
              <a:t>(האסטרטגיה – פעולה על ההיסט)</a:t>
            </a:r>
            <a:endParaRPr lang="en-US" sz="2000" dirty="0" smtClean="0"/>
          </a:p>
          <a:p>
            <a:pPr lvl="0"/>
            <a:r>
              <a:rPr lang="he-IL" sz="2400" dirty="0" smtClean="0"/>
              <a:t>נדרש יום טעינה ברור וייעודי</a:t>
            </a:r>
            <a:endParaRPr lang="en-US" sz="2000" dirty="0" smtClean="0"/>
          </a:p>
          <a:p>
            <a:pPr lvl="0"/>
            <a:r>
              <a:rPr lang="he-IL" sz="2400" dirty="0" smtClean="0"/>
              <a:t>מומחי תוכן מלווים (מאיר מלכה)</a:t>
            </a:r>
            <a:endParaRPr lang="en-US" sz="2000" dirty="0" smtClean="0"/>
          </a:p>
          <a:p>
            <a:pPr lvl="0"/>
            <a:r>
              <a:rPr lang="he-IL" sz="2400" dirty="0" smtClean="0"/>
              <a:t>קשה לאנשי צבא לרוץ קדימה ואחורה (בניגוד למתודולוגיה של הערכת מצב...) אינטרסים – גם בפתיחה</a:t>
            </a:r>
            <a:endParaRPr lang="en-US" sz="2000" dirty="0" smtClean="0"/>
          </a:p>
          <a:p>
            <a:pPr lvl="0"/>
            <a:r>
              <a:rPr lang="he-IL" sz="2400" dirty="0" smtClean="0"/>
              <a:t>קשיים בייצוג הידע</a:t>
            </a:r>
            <a:endParaRPr lang="en-US" sz="2000" dirty="0" smtClean="0"/>
          </a:p>
          <a:p>
            <a:r>
              <a:rPr lang="en-US" sz="2400" dirty="0" smtClean="0"/>
              <a:t> </a:t>
            </a:r>
            <a:endParaRPr lang="en-US" sz="20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58984"/>
          </a:xfrm>
        </p:spPr>
        <p:txBody>
          <a:bodyPr/>
          <a:lstStyle/>
          <a:p>
            <a:pPr algn="ctr"/>
            <a:r>
              <a:rPr lang="he-IL" dirty="0" smtClean="0"/>
              <a:t>תובנות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052736"/>
            <a:ext cx="7886700" cy="5805264"/>
          </a:xfrm>
        </p:spPr>
        <p:txBody>
          <a:bodyPr/>
          <a:lstStyle/>
          <a:p>
            <a:pPr lvl="2"/>
            <a:r>
              <a:rPr lang="he-IL" sz="1600" b="1" dirty="0" smtClean="0"/>
              <a:t>מטרות – </a:t>
            </a:r>
            <a:r>
              <a:rPr lang="he-IL" sz="1600" dirty="0" smtClean="0"/>
              <a:t>סה"כ עמד במטרות. האזרחים פחות התלהבו:</a:t>
            </a:r>
            <a:endParaRPr lang="en-US" sz="1400" dirty="0" smtClean="0"/>
          </a:p>
          <a:p>
            <a:pPr lvl="1"/>
            <a:r>
              <a:rPr lang="he-IL" dirty="0" smtClean="0"/>
              <a:t>ציונים נמוכים יותר אצל האזרחים – בעיקר לגבי הרציפות עם החלק של דימה</a:t>
            </a:r>
            <a:endParaRPr lang="en-US" sz="1600" dirty="0" smtClean="0"/>
          </a:p>
          <a:p>
            <a:pPr lvl="1"/>
            <a:r>
              <a:rPr lang="he-IL" dirty="0" smtClean="0"/>
              <a:t>הצמדות רחבה מדי לתחום התיאורטי הצבאי</a:t>
            </a:r>
            <a:endParaRPr lang="en-US" sz="1600" dirty="0" smtClean="0"/>
          </a:p>
          <a:p>
            <a:pPr lvl="2"/>
            <a:r>
              <a:rPr lang="he-IL" sz="1600" u="sng" dirty="0" smtClean="0"/>
              <a:t>להביא יותר דוגמאות , עדיף אקטואליות, של אסטרטגיה במגוון תחומים. </a:t>
            </a:r>
            <a:r>
              <a:rPr lang="he-IL" sz="1600" dirty="0" smtClean="0"/>
              <a:t>חסר תכנים אזרחיים – עוד כמו אריק שור. מבחינה זאת חבל ש-</a:t>
            </a:r>
            <a:r>
              <a:rPr lang="en-US" sz="1600" dirty="0" smtClean="0"/>
              <a:t>BETTER PLACE</a:t>
            </a:r>
            <a:r>
              <a:rPr lang="he-IL" sz="1600" dirty="0" smtClean="0"/>
              <a:t> נפל.</a:t>
            </a:r>
            <a:endParaRPr lang="en-US" sz="1400" dirty="0" smtClean="0"/>
          </a:p>
          <a:p>
            <a:pPr lvl="2"/>
            <a:r>
              <a:rPr lang="he-IL" sz="1600" b="1" dirty="0" smtClean="0"/>
              <a:t>רציונל</a:t>
            </a:r>
            <a:r>
              <a:rPr lang="he-IL" sz="1600" dirty="0" smtClean="0"/>
              <a:t> מארגן – </a:t>
            </a:r>
            <a:endParaRPr lang="en-US" sz="1400" dirty="0" smtClean="0"/>
          </a:p>
          <a:p>
            <a:pPr lvl="3"/>
            <a:r>
              <a:rPr lang="he-IL" sz="1400" dirty="0" smtClean="0"/>
              <a:t>עובד טוב עם החיבור לצירי </a:t>
            </a:r>
            <a:r>
              <a:rPr lang="he-IL" sz="1400" dirty="0" err="1" smtClean="0"/>
              <a:t>הבטל"מ</a:t>
            </a:r>
            <a:r>
              <a:rPr lang="he-IL" sz="1400" dirty="0" smtClean="0"/>
              <a:t> (הציר האנכי).</a:t>
            </a:r>
            <a:endParaRPr lang="en-US" sz="1200" dirty="0" smtClean="0"/>
          </a:p>
          <a:p>
            <a:pPr lvl="3"/>
            <a:r>
              <a:rPr lang="he-IL" sz="1400" dirty="0" smtClean="0"/>
              <a:t>להבנות יותר את החיבור בין הקורס של דימה לקורס של תמיר</a:t>
            </a:r>
            <a:endParaRPr lang="en-US" sz="1200" dirty="0" smtClean="0"/>
          </a:p>
          <a:p>
            <a:pPr lvl="3"/>
            <a:r>
              <a:rPr lang="he-IL" sz="1400" dirty="0" smtClean="0"/>
              <a:t> לא מסכים שדימה במקביל לתשתית </a:t>
            </a:r>
            <a:r>
              <a:rPr lang="he-IL" sz="1400" dirty="0" err="1" smtClean="0"/>
              <a:t>הבטל"מ</a:t>
            </a:r>
            <a:r>
              <a:rPr lang="he-IL" sz="1400" dirty="0" smtClean="0"/>
              <a:t> זה טוב </a:t>
            </a:r>
            <a:endParaRPr lang="en-US" sz="1200" dirty="0" smtClean="0"/>
          </a:p>
          <a:p>
            <a:pPr lvl="3"/>
            <a:r>
              <a:rPr lang="he-IL" sz="1400" dirty="0" smtClean="0"/>
              <a:t>גם הקשר בין גבי לתמיר לא ברור. </a:t>
            </a:r>
            <a:endParaRPr lang="en-US" sz="1200" dirty="0" smtClean="0"/>
          </a:p>
          <a:p>
            <a:pPr lvl="2"/>
            <a:r>
              <a:rPr lang="he-IL" sz="1600" b="1" dirty="0" smtClean="0"/>
              <a:t>תכנים</a:t>
            </a:r>
            <a:r>
              <a:rPr lang="he-IL" sz="1600" dirty="0" smtClean="0"/>
              <a:t>: יותר אסטרטגיה מהעולם האזרחי ושימוש בהתנסות אזרחית.</a:t>
            </a:r>
            <a:endParaRPr lang="en-US" sz="1400" dirty="0" smtClean="0"/>
          </a:p>
          <a:p>
            <a:pPr lvl="2"/>
            <a:r>
              <a:rPr lang="he-IL" sz="1600" b="1" dirty="0" smtClean="0"/>
              <a:t>תמהיל שיטות הלימוד</a:t>
            </a:r>
            <a:r>
              <a:rPr lang="he-IL" sz="1600" dirty="0" smtClean="0"/>
              <a:t> הוא טוב – התרגיל של </a:t>
            </a:r>
            <a:r>
              <a:rPr lang="he-IL" sz="1600" dirty="0" err="1" smtClean="0"/>
              <a:t>בטר</a:t>
            </a:r>
            <a:r>
              <a:rPr lang="he-IL" sz="1600" dirty="0" smtClean="0"/>
              <a:t> </a:t>
            </a:r>
            <a:r>
              <a:rPr lang="he-IL" sz="1600" dirty="0" err="1" smtClean="0"/>
              <a:t>פלייס</a:t>
            </a:r>
            <a:r>
              <a:rPr lang="he-IL" sz="1600" dirty="0" smtClean="0"/>
              <a:t> היה עוזר</a:t>
            </a:r>
            <a:endParaRPr lang="en-US" sz="1400" dirty="0" smtClean="0"/>
          </a:p>
          <a:p>
            <a:pPr lvl="2"/>
            <a:r>
              <a:rPr lang="he-IL" sz="1600" b="1" dirty="0" smtClean="0"/>
              <a:t>גורמים שותפים וסגל – </a:t>
            </a:r>
            <a:r>
              <a:rPr lang="he-IL" sz="1600" dirty="0" smtClean="0"/>
              <a:t>שותפות פעילה יותר של דדו והכנת סגל (בעיקר חדש)</a:t>
            </a:r>
            <a:endParaRPr lang="en-US" sz="1400" dirty="0" smtClean="0"/>
          </a:p>
          <a:p>
            <a:pPr lvl="2"/>
            <a:r>
              <a:rPr lang="he-IL" sz="1600" b="1" dirty="0" smtClean="0"/>
              <a:t>חומרי קריאה</a:t>
            </a:r>
            <a:r>
              <a:rPr lang="he-IL" sz="1600" dirty="0" smtClean="0"/>
              <a:t> – בסה"כ סביר. צריך לראות מה עוד באותו זמן. לא נעשתה ההערכה </a:t>
            </a:r>
            <a:r>
              <a:rPr lang="he-IL" sz="1600" dirty="0" err="1" smtClean="0"/>
              <a:t>מתכללת</a:t>
            </a:r>
            <a:r>
              <a:rPr lang="he-IL" sz="1600" dirty="0" smtClean="0"/>
              <a:t> של דימה.</a:t>
            </a:r>
            <a:endParaRPr lang="en-US" sz="1400" dirty="0" smtClean="0"/>
          </a:p>
          <a:p>
            <a:pPr lvl="2"/>
            <a:r>
              <a:rPr lang="he-IL" sz="1600" b="1" dirty="0" smtClean="0"/>
              <a:t>עיתוי ופריסה</a:t>
            </a:r>
            <a:r>
              <a:rPr lang="he-IL" sz="1600" dirty="0" smtClean="0"/>
              <a:t>: דימה מוקדם מדי. זמן – דורש הפנמה. דריסה – לא נתנו למושגים לשבת...</a:t>
            </a:r>
            <a:endParaRPr lang="en-US" sz="1400" dirty="0" smtClean="0"/>
          </a:p>
          <a:p>
            <a:pPr lvl="2"/>
            <a:r>
              <a:rPr lang="he-IL" sz="1600" b="1" dirty="0" smtClean="0"/>
              <a:t>מטלות</a:t>
            </a:r>
            <a:r>
              <a:rPr lang="he-IL" sz="1600" dirty="0" smtClean="0"/>
              <a:t> – עוד לא ברור מה תהיה המטלה הסופית.</a:t>
            </a:r>
            <a:endParaRPr lang="en-US" sz="14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הסימולציה המדינית-ביטחונית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z="2400" dirty="0" smtClean="0"/>
              <a:t>סימולציה מדינית-ביטחונית:</a:t>
            </a:r>
            <a:endParaRPr lang="en-US" sz="2000" dirty="0" smtClean="0"/>
          </a:p>
          <a:p>
            <a:pPr lvl="1"/>
            <a:r>
              <a:rPr lang="he-IL" dirty="0" smtClean="0"/>
              <a:t>הסוגיה הפלסטינית</a:t>
            </a:r>
            <a:endParaRPr lang="en-US" sz="1600" dirty="0" smtClean="0"/>
          </a:p>
          <a:p>
            <a:pPr lvl="1"/>
            <a:r>
              <a:rPr lang="he-IL" dirty="0" smtClean="0"/>
              <a:t>תרחיש </a:t>
            </a:r>
            <a:r>
              <a:rPr lang="he-IL" u="sng" dirty="0" smtClean="0"/>
              <a:t>– לתת מראש</a:t>
            </a:r>
            <a:r>
              <a:rPr lang="he-IL" dirty="0" smtClean="0"/>
              <a:t> על מנת לפתח אסטרטגיה בהקשר</a:t>
            </a:r>
            <a:endParaRPr lang="en-US" sz="1600" dirty="0" smtClean="0"/>
          </a:p>
          <a:p>
            <a:pPr lvl="1"/>
            <a:r>
              <a:rPr lang="he-IL" dirty="0" smtClean="0"/>
              <a:t>זמן  עבודה עצמית</a:t>
            </a:r>
            <a:endParaRPr lang="en-US" sz="1600" dirty="0" smtClean="0"/>
          </a:p>
          <a:p>
            <a:pPr lvl="1"/>
            <a:r>
              <a:rPr lang="he-IL" dirty="0" smtClean="0"/>
              <a:t>שימוש במתודולוגיה – לפחות מערכת מתהווה- היסט - אסטרטגיה- מערכה. מה עושים עם יש התנגדות לגישה?</a:t>
            </a:r>
            <a:endParaRPr lang="en-US" sz="1600" dirty="0" smtClean="0"/>
          </a:p>
          <a:p>
            <a:pPr lvl="1"/>
            <a:r>
              <a:rPr lang="he-IL" u="sng" dirty="0" smtClean="0"/>
              <a:t>מתודולוג</a:t>
            </a:r>
            <a:r>
              <a:rPr lang="he-IL" dirty="0" smtClean="0"/>
              <a:t> מלווה (עלה כפער בהתנסות 1)</a:t>
            </a:r>
            <a:endParaRPr lang="en-US" sz="1600" dirty="0" smtClean="0"/>
          </a:p>
          <a:p>
            <a:pPr lvl="1"/>
            <a:r>
              <a:rPr lang="he-IL" dirty="0" smtClean="0"/>
              <a:t>קבוצות – להציג</a:t>
            </a:r>
            <a:endParaRPr lang="en-US" sz="1600" dirty="0" smtClean="0"/>
          </a:p>
          <a:p>
            <a:pPr lvl="1"/>
            <a:r>
              <a:rPr lang="he-IL" u="sng" dirty="0" smtClean="0"/>
              <a:t>מנהלת - בעיה</a:t>
            </a:r>
            <a:endParaRPr lang="en-US" sz="16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סוגיות לדיון ולשיפור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z="2400" dirty="0" smtClean="0"/>
              <a:t>סוגיות:</a:t>
            </a:r>
            <a:endParaRPr lang="en-US" sz="1800" dirty="0" smtClean="0"/>
          </a:p>
          <a:p>
            <a:pPr lvl="1"/>
            <a:r>
              <a:rPr lang="he-IL" dirty="0" smtClean="0"/>
              <a:t>איפה האינטרסים. חשיבות בירור האינטרסים (גיורא איילנד). אינטרס או אמצעי? אוטופי או מציאותי? אבחנה בין אינטרסים ליעדים, כמה גבוה לעלות, אינטרסים בהקשר, מתחים בין אינטרסים</a:t>
            </a:r>
            <a:endParaRPr lang="en-US" sz="1400" dirty="0" smtClean="0"/>
          </a:p>
          <a:p>
            <a:pPr lvl="1"/>
            <a:r>
              <a:rPr lang="he-IL" dirty="0" smtClean="0"/>
              <a:t>חלופות </a:t>
            </a:r>
            <a:endParaRPr lang="en-US" sz="1400" dirty="0" smtClean="0"/>
          </a:p>
          <a:p>
            <a:pPr lvl="1"/>
            <a:r>
              <a:rPr lang="he-IL" dirty="0" smtClean="0"/>
              <a:t>תרגום החוברת לאנגלית חלש</a:t>
            </a:r>
            <a:endParaRPr lang="en-US" sz="14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חומרים לאלי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דימה</a:t>
            </a:r>
          </a:p>
          <a:p>
            <a:pPr lvl="1"/>
            <a:r>
              <a:rPr lang="he-IL" dirty="0" smtClean="0"/>
              <a:t>תיק קורס – </a:t>
            </a:r>
            <a:r>
              <a:rPr lang="he-IL" dirty="0" err="1" smtClean="0"/>
              <a:t>סיליבוס</a:t>
            </a:r>
            <a:r>
              <a:rPr lang="he-IL" dirty="0" smtClean="0"/>
              <a:t> וחומרי קריאה</a:t>
            </a:r>
          </a:p>
          <a:p>
            <a:pPr lvl="1"/>
            <a:r>
              <a:rPr lang="he-IL" dirty="0" smtClean="0"/>
              <a:t>מצגות</a:t>
            </a:r>
          </a:p>
          <a:p>
            <a:pPr lvl="1"/>
            <a:r>
              <a:rPr lang="he-IL" dirty="0" smtClean="0"/>
              <a:t>חומרי קריאה – מייל</a:t>
            </a:r>
          </a:p>
          <a:p>
            <a:r>
              <a:rPr lang="he-IL" dirty="0" smtClean="0"/>
              <a:t>אלוף:</a:t>
            </a:r>
          </a:p>
          <a:p>
            <a:pPr lvl="1"/>
            <a:r>
              <a:rPr lang="he-IL" dirty="0" smtClean="0"/>
              <a:t>מצגות</a:t>
            </a:r>
          </a:p>
          <a:p>
            <a:pPr lvl="1"/>
            <a:r>
              <a:rPr lang="he-IL" smtClean="0"/>
              <a:t>חומרי קריאה</a:t>
            </a:r>
          </a:p>
          <a:p>
            <a:endParaRPr lang="he-IL" dirty="0" smtClean="0"/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6436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מרכיבי הציר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סוף</a:t>
            </a:r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אופציה לתרגול במסגרת הקורס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z="2400" dirty="0" smtClean="0"/>
              <a:t>פגישה עם </a:t>
            </a:r>
            <a:r>
              <a:rPr lang="he-IL" sz="2400" dirty="0" err="1" smtClean="0"/>
              <a:t>המל"ל</a:t>
            </a:r>
            <a:r>
              <a:rPr lang="he-IL" sz="2400" dirty="0" smtClean="0"/>
              <a:t> (רוסי, הודי)</a:t>
            </a:r>
            <a:endParaRPr lang="en-US" sz="2400" dirty="0" smtClean="0"/>
          </a:p>
          <a:p>
            <a:pPr lvl="0"/>
            <a:r>
              <a:rPr lang="he-IL" sz="2400" dirty="0" smtClean="0"/>
              <a:t>רשימת נושאים לדיון</a:t>
            </a:r>
            <a:endParaRPr lang="en-US" sz="2400" dirty="0" smtClean="0"/>
          </a:p>
          <a:p>
            <a:pPr lvl="0"/>
            <a:r>
              <a:rPr lang="he-IL" sz="2400" dirty="0" smtClean="0"/>
              <a:t>מה חשוב לנו</a:t>
            </a:r>
            <a:endParaRPr lang="en-US" sz="2400" dirty="0" smtClean="0"/>
          </a:p>
          <a:p>
            <a:pPr lvl="0"/>
            <a:r>
              <a:rPr lang="he-IL" sz="2400" dirty="0" smtClean="0"/>
              <a:t>מה הצד השני מצפה לשמוע מאיתנו</a:t>
            </a:r>
            <a:endParaRPr lang="en-US" sz="2400" dirty="0" smtClean="0"/>
          </a:p>
          <a:p>
            <a:pPr lvl="0"/>
            <a:r>
              <a:rPr lang="he-IL" sz="2400" dirty="0" smtClean="0"/>
              <a:t>דגשים לשיחה</a:t>
            </a:r>
            <a:endParaRPr lang="en-US" sz="2400" dirty="0" smtClean="0"/>
          </a:p>
          <a:p>
            <a:pPr lvl="0"/>
            <a:r>
              <a:rPr lang="he-IL" sz="2400" dirty="0" smtClean="0"/>
              <a:t>מצגת 5 דקות מכוונת לאינטרסים של הצד השני</a:t>
            </a:r>
            <a:endParaRPr lang="en-US" sz="2400" dirty="0" smtClean="0"/>
          </a:p>
          <a:p>
            <a:pPr lvl="0"/>
            <a:r>
              <a:rPr lang="he-IL" sz="2400" dirty="0" smtClean="0"/>
              <a:t>הנחיות למשתתפים לשיחות צד</a:t>
            </a:r>
            <a:endParaRPr lang="en-US" sz="2400" dirty="0" smtClean="0"/>
          </a:p>
          <a:p>
            <a:pPr lvl="0"/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שבוע מדינאות – סמינר או סדנה מדינית-דיפלומטית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he-IL" altLang="he-IL" sz="3600" dirty="0" smtClean="0"/>
              <a:t>שלושה-ארבעה ימי לימוד מרוכזים  הכוללים הרצאות, קריאה וניתוח מקרה</a:t>
            </a:r>
            <a:r>
              <a:rPr lang="he-IL" altLang="he-IL" sz="2800" dirty="0" smtClean="0">
                <a:cs typeface="David" panose="020E0502060401010101" pitchFamily="34" charset="-79"/>
              </a:rPr>
              <a:t>, חקירה, יום ביקור במשרד החוץ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מטלת סיכום דומה למטלה השנה – ניתנת בסוף הסדנה כולל הסבר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תכנים לא כוללים ניתוח גיאוגרפי – פלסטינים, מזה"ת, אירופה, ארה"ב, רוסיה/מזרח, ירדן (יינתנו בנפרד).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תכנים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תאורטיים</a:t>
            </a:r>
            <a:r>
              <a:rPr lang="he-IL" altLang="he-IL" sz="2800" dirty="0" smtClean="0">
                <a:cs typeface="David" panose="020E0502060401010101" pitchFamily="34" charset="-79"/>
              </a:rPr>
              <a:t> לדוגמא: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תאוריות</a:t>
            </a:r>
            <a:r>
              <a:rPr lang="he-IL" altLang="he-IL" sz="2800" dirty="0" smtClean="0">
                <a:cs typeface="David" panose="020E0502060401010101" pitchFamily="34" charset="-79"/>
              </a:rPr>
              <a:t> ביחב"ל, דיפלומטיה ישנה וחדשה, מבוא לדיפלומטיה ציונית, מנגנוני קבלת החלטות בנושאים מדיניים בישראל, מבוא לחשיבה מדינית, מו"מ מדיני, דיפלומטיה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בילטרלית</a:t>
            </a:r>
            <a:r>
              <a:rPr lang="he-IL" altLang="he-IL" sz="2800" dirty="0" smtClean="0">
                <a:cs typeface="David" panose="020E0502060401010101" pitchFamily="34" charset="-79"/>
              </a:rPr>
              <a:t>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ומולטילטרלית</a:t>
            </a:r>
            <a:r>
              <a:rPr lang="he-IL" altLang="he-IL" sz="2800" dirty="0" smtClean="0">
                <a:cs typeface="David" panose="020E0502060401010101" pitchFamily="34" charset="-79"/>
              </a:rPr>
              <a:t>, תכנון מערכה מדינית, דיפלומטיה בעת מערכה ומנגנוני סיום, דיפלומטיה ציבורית/כלכלית/תרבותית/בק"נ,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משב"ל</a:t>
            </a:r>
            <a:r>
              <a:rPr lang="he-IL" altLang="he-IL" sz="2800" dirty="0" smtClean="0">
                <a:cs typeface="David" panose="020E0502060401010101" pitchFamily="34" charset="-79"/>
              </a:rPr>
              <a:t>, מפגש עם שגרירים, כתיבת נייר מדיני, הערכות לביקור </a:t>
            </a:r>
            <a:r>
              <a:rPr lang="he-IL" altLang="he-IL" sz="2800" dirty="0" err="1" smtClean="0">
                <a:cs typeface="David" panose="020E0502060401010101" pitchFamily="34" charset="-79"/>
              </a:rPr>
              <a:t>במשה"ח</a:t>
            </a:r>
            <a:r>
              <a:rPr lang="he-IL" altLang="he-IL" sz="2800" dirty="0" smtClean="0">
                <a:cs typeface="David" panose="020E0502060401010101" pitchFamily="34" charset="-79"/>
              </a:rPr>
              <a:t> (שיתקיים בקבוצות). </a:t>
            </a:r>
          </a:p>
          <a:p>
            <a:pPr lvl="0"/>
            <a:r>
              <a:rPr lang="he-IL" altLang="he-IL" sz="2800" dirty="0" smtClean="0">
                <a:cs typeface="David" panose="020E0502060401010101" pitchFamily="34" charset="-79"/>
              </a:rPr>
              <a:t>עבודה על חקר מקרה בצוותים.</a:t>
            </a:r>
            <a:endParaRPr lang="en-US" altLang="he-IL" sz="2800" dirty="0" smtClean="0"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התנסות ראשונה  -סיני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sz="2400" dirty="0"/>
              <a:t>התנסות בחקירה אסטרטגית על בסיס גישת העיצוב </a:t>
            </a:r>
            <a:r>
              <a:rPr lang="he-IL" sz="2400" dirty="0" smtClean="0"/>
              <a:t>עסקה </a:t>
            </a:r>
            <a:r>
              <a:rPr lang="he-IL" sz="2400" dirty="0"/>
              <a:t>בסיני</a:t>
            </a:r>
            <a:endParaRPr lang="en-US" sz="2400" dirty="0"/>
          </a:p>
          <a:p>
            <a:r>
              <a:rPr lang="he-IL" sz="2400" dirty="0"/>
              <a:t>טעינה</a:t>
            </a:r>
            <a:endParaRPr lang="en-US" sz="2400" dirty="0"/>
          </a:p>
          <a:p>
            <a:r>
              <a:rPr lang="he-IL" sz="2400" dirty="0"/>
              <a:t>מובילים</a:t>
            </a:r>
            <a:endParaRPr lang="en-US" sz="2400" dirty="0"/>
          </a:p>
          <a:p>
            <a:r>
              <a:rPr lang="he-IL" sz="2400" dirty="0"/>
              <a:t>הפצת חומרים</a:t>
            </a:r>
          </a:p>
          <a:p>
            <a:r>
              <a:rPr lang="he-IL" sz="2400" dirty="0"/>
              <a:t>תרחיש</a:t>
            </a:r>
            <a:endParaRPr lang="en-US" sz="2400" dirty="0"/>
          </a:p>
          <a:p>
            <a:r>
              <a:rPr lang="he-IL" sz="2400" dirty="0"/>
              <a:t>ליווי מדריכים + עינת</a:t>
            </a:r>
            <a:endParaRPr lang="en-US" sz="2400" dirty="0"/>
          </a:p>
          <a:p>
            <a:r>
              <a:rPr lang="he-IL" sz="2400" dirty="0"/>
              <a:t>תוצר – תובנות מהלמידה</a:t>
            </a:r>
            <a:endParaRPr lang="en-US" sz="2400" dirty="0"/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967273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ציר האסטרטגיה – פתיחה לחניכים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sz="2400" dirty="0" smtClean="0"/>
              <a:t>קורס מרכזי שילווה אותנו עד סוף השנה</a:t>
            </a:r>
            <a:endParaRPr lang="en-US" sz="1800" dirty="0" smtClean="0"/>
          </a:p>
          <a:p>
            <a:pPr lvl="0"/>
            <a:r>
              <a:rPr lang="he-IL" sz="2400" dirty="0" smtClean="0"/>
              <a:t>3 נדבכים:</a:t>
            </a:r>
            <a:endParaRPr lang="en-US" sz="1800" dirty="0" smtClean="0"/>
          </a:p>
          <a:p>
            <a:pPr lvl="1"/>
            <a:r>
              <a:rPr lang="he-IL" dirty="0" smtClean="0"/>
              <a:t>מחשבה אסטרטגית – דימה – מציג את הדיסציפלינה והגות  של "לימודי האסטרטגיה" – השורשים  האינטלקטואלים שנטועים בעולם המחשבה הצבאית  - וכן נושאים הקשורים לדיאגנוזה מודיעינית, </a:t>
            </a:r>
            <a:r>
              <a:rPr lang="he-IL" dirty="0" err="1" smtClean="0"/>
              <a:t>נט</a:t>
            </a:r>
            <a:r>
              <a:rPr lang="he-IL" dirty="0" smtClean="0"/>
              <a:t> </a:t>
            </a:r>
            <a:r>
              <a:rPr lang="he-IL" dirty="0" err="1" smtClean="0"/>
              <a:t>אססמנט</a:t>
            </a:r>
            <a:r>
              <a:rPr lang="he-IL" dirty="0" smtClean="0"/>
              <a:t> ועוד</a:t>
            </a:r>
            <a:endParaRPr lang="en-US" sz="1400" dirty="0" smtClean="0"/>
          </a:p>
          <a:p>
            <a:pPr lvl="1"/>
            <a:r>
              <a:rPr lang="he-IL" dirty="0" smtClean="0"/>
              <a:t>החלק השני – חשיבה אסטרטגית – יוביל תמיר – כולל תפיסת העיצוב הנהוגה בצה"ל</a:t>
            </a:r>
            <a:endParaRPr lang="en-US" sz="1400" dirty="0" smtClean="0"/>
          </a:p>
          <a:p>
            <a:pPr lvl="1"/>
            <a:r>
              <a:rPr lang="he-IL" dirty="0" smtClean="0"/>
              <a:t>החלק השלישי – ציר הפרקטיקה וההתנסויות – התנסות מקדימה בדצמבר (מפורקת לפי תפיסת העיצוב),  סימולציה מדינית-ביטחונית, התנסות שנייה – חופשית</a:t>
            </a:r>
            <a:endParaRPr lang="en-US" sz="1400" dirty="0" smtClean="0"/>
          </a:p>
          <a:p>
            <a:r>
              <a:rPr lang="he-IL" sz="2400" dirty="0" smtClean="0"/>
              <a:t>חשוב כאזרח להבהיר – אין מדובר בעניים צבאי גרידא </a:t>
            </a:r>
            <a:r>
              <a:rPr lang="he-IL" sz="2400" dirty="0" smtClean="0"/>
              <a:t>אלא</a:t>
            </a:r>
            <a:endParaRPr lang="he-I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הסימולציה המדינית-ביטחונית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משחק הסימולציה הוא אחד משיאי הלמידה </a:t>
            </a:r>
            <a:r>
              <a:rPr lang="he-IL" dirty="0" err="1" smtClean="0"/>
              <a:t>במב"ל</a:t>
            </a:r>
            <a:r>
              <a:rPr lang="he-IL" dirty="0" smtClean="0"/>
              <a:t> – מאפשר הרחבת ידע, העמקת הניתוח ותרגול אישי וקבוצתי</a:t>
            </a:r>
          </a:p>
          <a:p>
            <a:pPr>
              <a:defRPr/>
            </a:pPr>
            <a:r>
              <a:rPr lang="he-IL" dirty="0" smtClean="0"/>
              <a:t>השנה אנו משלבים את קורס החשיבה האסטרטגית עם הסימולציה המדינית-ביטחונית</a:t>
            </a:r>
          </a:p>
          <a:p>
            <a:pPr>
              <a:defRPr/>
            </a:pPr>
            <a:r>
              <a:rPr lang="he-IL" dirty="0" smtClean="0"/>
              <a:t>הסימולציה תעסוק השנה בזירה הפלסטינית עם אפשרות להתרחבות לזירות נוספות</a:t>
            </a:r>
          </a:p>
          <a:p>
            <a:pPr>
              <a:defRPr/>
            </a:pPr>
            <a:r>
              <a:rPr lang="he-IL" dirty="0" smtClean="0"/>
              <a:t>קורס חובה המקנה קרדיטציה אקדמית – (4 שש"ס)</a:t>
            </a:r>
          </a:p>
          <a:p>
            <a:pPr>
              <a:defRPr/>
            </a:pPr>
            <a:r>
              <a:rPr lang="he-IL" dirty="0" smtClean="0"/>
              <a:t>הסימולציה תסתייע במערכת </a:t>
            </a:r>
            <a:r>
              <a:rPr lang="he-IL" dirty="0" err="1" smtClean="0"/>
              <a:t>קברנט</a:t>
            </a:r>
            <a:r>
              <a:rPr lang="he-IL" dirty="0" smtClean="0"/>
              <a:t> ככלי מחשובי תומך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3101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החלטה על הזירה והתרחיש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זהות הקבוצות (כולל קבוצת החניכים הבינ"ל)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מתודולוגיה – "מפורק" בגישת העיצוב</a:t>
            </a:r>
            <a:r>
              <a:rPr lang="en-US" dirty="0" smtClean="0"/>
              <a:t>, </a:t>
            </a:r>
            <a:r>
              <a:rPr lang="he-IL" dirty="0" smtClean="0"/>
              <a:t>חופשי, משהו באמצע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מערכת </a:t>
            </a:r>
            <a:r>
              <a:rPr lang="he-IL" dirty="0" err="1" smtClean="0"/>
              <a:t>קברנט</a:t>
            </a:r>
            <a:r>
              <a:rPr lang="he-IL" dirty="0" smtClean="0"/>
              <a:t> (התקשרות)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מובילים (קריטריונים) ומדריכים מלווים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מבנה המנהלת וזימון משתתפים חיצוניים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שילוב אלמנט של התקשורת (מסיבות עיתונאים?)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e-IL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e-IL" dirty="0" smtClean="0"/>
          </a:p>
        </p:txBody>
      </p:sp>
      <p:sp>
        <p:nvSpPr>
          <p:cNvPr id="39939" name="כותרת 1"/>
          <p:cNvSpPr txBox="1">
            <a:spLocks/>
          </p:cNvSpPr>
          <p:nvPr/>
        </p:nvSpPr>
        <p:spPr bwMode="auto">
          <a:xfrm>
            <a:off x="393700" y="365125"/>
            <a:ext cx="81216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1" hangingPunct="1">
              <a:defRPr/>
            </a:pPr>
            <a:r>
              <a:rPr lang="he-IL" altLang="en-US" sz="3300" dirty="0">
                <a:latin typeface="+mj-lt"/>
                <a:ea typeface="+mj-ea"/>
                <a:cs typeface="+mj-cs"/>
              </a:rPr>
              <a:t>הסימולציה - הכנה</a:t>
            </a:r>
            <a:endParaRPr lang="en-US" alt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21508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0C5F58-EABD-41D1-AA78-AA7F83E6D99D}" type="slidenum">
              <a:rPr lang="he-IL" altLang="en-US" smtClean="0"/>
              <a:pPr/>
              <a:t>46</a:t>
            </a:fld>
            <a:endParaRPr lang="he-IL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הובלת צוות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altLang="he-IL" sz="3100" dirty="0" smtClean="0"/>
              <a:t>ככלל שיפור ניכר למול שנה </a:t>
            </a:r>
            <a:r>
              <a:rPr lang="he-IL" altLang="he-IL" sz="3100" dirty="0" smtClean="0"/>
              <a:t>קודמת במעמד במדריך ותפקיד הצוות. </a:t>
            </a:r>
            <a:r>
              <a:rPr lang="he-IL" altLang="he-IL" sz="3200" dirty="0" smtClean="0"/>
              <a:t>תפיסת ההדרכה – חבר ללמידה – תקפה </a:t>
            </a:r>
            <a:r>
              <a:rPr lang="he-IL" altLang="he-IL" sz="3200" dirty="0" smtClean="0"/>
              <a:t>מבחינתי.</a:t>
            </a:r>
            <a:endParaRPr lang="he-IL" altLang="he-IL" sz="3100" dirty="0" smtClean="0"/>
          </a:p>
          <a:p>
            <a:r>
              <a:rPr lang="he-IL" altLang="he-IL" sz="3100" dirty="0" smtClean="0"/>
              <a:t>המשמעות: עומס </a:t>
            </a:r>
            <a:r>
              <a:rPr lang="he-IL" altLang="he-IL" sz="3100" dirty="0" smtClean="0"/>
              <a:t>רב מאד על המדריך המוביל ציר/צירים </a:t>
            </a:r>
            <a:r>
              <a:rPr lang="he-IL" altLang="he-IL" sz="3100" dirty="0" smtClean="0"/>
              <a:t>משמעותיים</a:t>
            </a:r>
            <a:endParaRPr lang="he-IL" altLang="he-IL" sz="3100" dirty="0" smtClean="0"/>
          </a:p>
          <a:p>
            <a:r>
              <a:rPr lang="he-IL" altLang="he-IL" sz="3100" dirty="0" smtClean="0"/>
              <a:t>מבנה הצוות: תמהיל </a:t>
            </a:r>
            <a:r>
              <a:rPr lang="he-IL" altLang="he-IL" sz="3100" dirty="0" smtClean="0"/>
              <a:t>טוב חשוב  </a:t>
            </a:r>
            <a:r>
              <a:rPr lang="he-IL" altLang="he-IL" sz="3100" dirty="0" smtClean="0"/>
              <a:t>– צבא/אזרחים, מין, </a:t>
            </a:r>
            <a:r>
              <a:rPr lang="he-IL" altLang="he-IL" sz="3100" dirty="0" smtClean="0"/>
              <a:t>בינ"ל. התובנה </a:t>
            </a:r>
            <a:r>
              <a:rPr lang="he-IL" altLang="he-IL" sz="3100" dirty="0" smtClean="0"/>
              <a:t>העיקרית – מסה קריטית של בינ"ל מייצרת </a:t>
            </a:r>
            <a:r>
              <a:rPr lang="he-IL" altLang="he-IL" sz="3100" dirty="0" smtClean="0"/>
              <a:t>שינוי. </a:t>
            </a:r>
            <a:r>
              <a:rPr lang="he-IL" altLang="he-IL" sz="3200" dirty="0" smtClean="0"/>
              <a:t>חשוב ששאר החניכים ישלטו באנגלית</a:t>
            </a:r>
            <a:r>
              <a:rPr lang="he-IL" altLang="he-IL" sz="3200" dirty="0" smtClean="0"/>
              <a:t>.</a:t>
            </a:r>
          </a:p>
          <a:p>
            <a:r>
              <a:rPr lang="he-IL" altLang="he-IL" sz="3200" u="sng" dirty="0" smtClean="0"/>
              <a:t>משוב -  ניתן לשיפור. פרוטוקול חניכה. </a:t>
            </a:r>
            <a:r>
              <a:rPr lang="he-IL" altLang="he-IL" sz="3200" dirty="0" smtClean="0"/>
              <a:t>משוב האמצע היה מוצלח</a:t>
            </a:r>
          </a:p>
          <a:p>
            <a:r>
              <a:rPr lang="he-IL" altLang="he-IL" sz="3100" dirty="0" smtClean="0"/>
              <a:t>בחירה </a:t>
            </a:r>
            <a:r>
              <a:rPr lang="he-IL" altLang="he-IL" sz="3100" dirty="0" smtClean="0"/>
              <a:t>נכונה של מובילים – קריטי (סיור גליל)</a:t>
            </a:r>
          </a:p>
          <a:p>
            <a:r>
              <a:rPr lang="he-IL" altLang="he-IL" sz="3100" dirty="0" smtClean="0"/>
              <a:t>שיפור בחלוקת עומס </a:t>
            </a:r>
            <a:r>
              <a:rPr lang="he-IL" altLang="he-IL" sz="3100" dirty="0" smtClean="0"/>
              <a:t>מטלות בין החניכים </a:t>
            </a:r>
            <a:r>
              <a:rPr lang="he-IL" altLang="he-IL" sz="3100" dirty="0" smtClean="0"/>
              <a:t>– נדרש שיפור </a:t>
            </a:r>
            <a:r>
              <a:rPr lang="he-IL" altLang="he-IL" sz="3100" dirty="0" smtClean="0"/>
              <a:t>נוסף</a:t>
            </a:r>
          </a:p>
          <a:p>
            <a:r>
              <a:rPr lang="he-IL" altLang="he-IL" sz="3100" dirty="0" smtClean="0"/>
              <a:t>חשיבות בגיבוש צוותי גם מעבר ללימודים</a:t>
            </a:r>
            <a:endParaRPr lang="he-IL" altLang="he-IL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הובלת צוות (2)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altLang="he-IL" sz="2400" dirty="0" smtClean="0"/>
              <a:t>יותר מפגשי צוות בחלק השני אך לא יותר מדי. הניסיון </a:t>
            </a:r>
            <a:r>
              <a:rPr lang="he-IL" altLang="he-IL" sz="2400" dirty="0" smtClean="0"/>
              <a:t>מראה שמופעי צוות ריקים לא שווים</a:t>
            </a:r>
          </a:p>
          <a:p>
            <a:r>
              <a:rPr lang="he-IL" sz="2400" dirty="0" smtClean="0"/>
              <a:t>טכניקות </a:t>
            </a:r>
            <a:r>
              <a:rPr lang="he-IL" sz="2400" dirty="0" smtClean="0"/>
              <a:t>לימוד: הסדנה טרם תחילת השנה עזרה – הובלת דיון, תתי קבוצות. קבוצות קטנות מעולה.</a:t>
            </a:r>
          </a:p>
          <a:p>
            <a:r>
              <a:rPr lang="he-IL" sz="2400" dirty="0" smtClean="0"/>
              <a:t>סיור </a:t>
            </a:r>
            <a:r>
              <a:rPr lang="he-IL" sz="2400" dirty="0" smtClean="0"/>
              <a:t>– </a:t>
            </a:r>
            <a:r>
              <a:rPr lang="he-IL" sz="2400" dirty="0" smtClean="0"/>
              <a:t>נקודת המעורבות הנכונה. לא </a:t>
            </a:r>
            <a:r>
              <a:rPr lang="he-IL" sz="2400" dirty="0" smtClean="0"/>
              <a:t>הייתי מספיק מעורב. אלי היה יותר מדי. לבדוק </a:t>
            </a:r>
            <a:r>
              <a:rPr lang="he-IL" sz="2400" dirty="0" err="1" smtClean="0"/>
              <a:t>שהכל</a:t>
            </a:r>
            <a:r>
              <a:rPr lang="he-IL" sz="2400" dirty="0" smtClean="0"/>
              <a:t> נעשה – לא לעשות במקומם. לוודא שהם </a:t>
            </a:r>
            <a:r>
              <a:rPr lang="he-IL" sz="2400" dirty="0" smtClean="0"/>
              <a:t>עשו ביקור מקדים </a:t>
            </a:r>
            <a:r>
              <a:rPr lang="he-IL" sz="2400" dirty="0" smtClean="0"/>
              <a:t>וראו </a:t>
            </a:r>
            <a:r>
              <a:rPr lang="he-IL" sz="2400" dirty="0" err="1" smtClean="0"/>
              <a:t>הכל</a:t>
            </a:r>
            <a:r>
              <a:rPr lang="he-IL" sz="2400" dirty="0" smtClean="0"/>
              <a:t> בעיניים. </a:t>
            </a:r>
            <a:endParaRPr lang="he-I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90054" cy="1008112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הקורס האקדמי</a:t>
            </a:r>
            <a:endParaRPr lang="he-IL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he-IL" sz="3400" dirty="0" smtClean="0"/>
              <a:t>בהובלת </a:t>
            </a:r>
            <a:r>
              <a:rPr lang="he-IL" sz="3400" dirty="0" smtClean="0">
                <a:solidFill>
                  <a:schemeClr val="tx2"/>
                </a:solidFill>
              </a:rPr>
              <a:t>ד"ר ערן לרמן</a:t>
            </a:r>
            <a:r>
              <a:rPr lang="he-IL" sz="3400" dirty="0" smtClean="0">
                <a:solidFill>
                  <a:schemeClr val="accent5"/>
                </a:solidFill>
              </a:rPr>
              <a:t> </a:t>
            </a:r>
            <a:r>
              <a:rPr lang="he-IL" sz="3400" dirty="0" smtClean="0"/>
              <a:t>ובהשתתפות מרצים אורחים</a:t>
            </a:r>
          </a:p>
          <a:p>
            <a:r>
              <a:rPr lang="he-IL" sz="3400" dirty="0" smtClean="0"/>
              <a:t>ארבעה חלקים עיקריים</a:t>
            </a:r>
            <a:r>
              <a:rPr lang="he-IL" sz="3400" dirty="0" smtClean="0">
                <a:solidFill>
                  <a:schemeClr val="accent1"/>
                </a:solidFill>
              </a:rPr>
              <a:t>:</a:t>
            </a:r>
            <a:endParaRPr lang="he-IL" sz="3400" dirty="0" smtClean="0"/>
          </a:p>
          <a:p>
            <a:pPr lvl="1"/>
            <a:r>
              <a:rPr lang="he-IL" sz="3400" dirty="0" smtClean="0"/>
              <a:t>פרק </a:t>
            </a:r>
            <a:r>
              <a:rPr lang="he-IL" sz="3400" dirty="0" smtClean="0">
                <a:solidFill>
                  <a:schemeClr val="tx2"/>
                </a:solidFill>
              </a:rPr>
              <a:t>מבואות</a:t>
            </a:r>
            <a:r>
              <a:rPr lang="he-IL" sz="3400" dirty="0" smtClean="0">
                <a:solidFill>
                  <a:schemeClr val="accent1"/>
                </a:solidFill>
              </a:rPr>
              <a:t> </a:t>
            </a:r>
            <a:r>
              <a:rPr lang="he-IL" sz="3400" dirty="0" smtClean="0"/>
              <a:t>– היסטוריה של המערכת הבינ"ל, מבנה המערכת הבינ"ל, דיפלומטיה מסורתית ומודרנית</a:t>
            </a:r>
          </a:p>
          <a:p>
            <a:pPr lvl="1"/>
            <a:r>
              <a:rPr lang="he-IL" sz="3400" b="1" dirty="0" smtClean="0">
                <a:solidFill>
                  <a:schemeClr val="tx2"/>
                </a:solidFill>
              </a:rPr>
              <a:t>הזירה הגלובלית </a:t>
            </a:r>
            <a:r>
              <a:rPr lang="he-IL" sz="3400" b="1" dirty="0" smtClean="0"/>
              <a:t>בדגש על המעצמות</a:t>
            </a:r>
          </a:p>
          <a:p>
            <a:pPr lvl="1"/>
            <a:r>
              <a:rPr lang="he-IL" sz="3400" b="1" dirty="0">
                <a:solidFill>
                  <a:schemeClr val="tx2"/>
                </a:solidFill>
              </a:rPr>
              <a:t>ה</a:t>
            </a:r>
            <a:r>
              <a:rPr lang="he-IL" sz="3400" b="1" dirty="0" smtClean="0">
                <a:solidFill>
                  <a:schemeClr val="tx2"/>
                </a:solidFill>
              </a:rPr>
              <a:t>זירה האזורית </a:t>
            </a:r>
            <a:r>
              <a:rPr lang="he-IL" sz="3400" dirty="0" smtClean="0"/>
              <a:t>בדגש על הסוגיה הפלסטינית</a:t>
            </a:r>
          </a:p>
          <a:p>
            <a:pPr lvl="1"/>
            <a:r>
              <a:rPr lang="he-IL" sz="3400" b="1" dirty="0" smtClean="0">
                <a:solidFill>
                  <a:schemeClr val="tx2"/>
                </a:solidFill>
              </a:rPr>
              <a:t>סוגיות גנריות </a:t>
            </a:r>
            <a:r>
              <a:rPr lang="he-IL" sz="3400" dirty="0" smtClean="0"/>
              <a:t>במדיניות החוץ – בקרת נשק, דיפלומטיה יהודית וכד'.</a:t>
            </a:r>
          </a:p>
          <a:p>
            <a:endParaRPr lang="he-IL" dirty="0" smtClean="0"/>
          </a:p>
          <a:p>
            <a:pPr lvl="1"/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7764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768096" y="116632"/>
            <a:ext cx="7290054" cy="1224136"/>
          </a:xfrm>
        </p:spPr>
        <p:txBody>
          <a:bodyPr/>
          <a:lstStyle/>
          <a:p>
            <a:pPr algn="ctr"/>
            <a:r>
              <a:rPr lang="he-IL" dirty="0" smtClean="0"/>
              <a:t>הקורס האקדמי - פירוט</a:t>
            </a:r>
            <a:endParaRPr lang="he-IL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1649898"/>
              </p:ext>
            </p:extLst>
          </p:nvPr>
        </p:nvGraphicFramePr>
        <p:xfrm>
          <a:off x="0" y="1412776"/>
          <a:ext cx="9144000" cy="5450642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316683"/>
                <a:gridCol w="6827317"/>
              </a:tblGrid>
              <a:tr h="725007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תאריך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נושא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4823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04/01/17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1 – מבוא לדיפלומטיה: הרבדים </a:t>
                      </a:r>
                      <a:r>
                        <a:rPr lang="he-IL" sz="2000" dirty="0" smtClean="0">
                          <a:solidFill>
                            <a:srgbClr val="FF0000"/>
                          </a:solidFill>
                          <a:effectLst/>
                        </a:rPr>
                        <a:t>ההיסטוריים של הסדר</a:t>
                      </a:r>
                      <a:r>
                        <a:rPr lang="he-IL" sz="2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העולמי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2 – מבוא לדיפלומטיה: מה השתנה?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3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11/01/17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3 – מבוא לדיפלומטיה: ציונית וישראלית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4 – דיפלומטיה ישראלית בת זמננו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40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25/01/17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5 – מנגנוני קבלת החלטות בישראל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effectLst/>
                        </a:rPr>
                        <a:t>מדינאות 6 – צבא, מודיעין </a:t>
                      </a:r>
                      <a:r>
                        <a:rPr lang="he-IL" sz="2000" dirty="0" smtClean="0">
                          <a:effectLst/>
                        </a:rPr>
                        <a:t>ודיפלומטיה – בעת מערכות, לקראתן ובמהלכן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3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solidFill>
                            <a:srgbClr val="FF0000"/>
                          </a:solidFill>
                          <a:effectLst/>
                        </a:rPr>
                        <a:t>15/02/17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7 – המערכת האזורית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</a:rPr>
                        <a:t>מדינאות 8 – אתגר </a:t>
                      </a:r>
                      <a:r>
                        <a:rPr lang="he-IL" sz="2000" dirty="0" err="1">
                          <a:solidFill>
                            <a:schemeClr val="tx1"/>
                          </a:solidFill>
                          <a:effectLst/>
                        </a:rPr>
                        <a:t>האיסלאם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63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20/02/17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9 – איראן כיריב מדיני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</a:rPr>
                        <a:t>מדינאות 10 – היחסים עם מצרים וירדן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27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endParaRPr lang="he-IL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7830655"/>
              </p:ext>
            </p:extLst>
          </p:nvPr>
        </p:nvGraphicFramePr>
        <p:xfrm>
          <a:off x="0" y="404664"/>
          <a:ext cx="9144000" cy="6292615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162560"/>
                <a:gridCol w="2036284"/>
                <a:gridCol w="6945156"/>
              </a:tblGrid>
              <a:tr h="50405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dirty="0" smtClean="0"/>
                        <a:t>תאריך</a:t>
                      </a:r>
                      <a:endParaRPr lang="he-IL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800" dirty="0" smtClean="0"/>
                        <a:t>נושא</a:t>
                      </a:r>
                      <a:endParaRPr lang="he-IL" sz="2800" dirty="0"/>
                    </a:p>
                  </a:txBody>
                  <a:tcPr marL="68580" marR="68580" marT="0" marB="0"/>
                </a:tc>
              </a:tr>
              <a:tr h="104366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08/03/17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11 – דיפלומטיה ציבורית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12 – מצבי סיום: לבנון 2006 כמקרה בוח</a:t>
                      </a: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ן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560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22/03/17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13 – אירופה: היבשת האבודה?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560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04/04/17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14 – דיפלומטיה כלכלית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8536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10/05/17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</a:t>
                      </a: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15,16 – ארה"ב כציר מרכזי 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במדיניות </a:t>
                      </a: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החוץ 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והביטחון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האו"ם</a:t>
                      </a:r>
                      <a:r>
                        <a:rPr lang="he-IL" sz="24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ו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הזירה </a:t>
                      </a:r>
                      <a:r>
                        <a:rPr lang="he-IL" sz="24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המולטליטראלית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8536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07/06/17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17 – אסיה כזירה </a:t>
                      </a:r>
                      <a:r>
                        <a:rPr lang="he-I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מדינית </a:t>
                      </a:r>
                      <a:r>
                        <a:rPr lang="he-IL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(בוצע יום עיון סין)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18 – בק"ן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4693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14/06/17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19 – רוסיה – איום או הזדמנות?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730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27/6/17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he-IL" sz="24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מדינאות 20 - סיכום הקורס ומיפוי תובנות</a:t>
                      </a: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96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הסימולציה המדינית-ביטחונית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229200"/>
          </a:xfrm>
        </p:spPr>
        <p:txBody>
          <a:bodyPr>
            <a:noAutofit/>
          </a:bodyPr>
          <a:lstStyle/>
          <a:p>
            <a:r>
              <a:rPr lang="he-IL" sz="3400" dirty="0" smtClean="0"/>
              <a:t>חווית  למידה מרכזית, שתעסוק במערכה מדינית-ביטחונית. </a:t>
            </a:r>
          </a:p>
          <a:p>
            <a:r>
              <a:rPr lang="he-IL" sz="3400" dirty="0" smtClean="0"/>
              <a:t>תתקיים בחודשים פברואר-מרץ בכמה מערכות.</a:t>
            </a:r>
          </a:p>
          <a:p>
            <a:r>
              <a:rPr lang="he-IL" sz="3400" dirty="0" smtClean="0"/>
              <a:t>החניכים יחולקו לקבוצות וישחקו תפקידים.</a:t>
            </a:r>
          </a:p>
          <a:p>
            <a:r>
              <a:rPr lang="he-IL" sz="3400" dirty="0" smtClean="0"/>
              <a:t>עבודת הכנה  נרחבת תכלול ניתוח השחקן והמערכת, ברור אינטרסים ומתחים, עיצוב אסטרטגיה, בניית מערכה וכד'.</a:t>
            </a:r>
          </a:p>
          <a:p>
            <a:r>
              <a:rPr lang="he-IL" sz="3400" dirty="0" smtClean="0"/>
              <a:t>במהלך המשחק – יישום  אסטרטגיה, ניטור ושינוי בהתאם לתרחישים והזרמות.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e-IL" altLang="he-IL" dirty="0" smtClean="0"/>
              <a:t>הסיור בנאט"ו ובאיחוד האירופי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lnSpcReduction="10000"/>
          </a:bodyPr>
          <a:lstStyle/>
          <a:p>
            <a:r>
              <a:rPr lang="he-IL" altLang="he-IL" sz="2800" dirty="0">
                <a:cs typeface="David" panose="020E0502060401010101" pitchFamily="34" charset="-79"/>
              </a:rPr>
              <a:t>הכרת </a:t>
            </a:r>
            <a:r>
              <a:rPr lang="he-IL" altLang="he-IL" sz="2800" b="1" dirty="0">
                <a:cs typeface="David" panose="020E0502060401010101" pitchFamily="34" charset="-79"/>
              </a:rPr>
              <a:t>נאט"ו והאיחוד האירופי כארגונים בינ"ל מרכזיים </a:t>
            </a:r>
            <a:r>
              <a:rPr lang="he-IL" altLang="he-IL" sz="2800" dirty="0">
                <a:cs typeface="David" panose="020E0502060401010101" pitchFamily="34" charset="-79"/>
              </a:rPr>
              <a:t>במערכת הבינ"ל,  </a:t>
            </a:r>
            <a:r>
              <a:rPr lang="he-IL" altLang="he-IL" sz="2800" dirty="0" smtClean="0">
                <a:cs typeface="David" panose="020E0502060401010101" pitchFamily="34" charset="-79"/>
              </a:rPr>
              <a:t>אשר להם </a:t>
            </a:r>
            <a:r>
              <a:rPr lang="he-IL" altLang="he-IL" sz="2800" dirty="0">
                <a:cs typeface="David" panose="020E0502060401010101" pitchFamily="34" charset="-79"/>
              </a:rPr>
              <a:t>השפעה רבה על מימדים חשובים בביטחון הלאומי הישראלי,  ובתוך כך: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לימוד והעמקת ההיכרות עם האופן בו פועלים ארגונים אלה – ה</a:t>
            </a:r>
            <a:r>
              <a:rPr lang="he-IL" altLang="he-IL" sz="2800" b="1" dirty="0">
                <a:cs typeface="David" panose="020E0502060401010101" pitchFamily="34" charset="-79"/>
              </a:rPr>
              <a:t>מבנה הארגוני, המוסדות העיקריים, דפוסי קבלת החלטות והאתג</a:t>
            </a:r>
            <a:r>
              <a:rPr lang="he-IL" altLang="he-IL" sz="2800" dirty="0">
                <a:cs typeface="David" panose="020E0502060401010101" pitchFamily="34" charset="-79"/>
              </a:rPr>
              <a:t>רים המרכזיים מולם הם עומדים בימים אלה. 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לימוד </a:t>
            </a:r>
            <a:r>
              <a:rPr lang="he-IL" altLang="he-IL" sz="2800" b="1" dirty="0">
                <a:cs typeface="David" panose="020E0502060401010101" pitchFamily="34" charset="-79"/>
              </a:rPr>
              <a:t>הקשרים שבין ארגונים אלה לבין מדינות המזרח התיכון </a:t>
            </a:r>
            <a:r>
              <a:rPr lang="he-IL" altLang="he-IL" sz="2800" dirty="0">
                <a:cs typeface="David" panose="020E0502060401010101" pitchFamily="34" charset="-79"/>
              </a:rPr>
              <a:t>והאתגרים החדשים מולם הם ניצבים בהקשר זה (אסלאם רדיקלי וכד'). 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לימוד היקף היחסים </a:t>
            </a:r>
            <a:r>
              <a:rPr lang="he-IL" altLang="he-IL" sz="2800" b="1" dirty="0">
                <a:cs typeface="David" panose="020E0502060401010101" pitchFamily="34" charset="-79"/>
              </a:rPr>
              <a:t>והקשרים בין ארגונים אלה לבין מדינת ישראל  </a:t>
            </a:r>
            <a:r>
              <a:rPr lang="he-IL" altLang="he-IL" sz="2800" dirty="0">
                <a:cs typeface="David" panose="020E0502060401010101" pitchFamily="34" charset="-79"/>
              </a:rPr>
              <a:t>וכן האתגרים וההזדמנויות העומדים מולנו בפיתוח קשרים אלה.</a:t>
            </a:r>
            <a:endParaRPr lang="en-US" altLang="he-IL" sz="2800" dirty="0">
              <a:cs typeface="David" panose="020E0502060401010101" pitchFamily="34" charset="-79"/>
            </a:endParaRPr>
          </a:p>
          <a:p>
            <a:pPr lvl="0"/>
            <a:r>
              <a:rPr lang="he-IL" altLang="he-IL" sz="2800" dirty="0">
                <a:cs typeface="David" panose="020E0502060401010101" pitchFamily="34" charset="-79"/>
              </a:rPr>
              <a:t>הכרת אופן </a:t>
            </a:r>
            <a:r>
              <a:rPr lang="he-IL" altLang="he-IL" sz="2800" b="1" dirty="0">
                <a:cs typeface="David" panose="020E0502060401010101" pitchFamily="34" charset="-79"/>
              </a:rPr>
              <a:t>פעילות השגרירות, הנספח הצבאי </a:t>
            </a:r>
            <a:r>
              <a:rPr lang="he-IL" altLang="he-IL" sz="2800" dirty="0">
                <a:cs typeface="David" panose="020E0502060401010101" pitchFamily="34" charset="-79"/>
              </a:rPr>
              <a:t> והנציגים והמוסדות הישראלים  הפועלים מול ארגונים אלה.  </a:t>
            </a:r>
            <a:endParaRPr lang="en-US" altLang="he-IL" sz="2800" dirty="0">
              <a:cs typeface="David" panose="020E0502060401010101" pitchFamily="34" charset="-79"/>
            </a:endParaRP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15892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31641</TotalTime>
  <Words>3245</Words>
  <Application>Microsoft Office PowerPoint</Application>
  <PresentationFormat>‫הצגה על המסך (4:3)</PresentationFormat>
  <Paragraphs>452</Paragraphs>
  <Slides>48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49" baseType="lpstr">
      <vt:lpstr>HDOfficeLightV0</vt:lpstr>
      <vt:lpstr>                            הציר המדיני  וציר האסטרטגיה  </vt:lpstr>
      <vt:lpstr>שקופית 2</vt:lpstr>
      <vt:lpstr>מטרות הציר המדיני</vt:lpstr>
      <vt:lpstr>מרכיבי הציר</vt:lpstr>
      <vt:lpstr>הקורס האקדמי</vt:lpstr>
      <vt:lpstr>הקורס האקדמי - פירוט</vt:lpstr>
      <vt:lpstr>שקופית 7</vt:lpstr>
      <vt:lpstr>הסימולציה המדינית-ביטחונית</vt:lpstr>
      <vt:lpstr>הסיור בנאט"ו ובאיחוד האירופי</vt:lpstr>
      <vt:lpstr>הסיור בארה"ב</vt:lpstr>
      <vt:lpstr>שקופית 11</vt:lpstr>
      <vt:lpstr>מרכיבים נוספים בציר המדיני  ותכנים תומכים</vt:lpstr>
      <vt:lpstr>שקופית 13</vt:lpstr>
      <vt:lpstr>הציר המדיני - תובנות כלליות</vt:lpstr>
      <vt:lpstr>קורס מדיניות חוץ, דיפלומטיה ויחב"ל  (ערן לרמן)</vt:lpstr>
      <vt:lpstr>סיורי חו"ל </vt:lpstr>
      <vt:lpstr>סוגיות למחשבה</vt:lpstr>
      <vt:lpstr>הציר המדיני - המלצות ראשוניות </vt:lpstr>
      <vt:lpstr>שקופית 19</vt:lpstr>
      <vt:lpstr>הציר האסטרטגי  - מבנה כללי</vt:lpstr>
      <vt:lpstr>ציר האסטרטגיה – תובנות כלליות</vt:lpstr>
      <vt:lpstr>הקורס של דימה אדמסקי – תולדות המחשבה האסטרטגית</vt:lpstr>
      <vt:lpstr>קורס חשיבה אסטרטגית (אלוף)</vt:lpstr>
      <vt:lpstr>הפסגות במסע - ההתנסויות</vt:lpstr>
      <vt:lpstr>התנסות ראשונה - תובנות</vt:lpstr>
      <vt:lpstr>שקופית 26</vt:lpstr>
      <vt:lpstr>הסימולציה המדינית ביטחונית</vt:lpstr>
      <vt:lpstr>ההתנסות השלישית</vt:lpstr>
      <vt:lpstr>סיכום </vt:lpstr>
      <vt:lpstr>עומסים</vt:lpstr>
      <vt:lpstr>סוף</vt:lpstr>
      <vt:lpstr>המחקר במב"ל</vt:lpstr>
      <vt:lpstr>סוף – שקפים שונות</vt:lpstr>
      <vt:lpstr>התנסות ראשונה -  סיני - תהליך</vt:lpstr>
      <vt:lpstr>התנסות סיני</vt:lpstr>
      <vt:lpstr>תובנות</vt:lpstr>
      <vt:lpstr>הסימולציה המדינית-ביטחונית</vt:lpstr>
      <vt:lpstr>סוגיות לדיון ולשיפור</vt:lpstr>
      <vt:lpstr>חומרים לאלי</vt:lpstr>
      <vt:lpstr>סוף</vt:lpstr>
      <vt:lpstr>אופציה לתרגול במסגרת הקורס</vt:lpstr>
      <vt:lpstr> שבוע מדינאות – סמינר או סדנה מדינית-דיפלומטית </vt:lpstr>
      <vt:lpstr>התנסות ראשונה  -סיני</vt:lpstr>
      <vt:lpstr>ציר האסטרטגיה – פתיחה לחניכים</vt:lpstr>
      <vt:lpstr>הסימולציה המדינית-ביטחונית</vt:lpstr>
      <vt:lpstr>שקופית 46</vt:lpstr>
      <vt:lpstr>הובלת צוות</vt:lpstr>
      <vt:lpstr>הובלת צוות (2)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המדיני – מחזור מ"ג</dc:title>
  <dc:creator>haimwaxman</dc:creator>
  <cp:lastModifiedBy>haimwaxman</cp:lastModifiedBy>
  <cp:revision>139</cp:revision>
  <cp:lastPrinted>2017-07-18T08:51:14Z</cp:lastPrinted>
  <dcterms:created xsi:type="dcterms:W3CDTF">2015-06-19T12:00:16Z</dcterms:created>
  <dcterms:modified xsi:type="dcterms:W3CDTF">2017-07-22T06:47:51Z</dcterms:modified>
</cp:coreProperties>
</file>