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72" r:id="rId2"/>
    <p:sldMasterId id="2147483708" r:id="rId3"/>
    <p:sldMasterId id="2147483720" r:id="rId4"/>
  </p:sldMasterIdLst>
  <p:handoutMasterIdLst>
    <p:handoutMasterId r:id="rId12"/>
  </p:handoutMasterIdLst>
  <p:sldIdLst>
    <p:sldId id="263" r:id="rId5"/>
    <p:sldId id="264" r:id="rId6"/>
    <p:sldId id="262" r:id="rId7"/>
    <p:sldId id="260" r:id="rId8"/>
    <p:sldId id="259" r:id="rId9"/>
    <p:sldId id="265" r:id="rId10"/>
    <p:sldId id="258" r:id="rId11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84" autoAdjust="0"/>
    <p:restoredTop sz="94660"/>
  </p:normalViewPr>
  <p:slideViewPr>
    <p:cSldViewPr snapToGrid="0">
      <p:cViewPr varScale="1">
        <p:scale>
          <a:sx n="75" d="100"/>
          <a:sy n="75" d="100"/>
        </p:scale>
        <p:origin x="3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7894EF2-92BE-4459-A56F-76AAC4EA75F7}" type="datetimeFigureOut">
              <a:rPr lang="he-IL" smtClean="0"/>
              <a:pPr/>
              <a:t>כ"ה/תמוז/תשע"ז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CF855E3-A3E6-4789-B937-20926CB33F1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74791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8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1B3B0DE5-EA40-4ED1-9BF0-2CA7CF4E9527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3715327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BFB83-F3B6-4836-BFD6-BCABE4DE2E9E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754967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F9047-5A01-4910-AE68-5F166ECB61F4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251982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1B3B0DE5-EA40-4ED1-9BF0-2CA7CF4E9527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239653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53AE7-7916-4A14-88F2-663EF84A0094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0740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3F224DF6-B9A0-446D-A2DB-E7D781CD2B82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8428005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9E7C0-AC2A-41BE-9E60-96CC7D6E3E49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95662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190FD-E020-4AC2-9828-91067A72830A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082427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56D8C-BDF6-4106-AD41-57C3C89F9286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115219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2172A-9C3E-4CFE-968B-392F7C390F66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598620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71051-F53E-448E-BAFD-5190575CBA6F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283901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53AE7-7916-4A14-88F2-663EF84A0094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5032097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עם פינה יחידה חתוכה ומעוגלת 4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sym typeface="Constantia"/>
            </a:endParaRPr>
          </a:p>
        </p:txBody>
      </p:sp>
      <p:sp>
        <p:nvSpPr>
          <p:cNvPr id="6" name="משולש ישר-זווית 5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sym typeface="Constantia"/>
            </a:endParaRPr>
          </a:p>
        </p:txBody>
      </p:sp>
      <p:sp>
        <p:nvSpPr>
          <p:cNvPr id="7" name="צורה חופשית 6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cs typeface="Arial" panose="020B0604020202020204" pitchFamily="34" charset="0"/>
              <a:sym typeface="Constantia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cs typeface="Arial" panose="020B0604020202020204" pitchFamily="34" charset="0"/>
              <a:sym typeface="Constantia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e-IL" noProof="0" smtClean="0"/>
              <a:t>לחץ על הסמל כדי להוסיף תמונה</a:t>
            </a:r>
            <a:endParaRPr lang="en-US" noProof="0" dirty="0"/>
          </a:p>
        </p:txBody>
      </p:sp>
      <p:sp>
        <p:nvSpPr>
          <p:cNvPr id="9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3EB61-E0E5-42DD-9A07-C3E27A07FF0A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2111499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BFB83-F3B6-4836-BFD6-BCABE4DE2E9E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212032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F9047-5A01-4910-AE68-5F166ECB61F4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0838079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1B3B0DE5-EA40-4ED1-9BF0-2CA7CF4E9527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2549429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53AE7-7916-4A14-88F2-663EF84A0094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7911468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3F224DF6-B9A0-446D-A2DB-E7D781CD2B82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8907586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9E7C0-AC2A-41BE-9E60-96CC7D6E3E49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8303909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190FD-E020-4AC2-9828-91067A72830A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6747435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56D8C-BDF6-4106-AD41-57C3C89F9286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3507970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2172A-9C3E-4CFE-968B-392F7C390F66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875824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3F224DF6-B9A0-446D-A2DB-E7D781CD2B82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168542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71051-F53E-448E-BAFD-5190575CBA6F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5806621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עם פינה יחידה חתוכה ומעוגלת 4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sym typeface="Constantia"/>
            </a:endParaRPr>
          </a:p>
        </p:txBody>
      </p:sp>
      <p:sp>
        <p:nvSpPr>
          <p:cNvPr id="6" name="משולש ישר-זווית 5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sym typeface="Constantia"/>
            </a:endParaRPr>
          </a:p>
        </p:txBody>
      </p:sp>
      <p:sp>
        <p:nvSpPr>
          <p:cNvPr id="7" name="צורה חופשית 6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cs typeface="Arial" panose="020B0604020202020204" pitchFamily="34" charset="0"/>
              <a:sym typeface="Constantia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cs typeface="Arial" panose="020B0604020202020204" pitchFamily="34" charset="0"/>
              <a:sym typeface="Constantia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e-IL" noProof="0" smtClean="0"/>
              <a:t>לחץ על הסמל כדי להוסיף תמונה</a:t>
            </a:r>
            <a:endParaRPr lang="en-US" noProof="0" dirty="0"/>
          </a:p>
        </p:txBody>
      </p:sp>
      <p:sp>
        <p:nvSpPr>
          <p:cNvPr id="9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3EB61-E0E5-42DD-9A07-C3E27A07FF0A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2698822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BFB83-F3B6-4836-BFD6-BCABE4DE2E9E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9491586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F9047-5A01-4910-AE68-5F166ECB61F4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5976469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1B3B0DE5-EA40-4ED1-9BF0-2CA7CF4E9527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999113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53AE7-7916-4A14-88F2-663EF84A0094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6821858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3F224DF6-B9A0-446D-A2DB-E7D781CD2B82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9225571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9E7C0-AC2A-41BE-9E60-96CC7D6E3E49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4312338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190FD-E020-4AC2-9828-91067A72830A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82602149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56D8C-BDF6-4106-AD41-57C3C89F9286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89953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9E7C0-AC2A-41BE-9E60-96CC7D6E3E49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61291673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2172A-9C3E-4CFE-968B-392F7C390F66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3224623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71051-F53E-448E-BAFD-5190575CBA6F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15716863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עם פינה יחידה חתוכה ומעוגלת 4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sym typeface="Constantia"/>
            </a:endParaRPr>
          </a:p>
        </p:txBody>
      </p:sp>
      <p:sp>
        <p:nvSpPr>
          <p:cNvPr id="6" name="משולש ישר-זווית 5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sym typeface="Constantia"/>
            </a:endParaRPr>
          </a:p>
        </p:txBody>
      </p:sp>
      <p:sp>
        <p:nvSpPr>
          <p:cNvPr id="7" name="צורה חופשית 6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cs typeface="Arial" panose="020B0604020202020204" pitchFamily="34" charset="0"/>
              <a:sym typeface="Constantia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cs typeface="Arial" panose="020B0604020202020204" pitchFamily="34" charset="0"/>
              <a:sym typeface="Constantia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e-IL" noProof="0" smtClean="0"/>
              <a:t>לחץ על הסמל כדי להוסיף תמונה</a:t>
            </a:r>
            <a:endParaRPr lang="en-US" noProof="0" dirty="0"/>
          </a:p>
        </p:txBody>
      </p:sp>
      <p:sp>
        <p:nvSpPr>
          <p:cNvPr id="9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3EB61-E0E5-42DD-9A07-C3E27A07FF0A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72863665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BFB83-F3B6-4836-BFD6-BCABE4DE2E9E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80155433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F9047-5A01-4910-AE68-5F166ECB61F4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230399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190FD-E020-4AC2-9828-91067A72830A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35856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56D8C-BDF6-4106-AD41-57C3C89F9286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765337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2172A-9C3E-4CFE-968B-392F7C390F66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53605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מציין מיקום של כותרת תחתונה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מציין מיקום של מספר שקופית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71051-F53E-448E-BAFD-5190575CBA6F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34049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עם פינה יחידה חתוכה ומעוגלת 4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sym typeface="Constantia"/>
            </a:endParaRPr>
          </a:p>
        </p:txBody>
      </p:sp>
      <p:sp>
        <p:nvSpPr>
          <p:cNvPr id="6" name="משולש ישר-זווית 5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  <a:sym typeface="Constantia"/>
            </a:endParaRPr>
          </a:p>
        </p:txBody>
      </p:sp>
      <p:sp>
        <p:nvSpPr>
          <p:cNvPr id="7" name="צורה חופשית 6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cs typeface="Arial" panose="020B0604020202020204" pitchFamily="34" charset="0"/>
              <a:sym typeface="Constantia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cs typeface="Arial" panose="020B0604020202020204" pitchFamily="34" charset="0"/>
              <a:sym typeface="Constantia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e-IL" noProof="0" smtClean="0"/>
              <a:t>לחץ על הסמל כדי להוסיף תמונה</a:t>
            </a:r>
            <a:endParaRPr lang="en-US" noProof="0" dirty="0"/>
          </a:p>
        </p:txBody>
      </p:sp>
      <p:sp>
        <p:nvSpPr>
          <p:cNvPr id="9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3EB61-E0E5-42DD-9A07-C3E27A07FF0A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148368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cs typeface="Arial" panose="020B0604020202020204" pitchFamily="34" charset="0"/>
              <a:sym typeface="Constantia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cs typeface="Arial" panose="020B0604020202020204" pitchFamily="34" charset="0"/>
              <a:sym typeface="Constantia"/>
            </a:endParaRPr>
          </a:p>
        </p:txBody>
      </p:sp>
      <p:sp>
        <p:nvSpPr>
          <p:cNvPr id="1028" name="מציין מיקום של כותרת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 smtClean="0"/>
              <a:t>לחץ כדי לערוך סגנון כותרת של תבנית בסיס</a:t>
            </a:r>
          </a:p>
        </p:txBody>
      </p:sp>
      <p:sp>
        <p:nvSpPr>
          <p:cNvPr id="1029" name="מציין מיקום טקסט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 smtClean="0"/>
              <a:t>לחץ כדי לערוך סגנונות טקסט של תבנית בסיס</a:t>
            </a:r>
          </a:p>
          <a:p>
            <a:pPr lvl="1"/>
            <a:r>
              <a:rPr lang="he-IL" altLang="he-IL" smtClean="0"/>
              <a:t>רמה שנייה</a:t>
            </a:r>
          </a:p>
          <a:p>
            <a:pPr lvl="2"/>
            <a:r>
              <a:rPr lang="he-IL" altLang="he-IL" smtClean="0"/>
              <a:t>רמה שלישית</a:t>
            </a:r>
          </a:p>
          <a:p>
            <a:pPr lvl="3"/>
            <a:r>
              <a:rPr lang="he-IL" altLang="he-IL" smtClean="0"/>
              <a:t>רמה רביעית</a:t>
            </a:r>
          </a:p>
          <a:p>
            <a:pPr lvl="4"/>
            <a:r>
              <a:rPr lang="he-IL" altLang="he-IL" smtClean="0"/>
              <a:t>רמה חמישית</a:t>
            </a:r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1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  <a:sym typeface="Constantia"/>
            </a:endParaRPr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1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  <a:sym typeface="Constantia"/>
            </a:endParaRPr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F069C1-128F-4129-8580-571DE2029E85}" type="slidenum">
              <a:rPr lang="he-IL" altLang="he-IL">
                <a:latin typeface="Arial" panose="020B0604020202020204" pitchFamily="34" charset="0"/>
                <a:cs typeface="Arial" panose="020B0604020202020204" pitchFamily="34" charset="0"/>
                <a:sym typeface="Constanti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he-IL">
              <a:latin typeface="Arial" panose="020B0604020202020204" pitchFamily="34" charset="0"/>
              <a:cs typeface="Arial" panose="020B0604020202020204" pitchFamily="34" charset="0"/>
              <a:sym typeface="Constantia"/>
            </a:endParaRPr>
          </a:p>
        </p:txBody>
      </p:sp>
      <p:grpSp>
        <p:nvGrpSpPr>
          <p:cNvPr id="1033" name="קבוצה 1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Constantia"/>
              </a:endParaRPr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Constant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5497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9pPr>
    </p:titleStyle>
    <p:bodyStyle>
      <a:lvl1pPr marL="273050" indent="-2730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r" rtl="1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cs typeface="Arial" panose="020B0604020202020204" pitchFamily="34" charset="0"/>
              <a:sym typeface="Constantia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cs typeface="Arial" panose="020B0604020202020204" pitchFamily="34" charset="0"/>
              <a:sym typeface="Constantia"/>
            </a:endParaRPr>
          </a:p>
        </p:txBody>
      </p:sp>
      <p:sp>
        <p:nvSpPr>
          <p:cNvPr id="1028" name="מציין מיקום של כותרת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 smtClean="0"/>
              <a:t>לחץ כדי לערוך סגנון כותרת של תבנית בסיס</a:t>
            </a:r>
          </a:p>
        </p:txBody>
      </p:sp>
      <p:sp>
        <p:nvSpPr>
          <p:cNvPr id="1029" name="מציין מיקום טקסט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 smtClean="0"/>
              <a:t>לחץ כדי לערוך סגנונות טקסט של תבנית בסיס</a:t>
            </a:r>
          </a:p>
          <a:p>
            <a:pPr lvl="1"/>
            <a:r>
              <a:rPr lang="he-IL" altLang="he-IL" smtClean="0"/>
              <a:t>רמה שנייה</a:t>
            </a:r>
          </a:p>
          <a:p>
            <a:pPr lvl="2"/>
            <a:r>
              <a:rPr lang="he-IL" altLang="he-IL" smtClean="0"/>
              <a:t>רמה שלישית</a:t>
            </a:r>
          </a:p>
          <a:p>
            <a:pPr lvl="3"/>
            <a:r>
              <a:rPr lang="he-IL" altLang="he-IL" smtClean="0"/>
              <a:t>רמה רביעית</a:t>
            </a:r>
          </a:p>
          <a:p>
            <a:pPr lvl="4"/>
            <a:r>
              <a:rPr lang="he-IL" altLang="he-IL" smtClean="0"/>
              <a:t>רמה חמישית</a:t>
            </a:r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1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  <a:sym typeface="Constantia"/>
            </a:endParaRPr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1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  <a:sym typeface="Constantia"/>
            </a:endParaRPr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F069C1-128F-4129-8580-571DE2029E85}" type="slidenum">
              <a:rPr lang="he-IL" altLang="he-IL">
                <a:latin typeface="Arial" panose="020B0604020202020204" pitchFamily="34" charset="0"/>
                <a:cs typeface="Arial" panose="020B0604020202020204" pitchFamily="34" charset="0"/>
                <a:sym typeface="Constanti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he-IL">
              <a:latin typeface="Arial" panose="020B0604020202020204" pitchFamily="34" charset="0"/>
              <a:cs typeface="Arial" panose="020B0604020202020204" pitchFamily="34" charset="0"/>
              <a:sym typeface="Constantia"/>
            </a:endParaRPr>
          </a:p>
        </p:txBody>
      </p:sp>
      <p:grpSp>
        <p:nvGrpSpPr>
          <p:cNvPr id="1033" name="קבוצה 1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Constantia"/>
              </a:endParaRPr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Constant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842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9pPr>
    </p:titleStyle>
    <p:bodyStyle>
      <a:lvl1pPr marL="273050" indent="-2730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r" rtl="1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cs typeface="Arial" panose="020B0604020202020204" pitchFamily="34" charset="0"/>
              <a:sym typeface="Constantia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cs typeface="Arial" panose="020B0604020202020204" pitchFamily="34" charset="0"/>
              <a:sym typeface="Constantia"/>
            </a:endParaRPr>
          </a:p>
        </p:txBody>
      </p:sp>
      <p:sp>
        <p:nvSpPr>
          <p:cNvPr id="1028" name="מציין מיקום של כותרת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 smtClean="0"/>
              <a:t>לחץ כדי לערוך סגנון כותרת של תבנית בסיס</a:t>
            </a:r>
          </a:p>
        </p:txBody>
      </p:sp>
      <p:sp>
        <p:nvSpPr>
          <p:cNvPr id="1029" name="מציין מיקום טקסט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 smtClean="0"/>
              <a:t>לחץ כדי לערוך סגנונות טקסט של תבנית בסיס</a:t>
            </a:r>
          </a:p>
          <a:p>
            <a:pPr lvl="1"/>
            <a:r>
              <a:rPr lang="he-IL" altLang="he-IL" smtClean="0"/>
              <a:t>רמה שנייה</a:t>
            </a:r>
          </a:p>
          <a:p>
            <a:pPr lvl="2"/>
            <a:r>
              <a:rPr lang="he-IL" altLang="he-IL" smtClean="0"/>
              <a:t>רמה שלישית</a:t>
            </a:r>
          </a:p>
          <a:p>
            <a:pPr lvl="3"/>
            <a:r>
              <a:rPr lang="he-IL" altLang="he-IL" smtClean="0"/>
              <a:t>רמה רביעית</a:t>
            </a:r>
          </a:p>
          <a:p>
            <a:pPr lvl="4"/>
            <a:r>
              <a:rPr lang="he-IL" altLang="he-IL" smtClean="0"/>
              <a:t>רמה חמישית</a:t>
            </a:r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1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  <a:sym typeface="Constantia"/>
            </a:endParaRPr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1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  <a:sym typeface="Constantia"/>
            </a:endParaRPr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F069C1-128F-4129-8580-571DE2029E85}" type="slidenum">
              <a:rPr lang="he-IL" altLang="he-IL">
                <a:latin typeface="Arial" panose="020B0604020202020204" pitchFamily="34" charset="0"/>
                <a:cs typeface="Arial" panose="020B0604020202020204" pitchFamily="34" charset="0"/>
                <a:sym typeface="Constanti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he-IL">
              <a:latin typeface="Arial" panose="020B0604020202020204" pitchFamily="34" charset="0"/>
              <a:cs typeface="Arial" panose="020B0604020202020204" pitchFamily="34" charset="0"/>
              <a:sym typeface="Constantia"/>
            </a:endParaRPr>
          </a:p>
        </p:txBody>
      </p:sp>
      <p:grpSp>
        <p:nvGrpSpPr>
          <p:cNvPr id="1033" name="קבוצה 1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Constantia"/>
              </a:endParaRPr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Constant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3995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9pPr>
    </p:titleStyle>
    <p:bodyStyle>
      <a:lvl1pPr marL="273050" indent="-2730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r" rtl="1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cs typeface="Arial" panose="020B0604020202020204" pitchFamily="34" charset="0"/>
              <a:sym typeface="Constantia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  <a:cs typeface="Arial" panose="020B0604020202020204" pitchFamily="34" charset="0"/>
              <a:sym typeface="Constantia"/>
            </a:endParaRPr>
          </a:p>
        </p:txBody>
      </p:sp>
      <p:sp>
        <p:nvSpPr>
          <p:cNvPr id="1028" name="מציין מיקום של כותרת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 smtClean="0"/>
              <a:t>לחץ כדי לערוך סגנון כותרת של תבנית בסיס</a:t>
            </a:r>
          </a:p>
        </p:txBody>
      </p:sp>
      <p:sp>
        <p:nvSpPr>
          <p:cNvPr id="1029" name="מציין מיקום טקסט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 smtClean="0"/>
              <a:t>לחץ כדי לערוך סגנונות טקסט של תבנית בסיס</a:t>
            </a:r>
          </a:p>
          <a:p>
            <a:pPr lvl="1"/>
            <a:r>
              <a:rPr lang="he-IL" altLang="he-IL" smtClean="0"/>
              <a:t>רמה שנייה</a:t>
            </a:r>
          </a:p>
          <a:p>
            <a:pPr lvl="2"/>
            <a:r>
              <a:rPr lang="he-IL" altLang="he-IL" smtClean="0"/>
              <a:t>רמה שלישית</a:t>
            </a:r>
          </a:p>
          <a:p>
            <a:pPr lvl="3"/>
            <a:r>
              <a:rPr lang="he-IL" altLang="he-IL" smtClean="0"/>
              <a:t>רמה רביעית</a:t>
            </a:r>
          </a:p>
          <a:p>
            <a:pPr lvl="4"/>
            <a:r>
              <a:rPr lang="he-IL" altLang="he-IL" smtClean="0"/>
              <a:t>רמה חמישית</a:t>
            </a:r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1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  <a:sym typeface="Constantia"/>
            </a:endParaRPr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1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  <a:sym typeface="Constantia"/>
            </a:endParaRPr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F069C1-128F-4129-8580-571DE2029E85}" type="slidenum">
              <a:rPr lang="he-IL" altLang="he-IL">
                <a:latin typeface="Arial" panose="020B0604020202020204" pitchFamily="34" charset="0"/>
                <a:cs typeface="Arial" panose="020B0604020202020204" pitchFamily="34" charset="0"/>
                <a:sym typeface="Constanti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he-IL">
              <a:latin typeface="Arial" panose="020B0604020202020204" pitchFamily="34" charset="0"/>
              <a:cs typeface="Arial" panose="020B0604020202020204" pitchFamily="34" charset="0"/>
              <a:sym typeface="Constantia"/>
            </a:endParaRPr>
          </a:p>
        </p:txBody>
      </p:sp>
      <p:grpSp>
        <p:nvGrpSpPr>
          <p:cNvPr id="1033" name="קבוצה 1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Constantia"/>
              </a:endParaRPr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Constant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7853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Arial" pitchFamily="34" charset="0"/>
        </a:defRPr>
      </a:lvl9pPr>
    </p:titleStyle>
    <p:bodyStyle>
      <a:lvl1pPr marL="273050" indent="-2730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r" rtl="1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תוכן 2"/>
          <p:cNvSpPr>
            <a:spLocks noGrp="1"/>
          </p:cNvSpPr>
          <p:nvPr>
            <p:ph idx="1"/>
          </p:nvPr>
        </p:nvSpPr>
        <p:spPr>
          <a:xfrm>
            <a:off x="2108200" y="1600062"/>
            <a:ext cx="6553200" cy="6477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he-IL" altLang="he-IL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he-IL" altLang="he-IL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he-IL" altLang="he-IL" smtClean="0"/>
          </a:p>
        </p:txBody>
      </p:sp>
      <p:sp>
        <p:nvSpPr>
          <p:cNvPr id="4" name="מלבן 3"/>
          <p:cNvSpPr/>
          <p:nvPr/>
        </p:nvSpPr>
        <p:spPr>
          <a:xfrm>
            <a:off x="1206500" y="1763564"/>
            <a:ext cx="999489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6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Constantia"/>
              </a:rPr>
              <a:t>מב</a:t>
            </a:r>
            <a:r>
              <a:rPr lang="he-IL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Constantia"/>
              </a:rPr>
              <a:t>''ל - מחזור </a:t>
            </a:r>
            <a:r>
              <a:rPr lang="he-IL" sz="6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Constantia"/>
              </a:rPr>
              <a:t>מ''ה</a:t>
            </a:r>
            <a:endParaRPr lang="he-IL" sz="60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Constantia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Constantia"/>
              </a:rPr>
              <a:t>תכנית הלימודים האקדמית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Constantia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Constantia"/>
              </a:rPr>
              <a:t>19.7.2017</a:t>
            </a:r>
            <a:endParaRPr lang="he-IL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Constantia"/>
            </a:endParaRPr>
          </a:p>
        </p:txBody>
      </p:sp>
      <p:pic>
        <p:nvPicPr>
          <p:cNvPr id="20521" name="Picture 5" descr="מבל חדש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1168400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793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תוכן 2"/>
          <p:cNvSpPr>
            <a:spLocks noGrp="1"/>
          </p:cNvSpPr>
          <p:nvPr>
            <p:ph idx="1"/>
          </p:nvPr>
        </p:nvSpPr>
        <p:spPr>
          <a:xfrm>
            <a:off x="2108200" y="1600062"/>
            <a:ext cx="6553200" cy="6477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he-IL" altLang="he-IL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he-IL" altLang="he-IL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he-IL" altLang="he-IL" smtClean="0"/>
          </a:p>
        </p:txBody>
      </p:sp>
      <p:pic>
        <p:nvPicPr>
          <p:cNvPr id="20521" name="Picture 5" descr="מבל חדש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1168400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מלבן 4"/>
          <p:cNvSpPr/>
          <p:nvPr/>
        </p:nvSpPr>
        <p:spPr>
          <a:xfrm>
            <a:off x="5189619" y="569228"/>
            <a:ext cx="299954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Constantia"/>
              </a:rPr>
              <a:t>מטרות הדיון</a:t>
            </a:r>
          </a:p>
        </p:txBody>
      </p:sp>
      <p:sp>
        <p:nvSpPr>
          <p:cNvPr id="6" name="מלבן 5"/>
          <p:cNvSpPr/>
          <p:nvPr/>
        </p:nvSpPr>
        <p:spPr>
          <a:xfrm>
            <a:off x="2276272" y="1498458"/>
            <a:ext cx="8482520" cy="166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 fontAlgn="base">
              <a:spcBef>
                <a:spcPct val="20000"/>
              </a:spcBef>
              <a:spcAft>
                <a:spcPct val="0"/>
              </a:spcAft>
              <a:buSzPct val="95000"/>
              <a:buFont typeface="Arial" panose="020B0604020202020204" pitchFamily="34" charset="0"/>
              <a:buChar char="•"/>
            </a:pPr>
            <a:r>
              <a:rPr lang="he-IL" altLang="he-IL" sz="3200" dirty="0" smtClean="0"/>
              <a:t>הצגת סטאטוס ההתקדמות בגיבוש תכנית הלימודים בין </a:t>
            </a:r>
            <a:r>
              <a:rPr lang="he-IL" altLang="he-IL" sz="3200" dirty="0" err="1" smtClean="0"/>
              <a:t>אונ</a:t>
            </a:r>
            <a:r>
              <a:rPr lang="he-IL" altLang="he-IL" sz="3200" dirty="0" smtClean="0"/>
              <a:t>' חיפה </a:t>
            </a:r>
            <a:r>
              <a:rPr lang="he-IL" altLang="he-IL" sz="3200" dirty="0" err="1" smtClean="0"/>
              <a:t>למב"ל</a:t>
            </a:r>
            <a:r>
              <a:rPr lang="he-IL" altLang="he-IL" sz="3200" dirty="0" smtClean="0"/>
              <a:t> </a:t>
            </a:r>
          </a:p>
          <a:p>
            <a:pPr marL="273050" indent="-273050" fontAlgn="base">
              <a:spcBef>
                <a:spcPct val="20000"/>
              </a:spcBef>
              <a:spcAft>
                <a:spcPct val="0"/>
              </a:spcAft>
              <a:buSzPct val="95000"/>
              <a:buFont typeface="Arial" panose="020B0604020202020204" pitchFamily="34" charset="0"/>
              <a:buChar char="•"/>
            </a:pPr>
            <a:r>
              <a:rPr lang="he-IL" altLang="he-IL" sz="3200" dirty="0" smtClean="0"/>
              <a:t>דיון בנושאים פתוחים </a:t>
            </a:r>
          </a:p>
        </p:txBody>
      </p:sp>
    </p:spTree>
    <p:extLst>
      <p:ext uri="{BB962C8B-B14F-4D97-AF65-F5344CB8AC3E}">
        <p14:creationId xmlns:p14="http://schemas.microsoft.com/office/powerpoint/2010/main" val="184793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תוכן 2"/>
          <p:cNvSpPr>
            <a:spLocks noGrp="1"/>
          </p:cNvSpPr>
          <p:nvPr>
            <p:ph idx="1"/>
          </p:nvPr>
        </p:nvSpPr>
        <p:spPr>
          <a:xfrm>
            <a:off x="2855913" y="1125538"/>
            <a:ext cx="6553200" cy="6477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he-IL" altLang="he-IL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he-IL" altLang="he-IL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he-IL" altLang="he-IL" smtClean="0"/>
          </a:p>
        </p:txBody>
      </p:sp>
      <p:sp>
        <p:nvSpPr>
          <p:cNvPr id="4" name="מלבן 3"/>
          <p:cNvSpPr/>
          <p:nvPr/>
        </p:nvSpPr>
        <p:spPr>
          <a:xfrm>
            <a:off x="4167070" y="0"/>
            <a:ext cx="3930884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Constantia"/>
              </a:rPr>
              <a:t>קורסים אקדמיים</a:t>
            </a:r>
            <a:endParaRPr lang="he-IL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Constantia"/>
            </a:endParaRP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767584"/>
              </p:ext>
            </p:extLst>
          </p:nvPr>
        </p:nvGraphicFramePr>
        <p:xfrm>
          <a:off x="282102" y="789900"/>
          <a:ext cx="11656743" cy="586465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15589"/>
                <a:gridCol w="3520577"/>
                <a:gridCol w="3520577"/>
              </a:tblGrid>
              <a:tr h="316943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/>
                        <a:t>שם הקורס</a:t>
                      </a:r>
                      <a:endParaRPr lang="he-IL" sz="1600" dirty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שם</a:t>
                      </a:r>
                      <a:r>
                        <a:rPr lang="he-IL" sz="1600" baseline="0" dirty="0" smtClean="0"/>
                        <a:t> המרצה</a:t>
                      </a:r>
                      <a:endParaRPr lang="he-IL" sz="1600" dirty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err="1" smtClean="0"/>
                        <a:t>שש''ס</a:t>
                      </a:r>
                      <a:r>
                        <a:rPr lang="he-IL" sz="1600" dirty="0" smtClean="0"/>
                        <a:t> - סה"כ 46   </a:t>
                      </a:r>
                      <a:endParaRPr lang="he-IL" sz="1600" dirty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43">
                <a:tc>
                  <a:txBody>
                    <a:bodyPr/>
                    <a:lstStyle/>
                    <a:p>
                      <a:pPr algn="ctr"/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תשתית </a:t>
                      </a:r>
                      <a:r>
                        <a:rPr kumimoji="0" lang="he-IL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הבטל''ם</a:t>
                      </a:r>
                      <a:endParaRPr kumimoji="0"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פרופ' גבי בן-דור</a:t>
                      </a:r>
                      <a:endParaRPr kumimoji="0"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שש''ס</a:t>
                      </a:r>
                      <a:endParaRPr kumimoji="0"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4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חשיבה אסטרטגית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err="1" smtClean="0"/>
                        <a:t>ד''ר</a:t>
                      </a:r>
                      <a:r>
                        <a:rPr lang="he-IL" sz="1600" dirty="0" smtClean="0"/>
                        <a:t> דימה </a:t>
                      </a:r>
                      <a:r>
                        <a:rPr lang="he-IL" sz="1600" dirty="0" err="1" smtClean="0"/>
                        <a:t>אדמסקי</a:t>
                      </a:r>
                      <a:endParaRPr lang="he-IL" sz="1600" dirty="0" smtClean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5 </a:t>
                      </a: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שש''ס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4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משפט ציבורי</a:t>
                      </a:r>
                      <a:endParaRPr lang="he-IL" sz="1600" dirty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he-IL" sz="1600" dirty="0" smtClean="0"/>
                        <a:t>פרופ' סוזי</a:t>
                      </a:r>
                      <a:r>
                        <a:rPr lang="he-IL" sz="1600" baseline="0" dirty="0" smtClean="0"/>
                        <a:t> נבות</a:t>
                      </a:r>
                      <a:endParaRPr lang="he-IL" sz="1600" dirty="0" smtClean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4 </a:t>
                      </a: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שש''ס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43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/>
                        <a:t>הגיאוגרפיה</a:t>
                      </a:r>
                      <a:r>
                        <a:rPr lang="he-IL" sz="1600" baseline="0" dirty="0" smtClean="0"/>
                        <a:t> של </a:t>
                      </a:r>
                      <a:r>
                        <a:rPr lang="he-IL" sz="1600" baseline="0" dirty="0" err="1" smtClean="0"/>
                        <a:t>הבטל''ם</a:t>
                      </a:r>
                      <a:endParaRPr lang="he-IL" sz="1600" dirty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פרופ' יוסי בן-ארצי</a:t>
                      </a:r>
                      <a:endParaRPr lang="he-IL" sz="1600" dirty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4 </a:t>
                      </a: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שש''ס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43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/>
                        <a:t>חברה ישראלית </a:t>
                      </a:r>
                      <a:endParaRPr lang="he-IL" sz="1600" dirty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err="1" smtClean="0"/>
                        <a:t>ד''ר</a:t>
                      </a:r>
                      <a:r>
                        <a:rPr lang="he-IL" sz="1600" dirty="0" smtClean="0"/>
                        <a:t> איל </a:t>
                      </a:r>
                      <a:r>
                        <a:rPr lang="he-IL" sz="1600" dirty="0" err="1" smtClean="0"/>
                        <a:t>לוין</a:t>
                      </a:r>
                      <a:endParaRPr lang="he-IL" sz="1600" dirty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4 </a:t>
                      </a: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שש''ס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43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/>
                        <a:t>כלכלה א' </a:t>
                      </a:r>
                      <a:endParaRPr lang="he-IL" sz="1600" dirty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מר דוד ברודט</a:t>
                      </a:r>
                      <a:endParaRPr lang="he-IL" sz="1600" dirty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2 </a:t>
                      </a: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שש''ס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43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/>
                        <a:t>מדיניות חוץ</a:t>
                      </a:r>
                      <a:endParaRPr lang="he-IL" sz="1600" dirty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aseline="0" dirty="0" smtClean="0"/>
                        <a:t> </a:t>
                      </a:r>
                      <a:r>
                        <a:rPr lang="he-IL" sz="1600" dirty="0" err="1" smtClean="0"/>
                        <a:t>ד''ר</a:t>
                      </a:r>
                      <a:r>
                        <a:rPr lang="he-IL" sz="1600" dirty="0" smtClean="0"/>
                        <a:t> ערן לרמן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2 </a:t>
                      </a: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שש''ס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43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/>
                        <a:t>סיור מזרח</a:t>
                      </a:r>
                      <a:endParaRPr lang="he-IL" sz="1600" dirty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3 </a:t>
                      </a: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שש''ס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43">
                <a:tc>
                  <a:txBody>
                    <a:bodyPr/>
                    <a:lstStyle/>
                    <a:p>
                      <a:pPr algn="ctr"/>
                      <a:r>
                        <a:rPr kumimoji="0" lang="he-IL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ארה'''ב</a:t>
                      </a:r>
                      <a:endParaRPr kumimoji="0"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פרופ' אבי בן-צבי</a:t>
                      </a:r>
                      <a:endParaRPr kumimoji="0"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שש''ס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43">
                <a:tc>
                  <a:txBody>
                    <a:bodyPr/>
                    <a:lstStyle/>
                    <a:p>
                      <a:pPr algn="ctr"/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סמינרים (שחיתות שלטונית, כלכלה גלובאלית, צבא-חברה)</a:t>
                      </a:r>
                      <a:endParaRPr kumimoji="0"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פרופ' סוזי</a:t>
                      </a:r>
                      <a:r>
                        <a:rPr lang="he-IL" sz="1600" baseline="0" dirty="0" smtClean="0"/>
                        <a:t> נבות, מר דוד ברודט, ד"ר </a:t>
                      </a:r>
                      <a:r>
                        <a:rPr lang="he-IL" sz="1600" baseline="0" dirty="0" err="1" smtClean="0"/>
                        <a:t>מממד"ה</a:t>
                      </a:r>
                      <a:endParaRPr lang="he-IL" sz="1600" dirty="0" smtClean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שש''ס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43">
                <a:tc>
                  <a:txBody>
                    <a:bodyPr/>
                    <a:lstStyle/>
                    <a:p>
                      <a:pPr algn="ctr"/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גישות</a:t>
                      </a:r>
                      <a:r>
                        <a:rPr kumimoji="0" lang="he-IL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ואסכולות</a:t>
                      </a:r>
                      <a:endParaRPr kumimoji="0"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פרופ' גבי בן-דור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שש''ס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43">
                <a:tc>
                  <a:txBody>
                    <a:bodyPr/>
                    <a:lstStyle/>
                    <a:p>
                      <a:pPr algn="ctr"/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אשכול</a:t>
                      </a:r>
                      <a:r>
                        <a:rPr kumimoji="0" lang="he-IL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בכירות</a:t>
                      </a:r>
                      <a:endParaRPr kumimoji="0"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 smtClean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שש''ס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43">
                <a:tc>
                  <a:txBody>
                    <a:bodyPr/>
                    <a:lstStyle/>
                    <a:p>
                      <a:pPr algn="ctr"/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סיורי </a:t>
                      </a:r>
                      <a:r>
                        <a:rPr kumimoji="0" lang="he-IL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בטל''ם</a:t>
                      </a:r>
                      <a:endParaRPr kumimoji="0"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פרופ' יוסי בן-ארצי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שש''ס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43">
                <a:tc>
                  <a:txBody>
                    <a:bodyPr/>
                    <a:lstStyle/>
                    <a:p>
                      <a:pPr algn="ctr"/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עבודה שנתית</a:t>
                      </a:r>
                      <a:endParaRPr kumimoji="0"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 smtClean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ללא שש"ס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43">
                <a:tc>
                  <a:txBody>
                    <a:bodyPr/>
                    <a:lstStyle/>
                    <a:p>
                      <a:pPr algn="ctr"/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סדנאות מחקר (א'+ב')</a:t>
                      </a:r>
                      <a:r>
                        <a:rPr kumimoji="0" lang="he-IL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למסלול תזה בלבד</a:t>
                      </a:r>
                      <a:endParaRPr kumimoji="0"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err="1" smtClean="0"/>
                        <a:t>אונ</a:t>
                      </a:r>
                      <a:r>
                        <a:rPr lang="he-IL" sz="1600" dirty="0" smtClean="0"/>
                        <a:t>' חיפה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שש"ס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00908">
                <a:tc>
                  <a:txBody>
                    <a:bodyPr/>
                    <a:lstStyle/>
                    <a:p>
                      <a:pPr algn="ctr"/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דוקטרינת </a:t>
                      </a:r>
                      <a:r>
                        <a:rPr kumimoji="0" lang="he-IL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הבטל"ם</a:t>
                      </a: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(לבינ"ל בלבד בקורס קיץ)</a:t>
                      </a:r>
                      <a:endParaRPr kumimoji="0"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פרופ</a:t>
                      </a: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' אבי בן-צבי</a:t>
                      </a:r>
                      <a:endParaRPr lang="he-IL" sz="1600" dirty="0" smtClean="0"/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שש"ס</a:t>
                      </a:r>
                    </a:p>
                  </a:txBody>
                  <a:tcPr marL="91441" marR="9144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0521" name="Picture 5" descr="מבל חדש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6" y="0"/>
            <a:ext cx="1168400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680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65200" y="2095500"/>
            <a:ext cx="10363200" cy="4013200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20482" name="מציין מיקום תוכן 2"/>
          <p:cNvSpPr>
            <a:spLocks noGrp="1"/>
          </p:cNvSpPr>
          <p:nvPr>
            <p:ph idx="1"/>
          </p:nvPr>
        </p:nvSpPr>
        <p:spPr>
          <a:xfrm>
            <a:off x="520700" y="1274764"/>
            <a:ext cx="10972800" cy="4389437"/>
          </a:xfrm>
        </p:spPr>
        <p:txBody>
          <a:bodyPr/>
          <a:lstStyle/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he-IL" altLang="he-IL" sz="3200" dirty="0" smtClean="0"/>
              <a:t>הציר הכלכלי - ניתוחי אירוע, סיור ויום עיון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he-IL" altLang="he-IL" sz="3200" dirty="0" smtClean="0"/>
              <a:t>הגנה לאומית 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he-IL" altLang="he-IL" sz="3200" dirty="0" err="1" smtClean="0"/>
              <a:t>מזה''ת</a:t>
            </a:r>
            <a:r>
              <a:rPr lang="he-IL" altLang="he-IL" sz="3200" dirty="0" smtClean="0"/>
              <a:t> 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he-IL" altLang="he-IL" sz="3200" dirty="0" smtClean="0"/>
              <a:t>סיור אירופה (</a:t>
            </a:r>
            <a:r>
              <a:rPr lang="he-IL" altLang="he-IL" sz="3200" dirty="0" err="1" smtClean="0"/>
              <a:t>נאט''ו</a:t>
            </a:r>
            <a:r>
              <a:rPr lang="he-IL" altLang="he-IL" sz="3200" dirty="0" smtClean="0"/>
              <a:t> </a:t>
            </a:r>
            <a:r>
              <a:rPr lang="he-IL" altLang="he-IL" sz="3200" dirty="0" err="1" smtClean="0"/>
              <a:t>והא"א</a:t>
            </a:r>
            <a:r>
              <a:rPr lang="he-IL" altLang="he-IL" sz="3200" dirty="0" smtClean="0"/>
              <a:t>)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he-IL" altLang="he-IL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he-IL" altLang="he-IL" dirty="0" smtClean="0"/>
          </a:p>
        </p:txBody>
      </p:sp>
      <p:sp>
        <p:nvSpPr>
          <p:cNvPr id="4" name="מלבן 3"/>
          <p:cNvSpPr/>
          <p:nvPr/>
        </p:nvSpPr>
        <p:spPr>
          <a:xfrm>
            <a:off x="3613914" y="514742"/>
            <a:ext cx="556594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Constantia"/>
              </a:rPr>
              <a:t>מופעים שאינם אקדמיים</a:t>
            </a:r>
            <a:endParaRPr lang="he-IL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Constantia"/>
            </a:endParaRPr>
          </a:p>
        </p:txBody>
      </p:sp>
      <p:pic>
        <p:nvPicPr>
          <p:cNvPr id="20521" name="Picture 5" descr="מבל חדש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1168400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751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תוכן 2"/>
          <p:cNvSpPr>
            <a:spLocks noGrp="1"/>
          </p:cNvSpPr>
          <p:nvPr>
            <p:ph idx="1"/>
          </p:nvPr>
        </p:nvSpPr>
        <p:spPr>
          <a:xfrm>
            <a:off x="2855913" y="1125538"/>
            <a:ext cx="6553200" cy="6477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he-IL" altLang="he-IL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he-IL" altLang="he-IL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he-IL" altLang="he-IL" dirty="0" smtClean="0"/>
          </a:p>
        </p:txBody>
      </p:sp>
      <p:sp>
        <p:nvSpPr>
          <p:cNvPr id="4" name="מלבן 3"/>
          <p:cNvSpPr/>
          <p:nvPr/>
        </p:nvSpPr>
        <p:spPr>
          <a:xfrm>
            <a:off x="3573948" y="496394"/>
            <a:ext cx="5445722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Constantia"/>
              </a:rPr>
              <a:t>סיורי </a:t>
            </a:r>
            <a:r>
              <a:rPr lang="he-IL" sz="4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Constantia"/>
              </a:rPr>
              <a:t>בטל''ם</a:t>
            </a:r>
            <a:r>
              <a:rPr lang="he-IL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Constantia"/>
              </a:rPr>
              <a:t> (4 שש''ס)</a:t>
            </a:r>
            <a:endParaRPr lang="he-IL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Constantia"/>
            </a:endParaRPr>
          </a:p>
        </p:txBody>
      </p:sp>
      <p:pic>
        <p:nvPicPr>
          <p:cNvPr id="20521" name="Picture 5" descr="מבל חדש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1168400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מלבן 5"/>
          <p:cNvSpPr/>
          <p:nvPr/>
        </p:nvSpPr>
        <p:spPr>
          <a:xfrm>
            <a:off x="2476501" y="1449388"/>
            <a:ext cx="8434634" cy="2948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0" indent="-273050" fontAlgn="base">
              <a:spcBef>
                <a:spcPct val="20000"/>
              </a:spcBef>
              <a:spcAft>
                <a:spcPct val="0"/>
              </a:spcAft>
              <a:buSzPct val="95000"/>
              <a:buFont typeface="Arial" panose="020B0604020202020204" pitchFamily="34" charset="0"/>
              <a:buChar char="•"/>
            </a:pPr>
            <a:r>
              <a:rPr lang="he-IL" altLang="he-IL" sz="3200" dirty="0" smtClean="0">
                <a:solidFill>
                  <a:prstClr val="black"/>
                </a:solidFill>
              </a:rPr>
              <a:t>חיפה (חד יומי)</a:t>
            </a:r>
          </a:p>
          <a:p>
            <a:pPr marL="273050" lvl="0" indent="-273050" fontAlgn="base">
              <a:spcBef>
                <a:spcPct val="20000"/>
              </a:spcBef>
              <a:spcAft>
                <a:spcPct val="0"/>
              </a:spcAft>
              <a:buSzPct val="95000"/>
              <a:buFont typeface="Arial" panose="020B0604020202020204" pitchFamily="34" charset="0"/>
              <a:buChar char="•"/>
            </a:pPr>
            <a:r>
              <a:rPr lang="he-IL" altLang="he-IL" sz="3200" dirty="0" smtClean="0">
                <a:solidFill>
                  <a:prstClr val="black"/>
                </a:solidFill>
              </a:rPr>
              <a:t>דרום (תלת יומי)</a:t>
            </a:r>
          </a:p>
          <a:p>
            <a:pPr marL="273050" lvl="0" indent="-273050" fontAlgn="base">
              <a:spcBef>
                <a:spcPct val="20000"/>
              </a:spcBef>
              <a:spcAft>
                <a:spcPct val="0"/>
              </a:spcAft>
              <a:buSzPct val="95000"/>
              <a:buFont typeface="Arial" panose="020B0604020202020204" pitchFamily="34" charset="0"/>
              <a:buChar char="•"/>
            </a:pPr>
            <a:r>
              <a:rPr lang="he-IL" altLang="he-IL" sz="3200" dirty="0" smtClean="0">
                <a:solidFill>
                  <a:prstClr val="black"/>
                </a:solidFill>
              </a:rPr>
              <a:t>צפון (תלת יומי)</a:t>
            </a:r>
          </a:p>
          <a:p>
            <a:pPr marL="273050" lvl="0" indent="-273050" fontAlgn="base">
              <a:spcBef>
                <a:spcPct val="20000"/>
              </a:spcBef>
              <a:spcAft>
                <a:spcPct val="0"/>
              </a:spcAft>
              <a:buSzPct val="95000"/>
              <a:buFont typeface="Arial" panose="020B0604020202020204" pitchFamily="34" charset="0"/>
              <a:buChar char="•"/>
            </a:pPr>
            <a:r>
              <a:rPr lang="he-IL" altLang="he-IL" sz="3200" dirty="0" smtClean="0">
                <a:solidFill>
                  <a:prstClr val="black"/>
                </a:solidFill>
              </a:rPr>
              <a:t>יהודה ושומרון (דו יומי)</a:t>
            </a:r>
          </a:p>
          <a:p>
            <a:pPr marL="273050" lvl="0" indent="-273050" fontAlgn="base">
              <a:spcBef>
                <a:spcPct val="20000"/>
              </a:spcBef>
              <a:spcAft>
                <a:spcPct val="0"/>
              </a:spcAft>
              <a:buSzPct val="95000"/>
              <a:buFont typeface="Arial" panose="020B0604020202020204" pitchFamily="34" charset="0"/>
              <a:buChar char="•"/>
            </a:pPr>
            <a:r>
              <a:rPr lang="he-IL" altLang="he-IL" sz="3200" dirty="0" smtClean="0">
                <a:solidFill>
                  <a:prstClr val="black"/>
                </a:solidFill>
              </a:rPr>
              <a:t>ירושלים חד יומי </a:t>
            </a:r>
            <a:r>
              <a:rPr lang="en-US" altLang="he-IL" sz="3200" dirty="0" smtClean="0">
                <a:solidFill>
                  <a:prstClr val="black"/>
                </a:solidFill>
              </a:rPr>
              <a:t>X</a:t>
            </a:r>
            <a:r>
              <a:rPr lang="he-IL" altLang="he-IL" sz="3200" dirty="0" smtClean="0">
                <a:solidFill>
                  <a:prstClr val="black"/>
                </a:solidFill>
              </a:rPr>
              <a:t>2 </a:t>
            </a:r>
            <a:endParaRPr lang="he-IL" altLang="he-IL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77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תוכן 2"/>
          <p:cNvSpPr>
            <a:spLocks noGrp="1"/>
          </p:cNvSpPr>
          <p:nvPr>
            <p:ph idx="1"/>
          </p:nvPr>
        </p:nvSpPr>
        <p:spPr>
          <a:xfrm>
            <a:off x="2855913" y="1125538"/>
            <a:ext cx="6553200" cy="6477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he-IL" altLang="he-IL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he-IL" altLang="he-IL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he-IL" altLang="he-IL" smtClean="0"/>
          </a:p>
        </p:txBody>
      </p:sp>
      <p:sp>
        <p:nvSpPr>
          <p:cNvPr id="4" name="מלבן 3"/>
          <p:cNvSpPr/>
          <p:nvPr/>
        </p:nvSpPr>
        <p:spPr>
          <a:xfrm>
            <a:off x="3957081" y="458213"/>
            <a:ext cx="4350870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Constantia"/>
              </a:rPr>
              <a:t>מסלול מחקרי/תזה</a:t>
            </a:r>
            <a:endParaRPr lang="he-IL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Constantia"/>
            </a:endParaRPr>
          </a:p>
        </p:txBody>
      </p:sp>
      <p:pic>
        <p:nvPicPr>
          <p:cNvPr id="20521" name="Picture 5" descr="מבל חדש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1168400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מלבן 1"/>
          <p:cNvSpPr/>
          <p:nvPr/>
        </p:nvSpPr>
        <p:spPr>
          <a:xfrm>
            <a:off x="1917700" y="1756480"/>
            <a:ext cx="9283439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fontAlgn="base">
              <a:spcBef>
                <a:spcPct val="20000"/>
              </a:spcBef>
              <a:spcAft>
                <a:spcPct val="0"/>
              </a:spcAft>
              <a:buSzPct val="95000"/>
              <a:buFont typeface="Arial" panose="020B0604020202020204" pitchFamily="34" charset="0"/>
              <a:buChar char="•"/>
            </a:pPr>
            <a:r>
              <a:rPr lang="he-IL" altLang="he-IL" sz="3200" dirty="0" smtClean="0">
                <a:solidFill>
                  <a:prstClr val="black"/>
                </a:solidFill>
              </a:rPr>
              <a:t>מדריכה אחראית - ד"ר ענת שטרן</a:t>
            </a:r>
          </a:p>
          <a:p>
            <a:pPr marL="457200" lvl="0" indent="-457200" fontAlgn="base">
              <a:spcBef>
                <a:spcPct val="20000"/>
              </a:spcBef>
              <a:spcAft>
                <a:spcPct val="0"/>
              </a:spcAft>
              <a:buSzPct val="95000"/>
              <a:buFont typeface="Arial" panose="020B0604020202020204" pitchFamily="34" charset="0"/>
              <a:buChar char="•"/>
            </a:pPr>
            <a:r>
              <a:rPr lang="he-IL" altLang="he-IL" sz="3200" dirty="0" smtClean="0">
                <a:solidFill>
                  <a:prstClr val="black"/>
                </a:solidFill>
              </a:rPr>
              <a:t>נדרשות סדנאות מחקר א'+ב'</a:t>
            </a:r>
          </a:p>
          <a:p>
            <a:pPr marL="457200" lvl="0" indent="-457200" fontAlgn="base">
              <a:spcBef>
                <a:spcPct val="20000"/>
              </a:spcBef>
              <a:spcAft>
                <a:spcPct val="0"/>
              </a:spcAft>
              <a:buSzPct val="95000"/>
              <a:buFont typeface="Arial" panose="020B0604020202020204" pitchFamily="34" charset="0"/>
              <a:buChar char="•"/>
            </a:pPr>
            <a:r>
              <a:rPr lang="he-IL" altLang="he-IL" sz="3200" dirty="0" smtClean="0">
                <a:solidFill>
                  <a:prstClr val="black"/>
                </a:solidFill>
              </a:rPr>
              <a:t>הגדרת קורסים לפטור - בהתאמה אישית</a:t>
            </a:r>
          </a:p>
        </p:txBody>
      </p:sp>
    </p:spTree>
    <p:extLst>
      <p:ext uri="{BB962C8B-B14F-4D97-AF65-F5344CB8AC3E}">
        <p14:creationId xmlns:p14="http://schemas.microsoft.com/office/powerpoint/2010/main" val="180627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תוכן 2"/>
          <p:cNvSpPr>
            <a:spLocks noGrp="1"/>
          </p:cNvSpPr>
          <p:nvPr>
            <p:ph idx="1"/>
          </p:nvPr>
        </p:nvSpPr>
        <p:spPr>
          <a:xfrm>
            <a:off x="2855913" y="1125538"/>
            <a:ext cx="6553200" cy="6477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he-IL" altLang="he-IL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he-IL" altLang="he-IL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he-IL" altLang="he-IL" smtClean="0"/>
          </a:p>
        </p:txBody>
      </p:sp>
      <p:sp>
        <p:nvSpPr>
          <p:cNvPr id="4" name="מלבן 3"/>
          <p:cNvSpPr/>
          <p:nvPr/>
        </p:nvSpPr>
        <p:spPr>
          <a:xfrm>
            <a:off x="4672452" y="506842"/>
            <a:ext cx="299793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Constantia"/>
              </a:rPr>
              <a:t>נושאים לדיון</a:t>
            </a:r>
            <a:endParaRPr lang="he-IL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Constantia"/>
            </a:endParaRPr>
          </a:p>
        </p:txBody>
      </p:sp>
      <p:pic>
        <p:nvPicPr>
          <p:cNvPr id="20521" name="Picture 5" descr="מבל חדש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1168400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מלבן 1"/>
          <p:cNvSpPr/>
          <p:nvPr/>
        </p:nvSpPr>
        <p:spPr>
          <a:xfrm>
            <a:off x="1937155" y="1503561"/>
            <a:ext cx="9283439" cy="4130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fontAlgn="base">
              <a:spcBef>
                <a:spcPct val="20000"/>
              </a:spcBef>
              <a:spcAft>
                <a:spcPct val="0"/>
              </a:spcAft>
              <a:buSzPct val="95000"/>
              <a:buFont typeface="Arial" panose="020B0604020202020204" pitchFamily="34" charset="0"/>
              <a:buChar char="•"/>
            </a:pPr>
            <a:r>
              <a:rPr lang="he-IL" altLang="he-IL" sz="3200" dirty="0" smtClean="0">
                <a:solidFill>
                  <a:prstClr val="black"/>
                </a:solidFill>
              </a:rPr>
              <a:t>אישור מסלול מחקרי (תזה)</a:t>
            </a:r>
          </a:p>
          <a:p>
            <a:pPr marL="457200" lvl="0" indent="-457200" fontAlgn="base">
              <a:spcBef>
                <a:spcPct val="20000"/>
              </a:spcBef>
              <a:spcAft>
                <a:spcPct val="0"/>
              </a:spcAft>
              <a:buSzPct val="95000"/>
              <a:buFont typeface="Arial" panose="020B0604020202020204" pitchFamily="34" charset="0"/>
              <a:buChar char="•"/>
            </a:pPr>
            <a:r>
              <a:rPr lang="he-IL" altLang="he-IL" sz="3200" dirty="0" smtClean="0">
                <a:solidFill>
                  <a:prstClr val="black"/>
                </a:solidFill>
              </a:rPr>
              <a:t>בחירת מרצים לסיור מזרח ולאשכול בכירות</a:t>
            </a:r>
          </a:p>
          <a:p>
            <a:pPr marL="457200" lvl="0" indent="-457200" fontAlgn="base">
              <a:spcBef>
                <a:spcPct val="20000"/>
              </a:spcBef>
              <a:spcAft>
                <a:spcPct val="0"/>
              </a:spcAft>
              <a:buSzPct val="95000"/>
              <a:buFont typeface="Arial" panose="020B0604020202020204" pitchFamily="34" charset="0"/>
              <a:buChar char="•"/>
            </a:pPr>
            <a:r>
              <a:rPr lang="he-IL" altLang="he-IL" sz="3200" dirty="0" smtClean="0">
                <a:solidFill>
                  <a:prstClr val="black"/>
                </a:solidFill>
              </a:rPr>
              <a:t>סיכום סופי של המרצים לקורסים:</a:t>
            </a:r>
          </a:p>
          <a:p>
            <a:pPr marL="914400" lvl="1" indent="-457200" fontAlgn="base">
              <a:spcBef>
                <a:spcPct val="20000"/>
              </a:spcBef>
              <a:spcAft>
                <a:spcPct val="0"/>
              </a:spcAft>
              <a:buSzPct val="95000"/>
              <a:buFont typeface="Arial" panose="020B0604020202020204" pitchFamily="34" charset="0"/>
              <a:buChar char="•"/>
            </a:pPr>
            <a:r>
              <a:rPr lang="he-IL" altLang="he-IL" sz="3200" dirty="0" smtClean="0">
                <a:solidFill>
                  <a:prstClr val="black"/>
                </a:solidFill>
              </a:rPr>
              <a:t>תשתית </a:t>
            </a:r>
            <a:r>
              <a:rPr lang="he-IL" altLang="he-IL" sz="3200" dirty="0" err="1" smtClean="0">
                <a:solidFill>
                  <a:prstClr val="black"/>
                </a:solidFill>
              </a:rPr>
              <a:t>הבטל"ם</a:t>
            </a:r>
            <a:endParaRPr lang="he-IL" altLang="he-IL" sz="3200" dirty="0" smtClean="0">
              <a:solidFill>
                <a:prstClr val="black"/>
              </a:solidFill>
            </a:endParaRPr>
          </a:p>
          <a:p>
            <a:pPr marL="914400" lvl="1" indent="-457200" fontAlgn="base">
              <a:spcBef>
                <a:spcPct val="20000"/>
              </a:spcBef>
              <a:spcAft>
                <a:spcPct val="0"/>
              </a:spcAft>
              <a:buSzPct val="95000"/>
              <a:buFont typeface="Arial" panose="020B0604020202020204" pitchFamily="34" charset="0"/>
              <a:buChar char="•"/>
            </a:pPr>
            <a:r>
              <a:rPr lang="he-IL" altLang="he-IL" sz="3200" dirty="0" smtClean="0">
                <a:solidFill>
                  <a:prstClr val="black"/>
                </a:solidFill>
              </a:rPr>
              <a:t>חברה ישראלית </a:t>
            </a:r>
          </a:p>
          <a:p>
            <a:pPr marL="914400" lvl="1" indent="-457200" fontAlgn="base">
              <a:spcBef>
                <a:spcPct val="20000"/>
              </a:spcBef>
              <a:spcAft>
                <a:spcPct val="0"/>
              </a:spcAft>
              <a:buSzPct val="95000"/>
              <a:buFont typeface="Arial" panose="020B0604020202020204" pitchFamily="34" charset="0"/>
              <a:buChar char="•"/>
            </a:pPr>
            <a:r>
              <a:rPr lang="he-IL" altLang="he-IL" sz="3200" dirty="0" smtClean="0">
                <a:solidFill>
                  <a:prstClr val="black"/>
                </a:solidFill>
              </a:rPr>
              <a:t>מדיניות חוץ</a:t>
            </a:r>
            <a:endParaRPr lang="he-IL" altLang="he-IL" sz="3200" dirty="0">
              <a:solidFill>
                <a:prstClr val="black"/>
              </a:solidFill>
            </a:endParaRPr>
          </a:p>
          <a:p>
            <a:pPr marL="447675" lvl="1" indent="-447675" fontAlgn="base">
              <a:spcBef>
                <a:spcPct val="20000"/>
              </a:spcBef>
              <a:spcAft>
                <a:spcPct val="0"/>
              </a:spcAft>
              <a:buSzPct val="95000"/>
              <a:buFont typeface="Arial" pitchFamily="34" charset="0"/>
              <a:buChar char="•"/>
            </a:pPr>
            <a:r>
              <a:rPr lang="he-IL" altLang="he-IL" sz="3200" dirty="0" smtClean="0">
                <a:solidFill>
                  <a:prstClr val="black"/>
                </a:solidFill>
              </a:rPr>
              <a:t>הקצאת תשתיות לבכירים </a:t>
            </a:r>
            <a:r>
              <a:rPr lang="he-IL" altLang="he-IL" sz="3200" dirty="0" err="1" smtClean="0">
                <a:solidFill>
                  <a:prstClr val="black"/>
                </a:solidFill>
              </a:rPr>
              <a:t>באונ</a:t>
            </a:r>
            <a:r>
              <a:rPr lang="he-IL" altLang="he-IL" sz="3200" dirty="0" smtClean="0">
                <a:solidFill>
                  <a:prstClr val="black"/>
                </a:solidFill>
              </a:rPr>
              <a:t>' - כולל חדרי צוותים</a:t>
            </a:r>
          </a:p>
        </p:txBody>
      </p:sp>
    </p:spTree>
    <p:extLst>
      <p:ext uri="{BB962C8B-B14F-4D97-AF65-F5344CB8AC3E}">
        <p14:creationId xmlns:p14="http://schemas.microsoft.com/office/powerpoint/2010/main" val="180627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7_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זרימה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זרימה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זרימה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זרימה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זרימה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זרימה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זרימה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זרימה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341</Words>
  <Application>Microsoft Office PowerPoint</Application>
  <PresentationFormat>מסך רחב</PresentationFormat>
  <Paragraphs>85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4</vt:i4>
      </vt:variant>
      <vt:variant>
        <vt:lpstr>כותרות שקופיות</vt:lpstr>
      </vt:variant>
      <vt:variant>
        <vt:i4>7</vt:i4>
      </vt:variant>
    </vt:vector>
  </HeadingPairs>
  <TitlesOfParts>
    <vt:vector size="16" baseType="lpstr">
      <vt:lpstr>Arial</vt:lpstr>
      <vt:lpstr>Calibri</vt:lpstr>
      <vt:lpstr>Constantia</vt:lpstr>
      <vt:lpstr>David</vt:lpstr>
      <vt:lpstr>Wingdings 2</vt:lpstr>
      <vt:lpstr>2_זרימה</vt:lpstr>
      <vt:lpstr>3_זרימה</vt:lpstr>
      <vt:lpstr>6_זרימה</vt:lpstr>
      <vt:lpstr>7_זרימה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>IDF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Mamram</dc:creator>
  <cp:lastModifiedBy>u23920 </cp:lastModifiedBy>
  <cp:revision>17</cp:revision>
  <cp:lastPrinted>2017-07-18T10:24:09Z</cp:lastPrinted>
  <dcterms:created xsi:type="dcterms:W3CDTF">2017-07-18T06:27:08Z</dcterms:created>
  <dcterms:modified xsi:type="dcterms:W3CDTF">2017-07-19T07:31:23Z</dcterms:modified>
</cp:coreProperties>
</file>